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64" r:id="rId5"/>
    <p:sldId id="265" r:id="rId6"/>
    <p:sldId id="266" r:id="rId7"/>
    <p:sldId id="269" r:id="rId8"/>
    <p:sldId id="268" r:id="rId9"/>
    <p:sldId id="270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59" r:id="rId20"/>
    <p:sldId id="261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1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8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802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85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979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374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3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48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5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5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3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4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5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4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0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4987-4914-4A5D-9ADB-D9A6BBF3DDC3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930F23-9159-4362-8AA6-AFF3E17E2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7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8000121B-1B2C-4605-BFD1-970EFE3A8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멀티미디어 </a:t>
            </a:r>
            <a:r>
              <a:rPr lang="en-US" altLang="ko-KR" dirty="0"/>
              <a:t>– </a:t>
            </a:r>
            <a:r>
              <a:rPr lang="ko-KR" altLang="en-US" dirty="0"/>
              <a:t>기말 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함수 그래프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xmlns="" id="{3BDFF682-DA4D-4DB3-8507-BD9CD1D0C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 </a:t>
            </a:r>
            <a:r>
              <a:rPr lang="ko-KR" altLang="en-US" dirty="0"/>
              <a:t>수포자</a:t>
            </a:r>
            <a:endParaRPr lang="en-US" altLang="ko-KR" dirty="0"/>
          </a:p>
          <a:p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dirty="0"/>
              <a:t>김민겸</a:t>
            </a:r>
            <a:endParaRPr lang="en-US" altLang="ko-KR" dirty="0"/>
          </a:p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노동현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614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2515CE-2796-4F74-A543-88E62170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dirty="0"/>
              <a:t>프로그램 구조</a:t>
            </a:r>
            <a:r>
              <a:rPr lang="en-US" altLang="ko-KR" dirty="0"/>
              <a:t>(</a:t>
            </a:r>
            <a:r>
              <a:rPr lang="en-US" altLang="ko-KR" dirty="0" err="1"/>
              <a:t>FlowChart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xmlns="" id="{36AD2FC5-4FE5-4141-BD14-A18B84192B53}"/>
              </a:ext>
            </a:extLst>
          </p:cNvPr>
          <p:cNvSpPr/>
          <p:nvPr/>
        </p:nvSpPr>
        <p:spPr>
          <a:xfrm>
            <a:off x="2042509" y="2230511"/>
            <a:ext cx="905522" cy="514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xmlns="" id="{AEF0E0F4-0DC4-4AEC-9CC5-A581BEB3303A}"/>
              </a:ext>
            </a:extLst>
          </p:cNvPr>
          <p:cNvSpPr/>
          <p:nvPr/>
        </p:nvSpPr>
        <p:spPr>
          <a:xfrm>
            <a:off x="1944854" y="1566911"/>
            <a:ext cx="1100831" cy="51490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xmlns="" id="{45EAAB9C-8ED0-4B73-A697-BE22C487AA46}"/>
              </a:ext>
            </a:extLst>
          </p:cNvPr>
          <p:cNvSpPr/>
          <p:nvPr/>
        </p:nvSpPr>
        <p:spPr>
          <a:xfrm>
            <a:off x="1358928" y="2922232"/>
            <a:ext cx="2272684" cy="11097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모드</a:t>
            </a:r>
          </a:p>
        </p:txBody>
      </p:sp>
      <p:sp>
        <p:nvSpPr>
          <p:cNvPr id="7" name="순서도: 데이터 6">
            <a:extLst>
              <a:ext uri="{FF2B5EF4-FFF2-40B4-BE49-F238E27FC236}">
                <a16:creationId xmlns:a16="http://schemas.microsoft.com/office/drawing/2014/main" xmlns="" id="{D2551FAE-0CC6-4FEB-A0F4-6ECCC92A2A84}"/>
              </a:ext>
            </a:extLst>
          </p:cNvPr>
          <p:cNvSpPr/>
          <p:nvPr/>
        </p:nvSpPr>
        <p:spPr>
          <a:xfrm>
            <a:off x="1728316" y="4185448"/>
            <a:ext cx="1519652" cy="37138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스케치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xmlns="" id="{0F6289CF-DE73-4499-BA1C-4D7B5F4BAC33}"/>
              </a:ext>
            </a:extLst>
          </p:cNvPr>
          <p:cNvSpPr/>
          <p:nvPr/>
        </p:nvSpPr>
        <p:spPr>
          <a:xfrm>
            <a:off x="799635" y="4001980"/>
            <a:ext cx="1118586" cy="41355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00A71AA9-E795-4780-A6CC-A208B846CE40}"/>
              </a:ext>
            </a:extLst>
          </p:cNvPr>
          <p:cNvCxnSpPr>
            <a:stCxn id="6" idx="1"/>
            <a:endCxn id="8" idx="1"/>
          </p:cNvCxnSpPr>
          <p:nvPr/>
        </p:nvCxnSpPr>
        <p:spPr>
          <a:xfrm>
            <a:off x="1358928" y="3477087"/>
            <a:ext cx="0" cy="52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CD167DA-8133-4FA1-B960-3F471A2E8BEE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flipH="1">
            <a:off x="2488142" y="4031941"/>
            <a:ext cx="7128" cy="15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7DD392B4-A544-4A71-83B2-D81B857149D3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2495270" y="2081816"/>
            <a:ext cx="0" cy="14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BC4F2C2-6E3F-4B47-BAB0-F606E1D0052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495270" y="2745416"/>
            <a:ext cx="0" cy="17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606A60A9-C655-44A1-B87B-29E2688557CB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358928" y="4415533"/>
            <a:ext cx="0" cy="20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0E10351-AD61-421D-ADF9-36D321437F87}"/>
              </a:ext>
            </a:extLst>
          </p:cNvPr>
          <p:cNvCxnSpPr>
            <a:cxnSpLocks/>
          </p:cNvCxnSpPr>
          <p:nvPr/>
        </p:nvCxnSpPr>
        <p:spPr>
          <a:xfrm flipH="1" flipV="1">
            <a:off x="1345612" y="4621203"/>
            <a:ext cx="1140683" cy="2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88A13916-9E32-4312-9A8F-2388B279577E}"/>
              </a:ext>
            </a:extLst>
          </p:cNvPr>
          <p:cNvCxnSpPr/>
          <p:nvPr/>
        </p:nvCxnSpPr>
        <p:spPr>
          <a:xfrm>
            <a:off x="2495270" y="4419604"/>
            <a:ext cx="0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xmlns="" id="{9D48DB91-0ABE-4B6C-9E79-B85C619E6C0C}"/>
              </a:ext>
            </a:extLst>
          </p:cNvPr>
          <p:cNvSpPr/>
          <p:nvPr/>
        </p:nvSpPr>
        <p:spPr>
          <a:xfrm>
            <a:off x="1738769" y="4816513"/>
            <a:ext cx="1519637" cy="3251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처리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xmlns="" id="{341FA33A-6B2F-4313-9C95-78671927A81C}"/>
              </a:ext>
            </a:extLst>
          </p:cNvPr>
          <p:cNvSpPr/>
          <p:nvPr/>
        </p:nvSpPr>
        <p:spPr>
          <a:xfrm>
            <a:off x="2042509" y="5228218"/>
            <a:ext cx="905522" cy="3251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2E9CA1D-5E78-470E-AB3A-31A0732DDFFD}"/>
              </a:ext>
            </a:extLst>
          </p:cNvPr>
          <p:cNvCxnSpPr>
            <a:cxnSpLocks/>
          </p:cNvCxnSpPr>
          <p:nvPr/>
        </p:nvCxnSpPr>
        <p:spPr>
          <a:xfrm>
            <a:off x="2486295" y="5136554"/>
            <a:ext cx="0" cy="10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xmlns="" id="{C14A4BD1-1F61-446D-8862-CB99243DB9F3}"/>
              </a:ext>
            </a:extLst>
          </p:cNvPr>
          <p:cNvSpPr/>
          <p:nvPr/>
        </p:nvSpPr>
        <p:spPr>
          <a:xfrm>
            <a:off x="1711204" y="5662496"/>
            <a:ext cx="1509199" cy="5948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계속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36B13E42-21FB-428B-BCE9-1F471AB8D8D1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2465803" y="6257300"/>
            <a:ext cx="1" cy="17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xmlns="" id="{0D0D2B16-A513-4FDF-A10A-8553D54544A2}"/>
              </a:ext>
            </a:extLst>
          </p:cNvPr>
          <p:cNvSpPr/>
          <p:nvPr/>
        </p:nvSpPr>
        <p:spPr>
          <a:xfrm>
            <a:off x="1900939" y="6433373"/>
            <a:ext cx="1129728" cy="3447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3C28B12-F0D9-4F46-A4C1-AA65234BBCE0}"/>
              </a:ext>
            </a:extLst>
          </p:cNvPr>
          <p:cNvCxnSpPr>
            <a:stCxn id="39" idx="3"/>
          </p:cNvCxnSpPr>
          <p:nvPr/>
        </p:nvCxnSpPr>
        <p:spPr>
          <a:xfrm>
            <a:off x="3220403" y="5959898"/>
            <a:ext cx="685772" cy="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204DFAC-17F0-406F-B8D5-548653B3CE58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 flipH="1">
            <a:off x="2465804" y="5553356"/>
            <a:ext cx="29466" cy="10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2226B95-CE09-465F-B1DA-83B587529F2E}"/>
              </a:ext>
            </a:extLst>
          </p:cNvPr>
          <p:cNvCxnSpPr>
            <a:cxnSpLocks/>
          </p:cNvCxnSpPr>
          <p:nvPr/>
        </p:nvCxnSpPr>
        <p:spPr>
          <a:xfrm flipV="1">
            <a:off x="3906175" y="3477087"/>
            <a:ext cx="0" cy="248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31545CAF-1BB7-419F-AFEE-A15607C823D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631612" y="3477087"/>
            <a:ext cx="27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51697F95-08FA-486E-8135-7B87F9EF296F}"/>
              </a:ext>
            </a:extLst>
          </p:cNvPr>
          <p:cNvCxnSpPr/>
          <p:nvPr/>
        </p:nvCxnSpPr>
        <p:spPr>
          <a:xfrm>
            <a:off x="4421080" y="1305017"/>
            <a:ext cx="0" cy="5353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데이터 56">
            <a:extLst>
              <a:ext uri="{FF2B5EF4-FFF2-40B4-BE49-F238E27FC236}">
                <a16:creationId xmlns:a16="http://schemas.microsoft.com/office/drawing/2014/main" xmlns="" id="{61922F34-7CA2-4712-932A-92F1A2B03065}"/>
              </a:ext>
            </a:extLst>
          </p:cNvPr>
          <p:cNvSpPr/>
          <p:nvPr/>
        </p:nvSpPr>
        <p:spPr>
          <a:xfrm>
            <a:off x="5677730" y="1360134"/>
            <a:ext cx="1118586" cy="41355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xmlns="" id="{F47C3061-F3D0-4ECC-A15E-D4F66D8E76DF}"/>
              </a:ext>
            </a:extLst>
          </p:cNvPr>
          <p:cNvSpPr/>
          <p:nvPr/>
        </p:nvSpPr>
        <p:spPr>
          <a:xfrm>
            <a:off x="5269912" y="3339222"/>
            <a:ext cx="1834840" cy="7112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도구 사용</a:t>
            </a:r>
          </a:p>
        </p:txBody>
      </p:sp>
      <p:sp>
        <p:nvSpPr>
          <p:cNvPr id="65" name="순서도: 데이터 64">
            <a:extLst>
              <a:ext uri="{FF2B5EF4-FFF2-40B4-BE49-F238E27FC236}">
                <a16:creationId xmlns:a16="http://schemas.microsoft.com/office/drawing/2014/main" xmlns="" id="{679A613C-0305-4A73-B8C2-FA3D1CA7BB1C}"/>
              </a:ext>
            </a:extLst>
          </p:cNvPr>
          <p:cNvSpPr/>
          <p:nvPr/>
        </p:nvSpPr>
        <p:spPr>
          <a:xfrm>
            <a:off x="4509453" y="4125921"/>
            <a:ext cx="1592706" cy="55485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입력</a:t>
            </a:r>
          </a:p>
        </p:txBody>
      </p:sp>
      <p:sp>
        <p:nvSpPr>
          <p:cNvPr id="66" name="순서도: 데이터 65">
            <a:extLst>
              <a:ext uri="{FF2B5EF4-FFF2-40B4-BE49-F238E27FC236}">
                <a16:creationId xmlns:a16="http://schemas.microsoft.com/office/drawing/2014/main" xmlns="" id="{CFBC3F90-456B-4674-8AC7-BA3D606DB559}"/>
              </a:ext>
            </a:extLst>
          </p:cNvPr>
          <p:cNvSpPr/>
          <p:nvPr/>
        </p:nvSpPr>
        <p:spPr>
          <a:xfrm>
            <a:off x="6308399" y="4050459"/>
            <a:ext cx="1592706" cy="55485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입력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E408589-09CF-4D29-817A-33E06ADBAA71}"/>
              </a:ext>
            </a:extLst>
          </p:cNvPr>
          <p:cNvCxnSpPr>
            <a:cxnSpLocks/>
            <a:stCxn id="57" idx="4"/>
          </p:cNvCxnSpPr>
          <p:nvPr/>
        </p:nvCxnSpPr>
        <p:spPr>
          <a:xfrm>
            <a:off x="6237023" y="1773687"/>
            <a:ext cx="0" cy="21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24D808A1-C8D3-43C8-ADA7-9F84D5C3A586}"/>
              </a:ext>
            </a:extLst>
          </p:cNvPr>
          <p:cNvCxnSpPr>
            <a:cxnSpLocks/>
            <a:stCxn id="58" idx="1"/>
          </p:cNvCxnSpPr>
          <p:nvPr/>
        </p:nvCxnSpPr>
        <p:spPr>
          <a:xfrm>
            <a:off x="5269912" y="3694841"/>
            <a:ext cx="0" cy="40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D0254223-839B-4EB9-833A-0C0176DE56E1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104752" y="3694841"/>
            <a:ext cx="0" cy="34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206CFE1C-4CB3-4658-980C-009B917308C7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7102568" y="4452690"/>
            <a:ext cx="0" cy="28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판단 89">
            <a:extLst>
              <a:ext uri="{FF2B5EF4-FFF2-40B4-BE49-F238E27FC236}">
                <a16:creationId xmlns:a16="http://schemas.microsoft.com/office/drawing/2014/main" xmlns="" id="{8F733BC4-9A7D-46FB-A322-EB83B0D12E13}"/>
              </a:ext>
            </a:extLst>
          </p:cNvPr>
          <p:cNvSpPr/>
          <p:nvPr/>
        </p:nvSpPr>
        <p:spPr>
          <a:xfrm>
            <a:off x="5440674" y="2004619"/>
            <a:ext cx="1592698" cy="5292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모드</a:t>
            </a:r>
          </a:p>
        </p:txBody>
      </p: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xmlns="" id="{CD90E3BA-5F54-43DF-A2EC-7D90C9D90EE1}"/>
              </a:ext>
            </a:extLst>
          </p:cNvPr>
          <p:cNvSpPr/>
          <p:nvPr/>
        </p:nvSpPr>
        <p:spPr>
          <a:xfrm>
            <a:off x="4920786" y="2622845"/>
            <a:ext cx="659259" cy="334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직선</a:t>
            </a:r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xmlns="" id="{F45E01F1-1402-47A1-8471-785645BEBB9C}"/>
              </a:ext>
            </a:extLst>
          </p:cNvPr>
          <p:cNvSpPr/>
          <p:nvPr/>
        </p:nvSpPr>
        <p:spPr>
          <a:xfrm>
            <a:off x="5907393" y="2669594"/>
            <a:ext cx="659259" cy="334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A3C036BE-66E3-4BD7-A197-B74ED2EA6B38}"/>
              </a:ext>
            </a:extLst>
          </p:cNvPr>
          <p:cNvCxnSpPr>
            <a:stCxn id="90" idx="2"/>
            <a:endCxn id="92" idx="0"/>
          </p:cNvCxnSpPr>
          <p:nvPr/>
        </p:nvCxnSpPr>
        <p:spPr>
          <a:xfrm>
            <a:off x="6237023" y="2533866"/>
            <a:ext cx="0" cy="13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8F814AD8-AEC1-4A31-A267-C28FD55563EA}"/>
              </a:ext>
            </a:extLst>
          </p:cNvPr>
          <p:cNvCxnSpPr>
            <a:stCxn id="90" idx="1"/>
          </p:cNvCxnSpPr>
          <p:nvPr/>
        </p:nvCxnSpPr>
        <p:spPr>
          <a:xfrm flipH="1" flipV="1">
            <a:off x="5250416" y="2269242"/>
            <a:ext cx="1902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A0F6CB8B-EB67-4E5A-AE34-E4ED3EF2CB57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5250416" y="2269242"/>
            <a:ext cx="0" cy="35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8AAB63BB-A79F-4BEA-9741-0126AC428F42}"/>
              </a:ext>
            </a:extLst>
          </p:cNvPr>
          <p:cNvCxnSpPr>
            <a:cxnSpLocks/>
          </p:cNvCxnSpPr>
          <p:nvPr/>
        </p:nvCxnSpPr>
        <p:spPr>
          <a:xfrm>
            <a:off x="5250415" y="2968896"/>
            <a:ext cx="0" cy="184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xmlns="" id="{E444A177-6BDE-4E96-8B66-A864D0239015}"/>
              </a:ext>
            </a:extLst>
          </p:cNvPr>
          <p:cNvCxnSpPr/>
          <p:nvPr/>
        </p:nvCxnSpPr>
        <p:spPr>
          <a:xfrm>
            <a:off x="6219271" y="3030457"/>
            <a:ext cx="0" cy="12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xmlns="" id="{E37C45CA-C178-4D3B-8CB5-8857E199B8E5}"/>
              </a:ext>
            </a:extLst>
          </p:cNvPr>
          <p:cNvCxnSpPr/>
          <p:nvPr/>
        </p:nvCxnSpPr>
        <p:spPr>
          <a:xfrm flipH="1">
            <a:off x="5269912" y="3153579"/>
            <a:ext cx="967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60788AB6-70BA-462E-93F5-91441A6199D1}"/>
              </a:ext>
            </a:extLst>
          </p:cNvPr>
          <p:cNvCxnSpPr/>
          <p:nvPr/>
        </p:nvCxnSpPr>
        <p:spPr>
          <a:xfrm>
            <a:off x="6219266" y="3153579"/>
            <a:ext cx="0" cy="1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판단 110">
            <a:extLst>
              <a:ext uri="{FF2B5EF4-FFF2-40B4-BE49-F238E27FC236}">
                <a16:creationId xmlns:a16="http://schemas.microsoft.com/office/drawing/2014/main" xmlns="" id="{5078D6F8-D438-451D-8EB9-4170CEFEA084}"/>
              </a:ext>
            </a:extLst>
          </p:cNvPr>
          <p:cNvSpPr/>
          <p:nvPr/>
        </p:nvSpPr>
        <p:spPr>
          <a:xfrm>
            <a:off x="6306226" y="4740511"/>
            <a:ext cx="1592684" cy="9288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문장 검사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32D6F2A6-6C17-4A1D-9638-6163C133E58A}"/>
              </a:ext>
            </a:extLst>
          </p:cNvPr>
          <p:cNvCxnSpPr>
            <a:stCxn id="111" idx="3"/>
          </p:cNvCxnSpPr>
          <p:nvPr/>
        </p:nvCxnSpPr>
        <p:spPr>
          <a:xfrm>
            <a:off x="7898910" y="5204914"/>
            <a:ext cx="291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EE88C61E-4F84-4C8C-A31A-777D032CB0A7}"/>
              </a:ext>
            </a:extLst>
          </p:cNvPr>
          <p:cNvCxnSpPr>
            <a:cxnSpLocks/>
          </p:cNvCxnSpPr>
          <p:nvPr/>
        </p:nvCxnSpPr>
        <p:spPr>
          <a:xfrm flipV="1">
            <a:off x="8190754" y="2269243"/>
            <a:ext cx="0" cy="2935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6318D16B-92DB-4A8E-BA52-310FEBC33EC2}"/>
              </a:ext>
            </a:extLst>
          </p:cNvPr>
          <p:cNvCxnSpPr>
            <a:endCxn id="90" idx="3"/>
          </p:cNvCxnSpPr>
          <p:nvPr/>
        </p:nvCxnSpPr>
        <p:spPr>
          <a:xfrm flipH="1">
            <a:off x="7033372" y="2269242"/>
            <a:ext cx="1157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7630FB69-AF45-4638-B711-FC9E1449F5EF}"/>
              </a:ext>
            </a:extLst>
          </p:cNvPr>
          <p:cNvCxnSpPr>
            <a:cxnSpLocks/>
          </p:cNvCxnSpPr>
          <p:nvPr/>
        </p:nvCxnSpPr>
        <p:spPr>
          <a:xfrm>
            <a:off x="5269912" y="4667816"/>
            <a:ext cx="0" cy="100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순서도: 처리 121">
            <a:extLst>
              <a:ext uri="{FF2B5EF4-FFF2-40B4-BE49-F238E27FC236}">
                <a16:creationId xmlns:a16="http://schemas.microsoft.com/office/drawing/2014/main" xmlns="" id="{4F218036-58CC-43AF-84DC-1CB016E9A04E}"/>
              </a:ext>
            </a:extLst>
          </p:cNvPr>
          <p:cNvSpPr/>
          <p:nvPr/>
        </p:nvSpPr>
        <p:spPr>
          <a:xfrm>
            <a:off x="5470584" y="5869711"/>
            <a:ext cx="1447060" cy="3135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저장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3C53D26D-4818-435F-B5B7-DE4A255C895F}"/>
              </a:ext>
            </a:extLst>
          </p:cNvPr>
          <p:cNvCxnSpPr>
            <a:cxnSpLocks/>
          </p:cNvCxnSpPr>
          <p:nvPr/>
        </p:nvCxnSpPr>
        <p:spPr>
          <a:xfrm>
            <a:off x="6204442" y="5669317"/>
            <a:ext cx="0" cy="19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4B12D0AC-EBDB-450C-8DB2-8A2F1DDCD139}"/>
              </a:ext>
            </a:extLst>
          </p:cNvPr>
          <p:cNvCxnSpPr/>
          <p:nvPr/>
        </p:nvCxnSpPr>
        <p:spPr>
          <a:xfrm>
            <a:off x="5269912" y="5669317"/>
            <a:ext cx="1832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0881486E-E335-4868-B628-77F808D5EE6B}"/>
              </a:ext>
            </a:extLst>
          </p:cNvPr>
          <p:cNvCxnSpPr>
            <a:stCxn id="122" idx="2"/>
          </p:cNvCxnSpPr>
          <p:nvPr/>
        </p:nvCxnSpPr>
        <p:spPr>
          <a:xfrm>
            <a:off x="6194114" y="6183214"/>
            <a:ext cx="0" cy="11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순서도: 처리 132">
            <a:extLst>
              <a:ext uri="{FF2B5EF4-FFF2-40B4-BE49-F238E27FC236}">
                <a16:creationId xmlns:a16="http://schemas.microsoft.com/office/drawing/2014/main" xmlns="" id="{E1E47F20-A962-4353-8A2E-026041F034E3}"/>
              </a:ext>
            </a:extLst>
          </p:cNvPr>
          <p:cNvSpPr/>
          <p:nvPr/>
        </p:nvSpPr>
        <p:spPr>
          <a:xfrm>
            <a:off x="5440674" y="6282438"/>
            <a:ext cx="1519637" cy="3251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처리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xmlns="" id="{B9A0C195-D295-453A-AA0E-9EEAB0C949C0}"/>
              </a:ext>
            </a:extLst>
          </p:cNvPr>
          <p:cNvCxnSpPr/>
          <p:nvPr/>
        </p:nvCxnSpPr>
        <p:spPr>
          <a:xfrm>
            <a:off x="8453021" y="1305017"/>
            <a:ext cx="0" cy="5353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순서도: 데이터 134">
            <a:extLst>
              <a:ext uri="{FF2B5EF4-FFF2-40B4-BE49-F238E27FC236}">
                <a16:creationId xmlns:a16="http://schemas.microsoft.com/office/drawing/2014/main" xmlns="" id="{9D324252-9A90-4416-84AF-078E13A76E9B}"/>
              </a:ext>
            </a:extLst>
          </p:cNvPr>
          <p:cNvSpPr/>
          <p:nvPr/>
        </p:nvSpPr>
        <p:spPr>
          <a:xfrm>
            <a:off x="9602931" y="1264555"/>
            <a:ext cx="1519652" cy="37138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스케치</a:t>
            </a:r>
          </a:p>
        </p:txBody>
      </p:sp>
      <p:sp>
        <p:nvSpPr>
          <p:cNvPr id="136" name="순서도: 처리 135">
            <a:extLst>
              <a:ext uri="{FF2B5EF4-FFF2-40B4-BE49-F238E27FC236}">
                <a16:creationId xmlns:a16="http://schemas.microsoft.com/office/drawing/2014/main" xmlns="" id="{C677651F-7D5A-406D-85FE-06FFD38B9166}"/>
              </a:ext>
            </a:extLst>
          </p:cNvPr>
          <p:cNvSpPr/>
          <p:nvPr/>
        </p:nvSpPr>
        <p:spPr>
          <a:xfrm>
            <a:off x="9529715" y="5540046"/>
            <a:ext cx="1519637" cy="3251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처리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xmlns="" id="{91DE0B8E-BD25-4B53-952D-ABFD2BC1A00E}"/>
              </a:ext>
            </a:extLst>
          </p:cNvPr>
          <p:cNvCxnSpPr>
            <a:cxnSpLocks/>
          </p:cNvCxnSpPr>
          <p:nvPr/>
        </p:nvCxnSpPr>
        <p:spPr>
          <a:xfrm>
            <a:off x="10303339" y="1586260"/>
            <a:ext cx="0" cy="21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순서도: 판단 147">
            <a:extLst>
              <a:ext uri="{FF2B5EF4-FFF2-40B4-BE49-F238E27FC236}">
                <a16:creationId xmlns:a16="http://schemas.microsoft.com/office/drawing/2014/main" xmlns="" id="{0CA5B905-D0C3-443E-8F81-F3BA009368FC}"/>
              </a:ext>
            </a:extLst>
          </p:cNvPr>
          <p:cNvSpPr/>
          <p:nvPr/>
        </p:nvSpPr>
        <p:spPr>
          <a:xfrm>
            <a:off x="9506990" y="1817192"/>
            <a:ext cx="1592698" cy="5292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모드</a:t>
            </a:r>
          </a:p>
        </p:txBody>
      </p:sp>
      <p:sp>
        <p:nvSpPr>
          <p:cNvPr id="149" name="순서도: 처리 148">
            <a:extLst>
              <a:ext uri="{FF2B5EF4-FFF2-40B4-BE49-F238E27FC236}">
                <a16:creationId xmlns:a16="http://schemas.microsoft.com/office/drawing/2014/main" xmlns="" id="{87B156B2-BC29-4634-87D0-FF418A35B031}"/>
              </a:ext>
            </a:extLst>
          </p:cNvPr>
          <p:cNvSpPr/>
          <p:nvPr/>
        </p:nvSpPr>
        <p:spPr>
          <a:xfrm>
            <a:off x="8987102" y="2435418"/>
            <a:ext cx="659259" cy="334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직선</a:t>
            </a:r>
          </a:p>
        </p:txBody>
      </p:sp>
      <p:sp>
        <p:nvSpPr>
          <p:cNvPr id="150" name="순서도: 처리 149">
            <a:extLst>
              <a:ext uri="{FF2B5EF4-FFF2-40B4-BE49-F238E27FC236}">
                <a16:creationId xmlns:a16="http://schemas.microsoft.com/office/drawing/2014/main" xmlns="" id="{AAD8CB7C-346D-4265-85B6-10D6E0E7DB9F}"/>
              </a:ext>
            </a:extLst>
          </p:cNvPr>
          <p:cNvSpPr/>
          <p:nvPr/>
        </p:nvSpPr>
        <p:spPr>
          <a:xfrm>
            <a:off x="9973709" y="2482167"/>
            <a:ext cx="659259" cy="334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</a:t>
            </a: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A94E2AB9-840D-41E9-8D7C-0CF25D1605D7}"/>
              </a:ext>
            </a:extLst>
          </p:cNvPr>
          <p:cNvCxnSpPr>
            <a:stCxn id="148" idx="2"/>
            <a:endCxn id="150" idx="0"/>
          </p:cNvCxnSpPr>
          <p:nvPr/>
        </p:nvCxnSpPr>
        <p:spPr>
          <a:xfrm>
            <a:off x="10303339" y="2346439"/>
            <a:ext cx="0" cy="13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DEA91CD6-B044-4D0B-9DCD-B6DC15ED2AFA}"/>
              </a:ext>
            </a:extLst>
          </p:cNvPr>
          <p:cNvCxnSpPr>
            <a:stCxn id="148" idx="1"/>
          </p:cNvCxnSpPr>
          <p:nvPr/>
        </p:nvCxnSpPr>
        <p:spPr>
          <a:xfrm flipH="1" flipV="1">
            <a:off x="9316732" y="2081815"/>
            <a:ext cx="1902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1E16DF8B-4FE3-4717-9121-AF2C34E670FD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9316732" y="2081815"/>
            <a:ext cx="0" cy="35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xmlns="" id="{911BE213-0DA9-40EC-B6C2-B7F7E64E5B60}"/>
              </a:ext>
            </a:extLst>
          </p:cNvPr>
          <p:cNvCxnSpPr>
            <a:cxnSpLocks/>
          </p:cNvCxnSpPr>
          <p:nvPr/>
        </p:nvCxnSpPr>
        <p:spPr>
          <a:xfrm>
            <a:off x="9316731" y="2781469"/>
            <a:ext cx="0" cy="184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xmlns="" id="{1BB95DB6-038C-4378-A082-2ACE0B0D545F}"/>
              </a:ext>
            </a:extLst>
          </p:cNvPr>
          <p:cNvCxnSpPr/>
          <p:nvPr/>
        </p:nvCxnSpPr>
        <p:spPr>
          <a:xfrm>
            <a:off x="10285587" y="2843030"/>
            <a:ext cx="0" cy="12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xmlns="" id="{85083351-4DB3-4AC6-825F-56ED0F1C6D2C}"/>
              </a:ext>
            </a:extLst>
          </p:cNvPr>
          <p:cNvCxnSpPr/>
          <p:nvPr/>
        </p:nvCxnSpPr>
        <p:spPr>
          <a:xfrm flipH="1">
            <a:off x="9336228" y="2966152"/>
            <a:ext cx="967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D792C84C-E8B9-4039-B707-0590B6FE1E6F}"/>
              </a:ext>
            </a:extLst>
          </p:cNvPr>
          <p:cNvCxnSpPr/>
          <p:nvPr/>
        </p:nvCxnSpPr>
        <p:spPr>
          <a:xfrm>
            <a:off x="10285582" y="2966152"/>
            <a:ext cx="0" cy="1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순서도: 처리 157">
            <a:extLst>
              <a:ext uri="{FF2B5EF4-FFF2-40B4-BE49-F238E27FC236}">
                <a16:creationId xmlns:a16="http://schemas.microsoft.com/office/drawing/2014/main" xmlns="" id="{FF49AF44-E35B-49D6-AA50-8240300D2DD5}"/>
              </a:ext>
            </a:extLst>
          </p:cNvPr>
          <p:cNvSpPr/>
          <p:nvPr/>
        </p:nvSpPr>
        <p:spPr>
          <a:xfrm>
            <a:off x="9814857" y="3162072"/>
            <a:ext cx="949354" cy="4705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그리기</a:t>
            </a:r>
          </a:p>
        </p:txBody>
      </p:sp>
      <p:sp>
        <p:nvSpPr>
          <p:cNvPr id="159" name="순서도: 처리 158">
            <a:extLst>
              <a:ext uri="{FF2B5EF4-FFF2-40B4-BE49-F238E27FC236}">
                <a16:creationId xmlns:a16="http://schemas.microsoft.com/office/drawing/2014/main" xmlns="" id="{A2320504-23C1-4C5A-93E5-A4D05B79ED42}"/>
              </a:ext>
            </a:extLst>
          </p:cNvPr>
          <p:cNvSpPr/>
          <p:nvPr/>
        </p:nvSpPr>
        <p:spPr>
          <a:xfrm>
            <a:off x="9670518" y="3785839"/>
            <a:ext cx="1230127" cy="529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입력</a:t>
            </a:r>
          </a:p>
        </p:txBody>
      </p:sp>
      <p:sp>
        <p:nvSpPr>
          <p:cNvPr id="160" name="순서도: 처리 159">
            <a:extLst>
              <a:ext uri="{FF2B5EF4-FFF2-40B4-BE49-F238E27FC236}">
                <a16:creationId xmlns:a16="http://schemas.microsoft.com/office/drawing/2014/main" xmlns="" id="{1D110606-B840-4F12-8C0B-DFB4F86C6F16}"/>
              </a:ext>
            </a:extLst>
          </p:cNvPr>
          <p:cNvSpPr/>
          <p:nvPr/>
        </p:nvSpPr>
        <p:spPr>
          <a:xfrm>
            <a:off x="9670518" y="4556834"/>
            <a:ext cx="1230123" cy="5848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저장</a:t>
            </a: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02BED5A1-7512-4D1A-BEA8-76FEC9D5E993}"/>
              </a:ext>
            </a:extLst>
          </p:cNvPr>
          <p:cNvCxnSpPr>
            <a:stCxn id="158" idx="2"/>
            <a:endCxn id="159" idx="0"/>
          </p:cNvCxnSpPr>
          <p:nvPr/>
        </p:nvCxnSpPr>
        <p:spPr>
          <a:xfrm flipH="1">
            <a:off x="10285582" y="3632601"/>
            <a:ext cx="3952" cy="15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BB1DF670-25D3-4845-901D-941F3C488996}"/>
              </a:ext>
            </a:extLst>
          </p:cNvPr>
          <p:cNvCxnSpPr>
            <a:stCxn id="159" idx="2"/>
            <a:endCxn id="160" idx="0"/>
          </p:cNvCxnSpPr>
          <p:nvPr/>
        </p:nvCxnSpPr>
        <p:spPr>
          <a:xfrm flipH="1">
            <a:off x="10285580" y="4315079"/>
            <a:ext cx="2" cy="24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xmlns="" id="{469955A6-E2F9-4609-93F3-355DC9B3963C}"/>
              </a:ext>
            </a:extLst>
          </p:cNvPr>
          <p:cNvCxnSpPr>
            <a:stCxn id="160" idx="2"/>
          </p:cNvCxnSpPr>
          <p:nvPr/>
        </p:nvCxnSpPr>
        <p:spPr>
          <a:xfrm flipH="1">
            <a:off x="10281630" y="5141651"/>
            <a:ext cx="3950" cy="37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6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97943E-3AB8-41FE-ACF3-FA2A9DBA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/</a:t>
            </a:r>
            <a:r>
              <a:rPr lang="ko-KR" altLang="en-US" dirty="0"/>
              <a:t>주요 함수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F7501C1-1BEA-4EF9-8D6A-37F00B3F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39367"/>
              </p:ext>
            </p:extLst>
          </p:nvPr>
        </p:nvGraphicFramePr>
        <p:xfrm>
          <a:off x="1854447" y="1554166"/>
          <a:ext cx="9162741" cy="395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247">
                  <a:extLst>
                    <a:ext uri="{9D8B030D-6E8A-4147-A177-3AD203B41FA5}">
                      <a16:colId xmlns:a16="http://schemas.microsoft.com/office/drawing/2014/main" xmlns="" val="2921906004"/>
                    </a:ext>
                  </a:extLst>
                </a:gridCol>
                <a:gridCol w="3196619">
                  <a:extLst>
                    <a:ext uri="{9D8B030D-6E8A-4147-A177-3AD203B41FA5}">
                      <a16:colId xmlns:a16="http://schemas.microsoft.com/office/drawing/2014/main" xmlns="" val="344187034"/>
                    </a:ext>
                  </a:extLst>
                </a:gridCol>
                <a:gridCol w="2911875">
                  <a:extLst>
                    <a:ext uri="{9D8B030D-6E8A-4147-A177-3AD203B41FA5}">
                      <a16:colId xmlns:a16="http://schemas.microsoft.com/office/drawing/2014/main" xmlns="" val="2167709030"/>
                    </a:ext>
                  </a:extLst>
                </a:gridCol>
              </a:tblGrid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Sketch</a:t>
                      </a:r>
                      <a:r>
                        <a:rPr lang="ko-KR" altLang="en-US" dirty="0"/>
                        <a:t>클래스의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5410869"/>
                  </a:ext>
                </a:extLst>
              </a:tr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Sketch()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= </a:t>
                      </a:r>
                      <a:r>
                        <a:rPr lang="en-US" altLang="ko-KR" sz="1800" dirty="0" err="1"/>
                        <a:t>PictureControl</a:t>
                      </a:r>
                      <a:r>
                        <a:rPr lang="en-US" altLang="ko-KR" sz="1800" dirty="0"/>
                        <a:t> ID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생성자에 </a:t>
                      </a:r>
                      <a:r>
                        <a:rPr lang="en-US" altLang="ko-KR" sz="1800" dirty="0"/>
                        <a:t>ID</a:t>
                      </a:r>
                      <a:r>
                        <a:rPr lang="ko-KR" altLang="en-US" sz="1800" dirty="0"/>
                        <a:t>값을 넣어서 초기화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118382"/>
                  </a:ext>
                </a:extLst>
              </a:tr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Draw_Line</a:t>
                      </a:r>
                      <a:r>
                        <a:rPr lang="en-US" altLang="ko-KR" sz="1800" dirty="0"/>
                        <a:t>()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Draw_Ellipse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= Data, color Data</a:t>
                      </a:r>
                    </a:p>
                    <a:p>
                      <a:pPr latinLnBrk="1"/>
                      <a:r>
                        <a:rPr lang="en-US" altLang="ko-KR" sz="1800" dirty="0"/>
                        <a:t>Output = Print the Line, Ellipse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Line or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Ellipse </a:t>
                      </a:r>
                      <a:r>
                        <a:rPr lang="ko-KR" altLang="en-US" sz="1800" dirty="0"/>
                        <a:t>출력함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3263702"/>
                  </a:ext>
                </a:extLst>
              </a:tr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Sketch_Line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Sketch_Ellipse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= Data, </a:t>
                      </a:r>
                      <a:r>
                        <a:rPr lang="en-US" altLang="ko-KR" sz="1800" dirty="0" err="1"/>
                        <a:t>MouseMode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err="1"/>
                        <a:t>DrawingMode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err="1"/>
                        <a:t>MousePoint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err="1"/>
                        <a:t>colorData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Output = sketch to Line, Ellipse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무브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 err="1"/>
                        <a:t>러버밴드</a:t>
                      </a:r>
                      <a:r>
                        <a:rPr lang="en-US" altLang="ko-KR" sz="1800" dirty="0"/>
                        <a:t>(NOTXOR) </a:t>
                      </a:r>
                      <a:r>
                        <a:rPr lang="ko-KR" altLang="en-US" sz="1800" dirty="0"/>
                        <a:t>형식 사용하여 선을 보여줌</a:t>
                      </a:r>
                      <a:r>
                        <a:rPr lang="en-US" altLang="ko-KR" sz="1800" dirty="0"/>
                        <a:t>.</a:t>
                      </a:r>
                    </a:p>
                    <a:p>
                      <a:pPr latinLnBrk="1"/>
                      <a:r>
                        <a:rPr lang="ko-KR" altLang="en-US" sz="1800" dirty="0"/>
                        <a:t>마우스 왼쪽 다운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처음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나중 마우스 위치 값을 가져옴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41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5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94E7E3-33CE-4D7F-82F0-D2F53E298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29094"/>
              </p:ext>
            </p:extLst>
          </p:nvPr>
        </p:nvGraphicFramePr>
        <p:xfrm>
          <a:off x="2136452" y="224901"/>
          <a:ext cx="9162741" cy="248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247">
                  <a:extLst>
                    <a:ext uri="{9D8B030D-6E8A-4147-A177-3AD203B41FA5}">
                      <a16:colId xmlns:a16="http://schemas.microsoft.com/office/drawing/2014/main" xmlns="" val="4010733018"/>
                    </a:ext>
                  </a:extLst>
                </a:gridCol>
                <a:gridCol w="3196619">
                  <a:extLst>
                    <a:ext uri="{9D8B030D-6E8A-4147-A177-3AD203B41FA5}">
                      <a16:colId xmlns:a16="http://schemas.microsoft.com/office/drawing/2014/main" xmlns="" val="3755775260"/>
                    </a:ext>
                  </a:extLst>
                </a:gridCol>
                <a:gridCol w="2911875">
                  <a:extLst>
                    <a:ext uri="{9D8B030D-6E8A-4147-A177-3AD203B41FA5}">
                      <a16:colId xmlns:a16="http://schemas.microsoft.com/office/drawing/2014/main" xmlns="" val="1478897504"/>
                    </a:ext>
                  </a:extLst>
                </a:gridCol>
              </a:tblGrid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Function</a:t>
                      </a:r>
                      <a:r>
                        <a:rPr lang="ko-KR" altLang="en-US" dirty="0"/>
                        <a:t>클래스의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985779"/>
                  </a:ext>
                </a:extLst>
              </a:tr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OnMouseWheel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= </a:t>
                      </a:r>
                      <a:r>
                        <a:rPr lang="en-US" altLang="ko-KR" sz="1800" dirty="0" err="1"/>
                        <a:t>zDelta</a:t>
                      </a:r>
                      <a:r>
                        <a:rPr lang="en-US" altLang="ko-KR" sz="1800" dirty="0"/>
                        <a:t>(127, -127)</a:t>
                      </a:r>
                    </a:p>
                    <a:p>
                      <a:pPr latinLnBrk="1"/>
                      <a:r>
                        <a:rPr lang="en-US" altLang="ko-KR" sz="1800" dirty="0"/>
                        <a:t>Output = Drawing the graph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zDelta</a:t>
                      </a:r>
                      <a:r>
                        <a:rPr lang="ko-KR" altLang="en-US" sz="1800" dirty="0"/>
                        <a:t>값에 따라 </a:t>
                      </a:r>
                      <a:r>
                        <a:rPr lang="en-US" altLang="ko-KR" sz="1800" dirty="0"/>
                        <a:t>graph</a:t>
                      </a:r>
                      <a:r>
                        <a:rPr lang="ko-KR" altLang="en-US" sz="1800" dirty="0"/>
                        <a:t>사이즈 값이 달라지면서 값도 달라진다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776386"/>
                  </a:ext>
                </a:extLst>
              </a:tr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OnMouseMove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= </a:t>
                      </a:r>
                      <a:r>
                        <a:rPr lang="en-US" altLang="ko-KR" sz="1800" dirty="0" err="1"/>
                        <a:t>DrawingMode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Output = Drawing the sketch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DrawingMode</a:t>
                      </a:r>
                      <a:r>
                        <a:rPr lang="ko-KR" altLang="en-US" sz="1800" dirty="0"/>
                        <a:t>에 따라 스케치를 그릴지 말지 결정한다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858425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5E4CB6-C8FD-42AC-BBDB-EFD17B865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80609"/>
              </p:ext>
            </p:extLst>
          </p:nvPr>
        </p:nvGraphicFramePr>
        <p:xfrm>
          <a:off x="2136452" y="2706983"/>
          <a:ext cx="9162741" cy="3527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247">
                  <a:extLst>
                    <a:ext uri="{9D8B030D-6E8A-4147-A177-3AD203B41FA5}">
                      <a16:colId xmlns:a16="http://schemas.microsoft.com/office/drawing/2014/main" xmlns="" val="4010733018"/>
                    </a:ext>
                  </a:extLst>
                </a:gridCol>
                <a:gridCol w="3196619">
                  <a:extLst>
                    <a:ext uri="{9D8B030D-6E8A-4147-A177-3AD203B41FA5}">
                      <a16:colId xmlns:a16="http://schemas.microsoft.com/office/drawing/2014/main" xmlns="" val="3755775260"/>
                    </a:ext>
                  </a:extLst>
                </a:gridCol>
                <a:gridCol w="2911875">
                  <a:extLst>
                    <a:ext uri="{9D8B030D-6E8A-4147-A177-3AD203B41FA5}">
                      <a16:colId xmlns:a16="http://schemas.microsoft.com/office/drawing/2014/main" xmlns="" val="1478897504"/>
                    </a:ext>
                  </a:extLst>
                </a:gridCol>
              </a:tblGrid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FunctionProc</a:t>
                      </a:r>
                      <a:r>
                        <a:rPr lang="ko-KR" altLang="en-US" dirty="0"/>
                        <a:t>클래스의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985779"/>
                  </a:ext>
                </a:extLst>
              </a:tr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StrToData_E</a:t>
                      </a:r>
                      <a:r>
                        <a:rPr lang="en-US" altLang="ko-KR" sz="1800" dirty="0"/>
                        <a:t>()</a:t>
                      </a:r>
                    </a:p>
                    <a:p>
                      <a:pPr latinLnBrk="1"/>
                      <a:r>
                        <a:rPr lang="en-US" altLang="ko-KR" sz="1800" dirty="0" err="1"/>
                        <a:t>StrToData_L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= String Data</a:t>
                      </a:r>
                    </a:p>
                    <a:p>
                      <a:pPr latinLnBrk="1"/>
                      <a:r>
                        <a:rPr lang="en-US" altLang="ko-KR" sz="1800" dirty="0"/>
                        <a:t>Output = type Data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처음에 </a:t>
                      </a:r>
                      <a:r>
                        <a:rPr lang="ko-KR" altLang="en-US" sz="1800" dirty="0" err="1"/>
                        <a:t>입력해놓은</a:t>
                      </a:r>
                      <a:r>
                        <a:rPr lang="ko-KR" altLang="en-US" sz="1800" dirty="0"/>
                        <a:t> 문장을 가져와서 데이터로 바꾼다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776386"/>
                  </a:ext>
                </a:extLst>
              </a:tr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SketchToData_E</a:t>
                      </a:r>
                      <a:r>
                        <a:rPr lang="en-US" altLang="ko-KR" sz="1800" dirty="0"/>
                        <a:t>()</a:t>
                      </a:r>
                    </a:p>
                    <a:p>
                      <a:pPr latinLnBrk="1"/>
                      <a:r>
                        <a:rPr lang="en-US" altLang="ko-KR" sz="1800" dirty="0" err="1"/>
                        <a:t>SketchToData_L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= Point Data</a:t>
                      </a:r>
                    </a:p>
                    <a:p>
                      <a:pPr latinLnBrk="1"/>
                      <a:r>
                        <a:rPr lang="en-US" altLang="ko-KR" sz="1800" dirty="0"/>
                        <a:t>Output = type Data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저장해놓은</a:t>
                      </a:r>
                      <a:r>
                        <a:rPr lang="ko-KR" altLang="en-US" sz="1800" dirty="0"/>
                        <a:t> 마우스 위치 값을 논리값으로 바꾸고 데이터로 바꾼다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8584255"/>
                  </a:ext>
                </a:extLst>
              </a:tr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DataToCString_E</a:t>
                      </a:r>
                      <a:r>
                        <a:rPr lang="en-US" altLang="ko-KR" sz="1800" dirty="0"/>
                        <a:t>()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DataToCString_L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= type Data</a:t>
                      </a:r>
                    </a:p>
                    <a:p>
                      <a:pPr latinLnBrk="1"/>
                      <a:r>
                        <a:rPr lang="en-US" altLang="ko-KR" sz="1800" dirty="0"/>
                        <a:t>Output = String Data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핵심 데이터를 문장식 데이터로 바꾼다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8598782"/>
                  </a:ext>
                </a:extLst>
              </a:tr>
              <a:tr h="6532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LogicToPhysicalValue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= point physical Data</a:t>
                      </a:r>
                    </a:p>
                    <a:p>
                      <a:pPr latinLnBrk="1"/>
                      <a:r>
                        <a:rPr lang="en-US" altLang="ko-KR" sz="1800" dirty="0"/>
                        <a:t>Output = point logic Data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마우스 위치의 </a:t>
                      </a:r>
                      <a:r>
                        <a:rPr lang="ko-KR" altLang="en-US" sz="1800" dirty="0" err="1"/>
                        <a:t>물리값을</a:t>
                      </a:r>
                      <a:r>
                        <a:rPr lang="ko-KR" altLang="en-US" sz="1800" dirty="0"/>
                        <a:t> 논리값으로 바꾼다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72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86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3CEB55-7337-4129-8851-8FFB8267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48" y="624110"/>
            <a:ext cx="8911687" cy="1280890"/>
          </a:xfrm>
        </p:spPr>
        <p:txBody>
          <a:bodyPr/>
          <a:lstStyle/>
          <a:p>
            <a:r>
              <a:rPr lang="ko-KR" altLang="en-US" dirty="0"/>
              <a:t>입출력 인터페이스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30AA5F52-E579-4515-A654-40AB2EEE8B90}"/>
              </a:ext>
            </a:extLst>
          </p:cNvPr>
          <p:cNvSpPr/>
          <p:nvPr/>
        </p:nvSpPr>
        <p:spPr>
          <a:xfrm>
            <a:off x="639192" y="1905001"/>
            <a:ext cx="1953733" cy="98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함수식</a:t>
            </a:r>
            <a:r>
              <a:rPr lang="ko-KR" altLang="en-US" dirty="0"/>
              <a:t> 모드</a:t>
            </a:r>
            <a:endParaRPr lang="en-US" altLang="ko-KR" dirty="0"/>
          </a:p>
          <a:p>
            <a:pPr algn="ctr"/>
            <a:r>
              <a:rPr lang="en-US" altLang="ko-KR" dirty="0" err="1"/>
              <a:t>CString</a:t>
            </a:r>
            <a:endParaRPr lang="en-US" altLang="ko-KR" dirty="0"/>
          </a:p>
          <a:p>
            <a:pPr algn="ctr"/>
            <a:r>
              <a:rPr lang="en-US" altLang="ko-KR" dirty="0" err="1"/>
              <a:t>m_strFunction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D28DBCB2-BA3E-48AE-9A62-7300ABCC0E96}"/>
              </a:ext>
            </a:extLst>
          </p:cNvPr>
          <p:cNvSpPr/>
          <p:nvPr/>
        </p:nvSpPr>
        <p:spPr>
          <a:xfrm>
            <a:off x="3013867" y="1905000"/>
            <a:ext cx="2689934" cy="98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UpdateData</a:t>
            </a:r>
            <a:r>
              <a:rPr lang="en-US" altLang="ko-KR" dirty="0"/>
              <a:t>(FALSE)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7A936D76-DCA1-46AD-A0FA-6BF36BDC3488}"/>
              </a:ext>
            </a:extLst>
          </p:cNvPr>
          <p:cNvSpPr/>
          <p:nvPr/>
        </p:nvSpPr>
        <p:spPr>
          <a:xfrm>
            <a:off x="9411809" y="1905000"/>
            <a:ext cx="2689934" cy="98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StrToData_L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 err="1"/>
              <a:t>StrToData_E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03906470-56B1-4B22-A7AA-3925E1C490B7}"/>
              </a:ext>
            </a:extLst>
          </p:cNvPr>
          <p:cNvSpPr/>
          <p:nvPr/>
        </p:nvSpPr>
        <p:spPr>
          <a:xfrm>
            <a:off x="3688041" y="3118424"/>
            <a:ext cx="2431633" cy="98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Draw_Line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 err="1"/>
              <a:t>Draw_Ellipse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24748CCF-9574-4D01-ACB1-1D3D2C39B8F9}"/>
              </a:ext>
            </a:extLst>
          </p:cNvPr>
          <p:cNvSpPr/>
          <p:nvPr/>
        </p:nvSpPr>
        <p:spPr>
          <a:xfrm>
            <a:off x="330410" y="4331849"/>
            <a:ext cx="2272038" cy="951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스케치 모드</a:t>
            </a:r>
            <a:endParaRPr lang="en-US" altLang="ko-KR" dirty="0"/>
          </a:p>
          <a:p>
            <a:pPr algn="ctr"/>
            <a:r>
              <a:rPr lang="en-US" altLang="ko-KR" dirty="0"/>
              <a:t>Drawing = TRUE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96572363-661B-4D4F-8542-4BDAAA146FC4}"/>
              </a:ext>
            </a:extLst>
          </p:cNvPr>
          <p:cNvSpPr/>
          <p:nvPr/>
        </p:nvSpPr>
        <p:spPr>
          <a:xfrm>
            <a:off x="3013867" y="4331848"/>
            <a:ext cx="2272038" cy="951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Sketch_Line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 err="1"/>
              <a:t>Sketch_Ellipse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BE54C3F4-9272-4798-A456-C96F0FDE5119}"/>
              </a:ext>
            </a:extLst>
          </p:cNvPr>
          <p:cNvSpPr/>
          <p:nvPr/>
        </p:nvSpPr>
        <p:spPr>
          <a:xfrm>
            <a:off x="6007121" y="1905000"/>
            <a:ext cx="3101368" cy="98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m_nVaildSelected</a:t>
            </a:r>
            <a:r>
              <a:rPr lang="en-US" altLang="ko-KR" dirty="0"/>
              <a:t> = NOPE or LINE or ELLIPSE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8EECF96C-B176-437E-A81B-24754EFA2E2F}"/>
              </a:ext>
            </a:extLst>
          </p:cNvPr>
          <p:cNvSpPr/>
          <p:nvPr/>
        </p:nvSpPr>
        <p:spPr>
          <a:xfrm>
            <a:off x="1008992" y="3118424"/>
            <a:ext cx="2272038" cy="98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OnMouseWheel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C98B37E1-15DB-4E84-A86B-30FE4273B766}"/>
              </a:ext>
            </a:extLst>
          </p:cNvPr>
          <p:cNvSpPr/>
          <p:nvPr/>
        </p:nvSpPr>
        <p:spPr>
          <a:xfrm>
            <a:off x="6526685" y="3118424"/>
            <a:ext cx="2272038" cy="98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Invalidate()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606583C0-B4DA-42EF-8FC9-FF316D349879}"/>
              </a:ext>
            </a:extLst>
          </p:cNvPr>
          <p:cNvSpPr/>
          <p:nvPr/>
        </p:nvSpPr>
        <p:spPr>
          <a:xfrm>
            <a:off x="5703801" y="4331847"/>
            <a:ext cx="2780851" cy="951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LogicToPhysicalValue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49E8A7B2-EF5C-4AEF-892B-B73034A73328}"/>
              </a:ext>
            </a:extLst>
          </p:cNvPr>
          <p:cNvSpPr/>
          <p:nvPr/>
        </p:nvSpPr>
        <p:spPr>
          <a:xfrm>
            <a:off x="8798723" y="4331846"/>
            <a:ext cx="2272038" cy="951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SketchToData_L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 err="1"/>
              <a:t>SketchToData_E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69E741E3-D796-458B-BC4F-8878D476ACD1}"/>
              </a:ext>
            </a:extLst>
          </p:cNvPr>
          <p:cNvSpPr/>
          <p:nvPr/>
        </p:nvSpPr>
        <p:spPr>
          <a:xfrm>
            <a:off x="1066066" y="5507173"/>
            <a:ext cx="2272038" cy="951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DataToCString_L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 err="1"/>
              <a:t>DataToCString_E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A4070C6B-25D3-4548-BDB6-C18EA06B2666}"/>
              </a:ext>
            </a:extLst>
          </p:cNvPr>
          <p:cNvSpPr/>
          <p:nvPr/>
        </p:nvSpPr>
        <p:spPr>
          <a:xfrm>
            <a:off x="3688041" y="5476196"/>
            <a:ext cx="2272038" cy="981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Cstring</a:t>
            </a:r>
            <a:endParaRPr lang="en-US" altLang="ko-KR" dirty="0"/>
          </a:p>
          <a:p>
            <a:pPr algn="ctr"/>
            <a:r>
              <a:rPr lang="en-US" altLang="ko-KR" dirty="0" err="1"/>
              <a:t>m_strFunction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7479F3F5-F1CD-44E3-A5CA-D99FA095B13A}"/>
              </a:ext>
            </a:extLst>
          </p:cNvPr>
          <p:cNvSpPr/>
          <p:nvPr/>
        </p:nvSpPr>
        <p:spPr>
          <a:xfrm>
            <a:off x="8018134" y="5476196"/>
            <a:ext cx="1818325" cy="951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Invalidate()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0B4AD357-44B9-4286-9A61-681EE5088961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592925" y="2399560"/>
            <a:ext cx="420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0BB56391-949D-456B-9C20-005DD4965F8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5703801" y="2399560"/>
            <a:ext cx="303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CBE8F4AB-1A3D-451C-A3C3-35E4B9075726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9108489" y="2399560"/>
            <a:ext cx="303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6DFFAB6-3F81-4360-B500-777ADF6E7A41}"/>
              </a:ext>
            </a:extLst>
          </p:cNvPr>
          <p:cNvCxnSpPr>
            <a:cxnSpLocks/>
          </p:cNvCxnSpPr>
          <p:nvPr/>
        </p:nvCxnSpPr>
        <p:spPr>
          <a:xfrm>
            <a:off x="177553" y="3597675"/>
            <a:ext cx="831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5DE38DBB-C5D3-40A8-B98A-442C9A5A92F9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>
            <a:off x="3281030" y="3612984"/>
            <a:ext cx="407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B5A8E06F-C008-422C-BE8C-06704351FA4E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119674" y="3612984"/>
            <a:ext cx="407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67DBA23C-A8B3-4CA4-BC1B-25DA114F7473}"/>
              </a:ext>
            </a:extLst>
          </p:cNvPr>
          <p:cNvCxnSpPr>
            <a:stCxn id="11" idx="3"/>
          </p:cNvCxnSpPr>
          <p:nvPr/>
        </p:nvCxnSpPr>
        <p:spPr>
          <a:xfrm flipV="1">
            <a:off x="2602448" y="4793942"/>
            <a:ext cx="411419" cy="1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CF971D92-EFAC-4AB5-9627-F4E687A0AB84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 flipV="1">
            <a:off x="5285905" y="4807358"/>
            <a:ext cx="417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F3CEBE7C-D3CE-4892-8EA6-B9A66F07F6E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8484652" y="4807357"/>
            <a:ext cx="314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91315497-5DEB-43B1-9FD7-177374DACA26}"/>
              </a:ext>
            </a:extLst>
          </p:cNvPr>
          <p:cNvCxnSpPr/>
          <p:nvPr/>
        </p:nvCxnSpPr>
        <p:spPr>
          <a:xfrm>
            <a:off x="177553" y="5992427"/>
            <a:ext cx="88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18A8781F-4661-467B-A452-6D5F5FCA8965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3338104" y="5967195"/>
            <a:ext cx="349937" cy="1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047C363E-E0FA-478D-92C7-CE9149169F9F}"/>
              </a:ext>
            </a:extLst>
          </p:cNvPr>
          <p:cNvCxnSpPr>
            <a:stCxn id="22" idx="3"/>
          </p:cNvCxnSpPr>
          <p:nvPr/>
        </p:nvCxnSpPr>
        <p:spPr>
          <a:xfrm>
            <a:off x="5960079" y="5967195"/>
            <a:ext cx="476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C8CF6B01-B254-4475-891D-3744C08889C5}"/>
              </a:ext>
            </a:extLst>
          </p:cNvPr>
          <p:cNvSpPr/>
          <p:nvPr/>
        </p:nvSpPr>
        <p:spPr>
          <a:xfrm>
            <a:off x="6436311" y="5507173"/>
            <a:ext cx="852256" cy="92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위와 같음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0E0B4D2B-C137-4387-AC91-33B8EE47B449}"/>
              </a:ext>
            </a:extLst>
          </p:cNvPr>
          <p:cNvCxnSpPr>
            <a:cxnSpLocks/>
            <a:stCxn id="53" idx="3"/>
            <a:endCxn id="23" idx="1"/>
          </p:cNvCxnSpPr>
          <p:nvPr/>
        </p:nvCxnSpPr>
        <p:spPr>
          <a:xfrm flipV="1">
            <a:off x="7288567" y="5951707"/>
            <a:ext cx="729567" cy="1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F62CB9A5-82FB-4B10-8203-8BB8229AFCE6}"/>
              </a:ext>
            </a:extLst>
          </p:cNvPr>
          <p:cNvCxnSpPr/>
          <p:nvPr/>
        </p:nvCxnSpPr>
        <p:spPr>
          <a:xfrm>
            <a:off x="330410" y="4199138"/>
            <a:ext cx="116100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94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259BD6-E0A9-436B-91A3-19395840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 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10" y="1491048"/>
            <a:ext cx="9192058" cy="50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E88E50-41EB-48F5-BC1B-FC07FBB4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r>
              <a:rPr lang="en-US" altLang="ko-KR" dirty="0"/>
              <a:t>(</a:t>
            </a:r>
            <a:r>
              <a:rPr lang="ko-KR" altLang="en-US" dirty="0"/>
              <a:t>문제점</a:t>
            </a:r>
            <a:r>
              <a:rPr lang="en-US" altLang="ko-KR" dirty="0"/>
              <a:t> </a:t>
            </a:r>
            <a:r>
              <a:rPr lang="ko-KR" altLang="en-US" dirty="0"/>
              <a:t>및 향후 개선 방향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57BF358-B690-4F60-AFE2-2F8B9457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1048"/>
            <a:ext cx="8915400" cy="460495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프로그램을 </a:t>
            </a:r>
            <a:r>
              <a:rPr lang="ko-KR" altLang="en-US" dirty="0"/>
              <a:t>통해 얻어지는 결과물을 활용할 클래스가 존재하지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err="1"/>
              <a:t>다곡선을</a:t>
            </a:r>
            <a:r>
              <a:rPr lang="ko-KR" altLang="en-US" dirty="0"/>
              <a:t> 그리기 위해 사용되는 베지어 곡선을 </a:t>
            </a:r>
            <a:r>
              <a:rPr lang="ko-KR" altLang="en-US" dirty="0" err="1"/>
              <a:t>함수식으로</a:t>
            </a:r>
            <a:r>
              <a:rPr lang="ko-KR" altLang="en-US" dirty="0"/>
              <a:t> 전환하는 함수를 만들지 못해 곡선을 그릴 수 없다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 최대값이 고정적으로 설정 되어있어 화면으로 표시되는 프로그램의 사이즈를 조절할 수 </a:t>
            </a:r>
            <a:r>
              <a:rPr lang="ko-KR" altLang="en-US" dirty="0" smtClean="0"/>
              <a:t>없다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marL="0" indent="0" fontAlgn="base">
              <a:buNone/>
            </a:pPr>
            <a:r>
              <a:rPr lang="ko-KR" altLang="en-US" sz="2800" b="1" dirty="0" smtClean="0"/>
              <a:t>개선 방향</a:t>
            </a:r>
            <a:endParaRPr lang="en-US" altLang="ko-KR" sz="2800" b="1" dirty="0" smtClean="0"/>
          </a:p>
          <a:p>
            <a:pPr marL="0" indent="0" fontAlgn="base">
              <a:buNone/>
            </a:pPr>
            <a:endParaRPr lang="en-US" altLang="ko-KR" sz="2800" b="1" dirty="0"/>
          </a:p>
          <a:p>
            <a:pPr fontAlgn="base"/>
            <a:r>
              <a:rPr lang="ko-KR" altLang="en-US" dirty="0" smtClean="0"/>
              <a:t>활용할 </a:t>
            </a:r>
            <a:r>
              <a:rPr lang="ko-KR" altLang="en-US" dirty="0"/>
              <a:t>수 있는 클래스를 만든다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베지어 곡선을 </a:t>
            </a:r>
            <a:r>
              <a:rPr lang="ko-KR" altLang="en-US" dirty="0" err="1"/>
              <a:t>함수식으로</a:t>
            </a:r>
            <a:r>
              <a:rPr lang="ko-KR" altLang="en-US" dirty="0"/>
              <a:t> 전환할 수 있는 함수를 만든다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fontAlgn="base"/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/>
              <a:t>사이즈에 따라 동적으로 크기를 조절할 수 있도록 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275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967B0F-8F63-4064-828C-18C61271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r>
              <a:rPr lang="en-US" altLang="ko-KR" dirty="0"/>
              <a:t>(</a:t>
            </a:r>
            <a:r>
              <a:rPr lang="ko-KR" altLang="en-US" dirty="0"/>
              <a:t>느낀 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F2FA2B-E9C8-4F58-9B13-ACC6A195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김민겸</a:t>
            </a:r>
            <a:r>
              <a:rPr lang="en-US" altLang="ko-KR" dirty="0"/>
              <a:t>: 1</a:t>
            </a:r>
            <a:r>
              <a:rPr lang="ko-KR" altLang="en-US" dirty="0"/>
              <a:t>달 동안 함수에 대한 이해도를 높였고</a:t>
            </a:r>
            <a:r>
              <a:rPr lang="en-US" altLang="ko-KR" dirty="0"/>
              <a:t>, </a:t>
            </a:r>
            <a:r>
              <a:rPr lang="ko-KR" altLang="en-US" dirty="0"/>
              <a:t>나도 모르는 사이에 수학적 능력을 발전시켜서 여기저기 도움이 될 수 있었고</a:t>
            </a:r>
            <a:r>
              <a:rPr lang="en-US" altLang="ko-KR" dirty="0"/>
              <a:t>, </a:t>
            </a:r>
            <a:r>
              <a:rPr lang="ko-KR" altLang="en-US" dirty="0"/>
              <a:t>팀 프로젝트에 대한 팀 구도</a:t>
            </a:r>
            <a:r>
              <a:rPr lang="en-US" altLang="ko-KR" dirty="0"/>
              <a:t>, </a:t>
            </a:r>
            <a:r>
              <a:rPr lang="ko-KR" altLang="en-US" dirty="0"/>
              <a:t>팀장의 위치를 어떻게 운영하는지 좀 더 이해할 수 있었다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노동현</a:t>
            </a:r>
            <a:r>
              <a:rPr lang="en-US" altLang="ko-KR" dirty="0"/>
              <a:t>: </a:t>
            </a:r>
            <a:r>
              <a:rPr lang="ko-KR" altLang="en-US" dirty="0"/>
              <a:t>처음에 생각했던 것보다 많은 어려움을 겪었고 그 과정에서 </a:t>
            </a:r>
            <a:r>
              <a:rPr lang="en-US" altLang="ko-KR" dirty="0"/>
              <a:t>MFC</a:t>
            </a:r>
            <a:r>
              <a:rPr lang="ko-KR" altLang="en-US" dirty="0"/>
              <a:t>에 대해 더 많은 것을 알 수 있었다</a:t>
            </a:r>
            <a:r>
              <a:rPr lang="en-US" altLang="ko-KR" dirty="0"/>
              <a:t>. </a:t>
            </a:r>
            <a:r>
              <a:rPr lang="ko-KR" altLang="en-US" dirty="0"/>
              <a:t>동시에</a:t>
            </a:r>
            <a:r>
              <a:rPr lang="en-US" altLang="ko-KR" dirty="0"/>
              <a:t>, </a:t>
            </a:r>
            <a:r>
              <a:rPr lang="ko-KR" altLang="en-US" dirty="0"/>
              <a:t>디자인의 중요성을 깨닫고 이러한 부분을 향상시키는 것으로 얻을 수 있는 이점이 크다는 사실을 느낄 수 있었다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64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A2F141-07CE-494E-939E-74363DC9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  <a:r>
              <a:rPr lang="en-US" altLang="ko-KR" dirty="0"/>
              <a:t>(</a:t>
            </a:r>
            <a:r>
              <a:rPr lang="ko-KR" altLang="en-US" dirty="0"/>
              <a:t>소스코드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F8456E4-0359-4DDD-A922-CBE69796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파일 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1960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73453E-6B8E-4DF3-942C-9962DEA7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  <a:r>
              <a:rPr lang="en-US" altLang="ko-KR" dirty="0"/>
              <a:t>(</a:t>
            </a:r>
            <a:r>
              <a:rPr lang="ko-KR" altLang="en-US" dirty="0"/>
              <a:t>출처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6D4A73-BCF5-4FD4-9E2E-33CB073B5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많이 쓰였던 출처</a:t>
            </a:r>
            <a:endParaRPr lang="en-US" altLang="ko-KR" dirty="0"/>
          </a:p>
          <a:p>
            <a:r>
              <a:rPr lang="en-US" altLang="ko-KR" dirty="0"/>
              <a:t>1. doc.Microsoft.com</a:t>
            </a:r>
          </a:p>
          <a:p>
            <a:r>
              <a:rPr lang="en-US" altLang="ko-KR" dirty="0"/>
              <a:t>2. google.com</a:t>
            </a:r>
          </a:p>
          <a:p>
            <a:r>
              <a:rPr lang="en-US" altLang="ko-KR" dirty="0"/>
              <a:t>3. stack overflow</a:t>
            </a:r>
          </a:p>
          <a:p>
            <a:r>
              <a:rPr lang="en-US" altLang="ko-KR" dirty="0"/>
              <a:t>4. vs 2015 </a:t>
            </a:r>
            <a:r>
              <a:rPr lang="en-US" altLang="ko-KR" dirty="0" err="1"/>
              <a:t>c++</a:t>
            </a:r>
            <a:r>
              <a:rPr lang="en-US" altLang="ko-KR" dirty="0"/>
              <a:t> MFC</a:t>
            </a:r>
            <a:r>
              <a:rPr lang="ko-KR" altLang="en-US" dirty="0"/>
              <a:t> </a:t>
            </a:r>
            <a:r>
              <a:rPr lang="en-US" altLang="ko-KR" dirty="0"/>
              <a:t>Programming(</a:t>
            </a:r>
            <a:r>
              <a:rPr lang="ko-KR" altLang="en-US" dirty="0" err="1"/>
              <a:t>정일홍</a:t>
            </a:r>
            <a:r>
              <a:rPr lang="en-US" altLang="ko-KR" dirty="0"/>
              <a:t> </a:t>
            </a:r>
            <a:r>
              <a:rPr lang="ko-KR" altLang="en-US" dirty="0"/>
              <a:t>저자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네이버 블로그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나머지는 </a:t>
            </a:r>
            <a:r>
              <a:rPr lang="en-US" altLang="ko-KR" dirty="0"/>
              <a:t>docs</a:t>
            </a:r>
            <a:r>
              <a:rPr lang="ko-KR" altLang="en-US" dirty="0"/>
              <a:t>파일에 전부 기록하였습니다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793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809DAA9-F3FC-46AC-B282-720F4D94B10A}"/>
              </a:ext>
            </a:extLst>
          </p:cNvPr>
          <p:cNvSpPr/>
          <p:nvPr/>
        </p:nvSpPr>
        <p:spPr>
          <a:xfrm>
            <a:off x="1265069" y="1500326"/>
            <a:ext cx="5379868" cy="4767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2E86C84-6C2A-488B-85E1-7A2EEFA15F4E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1265069" y="3883981"/>
            <a:ext cx="5379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58BE69C4-09D3-45D8-9DB9-F4F5C0BD0B46}"/>
              </a:ext>
            </a:extLst>
          </p:cNvPr>
          <p:cNvCxnSpPr>
            <a:stCxn id="2" idx="0"/>
          </p:cNvCxnSpPr>
          <p:nvPr/>
        </p:nvCxnSpPr>
        <p:spPr>
          <a:xfrm>
            <a:off x="3955003" y="1500326"/>
            <a:ext cx="8877" cy="4767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9A1DB28E-77D8-4C9B-8482-C6073C7FA347}"/>
              </a:ext>
            </a:extLst>
          </p:cNvPr>
          <p:cNvCxnSpPr>
            <a:cxnSpLocks/>
          </p:cNvCxnSpPr>
          <p:nvPr/>
        </p:nvCxnSpPr>
        <p:spPr>
          <a:xfrm flipV="1">
            <a:off x="3955003" y="1926454"/>
            <a:ext cx="3923929" cy="195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A2E6F51-B8ED-40D1-8603-E8B2F7994DA5}"/>
              </a:ext>
            </a:extLst>
          </p:cNvPr>
          <p:cNvSpPr txBox="1"/>
          <p:nvPr/>
        </p:nvSpPr>
        <p:spPr>
          <a:xfrm>
            <a:off x="7910004" y="1633491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CPoint</a:t>
            </a:r>
            <a:r>
              <a:rPr lang="en-US" altLang="ko-KR" dirty="0"/>
              <a:t> </a:t>
            </a:r>
            <a:r>
              <a:rPr lang="en-US" altLang="ko-KR" dirty="0" err="1"/>
              <a:t>m_ptCenter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792BFBA-8DF7-44B6-B609-99541235EA99}"/>
              </a:ext>
            </a:extLst>
          </p:cNvPr>
          <p:cNvSpPr txBox="1"/>
          <p:nvPr/>
        </p:nvSpPr>
        <p:spPr>
          <a:xfrm>
            <a:off x="6349663" y="38129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D3BE474-FFF7-49E1-8870-0AC305DD7AC0}"/>
              </a:ext>
            </a:extLst>
          </p:cNvPr>
          <p:cNvSpPr txBox="1"/>
          <p:nvPr/>
        </p:nvSpPr>
        <p:spPr>
          <a:xfrm>
            <a:off x="3955003" y="14701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05B55427-9F4D-4273-91FE-D7EF0BF2A017}"/>
              </a:ext>
            </a:extLst>
          </p:cNvPr>
          <p:cNvCxnSpPr>
            <a:stCxn id="2" idx="0"/>
          </p:cNvCxnSpPr>
          <p:nvPr/>
        </p:nvCxnSpPr>
        <p:spPr>
          <a:xfrm flipV="1">
            <a:off x="3955003" y="852256"/>
            <a:ext cx="1495886" cy="64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C4F5653-A1A9-4FB6-85AA-F922BF9D97D5}"/>
              </a:ext>
            </a:extLst>
          </p:cNvPr>
          <p:cNvCxnSpPr>
            <a:stCxn id="2" idx="1"/>
          </p:cNvCxnSpPr>
          <p:nvPr/>
        </p:nvCxnSpPr>
        <p:spPr>
          <a:xfrm flipV="1">
            <a:off x="1265069" y="933064"/>
            <a:ext cx="1629051" cy="2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CD058E3F-52D1-48CA-ADC2-1E540E11B983}"/>
              </a:ext>
            </a:extLst>
          </p:cNvPr>
          <p:cNvCxnSpPr>
            <a:stCxn id="2" idx="2"/>
          </p:cNvCxnSpPr>
          <p:nvPr/>
        </p:nvCxnSpPr>
        <p:spPr>
          <a:xfrm>
            <a:off x="3955003" y="6267635"/>
            <a:ext cx="339170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869A56F4-F5C1-4CB0-8ED6-C02D71020ABE}"/>
              </a:ext>
            </a:extLst>
          </p:cNvPr>
          <p:cNvCxnSpPr>
            <a:cxnSpLocks/>
          </p:cNvCxnSpPr>
          <p:nvPr/>
        </p:nvCxnSpPr>
        <p:spPr>
          <a:xfrm flipV="1">
            <a:off x="6644937" y="3646062"/>
            <a:ext cx="295274" cy="23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C6E844C-6BBB-4FB3-ABFA-4162DB1989BF}"/>
              </a:ext>
            </a:extLst>
          </p:cNvPr>
          <p:cNvSpPr txBox="1"/>
          <p:nvPr/>
        </p:nvSpPr>
        <p:spPr>
          <a:xfrm>
            <a:off x="2007278" y="95435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m_rectLayer.left</a:t>
            </a:r>
            <a:r>
              <a:rPr lang="en-US" altLang="ko-KR" dirty="0"/>
              <a:t> = </a:t>
            </a:r>
            <a:r>
              <a:rPr lang="en-US" altLang="ko-KR" dirty="0" err="1"/>
              <a:t>m_ptCenter.x</a:t>
            </a:r>
            <a:r>
              <a:rPr lang="en-US" altLang="ko-KR" dirty="0"/>
              <a:t> – (</a:t>
            </a:r>
            <a:r>
              <a:rPr lang="en-US" altLang="ko-KR" dirty="0" err="1"/>
              <a:t>rect.width</a:t>
            </a:r>
            <a:r>
              <a:rPr lang="en-US" altLang="ko-KR" dirty="0"/>
              <a:t> / 2)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766CB4C-9F2D-4EEC-82D7-18B3A67A6846}"/>
              </a:ext>
            </a:extLst>
          </p:cNvPr>
          <p:cNvSpPr txBox="1"/>
          <p:nvPr/>
        </p:nvSpPr>
        <p:spPr>
          <a:xfrm>
            <a:off x="6562818" y="3203937"/>
            <a:ext cx="5812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m_rectLayer.right</a:t>
            </a:r>
            <a:r>
              <a:rPr lang="en-US" altLang="ko-KR" dirty="0"/>
              <a:t> = </a:t>
            </a:r>
            <a:r>
              <a:rPr lang="en-US" altLang="ko-KR" dirty="0" err="1"/>
              <a:t>m_ptCenter.x</a:t>
            </a:r>
            <a:r>
              <a:rPr lang="en-US" altLang="ko-KR" dirty="0"/>
              <a:t> + (</a:t>
            </a:r>
            <a:r>
              <a:rPr lang="en-US" altLang="ko-KR" dirty="0" err="1"/>
              <a:t>rect.width</a:t>
            </a:r>
            <a:r>
              <a:rPr lang="en-US" altLang="ko-KR" dirty="0"/>
              <a:t> / 2)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D58F05F-1745-4CD9-B8AC-2D05E5E143AE}"/>
              </a:ext>
            </a:extLst>
          </p:cNvPr>
          <p:cNvSpPr txBox="1"/>
          <p:nvPr/>
        </p:nvSpPr>
        <p:spPr>
          <a:xfrm>
            <a:off x="5450889" y="598133"/>
            <a:ext cx="581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m_rectLayer.top</a:t>
            </a:r>
            <a:r>
              <a:rPr lang="en-US" altLang="ko-KR" dirty="0"/>
              <a:t> = </a:t>
            </a:r>
            <a:r>
              <a:rPr lang="en-US" altLang="ko-KR" dirty="0" err="1"/>
              <a:t>m_ptCenter.y</a:t>
            </a:r>
            <a:r>
              <a:rPr lang="en-US" altLang="ko-KR" dirty="0"/>
              <a:t> – (</a:t>
            </a:r>
            <a:r>
              <a:rPr lang="en-US" altLang="ko-KR" dirty="0" err="1"/>
              <a:t>rect.height</a:t>
            </a:r>
            <a:r>
              <a:rPr lang="en-US" altLang="ko-KR" dirty="0"/>
              <a:t> / 2)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750189C-9E4F-4718-84C4-CE255CC9A703}"/>
              </a:ext>
            </a:extLst>
          </p:cNvPr>
          <p:cNvSpPr txBox="1"/>
          <p:nvPr/>
        </p:nvSpPr>
        <p:spPr>
          <a:xfrm>
            <a:off x="4294173" y="6465565"/>
            <a:ext cx="628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m_rectLayer.bottom</a:t>
            </a:r>
            <a:r>
              <a:rPr lang="en-US" altLang="ko-KR" dirty="0"/>
              <a:t> = </a:t>
            </a:r>
            <a:r>
              <a:rPr lang="en-US" altLang="ko-KR" dirty="0" err="1"/>
              <a:t>m_ptCenter.y</a:t>
            </a:r>
            <a:r>
              <a:rPr lang="en-US" altLang="ko-KR" dirty="0"/>
              <a:t> + (</a:t>
            </a:r>
            <a:r>
              <a:rPr lang="en-US" altLang="ko-KR" dirty="0" err="1"/>
              <a:t>rect.height</a:t>
            </a:r>
            <a:r>
              <a:rPr lang="en-US" altLang="ko-KR" dirty="0"/>
              <a:t> / 2)</a:t>
            </a:r>
            <a:endParaRPr lang="ko-KR" altLang="en-US" dirty="0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xmlns="" id="{05B3320B-AAC4-444C-8FC1-38CADE61CF25}"/>
              </a:ext>
            </a:extLst>
          </p:cNvPr>
          <p:cNvSpPr/>
          <p:nvPr/>
        </p:nvSpPr>
        <p:spPr>
          <a:xfrm>
            <a:off x="3950563" y="3879542"/>
            <a:ext cx="2698812" cy="479397"/>
          </a:xfrm>
          <a:custGeom>
            <a:avLst/>
            <a:gdLst>
              <a:gd name="connsiteX0" fmla="*/ 0 w 2698812"/>
              <a:gd name="connsiteY0" fmla="*/ 0 h 479397"/>
              <a:gd name="connsiteX1" fmla="*/ 1278385 w 2698812"/>
              <a:gd name="connsiteY1" fmla="*/ 479394 h 479397"/>
              <a:gd name="connsiteX2" fmla="*/ 2698812 w 2698812"/>
              <a:gd name="connsiteY2" fmla="*/ 8877 h 479397"/>
              <a:gd name="connsiteX3" fmla="*/ 2698812 w 2698812"/>
              <a:gd name="connsiteY3" fmla="*/ 8877 h 47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812" h="479397">
                <a:moveTo>
                  <a:pt x="0" y="0"/>
                </a:moveTo>
                <a:cubicBezTo>
                  <a:pt x="414291" y="238957"/>
                  <a:pt x="828583" y="477915"/>
                  <a:pt x="1278385" y="479394"/>
                </a:cubicBezTo>
                <a:cubicBezTo>
                  <a:pt x="1728187" y="480874"/>
                  <a:pt x="2698812" y="8877"/>
                  <a:pt x="2698812" y="8877"/>
                </a:cubicBezTo>
                <a:lnTo>
                  <a:pt x="2698812" y="88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67A341D-E7DE-424A-92A0-87D6F5E165FF}"/>
              </a:ext>
            </a:extLst>
          </p:cNvPr>
          <p:cNvSpPr txBox="1"/>
          <p:nvPr/>
        </p:nvSpPr>
        <p:spPr>
          <a:xfrm>
            <a:off x="4109052" y="4705128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Rect.width</a:t>
            </a:r>
            <a:r>
              <a:rPr lang="en-US" altLang="ko-KR" dirty="0"/>
              <a:t>/2 = 50%</a:t>
            </a:r>
            <a:endParaRPr lang="ko-KR" altLang="en-US" dirty="0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xmlns="" id="{2FB9B4FD-0F03-4815-A44B-2AA0D214BC3B}"/>
              </a:ext>
            </a:extLst>
          </p:cNvPr>
          <p:cNvSpPr/>
          <p:nvPr/>
        </p:nvSpPr>
        <p:spPr>
          <a:xfrm>
            <a:off x="3542183" y="1509204"/>
            <a:ext cx="426135" cy="2361460"/>
          </a:xfrm>
          <a:custGeom>
            <a:avLst/>
            <a:gdLst>
              <a:gd name="connsiteX0" fmla="*/ 417258 w 426135"/>
              <a:gd name="connsiteY0" fmla="*/ 0 h 2361460"/>
              <a:gd name="connsiteX1" fmla="*/ 7 w 426135"/>
              <a:gd name="connsiteY1" fmla="*/ 1225118 h 2361460"/>
              <a:gd name="connsiteX2" fmla="*/ 426135 w 426135"/>
              <a:gd name="connsiteY2" fmla="*/ 2361460 h 236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135" h="2361460">
                <a:moveTo>
                  <a:pt x="417258" y="0"/>
                </a:moveTo>
                <a:cubicBezTo>
                  <a:pt x="207892" y="415770"/>
                  <a:pt x="-1473" y="831541"/>
                  <a:pt x="7" y="1225118"/>
                </a:cubicBezTo>
                <a:cubicBezTo>
                  <a:pt x="1486" y="1618695"/>
                  <a:pt x="213810" y="1990077"/>
                  <a:pt x="426135" y="23614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A81C0F5-1C46-45F7-8324-36147F6ED983}"/>
              </a:ext>
            </a:extLst>
          </p:cNvPr>
          <p:cNvSpPr txBox="1"/>
          <p:nvPr/>
        </p:nvSpPr>
        <p:spPr>
          <a:xfrm>
            <a:off x="1435586" y="337528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Rect.height</a:t>
            </a:r>
            <a:r>
              <a:rPr lang="en-US" altLang="ko-KR" dirty="0"/>
              <a:t>/2 = 50%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83BEC4B-39DE-4B02-8A52-1801B1517935}"/>
              </a:ext>
            </a:extLst>
          </p:cNvPr>
          <p:cNvCxnSpPr>
            <a:stCxn id="42" idx="1"/>
            <a:endCxn id="43" idx="0"/>
          </p:cNvCxnSpPr>
          <p:nvPr/>
        </p:nvCxnSpPr>
        <p:spPr>
          <a:xfrm flipH="1">
            <a:off x="2642006" y="2734322"/>
            <a:ext cx="900184" cy="64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E8B954FC-E6C5-4719-850B-E5ACD8A64AC3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5228948" y="4358936"/>
            <a:ext cx="71021" cy="34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8A75E14-44FE-467D-9FFC-124477E6CD46}"/>
              </a:ext>
            </a:extLst>
          </p:cNvPr>
          <p:cNvSpPr txBox="1"/>
          <p:nvPr/>
        </p:nvSpPr>
        <p:spPr>
          <a:xfrm>
            <a:off x="8025414" y="122522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[How to get Value of Position]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82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D87D19-D258-4AB7-AB2B-DE844849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F6AEE1-48BE-42D9-9837-751A5A3E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값에 따라 만들어진 </a:t>
            </a:r>
            <a:r>
              <a:rPr lang="en-US" altLang="ko-KR" dirty="0"/>
              <a:t>y</a:t>
            </a:r>
            <a:r>
              <a:rPr lang="ko-KR" altLang="en-US" dirty="0"/>
              <a:t>값이 연속적으로 나타낸 그래프다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일부분에 비연속적이 있는 함수 그래프 구현</a:t>
            </a:r>
            <a:r>
              <a:rPr lang="en-US" altLang="ko-KR" dirty="0"/>
              <a:t>X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AD9910E-5DF1-4676-A564-1A00E7AFB5EB}"/>
              </a:ext>
            </a:extLst>
          </p:cNvPr>
          <p:cNvSpPr/>
          <p:nvPr/>
        </p:nvSpPr>
        <p:spPr>
          <a:xfrm>
            <a:off x="2589212" y="3126420"/>
            <a:ext cx="3332194" cy="2938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68ECC612-2275-4461-8127-EAD0936C9357}"/>
              </a:ext>
            </a:extLst>
          </p:cNvPr>
          <p:cNvCxnSpPr>
            <a:stCxn id="4" idx="0"/>
          </p:cNvCxnSpPr>
          <p:nvPr/>
        </p:nvCxnSpPr>
        <p:spPr>
          <a:xfrm flipH="1">
            <a:off x="4252404" y="3126420"/>
            <a:ext cx="2905" cy="2938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32FB8E6-39AA-47A5-9F56-0669AFAD9C0C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589212" y="4595674"/>
            <a:ext cx="3332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62F68F5-23F5-4F99-BFB2-C942ECC18301}"/>
              </a:ext>
            </a:extLst>
          </p:cNvPr>
          <p:cNvSpPr/>
          <p:nvPr/>
        </p:nvSpPr>
        <p:spPr>
          <a:xfrm>
            <a:off x="6970712" y="3126420"/>
            <a:ext cx="3332194" cy="2938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3411B02C-DB83-42DA-8CE9-2DCEF1BB72D6}"/>
              </a:ext>
            </a:extLst>
          </p:cNvPr>
          <p:cNvCxnSpPr>
            <a:stCxn id="9" idx="0"/>
          </p:cNvCxnSpPr>
          <p:nvPr/>
        </p:nvCxnSpPr>
        <p:spPr>
          <a:xfrm flipH="1">
            <a:off x="8633904" y="3126420"/>
            <a:ext cx="2905" cy="2938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17B3615-49FB-4CD5-A63C-5A94976C2C2B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6970712" y="4595674"/>
            <a:ext cx="3332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CC33E48-B228-4F36-9289-36578A593E7F}"/>
              </a:ext>
            </a:extLst>
          </p:cNvPr>
          <p:cNvSpPr txBox="1"/>
          <p:nvPr/>
        </p:nvSpPr>
        <p:spPr>
          <a:xfrm>
            <a:off x="3238344" y="6168703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연속적인 그래프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9B2E73B-24F1-41BD-B103-8D610FB24AB5}"/>
              </a:ext>
            </a:extLst>
          </p:cNvPr>
          <p:cNvSpPr txBox="1"/>
          <p:nvPr/>
        </p:nvSpPr>
        <p:spPr>
          <a:xfrm>
            <a:off x="7504428" y="6168703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비연속적인 그래프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2E42BFCD-FCE2-4C31-80C1-4962312E2254}"/>
              </a:ext>
            </a:extLst>
          </p:cNvPr>
          <p:cNvSpPr/>
          <p:nvPr/>
        </p:nvSpPr>
        <p:spPr>
          <a:xfrm>
            <a:off x="2583402" y="3133817"/>
            <a:ext cx="2405848" cy="2700589"/>
          </a:xfrm>
          <a:custGeom>
            <a:avLst/>
            <a:gdLst>
              <a:gd name="connsiteX0" fmla="*/ 0 w 2405848"/>
              <a:gd name="connsiteY0" fmla="*/ 2450237 h 2700589"/>
              <a:gd name="connsiteX1" fmla="*/ 585926 w 2405848"/>
              <a:gd name="connsiteY1" fmla="*/ 994300 h 2700589"/>
              <a:gd name="connsiteX2" fmla="*/ 1553592 w 2405848"/>
              <a:gd name="connsiteY2" fmla="*/ 2689934 h 2700589"/>
              <a:gd name="connsiteX3" fmla="*/ 2405848 w 2405848"/>
              <a:gd name="connsiteY3" fmla="*/ 0 h 270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5848" h="2700589">
                <a:moveTo>
                  <a:pt x="0" y="2450237"/>
                </a:moveTo>
                <a:cubicBezTo>
                  <a:pt x="163497" y="1702294"/>
                  <a:pt x="326994" y="954351"/>
                  <a:pt x="585926" y="994300"/>
                </a:cubicBezTo>
                <a:cubicBezTo>
                  <a:pt x="844858" y="1034249"/>
                  <a:pt x="1250272" y="2855651"/>
                  <a:pt x="1553592" y="2689934"/>
                </a:cubicBezTo>
                <a:cubicBezTo>
                  <a:pt x="1856912" y="2524217"/>
                  <a:pt x="2131380" y="1262108"/>
                  <a:pt x="240584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xmlns="" id="{450F92E0-4623-4742-8835-B7A0036E923D}"/>
              </a:ext>
            </a:extLst>
          </p:cNvPr>
          <p:cNvSpPr/>
          <p:nvPr/>
        </p:nvSpPr>
        <p:spPr>
          <a:xfrm>
            <a:off x="6968971" y="4012707"/>
            <a:ext cx="976544" cy="1527093"/>
          </a:xfrm>
          <a:custGeom>
            <a:avLst/>
            <a:gdLst>
              <a:gd name="connsiteX0" fmla="*/ 0 w 976544"/>
              <a:gd name="connsiteY0" fmla="*/ 0 h 1527093"/>
              <a:gd name="connsiteX1" fmla="*/ 976544 w 976544"/>
              <a:gd name="connsiteY1" fmla="*/ 1526959 h 152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6544" h="1527093">
                <a:moveTo>
                  <a:pt x="0" y="0"/>
                </a:moveTo>
                <a:cubicBezTo>
                  <a:pt x="367683" y="769398"/>
                  <a:pt x="735367" y="1538796"/>
                  <a:pt x="976544" y="15269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3057F033-8D05-4A5C-91EA-D9B26323B093}"/>
              </a:ext>
            </a:extLst>
          </p:cNvPr>
          <p:cNvSpPr/>
          <p:nvPr/>
        </p:nvSpPr>
        <p:spPr>
          <a:xfrm>
            <a:off x="7954392" y="3568823"/>
            <a:ext cx="1145220" cy="2427536"/>
          </a:xfrm>
          <a:custGeom>
            <a:avLst/>
            <a:gdLst>
              <a:gd name="connsiteX0" fmla="*/ 0 w 1145220"/>
              <a:gd name="connsiteY0" fmla="*/ 1970843 h 2427536"/>
              <a:gd name="connsiteX1" fmla="*/ 683581 w 1145220"/>
              <a:gd name="connsiteY1" fmla="*/ 2290439 h 2427536"/>
              <a:gd name="connsiteX2" fmla="*/ 1145220 w 1145220"/>
              <a:gd name="connsiteY2" fmla="*/ 0 h 242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5220" h="2427536">
                <a:moveTo>
                  <a:pt x="0" y="1970843"/>
                </a:moveTo>
                <a:cubicBezTo>
                  <a:pt x="246355" y="2294878"/>
                  <a:pt x="492711" y="2618913"/>
                  <a:pt x="683581" y="2290439"/>
                </a:cubicBezTo>
                <a:cubicBezTo>
                  <a:pt x="874451" y="1961965"/>
                  <a:pt x="1068280" y="338831"/>
                  <a:pt x="11452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D844BF6C-9D79-4718-83BD-8CF58F07BDC9}"/>
              </a:ext>
            </a:extLst>
          </p:cNvPr>
          <p:cNvCxnSpPr>
            <a:cxnSpLocks/>
            <a:stCxn id="19" idx="2"/>
            <a:endCxn id="9" idx="3"/>
          </p:cNvCxnSpPr>
          <p:nvPr/>
        </p:nvCxnSpPr>
        <p:spPr>
          <a:xfrm>
            <a:off x="9099612" y="3568823"/>
            <a:ext cx="1203294" cy="102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3888901C-9D6F-4537-9C80-6EFD289009D1}"/>
              </a:ext>
            </a:extLst>
          </p:cNvPr>
          <p:cNvCxnSpPr/>
          <p:nvPr/>
        </p:nvCxnSpPr>
        <p:spPr>
          <a:xfrm>
            <a:off x="6809173" y="2974019"/>
            <a:ext cx="3746377" cy="3275861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653F5D3-9DA7-440D-9CE2-F6E4B322CBEB}"/>
              </a:ext>
            </a:extLst>
          </p:cNvPr>
          <p:cNvCxnSpPr>
            <a:cxnSpLocks/>
          </p:cNvCxnSpPr>
          <p:nvPr/>
        </p:nvCxnSpPr>
        <p:spPr>
          <a:xfrm flipV="1">
            <a:off x="6705600" y="2974020"/>
            <a:ext cx="3936722" cy="3266911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515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FACBF27-037F-4DD3-A5EA-7F5A8FA763C5}"/>
              </a:ext>
            </a:extLst>
          </p:cNvPr>
          <p:cNvSpPr/>
          <p:nvPr/>
        </p:nvSpPr>
        <p:spPr>
          <a:xfrm>
            <a:off x="1265069" y="1500326"/>
            <a:ext cx="5379868" cy="4767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A3945252-090A-43E1-8DA2-6AFCE86CB097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3955003" y="1500326"/>
            <a:ext cx="0" cy="476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BFE81B41-43DA-4B31-B066-DFE0CB098D93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265069" y="3883981"/>
            <a:ext cx="5379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4D1C13-067B-48D1-8033-B27ACCC8FB5D}"/>
              </a:ext>
            </a:extLst>
          </p:cNvPr>
          <p:cNvSpPr txBox="1"/>
          <p:nvPr/>
        </p:nvSpPr>
        <p:spPr>
          <a:xfrm>
            <a:off x="3955003" y="14701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E47225-F4F5-4B4D-B2B8-EE06F81FF0CF}"/>
              </a:ext>
            </a:extLst>
          </p:cNvPr>
          <p:cNvSpPr txBox="1"/>
          <p:nvPr/>
        </p:nvSpPr>
        <p:spPr>
          <a:xfrm>
            <a:off x="6349663" y="38129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B812CAC2-278F-471C-AA83-6C859791748F}"/>
              </a:ext>
            </a:extLst>
          </p:cNvPr>
          <p:cNvSpPr/>
          <p:nvPr/>
        </p:nvSpPr>
        <p:spPr>
          <a:xfrm>
            <a:off x="4325241" y="3449889"/>
            <a:ext cx="113587" cy="113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1B5904-A2A1-4810-ADC3-A52DE33487A7}"/>
              </a:ext>
            </a:extLst>
          </p:cNvPr>
          <p:cNvSpPr txBox="1"/>
          <p:nvPr/>
        </p:nvSpPr>
        <p:spPr>
          <a:xfrm>
            <a:off x="4025614" y="354075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(2, 2)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E1D31BC-984D-4266-821E-7DA579657B74}"/>
              </a:ext>
            </a:extLst>
          </p:cNvPr>
          <p:cNvSpPr txBox="1"/>
          <p:nvPr/>
        </p:nvSpPr>
        <p:spPr>
          <a:xfrm>
            <a:off x="6644937" y="356347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(10, 0)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58DD17D-EAA5-4752-83FA-49AB6653D785}"/>
              </a:ext>
            </a:extLst>
          </p:cNvPr>
          <p:cNvSpPr txBox="1"/>
          <p:nvPr/>
        </p:nvSpPr>
        <p:spPr>
          <a:xfrm>
            <a:off x="3675279" y="110083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(0, 10)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F8B205B3-EC0F-4831-A26E-0F747275AD77}"/>
              </a:ext>
            </a:extLst>
          </p:cNvPr>
          <p:cNvCxnSpPr/>
          <p:nvPr/>
        </p:nvCxnSpPr>
        <p:spPr>
          <a:xfrm flipH="1">
            <a:off x="4382034" y="3485401"/>
            <a:ext cx="2262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xmlns="" id="{C6E0138B-400D-4A9B-A8A3-EF4EC8A1843F}"/>
              </a:ext>
            </a:extLst>
          </p:cNvPr>
          <p:cNvSpPr/>
          <p:nvPr/>
        </p:nvSpPr>
        <p:spPr>
          <a:xfrm>
            <a:off x="4367814" y="3302423"/>
            <a:ext cx="2272683" cy="195379"/>
          </a:xfrm>
          <a:custGeom>
            <a:avLst/>
            <a:gdLst>
              <a:gd name="connsiteX0" fmla="*/ 2272683 w 2272683"/>
              <a:gd name="connsiteY0" fmla="*/ 177624 h 195379"/>
              <a:gd name="connsiteX1" fmla="*/ 1083075 w 2272683"/>
              <a:gd name="connsiteY1" fmla="*/ 70 h 195379"/>
              <a:gd name="connsiteX2" fmla="*/ 0 w 2272683"/>
              <a:gd name="connsiteY2" fmla="*/ 195379 h 19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2683" h="195379">
                <a:moveTo>
                  <a:pt x="2272683" y="177624"/>
                </a:moveTo>
                <a:cubicBezTo>
                  <a:pt x="1867269" y="87367"/>
                  <a:pt x="1461855" y="-2889"/>
                  <a:pt x="1083075" y="70"/>
                </a:cubicBezTo>
                <a:cubicBezTo>
                  <a:pt x="704295" y="3029"/>
                  <a:pt x="352147" y="99204"/>
                  <a:pt x="0" y="1953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057ADFF-A5D0-438D-9398-DBDB81C35B6F}"/>
              </a:ext>
            </a:extLst>
          </p:cNvPr>
          <p:cNvSpPr txBox="1"/>
          <p:nvPr/>
        </p:nvSpPr>
        <p:spPr>
          <a:xfrm>
            <a:off x="3286309" y="393280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(0, 0)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8A54AD39-3062-4053-99A7-E26687655B5A}"/>
              </a:ext>
            </a:extLst>
          </p:cNvPr>
          <p:cNvCxnSpPr>
            <a:cxnSpLocks/>
            <a:stCxn id="21" idx="1"/>
            <a:endCxn id="25" idx="1"/>
          </p:cNvCxnSpPr>
          <p:nvPr/>
        </p:nvCxnSpPr>
        <p:spPr>
          <a:xfrm flipV="1">
            <a:off x="5450889" y="1306385"/>
            <a:ext cx="1367162" cy="199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8BFA8BA-2E4A-47EC-9722-89AAD23E20BD}"/>
              </a:ext>
            </a:extLst>
          </p:cNvPr>
          <p:cNvSpPr txBox="1"/>
          <p:nvPr/>
        </p:nvSpPr>
        <p:spPr>
          <a:xfrm>
            <a:off x="6818051" y="429222"/>
            <a:ext cx="40190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[How to get Ratio]</a:t>
            </a:r>
          </a:p>
          <a:p>
            <a:r>
              <a:rPr lang="en-US" altLang="ko-KR" dirty="0"/>
              <a:t>(10 – 2) / 10 * 50%</a:t>
            </a:r>
          </a:p>
          <a:p>
            <a:r>
              <a:rPr lang="en-US" altLang="ko-KR" dirty="0"/>
              <a:t>= 40%</a:t>
            </a:r>
          </a:p>
          <a:p>
            <a:r>
              <a:rPr lang="en-US" altLang="ko-KR" dirty="0"/>
              <a:t>= (</a:t>
            </a:r>
            <a:r>
              <a:rPr lang="en-US" altLang="ko-KR" dirty="0" err="1"/>
              <a:t>m_rectLayer.right</a:t>
            </a:r>
            <a:r>
              <a:rPr lang="en-US" altLang="ko-KR" dirty="0"/>
              <a:t> – </a:t>
            </a:r>
            <a:r>
              <a:rPr lang="en-US" altLang="ko-KR" dirty="0" err="1"/>
              <a:t>cur_pos.x</a:t>
            </a:r>
            <a:r>
              <a:rPr lang="en-US" altLang="ko-KR" dirty="0"/>
              <a:t>) / 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rect.width</a:t>
            </a:r>
            <a:r>
              <a:rPr lang="en-US" altLang="ko-KR" dirty="0"/>
              <a:t>()/2) * 50</a:t>
            </a:r>
          </a:p>
          <a:p>
            <a:r>
              <a:rPr lang="en-US" altLang="ko-KR" dirty="0"/>
              <a:t>= </a:t>
            </a:r>
            <a:r>
              <a:rPr lang="en-US" altLang="ko-KR" dirty="0" err="1"/>
              <a:t>Ratio_X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820A544-B6F7-44A3-B95F-A809E6AD3B09}"/>
              </a:ext>
            </a:extLst>
          </p:cNvPr>
          <p:cNvSpPr txBox="1"/>
          <p:nvPr/>
        </p:nvSpPr>
        <p:spPr>
          <a:xfrm>
            <a:off x="7688061" y="3166627"/>
            <a:ext cx="30011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[How to print Output]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Ratio_X</a:t>
            </a:r>
            <a:r>
              <a:rPr lang="en-US" altLang="ko-KR" dirty="0"/>
              <a:t> &lt; 50%: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bLine</a:t>
            </a:r>
            <a:r>
              <a:rPr lang="en-US" altLang="ko-KR" dirty="0"/>
              <a:t> == true: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dc.MoveTo</a:t>
            </a:r>
            <a:r>
              <a:rPr lang="en-US" altLang="ko-KR" dirty="0"/>
              <a:t>(</a:t>
            </a:r>
            <a:r>
              <a:rPr lang="en-US" altLang="ko-KR" dirty="0" err="1"/>
              <a:t>cur_pos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bLine</a:t>
            </a:r>
            <a:r>
              <a:rPr lang="en-US" altLang="ko-KR" dirty="0"/>
              <a:t> = false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dc.LineTo</a:t>
            </a:r>
            <a:r>
              <a:rPr lang="en-US" altLang="ko-KR" dirty="0"/>
              <a:t>(</a:t>
            </a:r>
            <a:r>
              <a:rPr lang="en-US" altLang="ko-KR" dirty="0" err="1"/>
              <a:t>cur_pos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bLine</a:t>
            </a:r>
            <a:r>
              <a:rPr lang="en-US" altLang="ko-KR" dirty="0"/>
              <a:t> = true;</a:t>
            </a:r>
          </a:p>
        </p:txBody>
      </p:sp>
    </p:spTree>
    <p:extLst>
      <p:ext uri="{BB962C8B-B14F-4D97-AF65-F5344CB8AC3E}">
        <p14:creationId xmlns:p14="http://schemas.microsoft.com/office/powerpoint/2010/main" val="290891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0E70706-6DC3-4B25-9337-B92D179B00B0}"/>
              </a:ext>
            </a:extLst>
          </p:cNvPr>
          <p:cNvSpPr/>
          <p:nvPr/>
        </p:nvSpPr>
        <p:spPr>
          <a:xfrm>
            <a:off x="1335680" y="1549153"/>
            <a:ext cx="5379868" cy="4767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94B192A-797A-4F5C-A862-028543A27AEE}"/>
              </a:ext>
            </a:extLst>
          </p:cNvPr>
          <p:cNvCxnSpPr>
            <a:stCxn id="2" idx="0"/>
          </p:cNvCxnSpPr>
          <p:nvPr/>
        </p:nvCxnSpPr>
        <p:spPr>
          <a:xfrm>
            <a:off x="4025614" y="1549153"/>
            <a:ext cx="13315" cy="476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B670221A-1003-4C0F-8340-E405B1348F5A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1335680" y="3919491"/>
            <a:ext cx="5379868" cy="1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B8E3C6E7-2E50-428F-A690-F92A12FD787F}"/>
              </a:ext>
            </a:extLst>
          </p:cNvPr>
          <p:cNvSpPr/>
          <p:nvPr/>
        </p:nvSpPr>
        <p:spPr>
          <a:xfrm>
            <a:off x="3249227" y="3082771"/>
            <a:ext cx="2361469" cy="1076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9DADE47-54A4-4FFF-806A-1EA8536A12E6}"/>
              </a:ext>
            </a:extLst>
          </p:cNvPr>
          <p:cNvSpPr/>
          <p:nvPr/>
        </p:nvSpPr>
        <p:spPr>
          <a:xfrm>
            <a:off x="4358936" y="362097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2E37553-7D4F-4305-AB5E-AABD8B42EAAC}"/>
              </a:ext>
            </a:extLst>
          </p:cNvPr>
          <p:cNvCxnSpPr>
            <a:stCxn id="8" idx="7"/>
            <a:endCxn id="7" idx="6"/>
          </p:cNvCxnSpPr>
          <p:nvPr/>
        </p:nvCxnSpPr>
        <p:spPr>
          <a:xfrm flipV="1">
            <a:off x="4397960" y="3620979"/>
            <a:ext cx="1212736" cy="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8CD2B5B3-7D81-4E5A-BA97-85F56EF4C906}"/>
              </a:ext>
            </a:extLst>
          </p:cNvPr>
          <p:cNvCxnSpPr>
            <a:cxnSpLocks/>
          </p:cNvCxnSpPr>
          <p:nvPr/>
        </p:nvCxnSpPr>
        <p:spPr>
          <a:xfrm flipV="1">
            <a:off x="4404655" y="3082771"/>
            <a:ext cx="0" cy="55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369BC48-1FF8-4091-AD88-A6A71420C0AE}"/>
              </a:ext>
            </a:extLst>
          </p:cNvPr>
          <p:cNvSpPr txBox="1"/>
          <p:nvPr/>
        </p:nvSpPr>
        <p:spPr>
          <a:xfrm>
            <a:off x="3286309" y="393280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(0, 0)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FD3C8C6-67A4-450F-8091-BE1862877B9E}"/>
              </a:ext>
            </a:extLst>
          </p:cNvPr>
          <p:cNvSpPr txBox="1"/>
          <p:nvPr/>
        </p:nvSpPr>
        <p:spPr>
          <a:xfrm>
            <a:off x="4358936" y="2894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B0F546D-E462-4C66-970F-440B77E6EB07}"/>
              </a:ext>
            </a:extLst>
          </p:cNvPr>
          <p:cNvSpPr txBox="1"/>
          <p:nvPr/>
        </p:nvSpPr>
        <p:spPr>
          <a:xfrm>
            <a:off x="4358936" y="32583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(x, y)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03F500F-5842-442D-99AB-5489D875CC0C}"/>
              </a:ext>
            </a:extLst>
          </p:cNvPr>
          <p:cNvSpPr txBox="1"/>
          <p:nvPr/>
        </p:nvSpPr>
        <p:spPr>
          <a:xfrm>
            <a:off x="7767962" y="177554"/>
            <a:ext cx="4187365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용어 정의</a:t>
            </a:r>
            <a:endParaRPr lang="en-US" altLang="ko-KR" dirty="0"/>
          </a:p>
          <a:p>
            <a:r>
              <a:rPr lang="en-US" altLang="ko-KR" dirty="0"/>
              <a:t>2a = </a:t>
            </a:r>
            <a:r>
              <a:rPr lang="ko-KR" altLang="en-US" dirty="0"/>
              <a:t>가로 축으로 봤을 때 가장 긴 길이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2b = </a:t>
            </a:r>
            <a:r>
              <a:rPr lang="ko-KR" altLang="en-US" dirty="0"/>
              <a:t>세로 축으로 봤을 때 가장 긴 길이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(x, y) = </a:t>
            </a:r>
            <a:r>
              <a:rPr lang="ko-KR" altLang="en-US" dirty="0"/>
              <a:t>타원의 중심 좌표</a:t>
            </a:r>
            <a:endParaRPr lang="en-US" altLang="ko-KR" dirty="0"/>
          </a:p>
          <a:p>
            <a:r>
              <a:rPr lang="en-US" altLang="ko-KR" dirty="0" err="1"/>
              <a:t>X_Max</a:t>
            </a:r>
            <a:r>
              <a:rPr lang="en-US" altLang="ko-KR" dirty="0"/>
              <a:t> = </a:t>
            </a:r>
            <a:r>
              <a:rPr lang="ko-KR" altLang="en-US" dirty="0"/>
              <a:t>타원에서 가장 큰 </a:t>
            </a:r>
            <a:r>
              <a:rPr lang="en-US" altLang="ko-KR" dirty="0"/>
              <a:t>X</a:t>
            </a:r>
            <a:r>
              <a:rPr lang="ko-KR" altLang="en-US" dirty="0"/>
              <a:t>축 값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X_Min</a:t>
            </a:r>
            <a:r>
              <a:rPr lang="en-US" altLang="ko-KR" dirty="0"/>
              <a:t> = </a:t>
            </a:r>
            <a:r>
              <a:rPr lang="ko-KR" altLang="en-US" dirty="0"/>
              <a:t>타원에서 가장 작은 </a:t>
            </a:r>
            <a:r>
              <a:rPr lang="en-US" altLang="ko-KR" dirty="0"/>
              <a:t>X</a:t>
            </a:r>
            <a:r>
              <a:rPr lang="ko-KR" altLang="en-US" dirty="0"/>
              <a:t>축 값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Y_Max</a:t>
            </a:r>
            <a:r>
              <a:rPr lang="en-US" altLang="ko-KR" dirty="0"/>
              <a:t>, </a:t>
            </a:r>
            <a:r>
              <a:rPr lang="en-US" altLang="ko-KR" dirty="0" err="1"/>
              <a:t>Y_Min</a:t>
            </a:r>
            <a:r>
              <a:rPr lang="en-US" altLang="ko-KR" dirty="0"/>
              <a:t> = </a:t>
            </a:r>
            <a:r>
              <a:rPr lang="ko-KR" altLang="en-US" dirty="0"/>
              <a:t>위와 비슷함</a:t>
            </a:r>
            <a:r>
              <a:rPr lang="en-US" altLang="ko-KR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2B63AC2-8EB2-4C31-80C1-1D9AEC7AB4E1}"/>
              </a:ext>
            </a:extLst>
          </p:cNvPr>
          <p:cNvSpPr txBox="1"/>
          <p:nvPr/>
        </p:nvSpPr>
        <p:spPr>
          <a:xfrm>
            <a:off x="7767962" y="2413337"/>
            <a:ext cx="2727029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타원 공식</a:t>
            </a:r>
            <a:endParaRPr lang="en-US" altLang="ko-KR" dirty="0"/>
          </a:p>
          <a:p>
            <a:r>
              <a:rPr lang="en-US" altLang="ko-KR" dirty="0"/>
              <a:t>x = (</a:t>
            </a:r>
            <a:r>
              <a:rPr lang="en-US" altLang="ko-KR" dirty="0" err="1"/>
              <a:t>x_Max</a:t>
            </a:r>
            <a:r>
              <a:rPr lang="en-US" altLang="ko-KR" dirty="0"/>
              <a:t> + </a:t>
            </a:r>
            <a:r>
              <a:rPr lang="en-US" altLang="ko-KR" dirty="0" err="1"/>
              <a:t>x_Min</a:t>
            </a:r>
            <a:r>
              <a:rPr lang="en-US" altLang="ko-KR" dirty="0"/>
              <a:t>) / 2</a:t>
            </a:r>
          </a:p>
          <a:p>
            <a:r>
              <a:rPr lang="en-US" altLang="ko-KR" dirty="0"/>
              <a:t>y = (</a:t>
            </a:r>
            <a:r>
              <a:rPr lang="en-US" altLang="ko-KR" dirty="0" err="1"/>
              <a:t>y_Max</a:t>
            </a:r>
            <a:r>
              <a:rPr lang="en-US" altLang="ko-KR" dirty="0"/>
              <a:t> + </a:t>
            </a:r>
            <a:r>
              <a:rPr lang="en-US" altLang="ko-KR" dirty="0" err="1"/>
              <a:t>y_Min</a:t>
            </a:r>
            <a:r>
              <a:rPr lang="en-US" altLang="ko-KR" dirty="0"/>
              <a:t>) / 2</a:t>
            </a:r>
          </a:p>
          <a:p>
            <a:r>
              <a:rPr lang="en-US" altLang="ko-KR" dirty="0" err="1"/>
              <a:t>X_Max</a:t>
            </a:r>
            <a:r>
              <a:rPr lang="en-US" altLang="ko-KR" dirty="0"/>
              <a:t> = a + x</a:t>
            </a:r>
          </a:p>
          <a:p>
            <a:r>
              <a:rPr lang="en-US" altLang="ko-KR" dirty="0" err="1"/>
              <a:t>X_Min</a:t>
            </a:r>
            <a:r>
              <a:rPr lang="en-US" altLang="ko-KR" dirty="0"/>
              <a:t> = -a + x</a:t>
            </a:r>
          </a:p>
          <a:p>
            <a:r>
              <a:rPr lang="en-US" altLang="ko-KR" dirty="0" err="1"/>
              <a:t>Y_Max</a:t>
            </a:r>
            <a:r>
              <a:rPr lang="en-US" altLang="ko-KR" dirty="0"/>
              <a:t> = b + y</a:t>
            </a:r>
          </a:p>
          <a:p>
            <a:r>
              <a:rPr lang="en-US" altLang="ko-KR" dirty="0" err="1"/>
              <a:t>Y_Min</a:t>
            </a:r>
            <a:r>
              <a:rPr lang="en-US" altLang="ko-KR" dirty="0"/>
              <a:t> = -b + y</a:t>
            </a:r>
          </a:p>
          <a:p>
            <a:r>
              <a:rPr lang="en-US" altLang="ko-KR" dirty="0"/>
              <a:t>2a = </a:t>
            </a:r>
            <a:r>
              <a:rPr lang="en-US" altLang="ko-KR" dirty="0" err="1"/>
              <a:t>X_Max</a:t>
            </a:r>
            <a:r>
              <a:rPr lang="en-US" altLang="ko-KR" dirty="0"/>
              <a:t> – </a:t>
            </a:r>
            <a:r>
              <a:rPr lang="en-US" altLang="ko-KR" dirty="0" err="1"/>
              <a:t>X_Min</a:t>
            </a:r>
            <a:endParaRPr lang="en-US" altLang="ko-KR" dirty="0"/>
          </a:p>
          <a:p>
            <a:r>
              <a:rPr lang="en-US" altLang="ko-KR" dirty="0"/>
              <a:t>2b = </a:t>
            </a:r>
            <a:r>
              <a:rPr lang="en-US" altLang="ko-KR" dirty="0" err="1"/>
              <a:t>Y_Max</a:t>
            </a:r>
            <a:r>
              <a:rPr lang="en-US" altLang="ko-KR" dirty="0"/>
              <a:t> – </a:t>
            </a:r>
            <a:r>
              <a:rPr lang="en-US" altLang="ko-KR" dirty="0" err="1"/>
              <a:t>Y_Min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41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268A4A-196B-4C63-B317-CBE55194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9033"/>
            <a:ext cx="8911687" cy="970171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D9A2E4A-0C07-4702-A614-40ECAF8EB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4" y="1509204"/>
            <a:ext cx="10226228" cy="5104660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프로젝트 개요</a:t>
            </a:r>
            <a:endParaRPr lang="en-US" altLang="ko-KR" sz="2000" dirty="0"/>
          </a:p>
          <a:p>
            <a:pPr lvl="1"/>
            <a:r>
              <a:rPr lang="ko-KR" altLang="en-US" sz="1800" dirty="0"/>
              <a:t>프로젝트 동기</a:t>
            </a:r>
            <a:r>
              <a:rPr lang="en-US" altLang="ko-KR" sz="1800" dirty="0"/>
              <a:t>, </a:t>
            </a:r>
            <a:r>
              <a:rPr lang="ko-KR" altLang="en-US" sz="1800" dirty="0"/>
              <a:t>배경 및 목적</a:t>
            </a:r>
            <a:endParaRPr lang="en-US" altLang="ko-KR" sz="1800" dirty="0"/>
          </a:p>
          <a:p>
            <a:r>
              <a:rPr lang="ko-KR" altLang="en-US" sz="2000" dirty="0"/>
              <a:t>프로그램 구조</a:t>
            </a:r>
            <a:endParaRPr lang="en-US" altLang="ko-KR" sz="2000" dirty="0"/>
          </a:p>
          <a:p>
            <a:pPr lvl="1"/>
            <a:r>
              <a:rPr lang="en-US" altLang="ko-KR" sz="1800" dirty="0"/>
              <a:t>Flowchart</a:t>
            </a:r>
          </a:p>
          <a:p>
            <a:pPr lvl="1"/>
            <a:r>
              <a:rPr lang="ko-KR" altLang="en-US" sz="1800" dirty="0"/>
              <a:t>함수 정의 및 설명</a:t>
            </a:r>
            <a:endParaRPr lang="en-US" altLang="ko-KR" sz="1800" dirty="0"/>
          </a:p>
          <a:p>
            <a:r>
              <a:rPr lang="ko-KR" altLang="en-US" sz="2000" dirty="0"/>
              <a:t>입출력 인터페이스 구조</a:t>
            </a:r>
            <a:endParaRPr lang="en-US" altLang="ko-KR" sz="2000" dirty="0"/>
          </a:p>
          <a:p>
            <a:pPr lvl="1"/>
            <a:r>
              <a:rPr lang="ko-KR" altLang="en-US" sz="1800" dirty="0"/>
              <a:t>입력 및 출력 데이터</a:t>
            </a:r>
            <a:endParaRPr lang="en-US" altLang="ko-KR" sz="1800" dirty="0"/>
          </a:p>
          <a:p>
            <a:pPr lvl="1"/>
            <a:r>
              <a:rPr lang="ko-KR" altLang="en-US" sz="1800" dirty="0"/>
              <a:t>프로그램 실행 결과</a:t>
            </a:r>
            <a:endParaRPr lang="en-US" altLang="ko-KR" sz="1800" dirty="0"/>
          </a:p>
          <a:p>
            <a:r>
              <a:rPr lang="ko-KR" altLang="en-US" sz="2000" dirty="0"/>
              <a:t>결론</a:t>
            </a:r>
            <a:endParaRPr lang="en-US" altLang="ko-KR" sz="2000" dirty="0"/>
          </a:p>
          <a:p>
            <a:pPr lvl="1"/>
            <a:r>
              <a:rPr lang="ko-KR" altLang="en-US" sz="1800" dirty="0"/>
              <a:t>문제점</a:t>
            </a:r>
            <a:r>
              <a:rPr lang="en-US" altLang="ko-KR" sz="1800" dirty="0"/>
              <a:t>, </a:t>
            </a:r>
            <a:r>
              <a:rPr lang="ko-KR" altLang="en-US" sz="1800" dirty="0"/>
              <a:t>향후 개선 방향</a:t>
            </a:r>
            <a:endParaRPr lang="en-US" altLang="ko-KR" sz="1800" dirty="0"/>
          </a:p>
          <a:p>
            <a:pPr lvl="1"/>
            <a:r>
              <a:rPr lang="ko-KR" altLang="en-US" sz="1800" dirty="0"/>
              <a:t>느낀 점</a:t>
            </a:r>
            <a:endParaRPr lang="en-US" altLang="ko-KR" sz="1800" dirty="0"/>
          </a:p>
          <a:p>
            <a:r>
              <a:rPr lang="ko-KR" altLang="en-US" sz="2000" dirty="0"/>
              <a:t>부록</a:t>
            </a:r>
            <a:endParaRPr lang="en-US" altLang="ko-KR" sz="2000" dirty="0"/>
          </a:p>
          <a:p>
            <a:pPr lvl="1"/>
            <a:r>
              <a:rPr lang="ko-KR" altLang="en-US" sz="1800" dirty="0"/>
              <a:t>소스 코드</a:t>
            </a:r>
            <a:r>
              <a:rPr lang="en-US" altLang="ko-KR" sz="1800" dirty="0"/>
              <a:t>, </a:t>
            </a:r>
            <a:r>
              <a:rPr lang="ko-KR" altLang="en-US" sz="1800" dirty="0"/>
              <a:t>참고 문헌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7716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772238-2300-42A4-88AE-4496FE6C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5F5FBC-235F-4C56-8437-6D17DD81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함수를 그래프로 시각화</a:t>
            </a:r>
            <a:endParaRPr lang="en-US" altLang="ko-KR" sz="2200" dirty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사용자가 그린 그래프를 함수로 변환</a:t>
            </a:r>
            <a:endParaRPr lang="en-US" altLang="ko-KR" sz="2200" dirty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수학에 관한 흥미를 주는 것이 </a:t>
            </a:r>
            <a:r>
              <a:rPr lang="ko-KR" altLang="en-US" sz="2200" dirty="0" smtClean="0"/>
              <a:t>목적</a:t>
            </a:r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426203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4A3BF1-2B65-4A08-9DDA-21109FCD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r>
              <a:rPr lang="en-US" altLang="ko-KR" dirty="0"/>
              <a:t>(</a:t>
            </a:r>
            <a:r>
              <a:rPr lang="ko-KR" altLang="en-US" dirty="0"/>
              <a:t>작동 원리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xmlns="" id="{3F2171F9-2CDE-49AB-AEAE-37FFC429E936}"/>
              </a:ext>
            </a:extLst>
          </p:cNvPr>
          <p:cNvSpPr/>
          <p:nvPr/>
        </p:nvSpPr>
        <p:spPr>
          <a:xfrm>
            <a:off x="2364418" y="2069051"/>
            <a:ext cx="1260629" cy="712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실행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xmlns="" id="{B4D924FF-5129-4E80-B3CD-984EAB81BF76}"/>
              </a:ext>
            </a:extLst>
          </p:cNvPr>
          <p:cNvSpPr/>
          <p:nvPr/>
        </p:nvSpPr>
        <p:spPr>
          <a:xfrm>
            <a:off x="4009747" y="2069050"/>
            <a:ext cx="1260629" cy="712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xmlns="" id="{310D06C0-3328-4B37-BE40-CC494BFA9B90}"/>
              </a:ext>
            </a:extLst>
          </p:cNvPr>
          <p:cNvSpPr/>
          <p:nvPr/>
        </p:nvSpPr>
        <p:spPr>
          <a:xfrm>
            <a:off x="5660997" y="2069049"/>
            <a:ext cx="1260629" cy="712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xmlns="" id="{59C3BF99-F0DE-4FF1-A147-2F889D19E34C}"/>
              </a:ext>
            </a:extLst>
          </p:cNvPr>
          <p:cNvSpPr/>
          <p:nvPr/>
        </p:nvSpPr>
        <p:spPr>
          <a:xfrm>
            <a:off x="5660996" y="3072783"/>
            <a:ext cx="1260629" cy="712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입력</a:t>
            </a: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xmlns="" id="{1AE5A168-3D6E-4967-8F7C-A76D900DB318}"/>
              </a:ext>
            </a:extLst>
          </p:cNvPr>
          <p:cNvSpPr/>
          <p:nvPr/>
        </p:nvSpPr>
        <p:spPr>
          <a:xfrm>
            <a:off x="5660996" y="5244300"/>
            <a:ext cx="1260629" cy="712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출력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xmlns="" id="{DEE844A0-1F3B-43D0-A304-83A98D16EB65}"/>
              </a:ext>
            </a:extLst>
          </p:cNvPr>
          <p:cNvSpPr/>
          <p:nvPr/>
        </p:nvSpPr>
        <p:spPr>
          <a:xfrm>
            <a:off x="7765002" y="2069048"/>
            <a:ext cx="1260629" cy="712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318E92C5-BF88-4ED8-9CE5-C7FA5A24648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625047" y="2425267"/>
            <a:ext cx="3847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BF465B1-EFC6-423A-9226-A66110111BE4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270376" y="2425266"/>
            <a:ext cx="390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D84EAD10-C64B-43D7-98D6-0F361423C794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6921626" y="2425265"/>
            <a:ext cx="8433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10968AA-82AE-4A6C-84B6-47132C8C13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291311" y="2781482"/>
            <a:ext cx="1" cy="29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A23C87F-3D2A-4A0B-A5B0-A69E9E09278D}"/>
              </a:ext>
            </a:extLst>
          </p:cNvPr>
          <p:cNvCxnSpPr>
            <a:cxnSpLocks/>
            <a:stCxn id="32" idx="2"/>
            <a:endCxn id="9" idx="0"/>
          </p:cNvCxnSpPr>
          <p:nvPr/>
        </p:nvCxnSpPr>
        <p:spPr>
          <a:xfrm>
            <a:off x="6291310" y="4859874"/>
            <a:ext cx="1" cy="38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33B5EE-B17A-45DF-8856-3C3ADFB3E2BD}"/>
              </a:ext>
            </a:extLst>
          </p:cNvPr>
          <p:cNvCxnSpPr>
            <a:stCxn id="9" idx="2"/>
          </p:cNvCxnSpPr>
          <p:nvPr/>
        </p:nvCxnSpPr>
        <p:spPr>
          <a:xfrm flipH="1">
            <a:off x="6291310" y="5956733"/>
            <a:ext cx="1" cy="24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5DE4FA12-90C3-4475-830C-E27659F2B3CE}"/>
              </a:ext>
            </a:extLst>
          </p:cNvPr>
          <p:cNvCxnSpPr/>
          <p:nvPr/>
        </p:nvCxnSpPr>
        <p:spPr>
          <a:xfrm>
            <a:off x="6291310" y="6201422"/>
            <a:ext cx="3190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E76AAF6D-09B9-49EA-8749-DE2EAE0663AE}"/>
              </a:ext>
            </a:extLst>
          </p:cNvPr>
          <p:cNvCxnSpPr>
            <a:cxnSpLocks/>
          </p:cNvCxnSpPr>
          <p:nvPr/>
        </p:nvCxnSpPr>
        <p:spPr>
          <a:xfrm flipV="1">
            <a:off x="9481351" y="1731147"/>
            <a:ext cx="0" cy="447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AA949C8D-DAD1-4C83-A603-040C22F0D36D}"/>
              </a:ext>
            </a:extLst>
          </p:cNvPr>
          <p:cNvCxnSpPr/>
          <p:nvPr/>
        </p:nvCxnSpPr>
        <p:spPr>
          <a:xfrm flipH="1">
            <a:off x="6291310" y="1748901"/>
            <a:ext cx="3190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AEA089C-A483-470A-A7D7-A625A953301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291312" y="1754447"/>
            <a:ext cx="0" cy="31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5A5B8EA-7253-46DE-943B-00438701CA42}"/>
              </a:ext>
            </a:extLst>
          </p:cNvPr>
          <p:cNvSpPr/>
          <p:nvPr/>
        </p:nvSpPr>
        <p:spPr>
          <a:xfrm>
            <a:off x="5660995" y="4147441"/>
            <a:ext cx="1260629" cy="712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처리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3117C750-AF41-493E-B0B1-8B4F072651F5}"/>
              </a:ext>
            </a:extLst>
          </p:cNvPr>
          <p:cNvCxnSpPr>
            <a:stCxn id="8" idx="2"/>
            <a:endCxn id="32" idx="0"/>
          </p:cNvCxnSpPr>
          <p:nvPr/>
        </p:nvCxnSpPr>
        <p:spPr>
          <a:xfrm flipH="1">
            <a:off x="6291310" y="3785216"/>
            <a:ext cx="1" cy="36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97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404482-45DB-4E90-8C84-A113F32C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r>
              <a:rPr lang="en-US" altLang="ko-KR" dirty="0"/>
              <a:t>(</a:t>
            </a:r>
            <a:r>
              <a:rPr lang="ko-KR" altLang="en-US" dirty="0"/>
              <a:t>클래스 상호 이론 관계도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xmlns="" id="{481A6D8E-6FC4-4E71-AF37-624A774F67DF}"/>
              </a:ext>
            </a:extLst>
          </p:cNvPr>
          <p:cNvSpPr/>
          <p:nvPr/>
        </p:nvSpPr>
        <p:spPr>
          <a:xfrm>
            <a:off x="8473394" y="1297391"/>
            <a:ext cx="1393794" cy="896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CObject</a:t>
            </a:r>
            <a:endParaRPr lang="ko-KR" altLang="en-US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xmlns="" id="{10724E23-2415-4F3E-9088-A70EDC269BA9}"/>
              </a:ext>
            </a:extLst>
          </p:cNvPr>
          <p:cNvSpPr/>
          <p:nvPr/>
        </p:nvSpPr>
        <p:spPr>
          <a:xfrm>
            <a:off x="8473394" y="2490948"/>
            <a:ext cx="1393794" cy="896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CWnd</a:t>
            </a:r>
            <a:endParaRPr lang="ko-KR" altLang="en-US" dirty="0"/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xmlns="" id="{15A44B2C-5934-454A-8E7B-39A569A5C6A5}"/>
              </a:ext>
            </a:extLst>
          </p:cNvPr>
          <p:cNvSpPr/>
          <p:nvPr/>
        </p:nvSpPr>
        <p:spPr>
          <a:xfrm>
            <a:off x="10718510" y="3495923"/>
            <a:ext cx="1393794" cy="896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xmlns="" id="{25A1F7D5-F3FC-43B8-A656-3EFB0FF62F73}"/>
              </a:ext>
            </a:extLst>
          </p:cNvPr>
          <p:cNvSpPr/>
          <p:nvPr/>
        </p:nvSpPr>
        <p:spPr>
          <a:xfrm>
            <a:off x="6189037" y="3495293"/>
            <a:ext cx="1393794" cy="896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</a:t>
            </a:r>
            <a:r>
              <a:rPr lang="en-US" altLang="ko-KR" dirty="0" err="1"/>
              <a:t>Dlg</a:t>
            </a:r>
            <a:endParaRPr lang="ko-KR" altLang="en-US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xmlns="" id="{6A7FEA5B-93FC-4E32-A56D-D521AC514AE4}"/>
              </a:ext>
            </a:extLst>
          </p:cNvPr>
          <p:cNvSpPr/>
          <p:nvPr/>
        </p:nvSpPr>
        <p:spPr>
          <a:xfrm>
            <a:off x="3762372" y="4727238"/>
            <a:ext cx="2071825" cy="896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FunctionExDlg</a:t>
            </a:r>
            <a:endParaRPr lang="ko-KR" altLang="en-US" dirty="0"/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xmlns="" id="{26527054-8A5A-4F6D-A37E-B17F31EAE184}"/>
              </a:ext>
            </a:extLst>
          </p:cNvPr>
          <p:cNvSpPr/>
          <p:nvPr/>
        </p:nvSpPr>
        <p:spPr>
          <a:xfrm>
            <a:off x="3904680" y="3421225"/>
            <a:ext cx="1393794" cy="896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SketchDlg</a:t>
            </a:r>
            <a:endParaRPr lang="ko-KR" altLang="en-US" dirty="0"/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xmlns="" id="{71A1599F-F311-49B7-8DF0-425A50F150EA}"/>
              </a:ext>
            </a:extLst>
          </p:cNvPr>
          <p:cNvSpPr/>
          <p:nvPr/>
        </p:nvSpPr>
        <p:spPr>
          <a:xfrm>
            <a:off x="10718510" y="4601560"/>
            <a:ext cx="1393794" cy="896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TitleDlg</a:t>
            </a:r>
            <a:endParaRPr lang="ko-KR" altLang="en-US" dirty="0"/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xmlns="" id="{2A78F091-BF59-4C4A-B5FB-C2DE6A9279DC}"/>
              </a:ext>
            </a:extLst>
          </p:cNvPr>
          <p:cNvSpPr/>
          <p:nvPr/>
        </p:nvSpPr>
        <p:spPr>
          <a:xfrm>
            <a:off x="4136797" y="2004184"/>
            <a:ext cx="1393794" cy="896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HelpDlg</a:t>
            </a:r>
            <a:endParaRPr lang="ko-KR" altLang="en-US" dirty="0"/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xmlns="" id="{EDD92F27-9BB8-48F7-96CC-08364E52914D}"/>
              </a:ext>
            </a:extLst>
          </p:cNvPr>
          <p:cNvSpPr/>
          <p:nvPr/>
        </p:nvSpPr>
        <p:spPr>
          <a:xfrm>
            <a:off x="8473394" y="3625673"/>
            <a:ext cx="1393794" cy="896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DataBase</a:t>
            </a:r>
            <a:endParaRPr lang="ko-KR" altLang="en-US" dirty="0"/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xmlns="" id="{A77A46E3-AA3D-4250-B7B7-0AE68ECE55AB}"/>
              </a:ext>
            </a:extLst>
          </p:cNvPr>
          <p:cNvSpPr/>
          <p:nvPr/>
        </p:nvSpPr>
        <p:spPr>
          <a:xfrm>
            <a:off x="2077017" y="4194654"/>
            <a:ext cx="1130766" cy="6048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Sketch</a:t>
            </a:r>
            <a:endParaRPr lang="ko-KR" altLang="en-US" dirty="0"/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xmlns="" id="{C57D914A-BBCC-48A3-B1E4-D3E16AC3684A}"/>
              </a:ext>
            </a:extLst>
          </p:cNvPr>
          <p:cNvSpPr/>
          <p:nvPr/>
        </p:nvSpPr>
        <p:spPr>
          <a:xfrm>
            <a:off x="232945" y="5159718"/>
            <a:ext cx="1889197" cy="6048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FunctionProc</a:t>
            </a:r>
            <a:endParaRPr lang="ko-KR" altLang="en-US" dirty="0"/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xmlns="" id="{7221D13F-1C4E-4E17-9F0A-387A1084565C}"/>
              </a:ext>
            </a:extLst>
          </p:cNvPr>
          <p:cNvSpPr/>
          <p:nvPr/>
        </p:nvSpPr>
        <p:spPr>
          <a:xfrm>
            <a:off x="2510886" y="5905192"/>
            <a:ext cx="1393794" cy="896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CreateL</a:t>
            </a:r>
            <a:endParaRPr lang="ko-KR" altLang="en-US" dirty="0"/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xmlns="" id="{B86C2802-516D-491D-A4BB-4D564B23FAB4}"/>
              </a:ext>
            </a:extLst>
          </p:cNvPr>
          <p:cNvSpPr/>
          <p:nvPr/>
        </p:nvSpPr>
        <p:spPr>
          <a:xfrm>
            <a:off x="4108771" y="5905191"/>
            <a:ext cx="1393794" cy="896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CreateE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04F6A9BD-BCEB-4460-AD6E-A932951FFE5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9170291" y="2194036"/>
            <a:ext cx="0" cy="29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8092B755-5318-4F6E-ACFD-6B4B58CCB123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9170291" y="3387593"/>
            <a:ext cx="0" cy="23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A337AC93-BFF6-440E-8FA9-1EB1C827DA39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9867188" y="2939271"/>
            <a:ext cx="851322" cy="100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A941A664-A069-4E70-A415-9776AD7201CD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1415407" y="4392568"/>
            <a:ext cx="0" cy="20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38334BE9-3DDA-44F7-9B44-26866CFEA570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5298474" y="3869548"/>
            <a:ext cx="890563" cy="7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029B7C97-9C14-4698-A546-23F615A0B204}"/>
              </a:ext>
            </a:extLst>
          </p:cNvPr>
          <p:cNvCxnSpPr>
            <a:stCxn id="12" idx="0"/>
            <a:endCxn id="16" idx="3"/>
          </p:cNvCxnSpPr>
          <p:nvPr/>
        </p:nvCxnSpPr>
        <p:spPr>
          <a:xfrm flipH="1" flipV="1">
            <a:off x="5530591" y="2452507"/>
            <a:ext cx="1355343" cy="10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E8FEAA3E-77C2-4B4A-A14A-7C6EAC0C5E5A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4197" y="4414202"/>
            <a:ext cx="1051738" cy="76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BB7EC79B-7C10-473D-B5E5-D236A10CEE9E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3207783" y="5623883"/>
            <a:ext cx="1590502" cy="28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D9BCD80A-E533-4C19-9535-548F10A0EDE5}"/>
              </a:ext>
            </a:extLst>
          </p:cNvPr>
          <p:cNvCxnSpPr>
            <a:stCxn id="22" idx="0"/>
            <a:endCxn id="13" idx="2"/>
          </p:cNvCxnSpPr>
          <p:nvPr/>
        </p:nvCxnSpPr>
        <p:spPr>
          <a:xfrm flipH="1" flipV="1">
            <a:off x="4798285" y="5623883"/>
            <a:ext cx="7383" cy="28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259FA0F3-C619-49B6-856A-1AEBF48C41B2}"/>
              </a:ext>
            </a:extLst>
          </p:cNvPr>
          <p:cNvCxnSpPr>
            <a:cxnSpLocks/>
            <a:stCxn id="20" idx="0"/>
            <a:endCxn id="19" idx="1"/>
          </p:cNvCxnSpPr>
          <p:nvPr/>
        </p:nvCxnSpPr>
        <p:spPr>
          <a:xfrm flipV="1">
            <a:off x="1177544" y="4497064"/>
            <a:ext cx="899473" cy="66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32287D83-5EA5-4AEC-8EE8-FF47F7CF3B4D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 flipV="1">
            <a:off x="3207783" y="3869548"/>
            <a:ext cx="696897" cy="62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10B81F24-C4EF-4389-95EA-5C3D22956AFB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3207783" y="4497064"/>
            <a:ext cx="554589" cy="67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FF2B5C30-BD31-43B4-B04B-68998D02CB67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7582831" y="2939271"/>
            <a:ext cx="890563" cy="100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대체 처리 158">
            <a:extLst>
              <a:ext uri="{FF2B5EF4-FFF2-40B4-BE49-F238E27FC236}">
                <a16:creationId xmlns:a16="http://schemas.microsoft.com/office/drawing/2014/main" xmlns="" id="{592D1CBC-3000-4C01-979D-EA3842EB97B6}"/>
              </a:ext>
            </a:extLst>
          </p:cNvPr>
          <p:cNvSpPr/>
          <p:nvPr/>
        </p:nvSpPr>
        <p:spPr>
          <a:xfrm>
            <a:off x="6403553" y="5564667"/>
            <a:ext cx="890563" cy="53829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xmlns="" id="{802B1E93-54AC-4EF2-98BB-7DB43199E22D}"/>
              </a:ext>
            </a:extLst>
          </p:cNvPr>
          <p:cNvCxnSpPr>
            <a:stCxn id="12" idx="2"/>
            <a:endCxn id="159" idx="0"/>
          </p:cNvCxnSpPr>
          <p:nvPr/>
        </p:nvCxnSpPr>
        <p:spPr>
          <a:xfrm flipH="1">
            <a:off x="6848835" y="4391938"/>
            <a:ext cx="37099" cy="117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70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65FE19-8991-405A-BFD4-90C4961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r>
              <a:rPr lang="en-US" altLang="ko-KR" dirty="0"/>
              <a:t>(</a:t>
            </a:r>
            <a:r>
              <a:rPr lang="ko-KR" altLang="en-US" dirty="0"/>
              <a:t>클래스 상호 실제 관계도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13A8C59A-C8BD-428E-8A78-E81DEADA1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47" y="1482571"/>
            <a:ext cx="9880510" cy="5190878"/>
          </a:xfrm>
        </p:spPr>
      </p:pic>
    </p:spTree>
    <p:extLst>
      <p:ext uri="{BB962C8B-B14F-4D97-AF65-F5344CB8AC3E}">
        <p14:creationId xmlns:p14="http://schemas.microsoft.com/office/powerpoint/2010/main" val="29632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EC4C7B-7188-420D-8389-8A738E2E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C79E336-BD98-41D9-B6AB-2E1BBE19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08765"/>
              </p:ext>
            </p:extLst>
          </p:nvPr>
        </p:nvGraphicFramePr>
        <p:xfrm>
          <a:off x="2032001" y="1473693"/>
          <a:ext cx="8248341" cy="4963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403">
                  <a:extLst>
                    <a:ext uri="{9D8B030D-6E8A-4147-A177-3AD203B41FA5}">
                      <a16:colId xmlns:a16="http://schemas.microsoft.com/office/drawing/2014/main" xmlns="" val="2921906004"/>
                    </a:ext>
                  </a:extLst>
                </a:gridCol>
                <a:gridCol w="2760955">
                  <a:extLst>
                    <a:ext uri="{9D8B030D-6E8A-4147-A177-3AD203B41FA5}">
                      <a16:colId xmlns:a16="http://schemas.microsoft.com/office/drawing/2014/main" xmlns="" val="344187034"/>
                    </a:ext>
                  </a:extLst>
                </a:gridCol>
                <a:gridCol w="3266983">
                  <a:extLst>
                    <a:ext uri="{9D8B030D-6E8A-4147-A177-3AD203B41FA5}">
                      <a16:colId xmlns:a16="http://schemas.microsoft.com/office/drawing/2014/main" xmlns="" val="2167709030"/>
                    </a:ext>
                  </a:extLst>
                </a:gridCol>
              </a:tblGrid>
              <a:tr h="563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클래스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상속</a:t>
                      </a:r>
                      <a:r>
                        <a:rPr lang="en-US" altLang="ko-KR" dirty="0"/>
                        <a:t>I/</a:t>
                      </a:r>
                      <a:r>
                        <a:rPr lang="ko-KR" altLang="en-US" dirty="0"/>
                        <a:t>의존</a:t>
                      </a:r>
                      <a:r>
                        <a:rPr lang="en-US" altLang="ko-KR" dirty="0"/>
                        <a:t>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5410869"/>
                  </a:ext>
                </a:extLst>
              </a:tr>
              <a:tr h="563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FunctionDlg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CDialogEx</a:t>
                      </a:r>
                      <a:r>
                        <a:rPr lang="en-US" altLang="ko-KR" dirty="0"/>
                        <a:t>( I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</a:t>
                      </a:r>
                      <a:r>
                        <a:rPr lang="en-US" altLang="ko-KR" dirty="0" err="1"/>
                        <a:t>Dlg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인터페이스 구성되어 있는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6425671"/>
                  </a:ext>
                </a:extLst>
              </a:tr>
              <a:tr h="563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FunctionApp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CWinApp</a:t>
                      </a:r>
                      <a:r>
                        <a:rPr lang="en-US" altLang="ko-KR" dirty="0"/>
                        <a:t>( I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전체적 어플 수행을 돕는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3029836"/>
                  </a:ext>
                </a:extLst>
              </a:tr>
              <a:tr h="788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FunctionEx</a:t>
                      </a:r>
                      <a:r>
                        <a:rPr lang="en-US" altLang="ko-KR" dirty="0"/>
                        <a:t>( D )</a:t>
                      </a:r>
                    </a:p>
                    <a:p>
                      <a:pPr latinLnBrk="1"/>
                      <a:r>
                        <a:rPr lang="en-US" altLang="ko-KR" dirty="0" err="1"/>
                        <a:t>SketchDlg</a:t>
                      </a:r>
                      <a:r>
                        <a:rPr lang="en-US" altLang="ko-KR" dirty="0"/>
                        <a:t>( D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함수식</a:t>
                      </a:r>
                      <a:r>
                        <a:rPr lang="ko-KR" altLang="en-US" dirty="0"/>
                        <a:t> 검사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Cstring</a:t>
                      </a:r>
                      <a:r>
                        <a:rPr lang="en-US" altLang="ko-KR" dirty="0"/>
                        <a:t> &lt;-&gt; char* or int </a:t>
                      </a:r>
                      <a:r>
                        <a:rPr lang="ko-KR" altLang="en-US" dirty="0"/>
                        <a:t>변환하는 클래스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6417916"/>
                  </a:ext>
                </a:extLst>
              </a:tr>
              <a:tr h="563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DataBase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FunctionDlg</a:t>
                      </a:r>
                      <a:r>
                        <a:rPr lang="en-US" altLang="ko-KR" dirty="0"/>
                        <a:t>( D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세이브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로드를 지원해주는 다용도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118382"/>
                  </a:ext>
                </a:extLst>
              </a:tr>
              <a:tr h="563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TitleDlg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FunctionApp</a:t>
                      </a:r>
                      <a:r>
                        <a:rPr lang="en-US" altLang="ko-KR" dirty="0"/>
                        <a:t>( D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타이틀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079486"/>
                  </a:ext>
                </a:extLst>
              </a:tr>
              <a:tr h="563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HelpDlg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FunctionDlg</a:t>
                      </a:r>
                      <a:r>
                        <a:rPr lang="en-US" altLang="ko-KR" dirty="0"/>
                        <a:t>( D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도움말 기능 보여주는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9363058"/>
                  </a:ext>
                </a:extLst>
              </a:tr>
              <a:tr h="563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FunctionExDlg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FunctionDlg</a:t>
                      </a:r>
                      <a:r>
                        <a:rPr lang="en-US" altLang="ko-KR" dirty="0"/>
                        <a:t>( D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탭컨트룰의</a:t>
                      </a:r>
                      <a:r>
                        <a:rPr lang="ko-KR" altLang="en-US" dirty="0"/>
                        <a:t> 자식 클래스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27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48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CA8690F8-7CF1-4D69-A965-D92921C7B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75985"/>
              </p:ext>
            </p:extLst>
          </p:nvPr>
        </p:nvGraphicFramePr>
        <p:xfrm>
          <a:off x="2032001" y="719665"/>
          <a:ext cx="9162741" cy="3919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247">
                  <a:extLst>
                    <a:ext uri="{9D8B030D-6E8A-4147-A177-3AD203B41FA5}">
                      <a16:colId xmlns:a16="http://schemas.microsoft.com/office/drawing/2014/main" xmlns="" val="2921906004"/>
                    </a:ext>
                  </a:extLst>
                </a:gridCol>
                <a:gridCol w="3054247">
                  <a:extLst>
                    <a:ext uri="{9D8B030D-6E8A-4147-A177-3AD203B41FA5}">
                      <a16:colId xmlns:a16="http://schemas.microsoft.com/office/drawing/2014/main" xmlns="" val="344187034"/>
                    </a:ext>
                  </a:extLst>
                </a:gridCol>
                <a:gridCol w="3054247">
                  <a:extLst>
                    <a:ext uri="{9D8B030D-6E8A-4147-A177-3AD203B41FA5}">
                      <a16:colId xmlns:a16="http://schemas.microsoft.com/office/drawing/2014/main" xmlns="" val="2167709030"/>
                    </a:ext>
                  </a:extLst>
                </a:gridCol>
              </a:tblGrid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클래스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상속</a:t>
                      </a:r>
                      <a:r>
                        <a:rPr lang="en-US" altLang="ko-KR" dirty="0"/>
                        <a:t>I/</a:t>
                      </a:r>
                      <a:r>
                        <a:rPr lang="ko-KR" altLang="en-US" dirty="0"/>
                        <a:t>의존</a:t>
                      </a:r>
                      <a:r>
                        <a:rPr lang="en-US" altLang="ko-KR" dirty="0"/>
                        <a:t>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5410869"/>
                  </a:ext>
                </a:extLst>
              </a:tr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SketchDlg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FunctionDlg</a:t>
                      </a:r>
                      <a:r>
                        <a:rPr lang="en-US" altLang="ko-KR" dirty="0"/>
                        <a:t>( D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탭 </a:t>
                      </a:r>
                      <a:r>
                        <a:rPr lang="ko-KR" altLang="en-US" dirty="0" err="1"/>
                        <a:t>컨트룰의</a:t>
                      </a:r>
                      <a:r>
                        <a:rPr lang="ko-KR" altLang="en-US" dirty="0"/>
                        <a:t> 자식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118382"/>
                  </a:ext>
                </a:extLst>
              </a:tr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CreateL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FunctionExDlg</a:t>
                      </a:r>
                      <a:r>
                        <a:rPr lang="en-US" altLang="ko-KR" dirty="0"/>
                        <a:t>( D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</a:t>
                      </a:r>
                      <a:r>
                        <a:rPr lang="ko-KR" altLang="en-US" dirty="0"/>
                        <a:t>에 대한 간단한 방정식 그림을 제공하는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079486"/>
                  </a:ext>
                </a:extLst>
              </a:tr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CreateE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FunctionExDlg</a:t>
                      </a:r>
                      <a:r>
                        <a:rPr lang="en-US" altLang="ko-KR" dirty="0"/>
                        <a:t>( D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Ellipse</a:t>
                      </a:r>
                      <a:r>
                        <a:rPr lang="ko-KR" altLang="en-US" dirty="0"/>
                        <a:t>에 대한 간단한 방정식 그림을 제공하는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9363058"/>
                  </a:ext>
                </a:extLst>
              </a:tr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Sketch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FunctionDlg</a:t>
                      </a:r>
                      <a:r>
                        <a:rPr lang="en-US" altLang="ko-KR" dirty="0"/>
                        <a:t>( I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Draw, Sketch </a:t>
                      </a:r>
                      <a:r>
                        <a:rPr lang="ko-KR" altLang="en-US" dirty="0"/>
                        <a:t>등 함수가 다양하게 있는 주요 클래스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273343"/>
                  </a:ext>
                </a:extLst>
              </a:tr>
              <a:tr h="653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FunctionProc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Sketch( I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다양한 데이터들을 바꿔주는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3263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406894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577</TotalTime>
  <Words>1097</Words>
  <Application>Microsoft Office PowerPoint</Application>
  <PresentationFormat>와이드스크린</PresentationFormat>
  <Paragraphs>286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HY중고딕</vt:lpstr>
      <vt:lpstr>Arial</vt:lpstr>
      <vt:lpstr>Century Gothic</vt:lpstr>
      <vt:lpstr>Wingdings 3</vt:lpstr>
      <vt:lpstr>줄기</vt:lpstr>
      <vt:lpstr>멀티미디어 – 기말 프로젝트 함수 그래프</vt:lpstr>
      <vt:lpstr>함수 그래프</vt:lpstr>
      <vt:lpstr>목차</vt:lpstr>
      <vt:lpstr>프로젝트 개요</vt:lpstr>
      <vt:lpstr>프로그램 구조(작동 원리)</vt:lpstr>
      <vt:lpstr>프로그램 구조(클래스 상호 이론 관계도)</vt:lpstr>
      <vt:lpstr>프로그램 구조(클래스 상호 실제 관계도)</vt:lpstr>
      <vt:lpstr>프로그램 구조(클래스)</vt:lpstr>
      <vt:lpstr>PowerPoint 프레젠테이션</vt:lpstr>
      <vt:lpstr>프로그램 구조(FlowChart)</vt:lpstr>
      <vt:lpstr>클래스/주요 함수 정리</vt:lpstr>
      <vt:lpstr>PowerPoint 프레젠테이션</vt:lpstr>
      <vt:lpstr>입출력 인터페이스</vt:lpstr>
      <vt:lpstr>프로그램 실행 결과</vt:lpstr>
      <vt:lpstr>결론(문제점 및 향후 개선 방향)</vt:lpstr>
      <vt:lpstr>결론(느낀 점)</vt:lpstr>
      <vt:lpstr>부록(소스코드)</vt:lpstr>
      <vt:lpstr>부록(출처)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 – 기말 프로젝트 함수 그래프</dc:title>
  <dc:creator>김민겸</dc:creator>
  <cp:lastModifiedBy>1</cp:lastModifiedBy>
  <cp:revision>46</cp:revision>
  <dcterms:created xsi:type="dcterms:W3CDTF">2019-11-09T11:43:48Z</dcterms:created>
  <dcterms:modified xsi:type="dcterms:W3CDTF">2019-12-10T08:54:59Z</dcterms:modified>
</cp:coreProperties>
</file>