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327" r:id="rId6"/>
    <p:sldId id="328" r:id="rId7"/>
    <p:sldId id="329" r:id="rId8"/>
    <p:sldId id="258" r:id="rId9"/>
    <p:sldId id="319" r:id="rId10"/>
    <p:sldId id="260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51" r:id="rId29"/>
    <p:sldId id="347" r:id="rId30"/>
    <p:sldId id="348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5" r:id="rId56"/>
    <p:sldId id="374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9" r:id="rId70"/>
    <p:sldId id="388" r:id="rId71"/>
    <p:sldId id="390" r:id="rId72"/>
    <p:sldId id="391" r:id="rId73"/>
    <p:sldId id="392" r:id="rId74"/>
    <p:sldId id="393" r:id="rId75"/>
    <p:sldId id="394" r:id="rId76"/>
    <p:sldId id="395" r:id="rId77"/>
    <p:sldId id="402" r:id="rId78"/>
    <p:sldId id="396" r:id="rId79"/>
    <p:sldId id="397" r:id="rId80"/>
    <p:sldId id="398" r:id="rId81"/>
    <p:sldId id="399" r:id="rId82"/>
    <p:sldId id="400" r:id="rId83"/>
    <p:sldId id="401" r:id="rId84"/>
    <p:sldId id="404" r:id="rId85"/>
    <p:sldId id="403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30" r:id="rId110"/>
    <p:sldId id="431" r:id="rId111"/>
    <p:sldId id="432" r:id="rId112"/>
    <p:sldId id="433" r:id="rId113"/>
    <p:sldId id="434" r:id="rId114"/>
    <p:sldId id="435" r:id="rId115"/>
    <p:sldId id="436" r:id="rId116"/>
    <p:sldId id="437" r:id="rId117"/>
    <p:sldId id="438" r:id="rId118"/>
    <p:sldId id="439" r:id="rId119"/>
    <p:sldId id="440" r:id="rId120"/>
    <p:sldId id="442" r:id="rId121"/>
    <p:sldId id="444" r:id="rId122"/>
    <p:sldId id="445" r:id="rId123"/>
    <p:sldId id="443" r:id="rId124"/>
    <p:sldId id="441" r:id="rId1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>
      <p:cViewPr varScale="1">
        <p:scale>
          <a:sx n="66" d="100"/>
          <a:sy n="66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rwelldevcpp.blogspot.com/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docs.io/c" TargetMode="External"/><Relationship Id="rId2" Type="http://schemas.openxmlformats.org/officeDocument/2006/relationships/hyperlink" Target="http://dojang.io/course/view.php?id=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2020.3.9</a:t>
            </a:r>
          </a:p>
          <a:p>
            <a:r>
              <a:rPr lang="ko-KR" altLang="en-US" sz="2800" smtClean="0"/>
              <a:t>한국소프트웨어기술진흥협회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348880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21" y="1484784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시각인지 지능기반 </a:t>
            </a:r>
            <a:r>
              <a:rPr lang="en-US" altLang="ko-KR" smtClean="0"/>
              <a:t>AI </a:t>
            </a:r>
            <a:r>
              <a:rPr lang="ko-KR" altLang="en-US" smtClean="0"/>
              <a:t>프로그래밍 개발자 양성과정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C </a:t>
            </a:r>
            <a:r>
              <a:rPr lang="ko-KR" altLang="en-US" sz="2000" smtClean="0"/>
              <a:t>언어의 가장 기본이 되는 틀이다</a:t>
            </a:r>
            <a:r>
              <a:rPr lang="en-US" altLang="ko-KR" sz="2000" smtClean="0"/>
              <a:t>. 10</a:t>
            </a:r>
            <a:r>
              <a:rPr lang="ko-KR" altLang="en-US" sz="2000" smtClean="0"/>
              <a:t>번 반복해 작성해 보자</a:t>
            </a:r>
            <a:r>
              <a:rPr lang="en-US" altLang="ko-KR" sz="2000" smtClean="0"/>
              <a:t>!</a:t>
            </a:r>
          </a:p>
          <a:p>
            <a:pPr lvl="1"/>
            <a:r>
              <a:rPr lang="en-US" altLang="ko-KR" sz="1600" smtClean="0"/>
              <a:t>Dev-C++ 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“hello1.c” ~ “hello10.c” </a:t>
            </a:r>
            <a:r>
              <a:rPr lang="ko-KR" altLang="en-US" sz="1600" smtClean="0"/>
              <a:t>로 저장 후</a:t>
            </a:r>
            <a:r>
              <a:rPr lang="en-US" altLang="ko-KR" sz="1600" smtClean="0"/>
              <a:t>, F11 </a:t>
            </a:r>
            <a:r>
              <a:rPr lang="ko-KR" altLang="en-US" sz="1600" smtClean="0"/>
              <a:t>로 실행</a:t>
            </a:r>
            <a:endParaRPr lang="en-US" altLang="ko-KR" sz="1600"/>
          </a:p>
        </p:txBody>
      </p:sp>
      <p:sp>
        <p:nvSpPr>
          <p:cNvPr id="8" name="TextBox 7"/>
          <p:cNvSpPr txBox="1"/>
          <p:nvPr/>
        </p:nvSpPr>
        <p:spPr>
          <a:xfrm>
            <a:off x="1763688" y="2636912"/>
            <a:ext cx="55446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printf(“Hello, world!”);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읽기 기본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메모장에서 </a:t>
            </a:r>
            <a:r>
              <a:rPr lang="en-US" altLang="ko-KR" sz="2000" smtClean="0"/>
              <a:t>“hello.txt”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파일 읽어서 출력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29" y="1340768"/>
            <a:ext cx="3133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9742" y="3212976"/>
            <a:ext cx="5125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 *fp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c;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fp = fopen("hello.txt", "r");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while(1)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n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fread(&amp;c, 1, 1, fp)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if(n==0)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c", c);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fclose(fp)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824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읽은 문자확인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3236" y="1700808"/>
            <a:ext cx="512514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 *fp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c;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("hello.txt",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"r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읽기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while(1)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n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&amp;c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1, 1, 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if(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n==0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break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	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("%c(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)", c, c);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fclose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212" y="5426640"/>
            <a:ext cx="770121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H(72)e(101)l(108)l(108)o(111),(44) (32)w(119)o(111)r(114)l(108)d(100)!(33)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(10)I(73)'(39)m(109) (32)T(84)o(111)m(109).(46)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485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한꺼번에 여러 문자 읽기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7047" y="1412776"/>
            <a:ext cx="3342905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FILE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*fp;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buf[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memset(buf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0, sizeof(buf));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fp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fopen("hello.txt", "r");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fread(buf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255,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puts(buf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fclose(fp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412776"/>
            <a:ext cx="439248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FILE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*fp;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buf[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fp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fopen("hello.txt", "r");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while(1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n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fread(buf,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1, sizeof(buf)-1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fp);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if(n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==0) break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buf[n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문자열의 끝에 널문자 추가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("%03d&gt; %s\n", n, buf);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fclose(fp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1324" y="6093296"/>
            <a:ext cx="386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fread( ) </a:t>
            </a:r>
            <a:r>
              <a:rPr lang="ko-KR" altLang="en-US" smtClean="0"/>
              <a:t>는 읽은 횟수를 리턴한다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파일의 끝에서는 </a:t>
            </a:r>
            <a:r>
              <a:rPr lang="en-US" altLang="ko-KR" smtClean="0"/>
              <a:t>0 </a:t>
            </a:r>
            <a:r>
              <a:rPr lang="ko-KR" altLang="en-US" smtClean="0"/>
              <a:t>을 리턴한다</a:t>
            </a:r>
            <a:endParaRPr lang="en-US" altLang="ko-KR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016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한줄씩 읽기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7047" y="1412776"/>
            <a:ext cx="744736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FILE *fp;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buf[256];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fopen("hello.txt", "r");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while(1)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char *s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fgets(buf, 256, fp)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개행문자도 포함함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ko-KR" altLang="en-US" sz="14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if(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s==NULL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break;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printf("%s", buf);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fclose(fp);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1324" y="5733256"/>
            <a:ext cx="729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개행문자 제거 </a:t>
            </a:r>
            <a:r>
              <a:rPr lang="en-US" altLang="ko-KR" smtClean="0">
                <a:sym typeface="Wingdings" panose="05000000000000000000" pitchFamily="2" charset="2"/>
              </a:rPr>
              <a:t> if(buf[strlen(buf)-1]==‘\n’) </a:t>
            </a:r>
            <a:r>
              <a:rPr lang="en-US" altLang="ko-KR">
                <a:sym typeface="Wingdings" panose="05000000000000000000" pitchFamily="2" charset="2"/>
              </a:rPr>
              <a:t>buf[strlen(buf)-1</a:t>
            </a:r>
            <a:r>
              <a:rPr lang="en-US" altLang="ko-KR" smtClean="0">
                <a:sym typeface="Wingdings" panose="05000000000000000000" pitchFamily="2" charset="2"/>
              </a:rPr>
              <a:t>]=0;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10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 문자씩 읽기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3236" y="1700808"/>
            <a:ext cx="5125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FILE *fp;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fopen("hello.txt", "r");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while(1)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c = fgetc(fp)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if(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c==EOF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break; // c==-1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putchar(c);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fclose(fp);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589240"/>
            <a:ext cx="592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fgetc(fp) </a:t>
            </a:r>
            <a:r>
              <a:rPr lang="ko-KR" altLang="en-US" smtClean="0"/>
              <a:t>는 한 문자를 읽어 그 문자의 정수값을 리턴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파일의 끝이면 </a:t>
            </a:r>
            <a:r>
              <a:rPr lang="en-US" altLang="ko-KR" smtClean="0"/>
              <a:t>EOF(-1) </a:t>
            </a:r>
            <a:r>
              <a:rPr lang="ko-KR" altLang="en-US" smtClean="0"/>
              <a:t>을 리턴함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81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 기본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파일에 쓰기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19742" y="2132856"/>
            <a:ext cx="5125149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FILE *fp;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*s = "Hello, world!";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fopen("hello2.txt",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"w"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 = fwrite(s, 1, strlen(s), fp)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printf("write %d characters...\n", n);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fclose(fp);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13176"/>
            <a:ext cx="30861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021288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mtClean="0"/>
              <a:t>파일이 있으면 지우고 다시 생성한다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85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 함수들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파일에 쓰기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19742" y="2132856"/>
            <a:ext cx="5125149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FILE *fp;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*s = "Hello, world!";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fopen("hello2.txt", "w");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fputs(s, fp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개행문자 추가 안함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fputc('$', fp)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한 문자 출력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fclose(fp);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2128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mtClean="0"/>
              <a:t>둘 다</a:t>
            </a:r>
            <a:r>
              <a:rPr lang="en-US" altLang="ko-KR" smtClean="0"/>
              <a:t>, </a:t>
            </a:r>
            <a:r>
              <a:rPr lang="ko-KR" altLang="en-US" smtClean="0"/>
              <a:t>출력 실패시 </a:t>
            </a:r>
            <a:r>
              <a:rPr lang="en-US" altLang="ko-KR" smtClean="0"/>
              <a:t>EOF(-1) </a:t>
            </a:r>
            <a:r>
              <a:rPr lang="ko-KR" altLang="en-US" smtClean="0"/>
              <a:t>리턴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377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바이너리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문자가 아닌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숫자나 배열</a:t>
            </a:r>
            <a:r>
              <a:rPr lang="en-US" altLang="ko-KR" sz="2000"/>
              <a:t> </a:t>
            </a:r>
            <a:r>
              <a:rPr lang="ko-KR" altLang="en-US" sz="2000" smtClean="0"/>
              <a:t>등을 파일에 쓰고 읽는다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19742" y="2132856"/>
            <a:ext cx="653257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FILE *fp;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num[3] = {-1,0,999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},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num2[3];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count;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// File Write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fopen("hello3.txt",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"wb"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fwrite(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num, sizeof(int), 3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printf("write %d integers...\n", count);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fclose(fp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// File Read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fp = fopen("hello3.txt",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"rb"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fread(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num2, sizeof(int), 3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fp);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printf("read %d integers...\n", count);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i; for(i=0;i&lt;3;i++) printf("%d\n", num2[i]);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fclose(fp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168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패키징</a:t>
            </a:r>
            <a:r>
              <a:rPr lang="en-US" altLang="ko-KR" smtClean="0"/>
              <a:t>, </a:t>
            </a:r>
            <a:r>
              <a:rPr lang="ko-KR" altLang="en-US" smtClean="0"/>
              <a:t>전처리기</a:t>
            </a:r>
            <a:r>
              <a:rPr lang="en-US" altLang="ko-KR" smtClean="0"/>
              <a:t>, </a:t>
            </a:r>
            <a:r>
              <a:rPr lang="ko-KR" altLang="en-US" smtClean="0"/>
              <a:t>전역변수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직접 컴파일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실행파일 위치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:\Program Files (x86)\</a:t>
            </a:r>
            <a:r>
              <a:rPr lang="en-US" altLang="ko-KR" sz="1600" smtClean="0"/>
              <a:t>Dev-Cpp\MinGW64\bin</a:t>
            </a:r>
          </a:p>
          <a:p>
            <a:r>
              <a:rPr lang="ko-KR" altLang="en-US" sz="2000" smtClean="0"/>
              <a:t>윈도우 환경변수 </a:t>
            </a:r>
            <a:r>
              <a:rPr lang="en-US" altLang="ko-KR" sz="2000" smtClean="0"/>
              <a:t>Path </a:t>
            </a:r>
            <a:r>
              <a:rPr lang="ko-KR" altLang="en-US" sz="2000" smtClean="0"/>
              <a:t>에 위 경로 추가</a:t>
            </a:r>
            <a:endParaRPr lang="en-US" altLang="ko-KR" sz="2000" smtClean="0"/>
          </a:p>
          <a:p>
            <a:r>
              <a:rPr lang="ko-KR" altLang="en-US" sz="2000" smtClean="0"/>
              <a:t>윈도우 프롬프트 실행</a:t>
            </a:r>
            <a:endParaRPr lang="en-US" altLang="ko-KR" sz="2000" smtClean="0"/>
          </a:p>
          <a:p>
            <a:r>
              <a:rPr lang="ko-KR" altLang="en-US" sz="2000" smtClean="0"/>
              <a:t>소스파일 디렉토리로 이동</a:t>
            </a:r>
            <a:endParaRPr lang="en-US" altLang="ko-KR" sz="2000" smtClean="0"/>
          </a:p>
          <a:p>
            <a:r>
              <a:rPr lang="en-US" altLang="ko-KR" sz="2000" smtClean="0"/>
              <a:t>“gcc hello.c” </a:t>
            </a:r>
            <a:r>
              <a:rPr lang="ko-KR" altLang="en-US" sz="2000" smtClean="0"/>
              <a:t>로 컴파일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a.exe </a:t>
            </a:r>
            <a:r>
              <a:rPr lang="ko-KR" altLang="en-US" sz="2000" smtClean="0">
                <a:sym typeface="Wingdings" panose="05000000000000000000" pitchFamily="2" charset="2"/>
              </a:rPr>
              <a:t>생성됨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/>
              <a:t>a.exe </a:t>
            </a:r>
            <a:r>
              <a:rPr lang="ko-KR" altLang="en-US" sz="2000" smtClean="0"/>
              <a:t>실행</a:t>
            </a:r>
            <a:endParaRPr lang="en-US" altLang="ko-KR" sz="2000" smtClean="0"/>
          </a:p>
          <a:p>
            <a:r>
              <a:rPr lang="en-US" altLang="ko-KR" sz="2000" smtClean="0"/>
              <a:t>“gcc hello.c –o hello.exe”</a:t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hello.exe </a:t>
            </a:r>
            <a:r>
              <a:rPr lang="ko-KR" altLang="en-US" sz="2000" smtClean="0">
                <a:sym typeface="Wingdings" panose="05000000000000000000" pitchFamily="2" charset="2"/>
              </a:rPr>
              <a:t>생성됨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hello.exe </a:t>
            </a:r>
            <a:r>
              <a:rPr lang="ko-KR" altLang="en-US" sz="2000" smtClean="0">
                <a:sym typeface="Wingdings" panose="05000000000000000000" pitchFamily="2" charset="2"/>
              </a:rPr>
              <a:t>실행</a:t>
            </a:r>
            <a:endParaRPr lang="en-US" altLang="ko-KR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3356992"/>
            <a:ext cx="4733925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패키징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여러 개의 소스파일을 합쳐 하나의 앱을 만든다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11560" y="2408689"/>
            <a:ext cx="32922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div(int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n1/n2;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add(1,2));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printf("%d\n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", div(1,2));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2332037"/>
            <a:ext cx="329221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(1,2));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printf("%d\n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4149080"/>
            <a:ext cx="3292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div(int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n1/n2;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101186"/>
            <a:ext cx="648072" cy="255806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093811" y="4620910"/>
            <a:ext cx="648072" cy="387617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6050922"/>
            <a:ext cx="3850606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gcc –o pkg.exe pkg1.c pkg2.c</a:t>
            </a: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pkg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1984196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pkg1.c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5940152" y="3778294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pkg2.c</a:t>
            </a:r>
            <a:endParaRPr lang="ko-KR" altLang="en-US" b="1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987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패키징 주의사항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함수의 리턴값이 </a:t>
            </a:r>
            <a:r>
              <a:rPr lang="en-US" altLang="ko-KR" sz="2000" smtClean="0"/>
              <a:t>void </a:t>
            </a:r>
            <a:r>
              <a:rPr lang="ko-KR" altLang="en-US" sz="2000" smtClean="0"/>
              <a:t>나 </a:t>
            </a:r>
            <a:r>
              <a:rPr lang="en-US" altLang="ko-KR" sz="2000" smtClean="0"/>
              <a:t>int </a:t>
            </a:r>
            <a:r>
              <a:rPr lang="ko-KR" altLang="en-US" sz="2000" smtClean="0"/>
              <a:t>가 아닌경우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45358" y="2594094"/>
            <a:ext cx="363861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// int add(int,int);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생략 가능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 div(int,int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ko-KR" altLang="en-US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함수정의 추가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(1,2));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printf("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%f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594094"/>
            <a:ext cx="3292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div(int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n1/(double)n2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5478" y="2246253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pkg1.c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68144" y="2223308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pkg2.c</a:t>
            </a:r>
            <a:endParaRPr lang="ko-KR" altLang="en-US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135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#include </a:t>
            </a:r>
            <a:r>
              <a:rPr lang="ko-KR" altLang="en-US" smtClean="0"/>
              <a:t>지시자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8609" y="1844824"/>
            <a:ext cx="363861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“pkg.h”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add(1,2));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printf("%f\n", div(1,2));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1275" y="1844824"/>
            <a:ext cx="3292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double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 div(int n1, int n2) 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return n1/(double)n2;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729" y="1496983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pkg1.c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871395" y="1474038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pkg2.c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2579177" y="4417948"/>
            <a:ext cx="329221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add(int,int);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double div(int,int);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062344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pkg.h</a:t>
            </a:r>
            <a:endParaRPr lang="ko-KR" altLang="en-US" b="1"/>
          </a:p>
        </p:txBody>
      </p:sp>
      <p:sp>
        <p:nvSpPr>
          <p:cNvPr id="10" name="자유형 9"/>
          <p:cNvSpPr/>
          <p:nvPr/>
        </p:nvSpPr>
        <p:spPr>
          <a:xfrm>
            <a:off x="2361063" y="2224585"/>
            <a:ext cx="1441804" cy="2183642"/>
          </a:xfrm>
          <a:custGeom>
            <a:avLst/>
            <a:gdLst>
              <a:gd name="connsiteX0" fmla="*/ 641444 w 1441804"/>
              <a:gd name="connsiteY0" fmla="*/ 2183642 h 2183642"/>
              <a:gd name="connsiteX1" fmla="*/ 805218 w 1441804"/>
              <a:gd name="connsiteY1" fmla="*/ 1787857 h 2183642"/>
              <a:gd name="connsiteX2" fmla="*/ 1364776 w 1441804"/>
              <a:gd name="connsiteY2" fmla="*/ 1392072 h 2183642"/>
              <a:gd name="connsiteX3" fmla="*/ 1378424 w 1441804"/>
              <a:gd name="connsiteY3" fmla="*/ 518615 h 2183642"/>
              <a:gd name="connsiteX4" fmla="*/ 818865 w 1441804"/>
              <a:gd name="connsiteY4" fmla="*/ 136478 h 2183642"/>
              <a:gd name="connsiteX5" fmla="*/ 0 w 1441804"/>
              <a:gd name="connsiteY5" fmla="*/ 0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1804" h="2183642">
                <a:moveTo>
                  <a:pt x="641444" y="2183642"/>
                </a:moveTo>
                <a:cubicBezTo>
                  <a:pt x="663053" y="2051713"/>
                  <a:pt x="684663" y="1919785"/>
                  <a:pt x="805218" y="1787857"/>
                </a:cubicBezTo>
                <a:cubicBezTo>
                  <a:pt x="925773" y="1655929"/>
                  <a:pt x="1269242" y="1603612"/>
                  <a:pt x="1364776" y="1392072"/>
                </a:cubicBezTo>
                <a:cubicBezTo>
                  <a:pt x="1460310" y="1180532"/>
                  <a:pt x="1469409" y="727881"/>
                  <a:pt x="1378424" y="518615"/>
                </a:cubicBezTo>
                <a:cubicBezTo>
                  <a:pt x="1287439" y="309349"/>
                  <a:pt x="1048602" y="222914"/>
                  <a:pt x="818865" y="136478"/>
                </a:cubicBezTo>
                <a:cubicBezTo>
                  <a:pt x="589128" y="50042"/>
                  <a:pt x="294564" y="25021"/>
                  <a:pt x="0" y="0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5373216"/>
            <a:ext cx="723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#include </a:t>
            </a:r>
            <a:r>
              <a:rPr lang="ko-KR" altLang="en-US" smtClean="0"/>
              <a:t>지시자는 해당 파일의 내용을 카피해서 넣어준다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직접 만든 헤더파일은 </a:t>
            </a:r>
            <a:r>
              <a:rPr lang="en-US" altLang="ko-KR" smtClean="0"/>
              <a:t>&lt; &gt; </a:t>
            </a:r>
            <a:r>
              <a:rPr lang="ko-KR" altLang="en-US" smtClean="0"/>
              <a:t>가 아니라 </a:t>
            </a:r>
            <a:r>
              <a:rPr lang="en-US" altLang="ko-KR" smtClean="0"/>
              <a:t>“ “ </a:t>
            </a:r>
            <a:r>
              <a:rPr lang="ko-KR" altLang="en-US" smtClean="0"/>
              <a:t>을 사용한다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#include </a:t>
            </a:r>
            <a:r>
              <a:rPr lang="ko-KR" altLang="en-US" smtClean="0"/>
              <a:t>와 같이 </a:t>
            </a:r>
            <a:r>
              <a:rPr lang="en-US" altLang="ko-KR" smtClean="0"/>
              <a:t># </a:t>
            </a:r>
            <a:r>
              <a:rPr lang="ko-KR" altLang="en-US" smtClean="0"/>
              <a:t>기호가 붙은 지시자는 </a:t>
            </a:r>
            <a:r>
              <a:rPr lang="ko-KR" altLang="en-US" b="1" smtClean="0">
                <a:solidFill>
                  <a:srgbClr val="FF0000"/>
                </a:solidFill>
              </a:rPr>
              <a:t>전처리기</a:t>
            </a:r>
            <a:r>
              <a:rPr lang="ko-KR" altLang="en-US" smtClean="0"/>
              <a:t>에서 처리한다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419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main( ) </a:t>
            </a:r>
            <a:r>
              <a:rPr lang="ko-KR" altLang="en-US" sz="2400" smtClean="0"/>
              <a:t>함수 밖에서 정의한 변수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전역변수는 정의한 줄 부터 사용자함수든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함수든 어디서든 사용할 수 있다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99592" y="2983592"/>
            <a:ext cx="410445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count =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전역변수 정의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void inc_count()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++;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함수 안에서 사용 가능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inc_count();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35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 </a:t>
            </a:r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다른 소스파일의 전역변수를 가져올때 사용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83568" y="3024534"/>
            <a:ext cx="3292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count;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add(1,2));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printf("%d\n", div(1,2));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printf(“count&gt; %d\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n”,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3024534"/>
            <a:ext cx="329221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count =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count++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div(int n1, int n2)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count++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return n1/n2;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676693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pkg1.c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084168" y="2653748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pkg2.c</a:t>
            </a:r>
            <a:endParaRPr lang="ko-KR" altLang="en-US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483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394" y="1855570"/>
            <a:ext cx="376456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// extern int count; // ERROR!!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printf("%d\n", add(1,2));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printf("%d\n", div(1,2));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printf(“count&gt; %d\n”,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get_count()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855570"/>
            <a:ext cx="358025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 =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add(int n1, int n2)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atic int add_count = 0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add_count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return n1+n2;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 div(int n1, int n2) 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 return n1/n2;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int get_count() 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507729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pkg1.c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084168" y="1484784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pkg2.c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447394" y="4869160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static </a:t>
            </a:r>
            <a:r>
              <a:rPr lang="ko-KR" altLang="en-US" smtClean="0"/>
              <a:t>변수는 값을 유지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static </a:t>
            </a:r>
            <a:r>
              <a:rPr lang="ko-KR" altLang="en-US" smtClean="0"/>
              <a:t>전역변수는 다른파일에서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사용할 수 없다 </a:t>
            </a:r>
            <a:r>
              <a:rPr lang="en-US" altLang="ko-KR" smtClean="0"/>
              <a:t>(</a:t>
            </a:r>
            <a:r>
              <a:rPr lang="ko-KR" altLang="en-US" smtClean="0"/>
              <a:t>파일 범위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75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#define </a:t>
            </a:r>
            <a:r>
              <a:rPr lang="ko-KR" altLang="en-US" smtClean="0"/>
              <a:t>지시자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1694087"/>
            <a:ext cx="410445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#define LEN 256</a:t>
            </a: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#define COUNT 10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s[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 = "hello";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for(i=0;i&lt;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;i++) puts(s);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#define </a:t>
            </a:r>
            <a:r>
              <a:rPr lang="ko-KR" altLang="en-US" smtClean="0"/>
              <a:t>은 소스에서 해당 글자가 나오면 지정된 값으로 바꿔준다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#define </a:t>
            </a:r>
            <a:r>
              <a:rPr lang="ko-KR" altLang="en-US" smtClean="0"/>
              <a:t>도 전처리기에서 처리한다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전처리기는 소스를 컴파일 하기 전에 소스를 편집하는데 사용한다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054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컴파일과 링크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컴파일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소스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기계코드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링크 </a:t>
            </a:r>
            <a:r>
              <a:rPr lang="en-US" altLang="ko-KR" sz="2400" smtClean="0">
                <a:sym typeface="Wingdings" panose="05000000000000000000" pitchFamily="2" charset="2"/>
              </a:rPr>
              <a:t>: </a:t>
            </a:r>
            <a:r>
              <a:rPr lang="ko-KR" altLang="en-US" sz="2400" smtClean="0">
                <a:sym typeface="Wingdings" panose="05000000000000000000" pitchFamily="2" charset="2"/>
              </a:rPr>
              <a:t>기계코드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실행파일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소스파일이 여러 개이면 여러 개의 기계코드를 합쳐서 하나의 실행파일로 만든다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실제로는 </a:t>
            </a:r>
            <a:r>
              <a:rPr lang="en-US" altLang="ko-KR" sz="2000" smtClean="0">
                <a:sym typeface="Wingdings" panose="05000000000000000000" pitchFamily="2" charset="2"/>
              </a:rPr>
              <a:t>printf, main </a:t>
            </a:r>
            <a:r>
              <a:rPr lang="ko-KR" altLang="en-US" sz="2000" smtClean="0">
                <a:sym typeface="Wingdings" panose="05000000000000000000" pitchFamily="2" charset="2"/>
              </a:rPr>
              <a:t>등 </a:t>
            </a:r>
            <a:r>
              <a:rPr lang="en-US" altLang="ko-KR" sz="2000" smtClean="0">
                <a:sym typeface="Wingdings" panose="05000000000000000000" pitchFamily="2" charset="2"/>
              </a:rPr>
              <a:t>C </a:t>
            </a:r>
            <a:r>
              <a:rPr lang="ko-KR" altLang="en-US" sz="2000" smtClean="0">
                <a:sym typeface="Wingdings" panose="05000000000000000000" pitchFamily="2" charset="2"/>
              </a:rPr>
              <a:t>언어가 제공하는 기본 라이브러리들이 함께 링크된다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02074" y="4277414"/>
            <a:ext cx="4329965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gcc –c pkg1.c</a:t>
            </a: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gcc –c pkg2.c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dir</a:t>
            </a: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pkg1.c pkg2.c pkg1.o pkg2.o</a:t>
            </a:r>
            <a:endParaRPr lang="pt-BR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gcc –o pkg.exe pkg1.o pkg2.o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dir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pkg1.c pkg2.c pkg1.o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pkg2.o pkg.exe</a:t>
            </a: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C:\src&gt; pkg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343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</a:t>
            </a:r>
            <a:r>
              <a:rPr lang="ko-KR" altLang="en-US" sz="2400" smtClean="0"/>
              <a:t>바이트 </a:t>
            </a:r>
            <a:r>
              <a:rPr lang="en-US" altLang="ko-KR" sz="2400">
                <a:sym typeface="Wingdings" panose="05000000000000000000" pitchFamily="2" charset="2"/>
              </a:rPr>
              <a:t>=</a:t>
            </a:r>
            <a:r>
              <a:rPr lang="en-US" altLang="ko-KR" sz="2400" smtClean="0">
                <a:sym typeface="Wingdings" panose="05000000000000000000" pitchFamily="2" charset="2"/>
              </a:rPr>
              <a:t> 8</a:t>
            </a:r>
            <a:r>
              <a:rPr lang="ko-KR" altLang="en-US" sz="2400" smtClean="0">
                <a:sym typeface="Wingdings" panose="05000000000000000000" pitchFamily="2" charset="2"/>
              </a:rPr>
              <a:t>비트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비트 하나하나를 연산하는 것을 비트연산이라 한다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주로 </a:t>
            </a:r>
            <a:r>
              <a:rPr lang="en-US" altLang="ko-KR" sz="2000" smtClean="0">
                <a:sym typeface="Wingdings" panose="05000000000000000000" pitchFamily="2" charset="2"/>
              </a:rPr>
              <a:t>OS </a:t>
            </a:r>
            <a:r>
              <a:rPr lang="ko-KR" altLang="en-US" sz="2000" smtClean="0">
                <a:sym typeface="Wingdings" panose="05000000000000000000" pitchFamily="2" charset="2"/>
              </a:rPr>
              <a:t>프로그램이나 하드웨어 앱에서 많이 사용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비트 연산자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&amp;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|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^</a:t>
            </a:r>
          </a:p>
          <a:p>
            <a:pPr lvl="1"/>
            <a:r>
              <a:rPr lang="en-US" altLang="ko-KR" sz="2000">
                <a:sym typeface="Wingdings" panose="05000000000000000000" pitchFamily="2" charset="2"/>
              </a:rPr>
              <a:t>~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&gt;&gt;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&lt;&lt;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6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main( 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</a:t>
            </a:r>
            <a:r>
              <a:rPr lang="en-US" altLang="ko-KR" sz="2000" smtClean="0"/>
              <a:t>C </a:t>
            </a:r>
            <a:r>
              <a:rPr lang="ko-KR" altLang="en-US" sz="2000" smtClean="0"/>
              <a:t>프로그램은 </a:t>
            </a:r>
            <a:r>
              <a:rPr lang="en-US" altLang="ko-KR" sz="2000" smtClean="0"/>
              <a:t>main() </a:t>
            </a:r>
            <a:r>
              <a:rPr lang="ko-KR" altLang="en-US" sz="2000" smtClean="0"/>
              <a:t>함수를 가진다</a:t>
            </a:r>
            <a:endParaRPr lang="en-US" altLang="ko-KR" sz="2000" smtClean="0"/>
          </a:p>
          <a:p>
            <a:r>
              <a:rPr lang="en-US" altLang="ko-KR" sz="2000" smtClean="0"/>
              <a:t>main() </a:t>
            </a:r>
            <a:r>
              <a:rPr lang="ko-KR" altLang="en-US" sz="2000" smtClean="0"/>
              <a:t>함수가 없는 소스는 실행할 수 없다</a:t>
            </a:r>
            <a:endParaRPr lang="en-US" altLang="ko-KR" sz="2000"/>
          </a:p>
          <a:p>
            <a:r>
              <a:rPr lang="en-US" altLang="ko-KR" sz="2000" smtClean="0"/>
              <a:t>main() </a:t>
            </a:r>
            <a:r>
              <a:rPr lang="ko-KR" altLang="en-US" sz="2000" smtClean="0"/>
              <a:t>함수의 첫줄부터 끝줄까지 차례대로 실행된다</a:t>
            </a:r>
            <a:endParaRPr lang="en-US" altLang="ko-KR" sz="2000" smtClean="0"/>
          </a:p>
          <a:p>
            <a:r>
              <a:rPr lang="en-US" altLang="ko-KR" sz="2000" smtClean="0"/>
              <a:t>main() </a:t>
            </a:r>
            <a:r>
              <a:rPr lang="ko-KR" altLang="en-US" sz="2000" smtClean="0"/>
              <a:t>함수의 내용은 </a:t>
            </a:r>
            <a:r>
              <a:rPr lang="en-US" altLang="ko-KR" sz="2000" smtClean="0"/>
              <a:t>{ } </a:t>
            </a:r>
            <a:r>
              <a:rPr lang="ko-KR" altLang="en-US" sz="2000" smtClean="0"/>
              <a:t>로 묶어 준다</a:t>
            </a:r>
            <a:endParaRPr lang="en-US" altLang="ko-KR" sz="2000"/>
          </a:p>
        </p:txBody>
      </p:sp>
      <p:sp>
        <p:nvSpPr>
          <p:cNvPr id="8" name="TextBox 7"/>
          <p:cNvSpPr txBox="1"/>
          <p:nvPr/>
        </p:nvSpPr>
        <p:spPr>
          <a:xfrm>
            <a:off x="1763688" y="3501008"/>
            <a:ext cx="55446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printf(“Hello, world!”);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저수준 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open( )</a:t>
            </a:r>
          </a:p>
          <a:p>
            <a:r>
              <a:rPr lang="en-US" altLang="ko-KR" smtClean="0"/>
              <a:t>read( )</a:t>
            </a:r>
          </a:p>
          <a:p>
            <a:r>
              <a:rPr lang="en-US" altLang="ko-KR" smtClean="0"/>
              <a:t>write( 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191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time( )</a:t>
            </a:r>
          </a:p>
          <a:p>
            <a:r>
              <a:rPr lang="en-US" altLang="ko-KR" smtClean="0"/>
              <a:t>sleep( ) </a:t>
            </a:r>
            <a:r>
              <a:rPr lang="ko-KR" altLang="en-US" smtClean="0"/>
              <a:t>등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705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scanf( )</a:t>
            </a:r>
          </a:p>
          <a:p>
            <a:r>
              <a:rPr lang="en-US" altLang="ko-KR" smtClean="0"/>
              <a:t>getch( )</a:t>
            </a:r>
          </a:p>
          <a:p>
            <a:r>
              <a:rPr lang="en-US" altLang="ko-KR" smtClean="0"/>
              <a:t>gets( 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389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Makefile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대형 프로젝트 관리</a:t>
            </a:r>
            <a:endParaRPr lang="en-US" altLang="ko-KR" smtClean="0"/>
          </a:p>
          <a:p>
            <a:r>
              <a:rPr lang="ko-KR" altLang="en-US" smtClean="0"/>
              <a:t>일괄 컴파일과 링크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2878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추가 학습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자료구조와 알고리즘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리스트</a:t>
            </a:r>
            <a:r>
              <a:rPr lang="en-US" altLang="ko-KR" sz="2000" smtClean="0"/>
              <a:t>, </a:t>
            </a:r>
            <a:r>
              <a:rPr lang="ko-KR" altLang="en-US" sz="2000" smtClean="0"/>
              <a:t>스택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큐</a:t>
            </a:r>
            <a:r>
              <a:rPr lang="en-US" altLang="ko-KR" sz="2000" smtClean="0"/>
              <a:t>, </a:t>
            </a:r>
            <a:r>
              <a:rPr lang="ko-KR" altLang="en-US" sz="2000" smtClean="0"/>
              <a:t>트리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맵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</a:t>
            </a:r>
            <a:r>
              <a:rPr lang="ko-KR" altLang="en-US" sz="2000"/>
              <a:t>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정렬 등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2000" smtClean="0"/>
          </a:p>
          <a:p>
            <a:r>
              <a:rPr lang="ko-KR" altLang="en-US" sz="2400" smtClean="0"/>
              <a:t>유닉스 시스템 프로그래밍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시스템 </a:t>
            </a:r>
            <a:r>
              <a:rPr lang="ko-KR" altLang="en-US" sz="2000" smtClean="0"/>
              <a:t>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하드웨어 제어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프로세스간 통신 등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네트워크 프로그래밍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socket</a:t>
            </a:r>
          </a:p>
          <a:p>
            <a:pPr lvl="1"/>
            <a:r>
              <a:rPr lang="en-US" altLang="ko-KR" sz="2000" smtClean="0"/>
              <a:t>TCP/IP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printf( 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print format </a:t>
            </a:r>
            <a:r>
              <a:rPr lang="ko-KR" altLang="en-US" sz="2000" smtClean="0"/>
              <a:t>의 약어이다</a:t>
            </a:r>
            <a:r>
              <a:rPr lang="en-US" altLang="ko-KR" sz="2000"/>
              <a:t> </a:t>
            </a:r>
            <a:r>
              <a:rPr lang="en-US" altLang="ko-KR" sz="2000" smtClean="0"/>
              <a:t>(</a:t>
            </a:r>
            <a:r>
              <a:rPr lang="ko-KR" altLang="en-US" sz="2000" smtClean="0"/>
              <a:t>양식에 맞게 출력한다는 의미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printf() </a:t>
            </a:r>
            <a:r>
              <a:rPr lang="ko-KR" altLang="en-US" sz="2000" smtClean="0"/>
              <a:t>는 문자들을 화면에 출력해 준다</a:t>
            </a:r>
            <a:endParaRPr lang="en-US" altLang="ko-KR" sz="2000" smtClean="0"/>
          </a:p>
          <a:p>
            <a:r>
              <a:rPr lang="ko-KR" altLang="en-US" sz="2000" smtClean="0"/>
              <a:t>출력할 문자들을 </a:t>
            </a:r>
            <a:r>
              <a:rPr lang="en-US" altLang="ko-KR" sz="2000" smtClean="0"/>
              <a:t>“ “ </a:t>
            </a:r>
            <a:r>
              <a:rPr lang="ko-KR" altLang="en-US" sz="2000" smtClean="0"/>
              <a:t>로 묶어서 넣어 준다</a:t>
            </a:r>
            <a:endParaRPr lang="en-US" altLang="ko-KR" sz="2000" smtClean="0"/>
          </a:p>
          <a:p>
            <a:r>
              <a:rPr lang="ko-KR" altLang="en-US" sz="2000" smtClean="0"/>
              <a:t>한문장의 끝은 </a:t>
            </a:r>
            <a:r>
              <a:rPr lang="en-US" altLang="ko-KR" sz="2000" smtClean="0"/>
              <a:t>; </a:t>
            </a:r>
            <a:r>
              <a:rPr lang="ko-KR" altLang="en-US" sz="2000" smtClean="0"/>
              <a:t>로 표시해 준다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에러가 자주 발생함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한글도 출력할 수 있다</a:t>
            </a:r>
            <a:endParaRPr lang="en-US" altLang="ko-KR" sz="2000"/>
          </a:p>
        </p:txBody>
      </p:sp>
      <p:sp>
        <p:nvSpPr>
          <p:cNvPr id="8" name="TextBox 7"/>
          <p:cNvSpPr txBox="1"/>
          <p:nvPr/>
        </p:nvSpPr>
        <p:spPr>
          <a:xfrm>
            <a:off x="1763688" y="3663022"/>
            <a:ext cx="55446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printf(“Hello, world!”);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#include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모든 함수는 사용하기 전에 양식을 프로그램에 알려줘야 한다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인자가 무엇인지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출력은 어떤 것인지 등등</a:t>
            </a:r>
            <a:endParaRPr lang="en-US" altLang="ko-KR" sz="1400" smtClean="0"/>
          </a:p>
          <a:p>
            <a:r>
              <a:rPr lang="en-US" altLang="ko-KR" sz="1800" smtClean="0"/>
              <a:t>printf() </a:t>
            </a:r>
            <a:r>
              <a:rPr lang="ko-KR" altLang="en-US" sz="1800" smtClean="0"/>
              <a:t>함수는 </a:t>
            </a:r>
            <a:r>
              <a:rPr lang="en-US" altLang="ko-KR" sz="1800" smtClean="0"/>
              <a:t>“stdio.h” </a:t>
            </a:r>
            <a:r>
              <a:rPr lang="ko-KR" altLang="en-US" sz="1800" smtClean="0"/>
              <a:t>라는 파일에 정의되어 있다 </a:t>
            </a:r>
            <a:r>
              <a:rPr lang="en-US" altLang="ko-KR" sz="1800" smtClean="0"/>
              <a:t>(</a:t>
            </a:r>
            <a:r>
              <a:rPr lang="ko-KR" altLang="en-US" sz="1800" smtClean="0"/>
              <a:t>헤더파일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400"/>
              <a:t>C:\Program Files (x86)\</a:t>
            </a:r>
            <a:r>
              <a:rPr lang="en-US" altLang="ko-KR" sz="1400" smtClean="0"/>
              <a:t>Dev-Cpp\MinGW64\x86_64-w64-mingw32\include\stdio.h</a:t>
            </a:r>
          </a:p>
          <a:p>
            <a:pPr lvl="1"/>
            <a:r>
              <a:rPr lang="ko-KR" altLang="en-US" sz="1400" smtClean="0"/>
              <a:t>메모장에서 헤더파일을 열어 </a:t>
            </a:r>
            <a:r>
              <a:rPr lang="en-US" altLang="ko-KR" sz="1400" smtClean="0"/>
              <a:t>printf() </a:t>
            </a:r>
            <a:r>
              <a:rPr lang="ko-KR" altLang="en-US" sz="1400" smtClean="0"/>
              <a:t>부분을 찾아보자</a:t>
            </a:r>
            <a:endParaRPr lang="en-US" altLang="ko-KR" sz="1400" smtClean="0"/>
          </a:p>
          <a:p>
            <a:r>
              <a:rPr lang="en-US" altLang="ko-KR" sz="1800" smtClean="0"/>
              <a:t>C </a:t>
            </a:r>
            <a:r>
              <a:rPr lang="ko-KR" altLang="en-US" sz="1800" smtClean="0"/>
              <a:t>언어는 개발자가 사용할 수 있는 함수들을 미리 만들어 제공하고 있는데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이를 </a:t>
            </a:r>
            <a:r>
              <a:rPr lang="en-US" altLang="ko-KR" sz="1800" smtClean="0"/>
              <a:t>“C</a:t>
            </a:r>
            <a:r>
              <a:rPr lang="ko-KR" altLang="en-US" sz="1800" smtClean="0"/>
              <a:t>언어 라이브러리 함수</a:t>
            </a:r>
            <a:r>
              <a:rPr lang="en-US" altLang="ko-KR" sz="1800" smtClean="0"/>
              <a:t>” </a:t>
            </a:r>
            <a:r>
              <a:rPr lang="ko-KR" altLang="en-US" sz="1800" smtClean="0"/>
              <a:t>라고 한다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함수들을 여러 개 묶은 것을 </a:t>
            </a:r>
            <a:r>
              <a:rPr lang="en-US" altLang="ko-KR" sz="1400" smtClean="0"/>
              <a:t>“</a:t>
            </a:r>
            <a:r>
              <a:rPr lang="ko-KR" altLang="en-US" sz="1400" smtClean="0"/>
              <a:t>라이브러리</a:t>
            </a:r>
            <a:r>
              <a:rPr lang="en-US" altLang="ko-KR" sz="1400" smtClean="0"/>
              <a:t>” </a:t>
            </a:r>
            <a:r>
              <a:rPr lang="ko-KR" altLang="en-US" sz="1400" smtClean="0"/>
              <a:t>라고 한다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stdio </a:t>
            </a:r>
            <a:r>
              <a:rPr lang="ko-KR" altLang="en-US" sz="1400" smtClean="0"/>
              <a:t>가 하나의 라이브러리 이다 </a:t>
            </a:r>
            <a:r>
              <a:rPr lang="en-US" altLang="ko-KR" sz="1400" smtClean="0"/>
              <a:t>(standard input/output, </a:t>
            </a:r>
            <a:r>
              <a:rPr lang="ko-KR" altLang="en-US" sz="1400" smtClean="0"/>
              <a:t>표준입출력</a:t>
            </a:r>
            <a:r>
              <a:rPr lang="en-US" altLang="ko-KR" sz="1400" smtClean="0"/>
              <a:t>)</a:t>
            </a:r>
          </a:p>
          <a:p>
            <a:r>
              <a:rPr lang="en-US" altLang="ko-KR" sz="1800" smtClean="0"/>
              <a:t>include </a:t>
            </a:r>
            <a:r>
              <a:rPr lang="ko-KR" altLang="en-US" sz="1800" smtClean="0"/>
              <a:t>앞에 </a:t>
            </a:r>
            <a:r>
              <a:rPr lang="en-US" altLang="ko-KR" sz="1800" smtClean="0"/>
              <a:t># </a:t>
            </a:r>
            <a:r>
              <a:rPr lang="ko-KR" altLang="en-US" sz="1800" smtClean="0"/>
              <a:t>을 붙이고 헤더파일은 </a:t>
            </a:r>
            <a:r>
              <a:rPr lang="en-US" altLang="ko-KR" sz="1800" smtClean="0"/>
              <a:t>&lt; &gt; </a:t>
            </a:r>
            <a:r>
              <a:rPr lang="ko-KR" altLang="en-US" sz="1800" smtClean="0"/>
              <a:t>안에 넣는다</a:t>
            </a:r>
            <a:endParaRPr lang="en-US" altLang="ko-KR" sz="1800" smtClean="0"/>
          </a:p>
          <a:p>
            <a:r>
              <a:rPr lang="ko-KR" altLang="en-US" sz="1800" smtClean="0"/>
              <a:t>일반적으로 소스의 가장 앞부분에 적어준다 </a:t>
            </a:r>
            <a:r>
              <a:rPr lang="en-US" altLang="ko-KR" sz="1800" smtClean="0"/>
              <a:t>(</a:t>
            </a:r>
            <a:r>
              <a:rPr lang="ko-KR" altLang="en-US" sz="1800" smtClean="0"/>
              <a:t>사용하기 전에 정의함</a:t>
            </a:r>
            <a:r>
              <a:rPr lang="en-US" altLang="ko-KR" sz="1800" smtClean="0"/>
              <a:t>)</a:t>
            </a:r>
            <a:endParaRPr lang="en-US" altLang="ko-KR" sz="1800"/>
          </a:p>
        </p:txBody>
      </p:sp>
      <p:sp>
        <p:nvSpPr>
          <p:cNvPr id="8" name="TextBox 7"/>
          <p:cNvSpPr txBox="1"/>
          <p:nvPr/>
        </p:nvSpPr>
        <p:spPr>
          <a:xfrm>
            <a:off x="2182213" y="4987042"/>
            <a:ext cx="447801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printf(“Hello, world!”);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컴파일 되지 않는 문장을 주석이라고 한다</a:t>
            </a:r>
            <a:endParaRPr lang="en-US" altLang="ko-KR" sz="1800" smtClean="0"/>
          </a:p>
          <a:p>
            <a:r>
              <a:rPr lang="ko-KR" altLang="en-US" sz="1800" smtClean="0"/>
              <a:t>소스에 대한 설명이나 개발주의사항 등을 기재한다</a:t>
            </a:r>
            <a:endParaRPr lang="en-US" altLang="ko-KR" sz="1800" smtClean="0"/>
          </a:p>
          <a:p>
            <a:r>
              <a:rPr lang="ko-KR" altLang="en-US" sz="1800" smtClean="0"/>
              <a:t>소스의 일부분을 막을 때도 주석을 자주 사용한다</a:t>
            </a:r>
            <a:endParaRPr lang="en-US" altLang="ko-KR" sz="1800" smtClean="0"/>
          </a:p>
          <a:p>
            <a:r>
              <a:rPr lang="en-US" altLang="ko-KR" sz="1800" smtClean="0"/>
              <a:t>// </a:t>
            </a:r>
            <a:r>
              <a:rPr lang="ko-KR" altLang="en-US" sz="1800" smtClean="0"/>
              <a:t>뒷부분은 주석</a:t>
            </a:r>
            <a:endParaRPr lang="en-US" altLang="ko-KR" sz="1800" smtClean="0"/>
          </a:p>
          <a:p>
            <a:r>
              <a:rPr lang="en-US" altLang="ko-KR" sz="1800" smtClean="0"/>
              <a:t>/* */ </a:t>
            </a:r>
            <a:r>
              <a:rPr lang="ko-KR" altLang="en-US" sz="1800" smtClean="0"/>
              <a:t>두 기호 사이의 부분은 주석</a:t>
            </a:r>
            <a:endParaRPr lang="en-US" altLang="ko-KR" sz="1800"/>
          </a:p>
        </p:txBody>
      </p:sp>
      <p:sp>
        <p:nvSpPr>
          <p:cNvPr id="8" name="TextBox 7"/>
          <p:cNvSpPr txBox="1"/>
          <p:nvPr/>
        </p:nvSpPr>
        <p:spPr>
          <a:xfrm>
            <a:off x="1822173" y="3645024"/>
            <a:ext cx="527010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hello.c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print “hello, world!”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printf()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정의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/*****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실행 시작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*****/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printf(“Hello, world!”);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//printf(“Bye~”);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언어는 계산기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컴퓨터는 기본적으로 숫자만 이해한다</a:t>
            </a:r>
            <a:endParaRPr lang="en-US" altLang="ko-KR" sz="1800" smtClean="0"/>
          </a:p>
          <a:p>
            <a:r>
              <a:rPr lang="en-US" altLang="ko-KR" sz="1800" smtClean="0"/>
              <a:t>Computer </a:t>
            </a:r>
            <a:r>
              <a:rPr lang="ko-KR" altLang="en-US" sz="1800" smtClean="0"/>
              <a:t>의 어원은 </a:t>
            </a:r>
            <a:r>
              <a:rPr lang="en-US" altLang="ko-KR" sz="1800" smtClean="0"/>
              <a:t>“</a:t>
            </a:r>
            <a:r>
              <a:rPr lang="ko-KR" altLang="en-US" sz="1800" smtClean="0"/>
              <a:t>계산하는 사람</a:t>
            </a:r>
            <a:r>
              <a:rPr lang="en-US" altLang="ko-KR" sz="1800" smtClean="0"/>
              <a:t>” </a:t>
            </a:r>
            <a:r>
              <a:rPr lang="ko-KR" altLang="en-US" sz="1800" smtClean="0"/>
              <a:t>이라는 의미이다</a:t>
            </a:r>
            <a:endParaRPr lang="en-US" altLang="ko-KR" sz="1800" smtClean="0"/>
          </a:p>
          <a:p>
            <a:r>
              <a:rPr lang="ko-KR" altLang="en-US" sz="1800" smtClean="0"/>
              <a:t>사칙연산 </a:t>
            </a:r>
            <a:r>
              <a:rPr lang="en-US" altLang="ko-KR" sz="1800" smtClean="0"/>
              <a:t>: + - * /</a:t>
            </a:r>
          </a:p>
          <a:p>
            <a:r>
              <a:rPr lang="ko-KR" altLang="en-US" sz="1800" smtClean="0"/>
              <a:t>값 할당은 </a:t>
            </a:r>
            <a:r>
              <a:rPr lang="en-US" altLang="ko-KR" sz="1800" smtClean="0"/>
              <a:t>= </a:t>
            </a:r>
            <a:r>
              <a:rPr lang="ko-KR" altLang="en-US" sz="1800" smtClean="0"/>
              <a:t>사용</a:t>
            </a:r>
            <a:endParaRPr lang="en-US" altLang="ko-KR" sz="1800" smtClean="0"/>
          </a:p>
          <a:p>
            <a:r>
              <a:rPr lang="ko-KR" altLang="en-US" sz="1800" smtClean="0"/>
              <a:t>숫자는 크게 정수</a:t>
            </a:r>
            <a:r>
              <a:rPr lang="en-US" altLang="ko-KR" sz="1800" smtClean="0"/>
              <a:t>(int) </a:t>
            </a:r>
            <a:r>
              <a:rPr lang="ko-KR" altLang="en-US" sz="1800" smtClean="0"/>
              <a:t>와 실수</a:t>
            </a:r>
            <a:r>
              <a:rPr lang="en-US" altLang="ko-KR" sz="1800" smtClean="0"/>
              <a:t>(float) </a:t>
            </a:r>
            <a:r>
              <a:rPr lang="ko-KR" altLang="en-US" sz="1800" smtClean="0"/>
              <a:t>로 구분됨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컴퓨터는 정수와 실수를 처리하는 방식이 크게 다름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그러므로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정수와 실수를 구분해 사용하는데 익숙하여야 함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769099" y="3645024"/>
            <a:ext cx="75473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float pi = 3.14;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변수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실수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선언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초기화할 수 있음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float area;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초기화 안해도 됨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r;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정수 선언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r = 10;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값을 할당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area = pi * r * r;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계산하여 값 저장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printf(“%s&gt; radius is %d, area is %f\n”, “result”, r, area);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%s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는 문자열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, %d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는 정수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, %f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는 실수 출력부분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\n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은 줄바꿈을 의미함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- </a:t>
            </a:r>
            <a:r>
              <a:rPr lang="ko-KR" altLang="en-US" smtClean="0"/>
              <a:t>조건과 반복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프로그래밍의 기본적인 구조는 조건처리와 반복처리이다</a:t>
            </a:r>
            <a:endParaRPr lang="en-US" altLang="ko-KR" sz="1800" smtClean="0"/>
          </a:p>
          <a:p>
            <a:r>
              <a:rPr lang="ko-KR" altLang="en-US" sz="1800" smtClean="0"/>
              <a:t>조건문 </a:t>
            </a:r>
            <a:r>
              <a:rPr lang="en-US" altLang="ko-KR" sz="1800" smtClean="0"/>
              <a:t>: if … else if … else</a:t>
            </a:r>
          </a:p>
          <a:p>
            <a:r>
              <a:rPr lang="ko-KR" altLang="en-US" sz="1800" smtClean="0"/>
              <a:t>반복문 </a:t>
            </a:r>
            <a:r>
              <a:rPr lang="en-US" altLang="ko-KR" sz="1800" smtClean="0"/>
              <a:t>: for(i=0;i&lt;10;i++) </a:t>
            </a:r>
            <a:r>
              <a:rPr lang="ko-KR" altLang="en-US" sz="1800" smtClean="0"/>
              <a:t>또는</a:t>
            </a:r>
            <a:r>
              <a:rPr lang="en-US" altLang="ko-KR" sz="1800" smtClean="0"/>
              <a:t> while(i&lt;10)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769099" y="2708920"/>
            <a:ext cx="75473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i, sum = 0;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 i&lt;100; i++) {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0,1,2,3,…,99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if(i%2 == 1) {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나머지가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1,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즉 홀수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(%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기호는 나머지연산임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sum = sum + 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printf(“1+3+5+…+99 = %d\n”, sum);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종</a:t>
            </a:r>
            <a:r>
              <a:rPr lang="ko-KR" altLang="en-US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정수형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char : 1</a:t>
            </a:r>
            <a:r>
              <a:rPr lang="ko-KR" altLang="en-US" sz="1600" smtClean="0"/>
              <a:t>바이트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short : 2</a:t>
            </a:r>
            <a:r>
              <a:rPr lang="ko-KR" altLang="en-US" sz="1600" smtClean="0"/>
              <a:t>바이트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int : 4</a:t>
            </a:r>
            <a:r>
              <a:rPr lang="ko-KR" altLang="en-US" sz="1600" smtClean="0"/>
              <a:t>바이트 </a:t>
            </a:r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정수의 기본형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ko-KR" sz="1600" smtClean="0"/>
              <a:t>long : 4</a:t>
            </a:r>
            <a:r>
              <a:rPr lang="ko-KR" altLang="en-US" sz="1600" smtClean="0"/>
              <a:t>바이트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long long : 8</a:t>
            </a:r>
            <a:r>
              <a:rPr lang="ko-KR" altLang="en-US" sz="1600" smtClean="0"/>
              <a:t>바이트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* </a:t>
            </a:r>
            <a:r>
              <a:rPr lang="ko-KR" altLang="en-US" sz="1600" smtClean="0"/>
              <a:t>바이트 수는 </a:t>
            </a:r>
            <a:r>
              <a:rPr lang="en-US" altLang="ko-KR" sz="1600" smtClean="0"/>
              <a:t>OS </a:t>
            </a:r>
            <a:r>
              <a:rPr lang="ko-KR" altLang="en-US" sz="1600" smtClean="0"/>
              <a:t>마다 다를 수 있음</a:t>
            </a:r>
            <a:endParaRPr lang="en-US" altLang="ko-KR" sz="1600" smtClean="0"/>
          </a:p>
          <a:p>
            <a:pPr lvl="1"/>
            <a:endParaRPr lang="en-US" altLang="ko-KR" sz="1600" smtClean="0"/>
          </a:p>
          <a:p>
            <a:r>
              <a:rPr lang="ko-KR" altLang="en-US" sz="2000" smtClean="0"/>
              <a:t>실수형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float : 4</a:t>
            </a:r>
            <a:r>
              <a:rPr lang="ko-KR" altLang="en-US" sz="1600" smtClean="0"/>
              <a:t>바이트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double : 8</a:t>
            </a:r>
            <a:r>
              <a:rPr lang="ko-KR" altLang="en-US" sz="1600" smtClean="0"/>
              <a:t>바이트</a:t>
            </a:r>
            <a:r>
              <a:rPr lang="ko-KR" altLang="en-US" sz="1600" smtClean="0">
                <a:solidFill>
                  <a:schemeClr val="accent1"/>
                </a:solidFill>
              </a:rPr>
              <a:t> </a:t>
            </a:r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실수의 기본형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6056" y="1758295"/>
            <a:ext cx="324036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 = -1;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si = 199;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 = 12345;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li = -999;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f = 3.14;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3.14F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d = 1234.5678;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printf(“%d, %d, %d, %ld\n”,\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c,si,i,li);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printf(“%f, %f\n”, f, d);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정수형 개요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정수는 기본적으로 양수</a:t>
            </a:r>
            <a:r>
              <a:rPr lang="en-US" altLang="ko-KR" sz="2000" smtClean="0"/>
              <a:t>/</a:t>
            </a:r>
            <a:r>
              <a:rPr lang="ko-KR" altLang="en-US" sz="2000" smtClean="0"/>
              <a:t>음수를 다 표현함</a:t>
            </a:r>
            <a:endParaRPr lang="en-US" altLang="ko-KR" sz="2000" smtClean="0"/>
          </a:p>
          <a:p>
            <a:r>
              <a:rPr lang="en-US" altLang="ko-KR" sz="2000" smtClean="0"/>
              <a:t>unsigned int </a:t>
            </a:r>
            <a:r>
              <a:rPr lang="ko-KR" altLang="en-US" sz="2000" smtClean="0"/>
              <a:t>와 같이 </a:t>
            </a:r>
            <a:r>
              <a:rPr lang="en-US" altLang="ko-KR" sz="2000" smtClean="0"/>
              <a:t>unsigned </a:t>
            </a:r>
            <a:r>
              <a:rPr lang="ko-KR" altLang="en-US" sz="2000" smtClean="0"/>
              <a:t>를 붙이면 양수만 표현함</a:t>
            </a:r>
            <a:endParaRPr lang="en-US" altLang="ko-KR" sz="2000" smtClean="0"/>
          </a:p>
          <a:p>
            <a:r>
              <a:rPr lang="ko-KR" altLang="en-US" sz="2000" smtClean="0"/>
              <a:t>주로 </a:t>
            </a:r>
            <a:r>
              <a:rPr lang="en-US" altLang="ko-KR" sz="2000" smtClean="0"/>
              <a:t>int </a:t>
            </a:r>
            <a:r>
              <a:rPr lang="ko-KR" altLang="en-US" sz="2000" smtClean="0"/>
              <a:t>를 사용함</a:t>
            </a:r>
            <a:endParaRPr lang="ko-KR" altLang="en-US" sz="20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3636"/>
              </p:ext>
            </p:extLst>
          </p:nvPr>
        </p:nvGraphicFramePr>
        <p:xfrm>
          <a:off x="1043608" y="2971760"/>
          <a:ext cx="7008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592064"/>
                <a:gridCol w="33843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자료형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크기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바이트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값범위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-128~127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unsigned</a:t>
                      </a:r>
                      <a:r>
                        <a:rPr lang="en-US" altLang="ko-KR" baseline="0" smtClean="0"/>
                        <a:t> char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0~255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-32768~32767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unsigned short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0~65535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-2147483648~2147483647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unsigned 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0~4294967295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-2147483648~2147483647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unsigned</a:t>
                      </a:r>
                      <a:r>
                        <a:rPr lang="en-US" altLang="ko-KR" baseline="0" smtClean="0"/>
                        <a:t> long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0~4294967295</a:t>
                      </a:r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</a:t>
            </a:r>
            <a:r>
              <a:rPr lang="ko-KR" altLang="en-US"/>
              <a:t>수</a:t>
            </a:r>
            <a:r>
              <a:rPr lang="ko-KR" altLang="en-US" smtClean="0"/>
              <a:t> 범위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2132856"/>
            <a:ext cx="64087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c1, c2;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c1 = 128, c2 = -129;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printf("%d, %d\n", c1, c2);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지정된 숫자 범위를 넘으면</a:t>
            </a:r>
            <a:r>
              <a:rPr lang="en-US" altLang="ko-KR" sz="2400"/>
              <a:t> </a:t>
            </a:r>
            <a:r>
              <a:rPr lang="ko-KR" altLang="en-US" sz="2400" smtClean="0"/>
              <a:t>어떻게 될까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043608" y="4293096"/>
            <a:ext cx="64087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int n;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12345678901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버그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!!!</a:t>
            </a:r>
            <a:endParaRPr lang="pt-BR" altLang="ko-KR" sz="14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printf("%d\n", n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</a:t>
            </a:r>
            <a:r>
              <a:rPr lang="ko-KR" altLang="en-US"/>
              <a:t>수</a:t>
            </a:r>
            <a:r>
              <a:rPr lang="ko-KR" altLang="en-US" smtClean="0"/>
              <a:t> 출력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printf() </a:t>
            </a:r>
            <a:r>
              <a:rPr lang="ko-KR" altLang="en-US" sz="2400" smtClean="0"/>
              <a:t>에서 정수 출력하는 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%d : char, short, int</a:t>
            </a:r>
          </a:p>
          <a:p>
            <a:pPr lvl="1"/>
            <a:r>
              <a:rPr lang="en-US" altLang="ko-KR" sz="2000" smtClean="0"/>
              <a:t>%ld : long</a:t>
            </a:r>
          </a:p>
          <a:p>
            <a:pPr lvl="1"/>
            <a:r>
              <a:rPr lang="en-US" altLang="ko-KR" sz="2000" smtClean="0"/>
              <a:t>%lld : long long</a:t>
            </a:r>
          </a:p>
          <a:p>
            <a:pPr lvl="1"/>
            <a:r>
              <a:rPr lang="en-US" altLang="ko-KR" sz="2000" smtClean="0"/>
              <a:t>%u : unsinged char/short/int</a:t>
            </a:r>
          </a:p>
          <a:p>
            <a:pPr lvl="1"/>
            <a:r>
              <a:rPr lang="en-US" altLang="ko-KR" sz="2000" smtClean="0"/>
              <a:t>%lu, %llu : unsigned long, unsinged long long</a:t>
            </a:r>
          </a:p>
          <a:p>
            <a:pPr lvl="1"/>
            <a:r>
              <a:rPr lang="en-US" altLang="ko-KR" sz="2000" smtClean="0"/>
              <a:t>%x, %X, %o : 16</a:t>
            </a:r>
            <a:r>
              <a:rPr lang="ko-KR" altLang="en-US" sz="2000" smtClean="0"/>
              <a:t>진수</a:t>
            </a:r>
            <a:r>
              <a:rPr lang="en-US" altLang="ko-KR" sz="2000" smtClean="0"/>
              <a:t>, 8</a:t>
            </a:r>
            <a:r>
              <a:rPr lang="ko-KR" altLang="en-US" sz="2000" smtClean="0"/>
              <a:t>진수로 출력</a:t>
            </a:r>
            <a:endParaRPr lang="en-US" altLang="ko-KR" sz="20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>
                <a:solidFill>
                  <a:srgbClr val="FF0000"/>
                </a:solidFill>
              </a:rPr>
              <a:t>미리</a:t>
            </a:r>
            <a:r>
              <a:rPr lang="en-US" altLang="ko-KR" sz="2400" smtClean="0">
                <a:solidFill>
                  <a:srgbClr val="FF0000"/>
                </a:solidFill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</a:rPr>
              <a:t>적합한 정수 타입을 정하는 것이 아주 중요하다</a:t>
            </a:r>
            <a:r>
              <a:rPr lang="en-US" altLang="ko-KR" sz="2400" smtClean="0">
                <a:solidFill>
                  <a:srgbClr val="FF0000"/>
                </a:solidFill>
              </a:rPr>
              <a:t>!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4132818"/>
            <a:ext cx="64087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unsigned char c1 = 200;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c2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-1;</a:t>
            </a:r>
          </a:p>
          <a:p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printf("%u,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%u\n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", c1, c2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sizeof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자료형의 바이트수를 알려준다</a:t>
            </a:r>
            <a:endParaRPr lang="en-US" altLang="ko-KR" smtClean="0"/>
          </a:p>
          <a:p>
            <a:pPr lvl="1"/>
            <a:r>
              <a:rPr lang="en-US" altLang="ko-KR" smtClean="0"/>
              <a:t>sizeof(int), sizeof int</a:t>
            </a:r>
          </a:p>
          <a:p>
            <a:pPr lvl="1"/>
            <a:r>
              <a:rPr lang="en-US" altLang="ko-KR" smtClean="0"/>
              <a:t>sizeof(char), sizeof(long)</a:t>
            </a:r>
          </a:p>
          <a:p>
            <a:pPr lvl="1"/>
            <a:r>
              <a:rPr lang="en-US" altLang="ko-KR" smtClean="0"/>
              <a:t>sizeof(float), sizeof(long double)</a:t>
            </a:r>
          </a:p>
          <a:p>
            <a:pPr lvl="1"/>
            <a:r>
              <a:rPr lang="en-US" altLang="ko-KR" smtClean="0"/>
              <a:t>sizeof(n) // </a:t>
            </a:r>
            <a:r>
              <a:rPr lang="ko-KR" altLang="en-US" smtClean="0"/>
              <a:t>변수도 가능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9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limits.h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자료형의 최대값과 최소값을 정의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CHAR_MIN, CHAR_MAX</a:t>
            </a:r>
          </a:p>
          <a:p>
            <a:pPr lvl="1"/>
            <a:r>
              <a:rPr lang="en-US" altLang="ko-KR" sz="2000" smtClean="0"/>
              <a:t>INT_MIN, INT_MAX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16</a:t>
            </a:r>
            <a:r>
              <a:rPr lang="ko-KR" altLang="en-US" sz="2400" smtClean="0"/>
              <a:t>진수</a:t>
            </a:r>
            <a:r>
              <a:rPr lang="en-US" altLang="ko-KR" sz="2400" smtClean="0"/>
              <a:t>, 8</a:t>
            </a:r>
            <a:r>
              <a:rPr lang="ko-KR" altLang="en-US" sz="2400" smtClean="0"/>
              <a:t>진수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0xff, 0x0F, 0x1 </a:t>
            </a:r>
            <a:r>
              <a:rPr lang="en-US" altLang="ko-KR" sz="2000" smtClean="0">
                <a:sym typeface="Wingdings" panose="05000000000000000000" pitchFamily="2" charset="2"/>
              </a:rPr>
              <a:t> 0123456789abcdef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010, 077 </a:t>
            </a:r>
            <a:r>
              <a:rPr lang="en-US" altLang="ko-KR" sz="2000" smtClean="0">
                <a:sym typeface="Wingdings" panose="05000000000000000000" pitchFamily="2" charset="2"/>
              </a:rPr>
              <a:t> 01234567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43608" y="4637454"/>
            <a:ext cx="640871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printf("%d, %d\n", 0xff, 010); 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7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stdint.h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비트수에 기반한 정수 타입을 정의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int8_t, int16_t, int32_t, int64_t</a:t>
            </a:r>
          </a:p>
          <a:p>
            <a:pPr lvl="1"/>
            <a:r>
              <a:rPr lang="en-US" altLang="ko-KR" sz="2000"/>
              <a:t>uint8_t, uint16_t, uint32_t, </a:t>
            </a:r>
            <a:r>
              <a:rPr lang="en-US" altLang="ko-KR" sz="2000" smtClean="0"/>
              <a:t>uint64_t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최대</a:t>
            </a:r>
            <a:r>
              <a:rPr lang="en-US" altLang="ko-KR" sz="2400" smtClean="0"/>
              <a:t>, </a:t>
            </a:r>
            <a:r>
              <a:rPr lang="ko-KR" altLang="en-US" sz="2400" smtClean="0"/>
              <a:t>최소값도 정의</a:t>
            </a:r>
            <a:endParaRPr lang="ko-KR" altLang="en-US" sz="2400"/>
          </a:p>
          <a:p>
            <a:pPr lvl="1"/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43608" y="4637454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int64_t i64 = 9999999999999; // 9999999999999LL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printf("%lld\n", i64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실수형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실수는 정수에 비해 처리방식이 아주 복잡하다</a:t>
            </a:r>
            <a:endParaRPr lang="en-US" altLang="ko-KR" sz="2400" smtClean="0"/>
          </a:p>
          <a:p>
            <a:r>
              <a:rPr lang="en-US" altLang="ko-KR" sz="2400" smtClean="0"/>
              <a:t>float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double </a:t>
            </a:r>
            <a:r>
              <a:rPr lang="ko-KR" altLang="en-US" sz="2400" smtClean="0"/>
              <a:t>중 </a:t>
            </a:r>
            <a:r>
              <a:rPr lang="en-US" altLang="ko-KR" sz="2400" smtClean="0"/>
              <a:t>double </a:t>
            </a:r>
            <a:r>
              <a:rPr lang="ko-KR" altLang="en-US" sz="2400" smtClean="0"/>
              <a:t>이 기본형이다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float : 4</a:t>
            </a:r>
            <a:r>
              <a:rPr lang="ko-KR" altLang="en-US" sz="2000" smtClean="0"/>
              <a:t>바이트</a:t>
            </a:r>
            <a:r>
              <a:rPr lang="en-US" altLang="ko-KR" sz="2000" smtClean="0"/>
              <a:t>(32</a:t>
            </a:r>
            <a:r>
              <a:rPr lang="ko-KR" altLang="en-US" sz="2000" smtClean="0"/>
              <a:t>비트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double : 8</a:t>
            </a:r>
            <a:r>
              <a:rPr lang="ko-KR" altLang="en-US" sz="2000" smtClean="0"/>
              <a:t>바이트</a:t>
            </a:r>
            <a:r>
              <a:rPr lang="en-US" altLang="ko-KR" sz="2000" smtClean="0"/>
              <a:t>(64</a:t>
            </a:r>
            <a:r>
              <a:rPr lang="ko-KR" altLang="en-US" sz="2000" smtClean="0"/>
              <a:t>비트</a:t>
            </a:r>
            <a:r>
              <a:rPr lang="en-US" altLang="ko-KR" sz="2000" smtClean="0"/>
              <a:t>)</a:t>
            </a:r>
          </a:p>
          <a:p>
            <a:r>
              <a:rPr lang="ko-KR" altLang="en-US" sz="2400" smtClean="0"/>
              <a:t>컴퓨터에서 실수형은 부동소수점</a:t>
            </a:r>
            <a:r>
              <a:rPr lang="en-US" altLang="ko-KR" sz="2400" smtClean="0"/>
              <a:t>(floating number) </a:t>
            </a:r>
            <a:r>
              <a:rPr lang="ko-KR" altLang="en-US" sz="2400" smtClean="0"/>
              <a:t>이라고 부르고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기본적으로 </a:t>
            </a:r>
            <a:r>
              <a:rPr lang="en-US" altLang="ko-KR" sz="2400" smtClean="0"/>
              <a:t>2</a:t>
            </a:r>
            <a:r>
              <a:rPr lang="ko-KR" altLang="en-US" sz="2400" smtClean="0"/>
              <a:t>진수 방식을 사용한다</a:t>
            </a:r>
            <a:endParaRPr lang="en-US" altLang="ko-KR" sz="2400" smtClean="0"/>
          </a:p>
          <a:p>
            <a:r>
              <a:rPr lang="ko-KR" altLang="en-US" sz="2400" smtClean="0"/>
              <a:t>실수는 부호부</a:t>
            </a:r>
            <a:r>
              <a:rPr lang="en-US" altLang="ko-KR" sz="2400" smtClean="0"/>
              <a:t>/</a:t>
            </a:r>
            <a:r>
              <a:rPr lang="ko-KR" altLang="en-US" sz="2400" smtClean="0"/>
              <a:t>기수부</a:t>
            </a:r>
            <a:r>
              <a:rPr lang="en-US" altLang="ko-KR" sz="2400" smtClean="0"/>
              <a:t>/</a:t>
            </a:r>
            <a:r>
              <a:rPr lang="ko-KR" altLang="en-US" sz="2400" smtClean="0"/>
              <a:t>지수부 로 나누어진다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실수형 표현 및 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표현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3.14, 3.14F, 3., .14</a:t>
            </a:r>
          </a:p>
          <a:p>
            <a:pPr lvl="1"/>
            <a:r>
              <a:rPr lang="en-US" altLang="ko-KR" sz="2000" smtClean="0"/>
              <a:t>1e10, 1e+10, 1e-10, 1E10, 100e2</a:t>
            </a:r>
          </a:p>
          <a:p>
            <a:pPr lvl="1"/>
            <a:endParaRPr lang="en-US" altLang="ko-KR" sz="2400" smtClean="0"/>
          </a:p>
          <a:p>
            <a:r>
              <a:rPr lang="ko-KR" altLang="en-US" sz="2400" smtClean="0"/>
              <a:t>출력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%f, %10f, %10.2f, %-10.2f, %010.2f, %.2f</a:t>
            </a:r>
          </a:p>
          <a:p>
            <a:pPr lvl="1"/>
            <a:r>
              <a:rPr lang="en-US" altLang="ko-KR" sz="2000" smtClean="0"/>
              <a:t>%e (</a:t>
            </a:r>
            <a:r>
              <a:rPr lang="ko-KR" altLang="en-US" sz="2000" smtClean="0"/>
              <a:t>지수형으로 출력</a:t>
            </a:r>
            <a:r>
              <a:rPr lang="en-US" altLang="ko-KR" sz="2000" smtClean="0"/>
              <a:t>)</a:t>
            </a:r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ko-KR" altLang="en-US" sz="2400" smtClean="0"/>
              <a:t>기타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최대</a:t>
            </a:r>
            <a:r>
              <a:rPr lang="en-US" altLang="ko-KR" sz="2000"/>
              <a:t>/</a:t>
            </a:r>
            <a:r>
              <a:rPr lang="ko-KR" altLang="en-US" sz="2000"/>
              <a:t>최소값 </a:t>
            </a:r>
            <a:r>
              <a:rPr lang="en-US" altLang="ko-KR" sz="2000"/>
              <a:t>: </a:t>
            </a:r>
            <a:r>
              <a:rPr lang="en-US" altLang="ko-KR" sz="2000" smtClean="0"/>
              <a:t>float.h</a:t>
            </a:r>
            <a:endParaRPr lang="en-US" altLang="ko-KR" sz="2400"/>
          </a:p>
          <a:p>
            <a:pPr lvl="1"/>
            <a:r>
              <a:rPr lang="en-US" altLang="ko-KR" sz="2000"/>
              <a:t>INFINITY, -INFINITY : math.h</a:t>
            </a: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정수로 변환 </a:t>
            </a:r>
            <a:r>
              <a:rPr lang="en-US" altLang="ko-KR" sz="2400" smtClean="0"/>
              <a:t>: (int)5.99 </a:t>
            </a:r>
            <a:r>
              <a:rPr lang="en-US" altLang="ko-KR" sz="2400" smtClean="0">
                <a:sym typeface="Wingdings" panose="05000000000000000000" pitchFamily="2" charset="2"/>
              </a:rPr>
              <a:t> 5</a:t>
            </a:r>
            <a:endParaRPr lang="en-US" altLang="ko-KR" sz="2400" smtClean="0"/>
          </a:p>
          <a:p>
            <a:r>
              <a:rPr lang="ko-KR" altLang="en-US" sz="2400" smtClean="0"/>
              <a:t>실수로 변환 </a:t>
            </a:r>
            <a:r>
              <a:rPr lang="en-US" altLang="ko-KR" sz="2400" smtClean="0"/>
              <a:t>: (float)3 </a:t>
            </a:r>
            <a:r>
              <a:rPr lang="en-US" altLang="ko-KR" sz="2400" smtClean="0">
                <a:sym typeface="Wingdings" panose="05000000000000000000" pitchFamily="2" charset="2"/>
              </a:rPr>
              <a:t> 3.0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기타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(char), (short), (unsinged int), (long) </a:t>
            </a:r>
            <a:r>
              <a:rPr lang="ko-KR" altLang="en-US" sz="2000" smtClean="0"/>
              <a:t>등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(double)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주의사항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변환시 범위가 맞지 않으면 예기치 않은 버그나 에러가 발생할 수 있다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3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문자형 </a:t>
            </a:r>
            <a:r>
              <a:rPr lang="en-US" altLang="ko-KR" smtClean="0"/>
              <a:t>char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사실 </a:t>
            </a:r>
            <a:r>
              <a:rPr lang="en-US" altLang="ko-KR" sz="2000" smtClean="0"/>
              <a:t>char </a:t>
            </a:r>
            <a:r>
              <a:rPr lang="ko-KR" altLang="en-US" sz="2000" smtClean="0"/>
              <a:t>는 숫자형이고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편의상 문자형이라고 부르는 것이다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특정 숫자가 화면에 출력될 때 문자로 바뀌는 것 뿐이다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printf(“%c”,  97) // ‘a’ </a:t>
            </a:r>
            <a:r>
              <a:rPr lang="ko-KR" altLang="en-US" sz="1600" smtClean="0"/>
              <a:t>문자 출력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즉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숫자에 해당하는 문자를 출력할 때 </a:t>
            </a:r>
            <a:r>
              <a:rPr lang="en-US" altLang="ko-KR" sz="1600" smtClean="0"/>
              <a:t>%c </a:t>
            </a:r>
            <a:r>
              <a:rPr lang="ko-KR" altLang="en-US" sz="1600" smtClean="0"/>
              <a:t>지시자를 쓰는 것이다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char </a:t>
            </a:r>
            <a:r>
              <a:rPr lang="ko-KR" altLang="en-US" sz="2000" smtClean="0"/>
              <a:t>가 문자형으로 사용될 때</a:t>
            </a:r>
            <a:r>
              <a:rPr lang="en-US" altLang="ko-KR" sz="2000" smtClean="0"/>
              <a:t>, 0~127 </a:t>
            </a:r>
            <a:r>
              <a:rPr lang="ko-KR" altLang="en-US" sz="2000" smtClean="0"/>
              <a:t>까지의 숫자만 문자로 매핑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ASCII </a:t>
            </a:r>
            <a:r>
              <a:rPr lang="ko-KR" altLang="en-US" sz="1600" smtClean="0"/>
              <a:t>문자표 참고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1043608" y="4637454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char c = 67;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printf("%d, %c\n", c, c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 // ‘C’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 주요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현재</a:t>
            </a:r>
            <a:r>
              <a:rPr lang="en-US" altLang="ko-KR" sz="2000" smtClean="0"/>
              <a:t>,</a:t>
            </a:r>
            <a:r>
              <a:rPr lang="ko-KR" altLang="en-US" sz="2000" smtClean="0"/>
              <a:t> </a:t>
            </a:r>
            <a:r>
              <a:rPr lang="en-US" altLang="ko-KR" sz="2000" smtClean="0"/>
              <a:t>C </a:t>
            </a:r>
            <a:r>
              <a:rPr lang="ko-KR" altLang="en-US" sz="2000" smtClean="0"/>
              <a:t>언어는 프로그래밍에서 가장 기본이 되는 언어이다</a:t>
            </a:r>
            <a:endParaRPr lang="en-US" altLang="ko-KR" sz="2000"/>
          </a:p>
        </p:txBody>
      </p:sp>
      <p:sp>
        <p:nvSpPr>
          <p:cNvPr id="4" name="타원 3"/>
          <p:cNvSpPr/>
          <p:nvPr/>
        </p:nvSpPr>
        <p:spPr>
          <a:xfrm>
            <a:off x="4067944" y="3212976"/>
            <a:ext cx="1261952" cy="13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85087" y="3068960"/>
            <a:ext cx="1478801" cy="157738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/>
              <a:t>C </a:t>
            </a:r>
            <a:r>
              <a:rPr lang="ko-KR" altLang="en-US" smtClean="0"/>
              <a:t>언어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619672" y="3501008"/>
            <a:ext cx="396044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635896" y="3501008"/>
            <a:ext cx="360040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1520" y="3212976"/>
            <a:ext cx="1261952" cy="13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mtClean="0"/>
              <a:t>어셈블리</a:t>
            </a:r>
            <a:endParaRPr lang="en-US" altLang="ko-KR" smtClean="0"/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기계어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68144" y="3212976"/>
            <a:ext cx="1261952" cy="13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mtClean="0"/>
              <a:t>자</a:t>
            </a:r>
            <a:r>
              <a:rPr lang="ko-KR" altLang="en-US"/>
              <a:t>바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436096" y="3501008"/>
            <a:ext cx="360040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666024" y="3212976"/>
            <a:ext cx="1261952" cy="130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mtClean="0"/>
              <a:t>파이썬</a:t>
            </a:r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233976" y="3501008"/>
            <a:ext cx="360040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7584" y="5301208"/>
            <a:ext cx="773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C </a:t>
            </a:r>
            <a:r>
              <a:rPr lang="ko-KR" altLang="en-US" smtClean="0"/>
              <a:t>에 클래스 등의 객체개념을 적용한 것이 </a:t>
            </a:r>
            <a:r>
              <a:rPr lang="en-US" altLang="ko-KR" smtClean="0"/>
              <a:t>C++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C++ </a:t>
            </a:r>
            <a:r>
              <a:rPr lang="ko-KR" altLang="en-US" smtClean="0"/>
              <a:t>의 객체개념을 단순화하고 플랫폼 확장성을 갖춘 것이 자바 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빠른 프로토타입 개발과 데이터 처리에 최적화한 언어가 파이썬 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문자와 숫자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‘a’ </a:t>
            </a:r>
            <a:r>
              <a:rPr lang="ko-KR" altLang="en-US" sz="2400" smtClean="0"/>
              <a:t>와 같이 문자를 정의하면 숫자로 변환된다 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char c = 97;</a:t>
            </a:r>
          </a:p>
          <a:p>
            <a:pPr lvl="1"/>
            <a:r>
              <a:rPr lang="en-US" altLang="ko-KR" sz="2000" smtClean="0"/>
              <a:t>char c = ‘a’; // ‘a’ 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97</a:t>
            </a:r>
            <a:r>
              <a:rPr lang="ko-KR" altLang="en-US" sz="2000" smtClean="0"/>
              <a:t>로 변환된다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즉</a:t>
            </a:r>
            <a:r>
              <a:rPr lang="en-US" altLang="ko-KR" sz="2000" smtClean="0"/>
              <a:t>, ‘a’+1 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97+1 </a:t>
            </a:r>
            <a:r>
              <a:rPr lang="ko-KR" altLang="en-US" sz="2000" smtClean="0"/>
              <a:t>이므로 </a:t>
            </a:r>
            <a:r>
              <a:rPr lang="en-US" altLang="ko-KR" sz="2000" smtClean="0"/>
              <a:t>98</a:t>
            </a:r>
            <a:r>
              <a:rPr lang="ko-KR" altLang="en-US" sz="2000" smtClean="0"/>
              <a:t>이 된다 </a:t>
            </a:r>
            <a:r>
              <a:rPr lang="en-US" altLang="ko-KR" sz="2000" smtClean="0"/>
              <a:t>(98 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‘b’ </a:t>
            </a:r>
            <a:r>
              <a:rPr lang="ko-KR" altLang="en-US" sz="2000" smtClean="0"/>
              <a:t>에 해당</a:t>
            </a:r>
            <a:r>
              <a:rPr lang="en-US" altLang="ko-KR" sz="2000" smtClean="0"/>
              <a:t>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1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‘1’ </a:t>
            </a:r>
            <a:r>
              <a:rPr lang="ko-KR" altLang="en-US" sz="2400" smtClean="0"/>
              <a:t>은 다르다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‘1’ 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이라는 문자를 나타내고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코드표에서 </a:t>
            </a:r>
            <a:r>
              <a:rPr lang="en-US" altLang="ko-KR" sz="2000" smtClean="0"/>
              <a:t>49</a:t>
            </a:r>
            <a:r>
              <a:rPr lang="ko-KR" altLang="en-US" sz="2000" smtClean="0"/>
              <a:t>에 해당한다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43608" y="4637454"/>
            <a:ext cx="64087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char c = 'a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 = c + 1;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printf("%d, %c\n", c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c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printf(“%d, %d\n”, 1, ‘1’);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1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특수문</a:t>
            </a:r>
            <a:r>
              <a:rPr lang="ko-KR" altLang="en-US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‘\n’ : </a:t>
            </a:r>
            <a:r>
              <a:rPr lang="ko-KR" altLang="en-US" smtClean="0"/>
              <a:t>개행문자</a:t>
            </a:r>
            <a:r>
              <a:rPr lang="en-US" altLang="ko-KR" smtClean="0"/>
              <a:t>(</a:t>
            </a:r>
            <a:r>
              <a:rPr lang="ko-KR" altLang="en-US" smtClean="0"/>
              <a:t>라인피드</a:t>
            </a:r>
            <a:r>
              <a:rPr lang="en-US" altLang="ko-KR" smtClean="0"/>
              <a:t>), 10</a:t>
            </a:r>
          </a:p>
          <a:p>
            <a:r>
              <a:rPr lang="en-US" altLang="ko-KR" smtClean="0"/>
              <a:t>‘\r’ : </a:t>
            </a:r>
            <a:r>
              <a:rPr lang="ko-KR" altLang="en-US" smtClean="0"/>
              <a:t>개행문자</a:t>
            </a:r>
            <a:r>
              <a:rPr lang="en-US" altLang="ko-KR" smtClean="0"/>
              <a:t>(</a:t>
            </a:r>
            <a:r>
              <a:rPr lang="ko-KR" altLang="en-US" smtClean="0"/>
              <a:t>캐리지리턴</a:t>
            </a:r>
            <a:r>
              <a:rPr lang="en-US" altLang="ko-KR" smtClean="0"/>
              <a:t>), 13</a:t>
            </a:r>
          </a:p>
          <a:p>
            <a:r>
              <a:rPr lang="en-US" altLang="ko-KR" smtClean="0"/>
              <a:t>‘\t’ : </a:t>
            </a:r>
            <a:r>
              <a:rPr lang="ko-KR" altLang="en-US" smtClean="0"/>
              <a:t>탭문자</a:t>
            </a:r>
            <a:r>
              <a:rPr lang="en-US" altLang="ko-KR" smtClean="0"/>
              <a:t>, 9</a:t>
            </a:r>
          </a:p>
          <a:p>
            <a:r>
              <a:rPr lang="en-US" altLang="ko-KR" smtClean="0"/>
              <a:t>‘\\’ : </a:t>
            </a:r>
            <a:r>
              <a:rPr lang="ko-KR" altLang="en-US" smtClean="0"/>
              <a:t>역슬래시</a:t>
            </a:r>
            <a:r>
              <a:rPr lang="en-US" altLang="ko-KR" smtClean="0"/>
              <a:t>(\)</a:t>
            </a:r>
          </a:p>
          <a:p>
            <a:r>
              <a:rPr lang="en-US" altLang="ko-KR" smtClean="0"/>
              <a:t>‘\0’ : NULL </a:t>
            </a:r>
            <a:r>
              <a:rPr lang="ko-KR" altLang="en-US" smtClean="0"/>
              <a:t>문자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0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덧셈</a:t>
            </a:r>
            <a:r>
              <a:rPr lang="ko-KR" altLang="en-US"/>
              <a:t>과</a:t>
            </a:r>
            <a:r>
              <a:rPr lang="en-US" altLang="ko-KR" smtClean="0"/>
              <a:t> </a:t>
            </a:r>
            <a:r>
              <a:rPr lang="ko-KR" altLang="en-US" smtClean="0"/>
              <a:t>뺄셈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연산결</a:t>
            </a:r>
            <a:r>
              <a:rPr lang="ko-KR" altLang="en-US" sz="2000"/>
              <a:t>과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정수</a:t>
            </a:r>
            <a:r>
              <a:rPr lang="en-US" altLang="ko-KR" sz="1600" smtClean="0"/>
              <a:t>+</a:t>
            </a:r>
            <a:r>
              <a:rPr lang="ko-KR" altLang="en-US" sz="1600" smtClean="0"/>
              <a:t>정수 </a:t>
            </a:r>
            <a:r>
              <a:rPr lang="en-US" altLang="ko-KR" sz="1600" smtClean="0"/>
              <a:t>=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-</a:t>
            </a:r>
            <a:r>
              <a:rPr lang="ko-KR" altLang="en-US" sz="1600" smtClean="0"/>
              <a:t>정수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정수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실수</a:t>
            </a:r>
            <a:r>
              <a:rPr lang="en-US" altLang="ko-KR" sz="1600" smtClean="0"/>
              <a:t>+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+</a:t>
            </a:r>
            <a:r>
              <a:rPr lang="ko-KR" altLang="en-US" sz="1600" smtClean="0"/>
              <a:t>실수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실수</a:t>
            </a:r>
            <a:r>
              <a:rPr lang="en-US" altLang="ko-KR" sz="1600" smtClean="0"/>
              <a:t>-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-</a:t>
            </a:r>
            <a:r>
              <a:rPr lang="ko-KR" altLang="en-US" sz="1600" smtClean="0"/>
              <a:t>실수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실수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변수 값 바꾸기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>
                <a:sym typeface="Wingdings" panose="05000000000000000000" pitchFamily="2" charset="2"/>
              </a:rPr>
              <a:t>int n = 0; n = n + 1; n = n-1;</a:t>
            </a:r>
          </a:p>
          <a:p>
            <a:pPr lvl="1"/>
            <a:r>
              <a:rPr lang="en-US" altLang="ko-KR" sz="1600" smtClean="0">
                <a:sym typeface="Wingdings" panose="05000000000000000000" pitchFamily="2" charset="2"/>
              </a:rPr>
              <a:t>int n = 0; n += 1; n -= 1;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증감 연산자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>
                <a:sym typeface="Wingdings" panose="05000000000000000000" pitchFamily="2" charset="2"/>
              </a:rPr>
              <a:t>int n = 0; n++; ++nn; n--; --n;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1187624" y="4365104"/>
            <a:ext cx="640871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n1 = 1, n2;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pi = 3.14;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("%d, %f\n", n1+1, pi+n1);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n2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n1 + 100;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("%d\n", n2);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("%d, %d\n", ++n1, n2++);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("%d\n", n2);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7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곱셈과 나눗셈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연산결</a:t>
            </a:r>
            <a:r>
              <a:rPr lang="ko-KR" altLang="en-US" sz="2000"/>
              <a:t>과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정수</a:t>
            </a:r>
            <a:r>
              <a:rPr lang="en-US" altLang="ko-KR" sz="1600"/>
              <a:t>*</a:t>
            </a:r>
            <a:r>
              <a:rPr lang="ko-KR" altLang="en-US" sz="1600" smtClean="0"/>
              <a:t>정수 </a:t>
            </a:r>
            <a:r>
              <a:rPr lang="en-US" altLang="ko-KR" sz="1600" smtClean="0"/>
              <a:t>=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/>
              <a:t>/</a:t>
            </a:r>
            <a:r>
              <a:rPr lang="ko-KR" altLang="en-US" sz="1600" smtClean="0"/>
              <a:t>정수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정수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실수</a:t>
            </a:r>
            <a:r>
              <a:rPr lang="en-US" altLang="ko-KR" sz="1600" smtClean="0"/>
              <a:t>*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/>
              <a:t>*</a:t>
            </a:r>
            <a:r>
              <a:rPr lang="ko-KR" altLang="en-US" sz="1600" smtClean="0"/>
              <a:t>실수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실수</a:t>
            </a:r>
            <a:r>
              <a:rPr lang="en-US" altLang="ko-KR" sz="1600"/>
              <a:t>/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정수</a:t>
            </a:r>
            <a:r>
              <a:rPr lang="en-US" altLang="ko-KR" sz="1600"/>
              <a:t>/</a:t>
            </a:r>
            <a:r>
              <a:rPr lang="ko-KR" altLang="en-US" sz="1600" smtClean="0"/>
              <a:t>실수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실수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0 </a:t>
            </a:r>
            <a:r>
              <a:rPr lang="ko-KR" altLang="en-US" sz="2000" smtClean="0">
                <a:sym typeface="Wingdings" panose="05000000000000000000" pitchFamily="2" charset="2"/>
              </a:rPr>
              <a:t>으로 나누면</a:t>
            </a:r>
            <a:r>
              <a:rPr lang="en-US" altLang="ko-KR" sz="2000" smtClean="0">
                <a:sym typeface="Wingdings" panose="05000000000000000000" pitchFamily="2" charset="2"/>
              </a:rPr>
              <a:t>? </a:t>
            </a:r>
            <a:r>
              <a:rPr lang="en-US" altLang="ko-KR" sz="2000">
                <a:sym typeface="Wingdings" panose="05000000000000000000" pitchFamily="2" charset="2"/>
              </a:rPr>
              <a:t> </a:t>
            </a:r>
            <a:r>
              <a:rPr lang="ko-KR" altLang="en-US" sz="2000">
                <a:sym typeface="Wingdings" panose="05000000000000000000" pitchFamily="2" charset="2"/>
              </a:rPr>
              <a:t>에러가 발생함</a:t>
            </a:r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값 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>
                <a:sym typeface="Wingdings" panose="05000000000000000000" pitchFamily="2" charset="2"/>
              </a:rPr>
              <a:t>int n = 5; n *= 2; n /= 2;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1187624" y="4365104"/>
            <a:ext cx="640871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printf("%d, %f\n", 5/2, 5/2.);</a:t>
            </a:r>
          </a:p>
          <a:p>
            <a:endParaRPr lang="pt-BR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n = 5/2.;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("%d\n", n);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나머지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11 / 3 </a:t>
            </a:r>
            <a:r>
              <a:rPr lang="en-US" altLang="ko-KR" sz="2000" smtClean="0">
                <a:sym typeface="Wingdings" panose="05000000000000000000" pitchFamily="2" charset="2"/>
              </a:rPr>
              <a:t> 3, </a:t>
            </a:r>
            <a:r>
              <a:rPr lang="en-US" altLang="ko-KR" sz="2000" smtClean="0"/>
              <a:t>11 % 3 </a:t>
            </a:r>
            <a:r>
              <a:rPr lang="en-US" altLang="ko-KR" sz="2000" smtClean="0">
                <a:sym typeface="Wingdings" panose="05000000000000000000" pitchFamily="2" charset="2"/>
              </a:rPr>
              <a:t> 2</a:t>
            </a:r>
            <a:endParaRPr lang="en-US" altLang="ko-KR" sz="2000" smtClean="0"/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정수 끼리만 사용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일반적으로는 양수에서만 사용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/>
              <a:t>실수에서의 </a:t>
            </a:r>
            <a:r>
              <a:rPr lang="ko-KR" altLang="en-US" sz="2000" smtClean="0"/>
              <a:t>나머지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math.h 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fmod( ) </a:t>
            </a:r>
            <a:r>
              <a:rPr lang="ko-KR" altLang="en-US" sz="1600" smtClean="0"/>
              <a:t>함수 사용</a:t>
            </a:r>
            <a:endParaRPr lang="ko-KR" altLang="en-US" sz="1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9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조건문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if … else if … else</a:t>
            </a:r>
          </a:p>
          <a:p>
            <a:pPr lvl="1"/>
            <a:r>
              <a:rPr lang="en-US" altLang="ko-KR" sz="2000" smtClean="0"/>
              <a:t>switch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반복문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</a:t>
            </a:r>
          </a:p>
          <a:p>
            <a:pPr lvl="1"/>
            <a:r>
              <a:rPr lang="en-US" altLang="ko-KR" sz="2000" smtClean="0"/>
              <a:t>while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모든 알고리즘은 조건문과 반복문 </a:t>
            </a:r>
            <a:r>
              <a:rPr lang="en-US" altLang="ko-KR" sz="2400" smtClean="0"/>
              <a:t>2</a:t>
            </a:r>
            <a:r>
              <a:rPr lang="ko-KR" altLang="en-US" sz="2400" smtClean="0"/>
              <a:t>가지만으로 이루어져 있다고 할 수 있다</a:t>
            </a:r>
            <a:r>
              <a:rPr lang="en-US" altLang="ko-KR" sz="2400" smtClean="0"/>
              <a:t>!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05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34563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n = 1;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if(n&gt;0)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printf(“0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보다 크다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if(n&gt;0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printf(“0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보다 크다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\n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”);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if(n&gt;0)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보다 크다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printf(“0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이나 음수이다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700808"/>
            <a:ext cx="345638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n = 1;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if(n&gt;0)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보다 크다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else if(n==0)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printf(“0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음수이다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378" y="4797152"/>
            <a:ext cx="26196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</a:t>
            </a:r>
            <a:r>
              <a:rPr lang="en-US" altLang="ko-KR" smtClean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n1 == n2, n1 != n2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n1 &gt; n2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n1 &lt; n2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n1 &gt;= n2, n1 &lt;= n2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92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 연산자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조건식은 </a:t>
            </a:r>
            <a:r>
              <a:rPr lang="ko-KR" altLang="en-US" sz="2000" smtClean="0">
                <a:solidFill>
                  <a:srgbClr val="FF0000"/>
                </a:solidFill>
              </a:rPr>
              <a:t>참</a:t>
            </a:r>
            <a:r>
              <a:rPr lang="ko-KR" altLang="en-US" sz="2000" smtClean="0"/>
              <a:t>인지 </a:t>
            </a:r>
            <a:r>
              <a:rPr lang="ko-KR" altLang="en-US" sz="2000" smtClean="0">
                <a:solidFill>
                  <a:srgbClr val="FF0000"/>
                </a:solidFill>
              </a:rPr>
              <a:t>거짓</a:t>
            </a:r>
            <a:r>
              <a:rPr lang="ko-KR" altLang="en-US" sz="2000" smtClean="0"/>
              <a:t>인지가 판별되는 문장이다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비교 연산자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n1 == n2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</a:t>
            </a:r>
            <a:r>
              <a:rPr lang="ko-KR" altLang="en-US" sz="1800" smtClean="0"/>
              <a:t>같다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n1 != n2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</a:t>
            </a:r>
            <a:r>
              <a:rPr lang="ko-KR" altLang="en-US" sz="1800" smtClean="0"/>
              <a:t>다르다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n1 &gt; n2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크다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/>
              <a:t>n1 &gt;= n2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크거나 같다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n1 &lt; n2  </a:t>
            </a:r>
            <a:r>
              <a:rPr lang="ko-KR" altLang="en-US" sz="1800" smtClean="0">
                <a:sym typeface="Wingdings" panose="05000000000000000000" pitchFamily="2" charset="2"/>
              </a:rPr>
              <a:t>작다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n1 &lt;= n2  </a:t>
            </a:r>
            <a:r>
              <a:rPr lang="ko-KR" altLang="en-US" sz="1800" smtClean="0">
                <a:sym typeface="Wingdings" panose="05000000000000000000" pitchFamily="2" charset="2"/>
              </a:rPr>
              <a:t>작거나 같다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en-US" altLang="ko-KR" sz="2200" smtClean="0"/>
              <a:t>0 </a:t>
            </a:r>
            <a:r>
              <a:rPr lang="en-US" altLang="ko-KR" sz="2200" smtClean="0">
                <a:sym typeface="Wingdings" panose="05000000000000000000" pitchFamily="2" charset="2"/>
              </a:rPr>
              <a:t> </a:t>
            </a:r>
            <a:r>
              <a:rPr lang="ko-KR" altLang="en-US" sz="2200" smtClean="0">
                <a:sym typeface="Wingdings" panose="05000000000000000000" pitchFamily="2" charset="2"/>
              </a:rPr>
              <a:t>거짓</a:t>
            </a:r>
            <a:r>
              <a:rPr lang="en-US" altLang="ko-KR" sz="2200" smtClean="0">
                <a:sym typeface="Wingdings" panose="05000000000000000000" pitchFamily="2" charset="2"/>
              </a:rPr>
              <a:t>, </a:t>
            </a:r>
            <a:r>
              <a:rPr lang="ko-KR" altLang="en-US" sz="2200" smtClean="0">
                <a:sym typeface="Wingdings" panose="05000000000000000000" pitchFamily="2" charset="2"/>
              </a:rPr>
              <a:t>다른수 </a:t>
            </a:r>
            <a:r>
              <a:rPr lang="en-US" altLang="ko-KR" sz="2200" smtClean="0">
                <a:sym typeface="Wingdings" panose="05000000000000000000" pitchFamily="2" charset="2"/>
              </a:rPr>
              <a:t> </a:t>
            </a:r>
            <a:r>
              <a:rPr lang="ko-KR" altLang="en-US" sz="2200" smtClean="0">
                <a:sym typeface="Wingdings" panose="05000000000000000000" pitchFamily="2" charset="2"/>
              </a:rPr>
              <a:t>참</a:t>
            </a:r>
            <a:endParaRPr lang="ko-KR" altLang="en-US" sz="2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8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언어의 특징과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C </a:t>
            </a:r>
            <a:r>
              <a:rPr lang="ko-KR" altLang="en-US" sz="2000" smtClean="0"/>
              <a:t>는 가장 빠르고 용량이 적다</a:t>
            </a:r>
            <a:endParaRPr lang="en-US" altLang="ko-KR" sz="2000" smtClean="0"/>
          </a:p>
          <a:p>
            <a:r>
              <a:rPr lang="en-US" altLang="ko-KR" sz="2000" smtClean="0"/>
              <a:t>C </a:t>
            </a:r>
            <a:r>
              <a:rPr lang="ko-KR" altLang="en-US" sz="2000" smtClean="0"/>
              <a:t>는 가장 세밀하게 프로그램을 작성할 수 있다</a:t>
            </a:r>
            <a:endParaRPr lang="en-US" altLang="ko-KR" sz="2000" smtClean="0"/>
          </a:p>
          <a:p>
            <a:r>
              <a:rPr lang="en-US" altLang="ko-KR" sz="2000" smtClean="0"/>
              <a:t>C </a:t>
            </a:r>
            <a:r>
              <a:rPr lang="ko-KR" altLang="en-US" sz="2000" smtClean="0"/>
              <a:t>는 학습과 개발에 시간이 많이 걸린다</a:t>
            </a:r>
            <a:endParaRPr lang="en-US" altLang="ko-KR" sz="2000" smtClean="0"/>
          </a:p>
          <a:p>
            <a:r>
              <a:rPr lang="ko-KR" altLang="en-US" sz="2000" smtClean="0"/>
              <a:t>리눅스 운영체제는 </a:t>
            </a:r>
            <a:r>
              <a:rPr lang="en-US" altLang="ko-KR" sz="2000" smtClean="0"/>
              <a:t>C </a:t>
            </a:r>
            <a:r>
              <a:rPr lang="ko-KR" altLang="en-US" sz="2000" smtClean="0"/>
              <a:t>로 되어 있다</a:t>
            </a:r>
            <a:endParaRPr lang="en-US" altLang="ko-KR" sz="2000"/>
          </a:p>
          <a:p>
            <a:r>
              <a:rPr lang="en-US" altLang="ko-KR" sz="2000" smtClean="0"/>
              <a:t>OS </a:t>
            </a:r>
            <a:r>
              <a:rPr lang="ko-KR" altLang="en-US" sz="2000" smtClean="0"/>
              <a:t>가 달라지면 새로 컴파일해야 하고 소스도 바꿔야 할 수 있다</a:t>
            </a:r>
            <a:endParaRPr lang="en-US" altLang="ko-KR" sz="2000" smtClean="0"/>
          </a:p>
          <a:p>
            <a:r>
              <a:rPr lang="en-US" altLang="ko-KR" sz="2000"/>
              <a:t>GUI</a:t>
            </a:r>
            <a:r>
              <a:rPr lang="ko-KR" altLang="en-US" sz="2000"/>
              <a:t>와</a:t>
            </a:r>
            <a:r>
              <a:rPr lang="en-US" altLang="ko-KR" sz="2000"/>
              <a:t> </a:t>
            </a:r>
            <a:r>
              <a:rPr lang="ko-KR" altLang="en-US" sz="2000"/>
              <a:t>멀티미디어를 활용하는 응용프로그램 작성이 아주 어렵다</a:t>
            </a:r>
            <a:endParaRPr lang="en-US" altLang="ko-KR" sz="2000"/>
          </a:p>
          <a:p>
            <a:r>
              <a:rPr lang="ko-KR" altLang="en-US" sz="2000" smtClean="0"/>
              <a:t>자바 등 이후의 언어에 </a:t>
            </a:r>
            <a:r>
              <a:rPr lang="ko-KR" altLang="en-US" sz="2000"/>
              <a:t>비해 </a:t>
            </a:r>
            <a:r>
              <a:rPr lang="ko-KR" altLang="en-US" sz="2000" smtClean="0"/>
              <a:t>다양한 라이브러리 활용이 어렵다</a:t>
            </a:r>
            <a:endParaRPr lang="en-US" altLang="ko-KR" sz="2000" smtClean="0"/>
          </a:p>
          <a:p>
            <a:r>
              <a:rPr lang="ko-KR" altLang="en-US" sz="2000" smtClean="0"/>
              <a:t>다른 언어를 완벽히 이해하기 위해서는 </a:t>
            </a:r>
            <a:r>
              <a:rPr lang="en-US" altLang="ko-KR" sz="2000" smtClean="0"/>
              <a:t>C</a:t>
            </a:r>
            <a:r>
              <a:rPr lang="ko-KR" altLang="en-US" sz="2000" smtClean="0"/>
              <a:t>를 잘 알아야 한다</a:t>
            </a:r>
            <a:endParaRPr lang="en-US" altLang="ko-KR" sz="2000" smtClean="0"/>
          </a:p>
          <a:p>
            <a:r>
              <a:rPr lang="en-US" altLang="ko-KR" sz="2000" smtClean="0"/>
              <a:t>C 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OS, </a:t>
            </a:r>
            <a:r>
              <a:rPr lang="ko-KR" altLang="en-US" sz="2000" smtClean="0"/>
              <a:t>전문프로그램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과학연구 등에 주로 사용된다</a:t>
            </a:r>
            <a:endParaRPr lang="en-US" altLang="ko-KR" sz="2000" smtClean="0"/>
          </a:p>
          <a:p>
            <a:r>
              <a:rPr lang="ko-KR" altLang="en-US" sz="2000" smtClean="0"/>
              <a:t>전기</a:t>
            </a:r>
            <a:r>
              <a:rPr lang="en-US" altLang="ko-KR" sz="2000" smtClean="0"/>
              <a:t>/</a:t>
            </a:r>
            <a:r>
              <a:rPr lang="ko-KR" altLang="en-US" sz="2000" smtClean="0"/>
              <a:t>전자 장비나 아두이노 등의 하드웨어 개발에 많이 사용된다</a:t>
            </a:r>
            <a:endParaRPr lang="en-US" altLang="ko-KR" sz="2000" smtClean="0"/>
          </a:p>
          <a:p>
            <a:r>
              <a:rPr lang="ko-KR" altLang="en-US" sz="2000" smtClean="0"/>
              <a:t>인공지능의 핵심 라이브러리들은 주로 </a:t>
            </a:r>
            <a:r>
              <a:rPr lang="en-US" altLang="ko-KR" sz="2000" smtClean="0"/>
              <a:t>C</a:t>
            </a:r>
            <a:r>
              <a:rPr lang="ko-KR" altLang="en-US" sz="2000" smtClean="0"/>
              <a:t>로 개발되어 있다</a:t>
            </a:r>
            <a:endParaRPr lang="en-US" altLang="ko-KR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논리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AND, OR, NOT</a:t>
            </a:r>
          </a:p>
          <a:p>
            <a:pPr lvl="1"/>
            <a:r>
              <a:rPr lang="en-US" altLang="ko-KR" sz="2000" smtClean="0"/>
              <a:t>AND : (</a:t>
            </a:r>
            <a:r>
              <a:rPr lang="ko-KR" altLang="en-US" sz="2000" smtClean="0"/>
              <a:t>조건식</a:t>
            </a:r>
            <a:r>
              <a:rPr lang="en-US" altLang="ko-KR" sz="2000" smtClean="0"/>
              <a:t>) &amp;&amp; (</a:t>
            </a:r>
            <a:r>
              <a:rPr lang="ko-KR" altLang="en-US" sz="2000" smtClean="0"/>
              <a:t>조건식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OR : (</a:t>
            </a:r>
            <a:r>
              <a:rPr lang="ko-KR" altLang="en-US" sz="2000" smtClean="0"/>
              <a:t>조건식</a:t>
            </a:r>
            <a:r>
              <a:rPr lang="en-US" altLang="ko-KR" sz="2000" smtClean="0"/>
              <a:t>) || (</a:t>
            </a:r>
            <a:r>
              <a:rPr lang="ko-KR" altLang="en-US" sz="2000" smtClean="0"/>
              <a:t>조건식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NOT : !(</a:t>
            </a:r>
            <a:r>
              <a:rPr lang="ko-KR" altLang="en-US" sz="2000" smtClean="0"/>
              <a:t>조건식</a:t>
            </a:r>
            <a:r>
              <a:rPr lang="en-US" altLang="ko-KR" sz="2000" smtClean="0"/>
              <a:t>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논리식 결합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(n1&gt;n2) &amp;&amp; (n1&gt;n3) || (n2&gt;n3)</a:t>
            </a:r>
          </a:p>
          <a:p>
            <a:pPr lvl="1"/>
            <a:r>
              <a:rPr lang="en-US" altLang="ko-KR" sz="2000" smtClean="0"/>
              <a:t>(</a:t>
            </a:r>
            <a:r>
              <a:rPr lang="en-US" altLang="ko-KR" sz="2000"/>
              <a:t>n1&gt;n2) &amp;&amp; </a:t>
            </a:r>
            <a:r>
              <a:rPr lang="en-US" altLang="ko-KR" sz="2000" smtClean="0"/>
              <a:t>((n1&gt;n3) </a:t>
            </a:r>
            <a:r>
              <a:rPr lang="en-US" altLang="ko-KR" sz="2000"/>
              <a:t>|| (n2&gt;n3</a:t>
            </a:r>
            <a:r>
              <a:rPr lang="en-US" altLang="ko-KR" sz="2000" smtClean="0"/>
              <a:t>))</a:t>
            </a:r>
          </a:p>
          <a:p>
            <a:pPr lvl="1"/>
            <a:r>
              <a:rPr lang="en-US" altLang="ko-KR" sz="2000" smtClean="0"/>
              <a:t>!( (n1&gt;n2) || (n1&gt;n3) 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정리 및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연산자 정리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사칙연산 </a:t>
            </a:r>
            <a:r>
              <a:rPr lang="en-US" altLang="ko-KR" sz="1600" smtClean="0"/>
              <a:t>: +, -, *, /, +=, -=, *=, /=, ++, --</a:t>
            </a:r>
          </a:p>
          <a:p>
            <a:pPr lvl="1"/>
            <a:r>
              <a:rPr lang="ko-KR" altLang="en-US" sz="1600" smtClean="0"/>
              <a:t>부호</a:t>
            </a:r>
            <a:r>
              <a:rPr lang="en-US" altLang="ko-KR" sz="1600" smtClean="0"/>
              <a:t>(</a:t>
            </a:r>
            <a:r>
              <a:rPr lang="ko-KR" altLang="en-US" sz="1600" smtClean="0"/>
              <a:t>양수</a:t>
            </a:r>
            <a:r>
              <a:rPr lang="en-US" altLang="ko-KR" sz="1600" smtClean="0"/>
              <a:t>/</a:t>
            </a:r>
            <a:r>
              <a:rPr lang="ko-KR" altLang="en-US" sz="1600" smtClean="0"/>
              <a:t>음수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r>
              <a:rPr lang="en-US" altLang="ko-KR" sz="1600" smtClean="0"/>
              <a:t>: +, -</a:t>
            </a:r>
          </a:p>
          <a:p>
            <a:pPr lvl="1"/>
            <a:r>
              <a:rPr lang="ko-KR" altLang="en-US" sz="1600" smtClean="0"/>
              <a:t>나머지 </a:t>
            </a:r>
            <a:r>
              <a:rPr lang="en-US" altLang="ko-KR" sz="1600" smtClean="0"/>
              <a:t>: %, %=</a:t>
            </a:r>
          </a:p>
          <a:p>
            <a:pPr lvl="1"/>
            <a:r>
              <a:rPr lang="ko-KR" altLang="en-US" sz="1600" smtClean="0"/>
              <a:t>비교연산자 </a:t>
            </a:r>
            <a:r>
              <a:rPr lang="en-US" altLang="ko-KR" sz="1600" smtClean="0"/>
              <a:t>: ==, !=, &gt;, &gt;=, &lt;, &lt;=</a:t>
            </a:r>
          </a:p>
          <a:p>
            <a:pPr lvl="1"/>
            <a:r>
              <a:rPr lang="ko-KR" altLang="en-US" sz="1600" smtClean="0"/>
              <a:t>논리연산자 </a:t>
            </a:r>
            <a:r>
              <a:rPr lang="en-US" altLang="ko-KR" sz="1600" smtClean="0"/>
              <a:t>: &amp;&amp;, ||, !</a:t>
            </a:r>
          </a:p>
          <a:p>
            <a:pPr lvl="1"/>
            <a:r>
              <a:rPr lang="ko-KR" altLang="en-US" sz="1600" smtClean="0"/>
              <a:t>결</a:t>
            </a:r>
            <a:r>
              <a:rPr lang="ko-KR" altLang="en-US" sz="1600"/>
              <a:t>합</a:t>
            </a:r>
            <a:r>
              <a:rPr lang="ko-KR" altLang="en-US" sz="1600" smtClean="0"/>
              <a:t>식 </a:t>
            </a:r>
            <a:r>
              <a:rPr lang="en-US" altLang="ko-KR" sz="1600" smtClean="0"/>
              <a:t>: ( )</a:t>
            </a:r>
          </a:p>
          <a:p>
            <a:pPr lvl="1"/>
            <a:endParaRPr lang="en-US" altLang="ko-KR" sz="1600" smtClean="0"/>
          </a:p>
          <a:p>
            <a:r>
              <a:rPr lang="ko-KR" altLang="en-US" sz="1800" smtClean="0"/>
              <a:t>우선순</a:t>
            </a:r>
            <a:r>
              <a:rPr lang="ko-KR" altLang="en-US" sz="1800"/>
              <a:t>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54429"/>
              </p:ext>
            </p:extLst>
          </p:nvPr>
        </p:nvGraphicFramePr>
        <p:xfrm>
          <a:off x="1500336" y="4302968"/>
          <a:ext cx="6096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24"/>
                <a:gridCol w="3152576"/>
                <a:gridCol w="2032000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우선순위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연산자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비고</a:t>
                      </a:r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x++, x--, ( 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++x, --x, +x, -x, !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*, /, %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+, -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&lt;, &lt;=, &gt;, &gt;=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==, !=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&amp;&amp;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8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||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9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=, +=, -=,</a:t>
                      </a:r>
                      <a:r>
                        <a:rPr lang="en-US" altLang="ko-KR" sz="1000" baseline="0" smtClean="0"/>
                        <a:t> *=, /=, %=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형 설명선 4"/>
          <p:cNvSpPr/>
          <p:nvPr/>
        </p:nvSpPr>
        <p:spPr bwMode="auto">
          <a:xfrm>
            <a:off x="5796136" y="2996952"/>
            <a:ext cx="2880320" cy="864096"/>
          </a:xfrm>
          <a:prstGeom prst="wedgeEllipseCallout">
            <a:avLst>
              <a:gd name="adj1" fmla="val -39277"/>
              <a:gd name="adj2" fmla="val 9269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우선순위가 헷갈릴 때에는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무조건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쓰자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94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switch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되도록이면 </a:t>
            </a:r>
            <a:r>
              <a:rPr lang="en-US" altLang="ko-KR" smtClean="0"/>
              <a:t>switch </a:t>
            </a:r>
            <a:r>
              <a:rPr lang="ko-KR" altLang="en-US" smtClean="0"/>
              <a:t>대신에 </a:t>
            </a:r>
            <a:r>
              <a:rPr lang="en-US" altLang="ko-KR" smtClean="0"/>
              <a:t>if </a:t>
            </a:r>
            <a:r>
              <a:rPr lang="ko-KR" altLang="en-US" smtClean="0"/>
              <a:t>를 쓰자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345638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n = 2;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switch(n)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case 1: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printf(“n = 1\n”);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case 2: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printf(“n = 2\n”);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default: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printf(“error…\n”);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2636912"/>
            <a:ext cx="345638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n = 2;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// break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문 제거하면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?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switch(n)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case 1: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printf(“n = 1\n”);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case 2: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printf(“n = 2\n”);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default: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printf(“error…\n”);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6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사용이유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345638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772816"/>
            <a:ext cx="345638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i=0;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while(i&lt;10)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printf(“*\n”);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i++;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3717032"/>
            <a:ext cx="345638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 i&lt;10; i++)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printf(“*\n”);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55976" y="2276872"/>
            <a:ext cx="288032" cy="72008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12160" y="3356992"/>
            <a:ext cx="648072" cy="21602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6016" y="5445224"/>
            <a:ext cx="345638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 i&lt;10; i++)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(“%d&gt; *\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”, i);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012160" y="5085184"/>
            <a:ext cx="648072" cy="21602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3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for(</a:t>
            </a:r>
            <a:r>
              <a:rPr lang="ko-KR" altLang="en-US" sz="2400" smtClean="0"/>
              <a:t>초기값</a:t>
            </a:r>
            <a:r>
              <a:rPr lang="en-US" altLang="ko-KR" sz="2400" smtClean="0"/>
              <a:t>; </a:t>
            </a:r>
            <a:r>
              <a:rPr lang="ko-KR" altLang="en-US" sz="2400" smtClean="0"/>
              <a:t>판별</a:t>
            </a:r>
            <a:r>
              <a:rPr lang="ko-KR" altLang="en-US" sz="2400"/>
              <a:t>식</a:t>
            </a:r>
            <a:r>
              <a:rPr lang="en-US" altLang="ko-KR" sz="2400" smtClean="0"/>
              <a:t>; </a:t>
            </a:r>
            <a:r>
              <a:rPr lang="ko-KR" altLang="en-US" sz="2400" smtClean="0"/>
              <a:t>변화식</a:t>
            </a:r>
            <a:r>
              <a:rPr lang="en-US" altLang="ko-KR" sz="2400" smtClean="0"/>
              <a:t>) { … }</a:t>
            </a:r>
          </a:p>
          <a:p>
            <a:pPr lvl="1"/>
            <a:r>
              <a:rPr lang="en-US" altLang="ko-KR" sz="2000" smtClean="0"/>
              <a:t>for(i=0; i&lt;100; i++) { … } // 100</a:t>
            </a:r>
            <a:r>
              <a:rPr lang="ko-KR" altLang="en-US" sz="2000" smtClean="0"/>
              <a:t>번 반복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C </a:t>
            </a:r>
            <a:r>
              <a:rPr lang="ko-KR" altLang="en-US" sz="2000" smtClean="0"/>
              <a:t>에서는 초기값으로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을 주로 사용한다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초기값과 변화식은 생략 가능 </a:t>
            </a:r>
            <a:r>
              <a:rPr lang="en-US" altLang="ko-KR" sz="2000" smtClean="0">
                <a:sym typeface="Wingdings" panose="05000000000000000000" pitchFamily="2" charset="2"/>
              </a:rPr>
              <a:t> while </a:t>
            </a:r>
            <a:r>
              <a:rPr lang="ko-KR" altLang="en-US" sz="2000" smtClean="0">
                <a:sym typeface="Wingdings" panose="05000000000000000000" pitchFamily="2" charset="2"/>
              </a:rPr>
              <a:t>과 같아짐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for(;1;)  </a:t>
            </a:r>
            <a:r>
              <a:rPr lang="ko-KR" altLang="en-US" sz="2000" smtClean="0">
                <a:sym typeface="Wingdings" panose="05000000000000000000" pitchFamily="2" charset="2"/>
              </a:rPr>
              <a:t>무한루프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for(i=0, j=10; i!=j; i++, j--) { … }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4077072"/>
            <a:ext cx="345638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char c;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for(c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='a'; c&lt;='z'; c++)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("%c", c);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5229200"/>
            <a:ext cx="345638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for(i=0;i&lt;10;i++)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if(i%2==0)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printf(“%d\n”,i);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45638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for(i=10;i&gt;0;i--)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if(i%2==0)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printf(“%d\n”,i);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81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break, continue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break : </a:t>
            </a:r>
            <a:r>
              <a:rPr lang="ko-KR" altLang="en-US" smtClean="0"/>
              <a:t>반복문을 빠져나간다</a:t>
            </a:r>
            <a:endParaRPr lang="en-US" altLang="ko-KR" smtClean="0"/>
          </a:p>
          <a:p>
            <a:r>
              <a:rPr lang="en-US" altLang="ko-KR" smtClean="0"/>
              <a:t>continue : </a:t>
            </a:r>
            <a:r>
              <a:rPr lang="ko-KR" altLang="en-US" smtClean="0"/>
              <a:t>다음 반복을 실행한다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795" y="3717032"/>
            <a:ext cx="345638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for(i=0;i&lt;10;i++)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==5)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printf("%d\n", i);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3717032"/>
            <a:ext cx="345638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for(i=0;i&lt;10;i++)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if(i&lt;5)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printf("%d\n", i);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5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while(</a:t>
            </a:r>
            <a:r>
              <a:rPr lang="ko-KR" altLang="en-US" sz="2000" smtClean="0"/>
              <a:t>판별식</a:t>
            </a:r>
            <a:r>
              <a:rPr lang="en-US" altLang="ko-KR" sz="2000" smtClean="0"/>
              <a:t>) { … }</a:t>
            </a:r>
          </a:p>
          <a:p>
            <a:pPr lvl="1"/>
            <a:r>
              <a:rPr lang="en-US" altLang="ko-KR" sz="1800" smtClean="0"/>
              <a:t>for( ; </a:t>
            </a:r>
            <a:r>
              <a:rPr lang="ko-KR" altLang="en-US" sz="1800" smtClean="0"/>
              <a:t>판별식</a:t>
            </a:r>
            <a:r>
              <a:rPr lang="en-US" altLang="ko-KR" sz="1800" smtClean="0"/>
              <a:t>; ) { … } </a:t>
            </a:r>
            <a:r>
              <a:rPr lang="ko-KR" altLang="en-US" sz="1800" smtClean="0"/>
              <a:t>와 같다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do { … } while(</a:t>
            </a:r>
            <a:r>
              <a:rPr lang="ko-KR" altLang="en-US" sz="1800" smtClean="0"/>
              <a:t>판별식</a:t>
            </a:r>
            <a:r>
              <a:rPr lang="en-US" altLang="ko-KR" sz="1800" smtClean="0"/>
              <a:t>);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먼저 실행하고 반복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while(1) { … }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무한루프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증가식을 넣지 않으면 무한루프에 빠질 수 있음 </a:t>
            </a:r>
            <a:r>
              <a:rPr lang="en-US" altLang="ko-KR" sz="2000" smtClean="0">
                <a:sym typeface="Wingdings" panose="05000000000000000000" pitchFamily="2" charset="2"/>
              </a:rPr>
              <a:t>(i++)</a:t>
            </a: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되도록이면 </a:t>
            </a:r>
            <a:r>
              <a:rPr lang="en-US" altLang="ko-KR" sz="1800" smtClean="0">
                <a:sym typeface="Wingdings" panose="05000000000000000000" pitchFamily="2" charset="2"/>
              </a:rPr>
              <a:t>for </a:t>
            </a:r>
            <a:r>
              <a:rPr lang="ko-KR" altLang="en-US" sz="1800" smtClean="0">
                <a:sym typeface="Wingdings" panose="05000000000000000000" pitchFamily="2" charset="2"/>
              </a:rPr>
              <a:t>를 사용하자</a:t>
            </a:r>
            <a:r>
              <a:rPr lang="en-US" altLang="ko-KR" sz="180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무한루프에 빠진 경우 </a:t>
            </a:r>
            <a:r>
              <a:rPr lang="en-US" altLang="ko-KR" sz="1800" smtClean="0">
                <a:sym typeface="Wingdings" panose="05000000000000000000" pitchFamily="2" charset="2"/>
              </a:rPr>
              <a:t>“ctrl-c” </a:t>
            </a:r>
            <a:r>
              <a:rPr lang="ko-KR" altLang="en-US" sz="1800" smtClean="0">
                <a:sym typeface="Wingdings" panose="05000000000000000000" pitchFamily="2" charset="2"/>
              </a:rPr>
              <a:t>키로 빠져나온다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115616" y="4708882"/>
            <a:ext cx="345638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 = 0;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while(i&lt;10)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printf(“%d\n”, i);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i++;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4708882"/>
            <a:ext cx="345638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i=0;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while(1)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if(i==5)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(“%d\n”, i);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i++;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81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난수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난수는 주로 게임이나 테스트용으로 사용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srand(time(NULL)) : </a:t>
            </a:r>
            <a:r>
              <a:rPr lang="ko-KR" altLang="en-US" sz="2000" smtClean="0"/>
              <a:t>난수의 시드값을 설정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rand() : </a:t>
            </a:r>
            <a:r>
              <a:rPr lang="ko-KR" altLang="en-US" sz="2000" smtClean="0"/>
              <a:t>정수인 난수를 생성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115616" y="3284984"/>
            <a:ext cx="345638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&lt;stdlib.h&gt; // srand(), rand()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&lt;time.h&gt; // time()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srand(time(NULL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for(i=0;i&lt;10;i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3284984"/>
            <a:ext cx="345638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&lt;stdlib.h&gt; // srand(), rand()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&lt;time.h&gt; // time()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srand(time(NULL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for(i=0;i&lt;10;i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rand()%3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1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중첩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반복문 안에 반복문을 넣는 경우이다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3284984"/>
            <a:ext cx="288032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for(i=0;i&lt;3;i++)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for(j=0;j&lt;3;j++)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printf(“%d %d\n”,i,j);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284984"/>
            <a:ext cx="288032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for(i=0;i&lt;3;i++)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j=i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;j&lt;3;j++)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printf(“%d %d\n”,i,j);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printf(“\n”);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3284984"/>
            <a:ext cx="266429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for(i=0,j=0; i&lt;3 &amp;&amp; j&lt;3; i++,j++)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printf(“%d %d\n”,i,j);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60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</a:t>
            </a:r>
            <a:r>
              <a:rPr lang="ko-KR" altLang="en-US"/>
              <a:t>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905213"/>
            <a:ext cx="691276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for(i=2;i&lt;10;i++)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printf("[%d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단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]\n", i);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for(j=1;j&lt;10;j++)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	printf("%d %d %d\n", i, j, i*j);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printf("\n");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윈도우 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마이크로소프트의 비주얼스튜디오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이클립스의 </a:t>
            </a:r>
            <a:r>
              <a:rPr lang="en-US" altLang="ko-KR" sz="2000" smtClean="0"/>
              <a:t>C </a:t>
            </a:r>
            <a:r>
              <a:rPr lang="ko-KR" altLang="en-US" sz="2000" smtClean="0"/>
              <a:t>통합개발환경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Dev-C++</a:t>
            </a:r>
            <a:endParaRPr lang="en-US" altLang="ko-KR" sz="2000" b="1" smtClean="0"/>
          </a:p>
          <a:p>
            <a:pPr lvl="1"/>
            <a:r>
              <a:rPr lang="ko-KR" altLang="en-US" sz="1600" smtClean="0"/>
              <a:t>가장 가볍고 설치가 용이하다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단순하고 직관적이라 교육에 적합하다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하지만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윈도우에서 </a:t>
            </a:r>
            <a:r>
              <a:rPr lang="ko-KR" altLang="en-US" sz="1600" smtClean="0"/>
              <a:t>본격적인 개발에는 비주얼스튜디오를 사용하자</a:t>
            </a:r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피라미드 그리기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905213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905213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905213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1905213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3933056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*******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*********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3933056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*********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*******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*****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***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933056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*****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***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3933056"/>
            <a:ext cx="151216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*  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* *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*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6093296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&lt;</a:t>
            </a:r>
            <a:r>
              <a:rPr lang="ko-KR" altLang="en-US" smtClean="0"/>
              <a:t>도전문제</a:t>
            </a:r>
            <a:r>
              <a:rPr lang="en-US" altLang="ko-KR" smtClean="0"/>
              <a:t>1&gt;</a:t>
            </a:r>
            <a:r>
              <a:rPr lang="ko-KR" altLang="en-US" smtClean="0"/>
              <a:t>난수 이용해 하늘에 별 그리기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&lt;</a:t>
            </a:r>
            <a:r>
              <a:rPr lang="ko-KR" altLang="en-US" smtClean="0"/>
              <a:t>도전문제</a:t>
            </a:r>
            <a:r>
              <a:rPr lang="en-US" altLang="ko-KR" smtClean="0"/>
              <a:t>2&gt; </a:t>
            </a:r>
            <a:r>
              <a:rPr lang="ko-KR" altLang="en-US" smtClean="0"/>
              <a:t>난수 이용해 해안선 그리기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배열과 포인터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세 사람의 키를 표현하려고 한다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int man1=165, man2=170, man3=192;</a:t>
            </a:r>
          </a:p>
          <a:p>
            <a:r>
              <a:rPr lang="ko-KR" altLang="en-US" sz="2000" smtClean="0"/>
              <a:t>이와 같이 여러 개의 값을 하나의 변수로 저장하려는 것이 배열이다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int men[3] = {165, 170, 192};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115616" y="3212976"/>
            <a:ext cx="691276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men[3] = {165,170,192};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for(i=0;i&lt;3;i++) printf("%d\n", men[i]);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58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다양한 정의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int n[5] = {1,2,3,4,5};</a:t>
            </a:r>
          </a:p>
          <a:p>
            <a:pPr lvl="1"/>
            <a:r>
              <a:rPr lang="en-US" altLang="ko-KR" sz="2000" smtClean="0"/>
              <a:t>int n[ ] = {1,2,3}; // 3 </a:t>
            </a:r>
            <a:r>
              <a:rPr lang="ko-KR" altLang="en-US" sz="2000" smtClean="0"/>
              <a:t>생략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int n[5]; // </a:t>
            </a:r>
            <a:r>
              <a:rPr lang="ko-KR" altLang="en-US" sz="2000" smtClean="0"/>
              <a:t>값 초기화 안함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int n[5] = {1,2,3,}; // </a:t>
            </a:r>
            <a:r>
              <a:rPr lang="ko-KR" altLang="en-US" sz="2000" smtClean="0"/>
              <a:t>뒷부분은 </a:t>
            </a:r>
            <a:r>
              <a:rPr lang="en-US" altLang="ko-KR" sz="2000" smtClean="0"/>
              <a:t>0</a:t>
            </a:r>
          </a:p>
          <a:p>
            <a:pPr lvl="1"/>
            <a:r>
              <a:rPr lang="en-US" altLang="ko-KR" sz="2000" smtClean="0"/>
              <a:t>char s[5] = {‘a’,’b’,’c’,’d’,’e’};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배열 항목 접근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n[0], n[1], n[2]</a:t>
            </a:r>
          </a:p>
          <a:p>
            <a:pPr lvl="1"/>
            <a:r>
              <a:rPr lang="en-US" altLang="ko-KR" sz="2000" smtClean="0"/>
              <a:t>n[0] = 999, n[1] = -1, n[2] = 0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1,3,5,… </a:t>
            </a:r>
            <a:r>
              <a:rPr lang="ko-KR" altLang="en-US" sz="2000" smtClean="0"/>
              <a:t>인 홀수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개를 배열로 만들어라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93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갯수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int n[]={1,2,3,4} </a:t>
            </a:r>
            <a:r>
              <a:rPr lang="ko-KR" altLang="en-US" sz="2400" smtClean="0"/>
              <a:t>에서 배열 </a:t>
            </a:r>
            <a:r>
              <a:rPr lang="en-US" altLang="ko-KR" sz="2400" smtClean="0"/>
              <a:t>n </a:t>
            </a:r>
            <a:r>
              <a:rPr lang="ko-KR" altLang="en-US" sz="2400" smtClean="0"/>
              <a:t>의 항</a:t>
            </a:r>
            <a:r>
              <a:rPr lang="ko-KR" altLang="en-US" sz="2400"/>
              <a:t>목</a:t>
            </a:r>
            <a:r>
              <a:rPr lang="ko-KR" altLang="en-US" sz="2400" smtClean="0"/>
              <a:t> 개수는</a:t>
            </a:r>
            <a:r>
              <a:rPr lang="en-US" altLang="ko-KR" sz="2400" smtClean="0"/>
              <a:t>?</a:t>
            </a:r>
          </a:p>
          <a:p>
            <a:pPr lvl="1"/>
            <a:r>
              <a:rPr lang="en-US" altLang="ko-KR" sz="2000" smtClean="0"/>
              <a:t>sizeof(n) </a:t>
            </a:r>
            <a:r>
              <a:rPr lang="en-US" altLang="ko-KR" sz="2000" smtClean="0">
                <a:sym typeface="Wingdings" panose="05000000000000000000" pitchFamily="2" charset="2"/>
              </a:rPr>
              <a:t> 16 // </a:t>
            </a:r>
            <a:r>
              <a:rPr lang="ko-KR" altLang="en-US" sz="2000" smtClean="0">
                <a:sym typeface="Wingdings" panose="05000000000000000000" pitchFamily="2" charset="2"/>
              </a:rPr>
              <a:t>총 바이트수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sizeof(int) </a:t>
            </a:r>
            <a:r>
              <a:rPr lang="en-US" altLang="ko-KR" sz="2000" smtClean="0">
                <a:sym typeface="Wingdings" panose="05000000000000000000" pitchFamily="2" charset="2"/>
              </a:rPr>
              <a:t> 4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sizeof(n) / sizeof(int)  4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23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배열은 순열이다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= {1,3,5,7,9, … }</a:t>
            </a:r>
          </a:p>
          <a:p>
            <a:r>
              <a:rPr lang="en-US" altLang="ko-KR" smtClean="0"/>
              <a:t>a(i) = 2*i + 1, i={0,1,2,…}</a:t>
            </a:r>
          </a:p>
          <a:p>
            <a:endParaRPr lang="en-US" altLang="ko-KR"/>
          </a:p>
          <a:p>
            <a:r>
              <a:rPr lang="en-US" altLang="ko-KR" smtClean="0"/>
              <a:t>b = {3,1,4,1,5, …}</a:t>
            </a:r>
          </a:p>
          <a:p>
            <a:r>
              <a:rPr lang="en-US" altLang="ko-KR"/>
              <a:t>b</a:t>
            </a:r>
            <a:r>
              <a:rPr lang="en-US" altLang="ko-KR" smtClean="0"/>
              <a:t>(i) = 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76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처리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757134"/>
            <a:ext cx="691276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int n[10], m[10];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for(i=0;i&lt;10;i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++) n[i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] = i;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배열 값 할당</a:t>
            </a:r>
            <a:endParaRPr lang="nn-NO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for(i=0;i&lt;10;i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++) m[i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] = n[i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]*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2 + 1;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배열 처리</a:t>
            </a:r>
            <a:endParaRPr lang="nn-NO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for(i=0;i&lt;10;i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++) 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("%d -&gt; %d\n", n[i], m[i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]);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배열 출력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005064"/>
            <a:ext cx="691276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int n[10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] = {1,2,};</a:t>
            </a:r>
            <a:endParaRPr lang="nn-NO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for(i=2;i&lt;10;i++) {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	n[i] = n[i-2] + n[i-1];</a:t>
            </a:r>
            <a:endParaRPr lang="nn-NO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n-NO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for(i=0;i&lt;10;i++) printf("%d -&gt; %d\n", 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, n[i]);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04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포인터는 변수의 메모리주소이다</a:t>
            </a:r>
            <a:endParaRPr lang="en-US" altLang="ko-KR" sz="2000"/>
          </a:p>
          <a:p>
            <a:r>
              <a:rPr lang="en-US" altLang="ko-KR" sz="2000" smtClean="0"/>
              <a:t>int i=999 </a:t>
            </a:r>
            <a:r>
              <a:rPr lang="ko-KR" altLang="en-US" sz="2000" smtClean="0"/>
              <a:t>라고 정의했을 때</a:t>
            </a:r>
            <a:r>
              <a:rPr lang="en-US" altLang="ko-KR" sz="2000" smtClean="0"/>
              <a:t>,</a:t>
            </a:r>
          </a:p>
          <a:p>
            <a:pPr lvl="1"/>
            <a:r>
              <a:rPr lang="ko-KR" altLang="en-US" sz="1600" smtClean="0"/>
              <a:t>메모리의 어디인가에 </a:t>
            </a:r>
            <a:r>
              <a:rPr lang="en-US" altLang="ko-KR" sz="1600" smtClean="0"/>
              <a:t>999 </a:t>
            </a:r>
            <a:r>
              <a:rPr lang="ko-KR" altLang="en-US" sz="1600" smtClean="0"/>
              <a:t>라는 값이 할당된다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i </a:t>
            </a:r>
            <a:r>
              <a:rPr lang="ko-KR" altLang="en-US" sz="1600" smtClean="0"/>
              <a:t>는 정수이므로 </a:t>
            </a:r>
            <a:r>
              <a:rPr lang="en-US" altLang="ko-KR" sz="1600" smtClean="0"/>
              <a:t>4</a:t>
            </a:r>
            <a:r>
              <a:rPr lang="ko-KR" altLang="en-US" sz="1600" smtClean="0"/>
              <a:t>바이트의 메모리를 할당받는다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메모리 안에 </a:t>
            </a:r>
            <a:r>
              <a:rPr lang="en-US" altLang="ko-KR" sz="1600" smtClean="0"/>
              <a:t>i </a:t>
            </a:r>
            <a:r>
              <a:rPr lang="ko-KR" altLang="en-US" sz="1600" smtClean="0"/>
              <a:t>의 값이 저장된 시작주소가 포인터 값이다</a:t>
            </a:r>
            <a:endParaRPr lang="en-US" altLang="ko-KR" sz="1600" smtClean="0"/>
          </a:p>
          <a:p>
            <a:r>
              <a:rPr lang="en-US" altLang="ko-KR" sz="2000" smtClean="0"/>
              <a:t>&amp;i </a:t>
            </a:r>
            <a:r>
              <a:rPr lang="ko-KR" altLang="en-US" sz="2000" smtClean="0"/>
              <a:t>가 메모리주소이다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포인터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6829353" y="1484784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5457" y="2348880"/>
            <a:ext cx="576064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999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5256" y="204110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12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29353" y="3645024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65457" y="4509120"/>
            <a:ext cx="576064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999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5256" y="420134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6455391" y="4392716"/>
            <a:ext cx="1310185" cy="333931"/>
          </a:xfrm>
          <a:custGeom>
            <a:avLst/>
            <a:gdLst>
              <a:gd name="connsiteX0" fmla="*/ 0 w 1310185"/>
              <a:gd name="connsiteY0" fmla="*/ 70102 h 333931"/>
              <a:gd name="connsiteX1" fmla="*/ 682388 w 1310185"/>
              <a:gd name="connsiteY1" fmla="*/ 15511 h 333931"/>
              <a:gd name="connsiteX2" fmla="*/ 1050878 w 1310185"/>
              <a:gd name="connsiteY2" fmla="*/ 315762 h 333931"/>
              <a:gd name="connsiteX3" fmla="*/ 1310185 w 1310185"/>
              <a:gd name="connsiteY3" fmla="*/ 274818 h 33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185" h="333931">
                <a:moveTo>
                  <a:pt x="0" y="70102"/>
                </a:moveTo>
                <a:cubicBezTo>
                  <a:pt x="253621" y="22335"/>
                  <a:pt x="507242" y="-25432"/>
                  <a:pt x="682388" y="15511"/>
                </a:cubicBezTo>
                <a:cubicBezTo>
                  <a:pt x="857534" y="56454"/>
                  <a:pt x="946245" y="272544"/>
                  <a:pt x="1050878" y="315762"/>
                </a:cubicBezTo>
                <a:cubicBezTo>
                  <a:pt x="1155511" y="358980"/>
                  <a:pt x="1232848" y="316899"/>
                  <a:pt x="1310185" y="274818"/>
                </a:cubicBezTo>
              </a:path>
            </a:pathLst>
          </a:custGeom>
          <a:noFill/>
          <a:ln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8184" y="4283804"/>
            <a:ext cx="4299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&amp;i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3717032"/>
            <a:ext cx="482453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nn-NO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i = 999;</a:t>
            </a: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("%d\n", &amp;i);</a:t>
            </a: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("%p\n", &amp;i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포인터를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진수로 출력</a:t>
            </a:r>
            <a:endParaRPr lang="nn-NO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nn-NO" altLang="ko-KR" sz="1400">
                <a:latin typeface="Consolas" pitchFamily="49" charset="0"/>
                <a:cs typeface="Consolas" pitchFamily="49" charset="0"/>
              </a:rPr>
              <a:t>("%lld", sizeof(&amp;i</a:t>
            </a:r>
            <a:r>
              <a:rPr lang="nn-NO" altLang="ko-KR" sz="1400" smtClean="0">
                <a:latin typeface="Consolas" pitchFamily="49" charset="0"/>
                <a:cs typeface="Consolas" pitchFamily="49" charset="0"/>
              </a:rPr>
              <a:t>)); </a:t>
            </a:r>
            <a:r>
              <a:rPr lang="nn-NO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8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바이트</a:t>
            </a:r>
            <a:endParaRPr lang="nn-NO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40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949280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6487580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000000000062FE1C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1687" y="6021288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* 64bit OS</a:t>
            </a:r>
            <a:r>
              <a:rPr lang="ko-KR" altLang="en-US" i="1" smtClean="0"/>
              <a:t>에서는</a:t>
            </a:r>
            <a:r>
              <a:rPr lang="en-US" altLang="ko-KR" i="1"/>
              <a:t/>
            </a:r>
            <a:br>
              <a:rPr lang="en-US" altLang="ko-KR" i="1"/>
            </a:br>
            <a:r>
              <a:rPr lang="ko-KR" altLang="en-US" i="1" smtClean="0"/>
              <a:t>메모리주소가 </a:t>
            </a:r>
            <a:r>
              <a:rPr lang="en-US" altLang="ko-KR" i="1" smtClean="0"/>
              <a:t>8</a:t>
            </a:r>
            <a:r>
              <a:rPr lang="ko-KR" altLang="en-US" i="1" smtClean="0"/>
              <a:t>바이트이다</a:t>
            </a:r>
            <a:endParaRPr lang="ko-KR" altLang="en-US" i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29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85707"/>
            <a:ext cx="482453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 = 999;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 = &amp;i;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printf("%lld\n", 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printf("%p\n", p);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962138" y="1740334"/>
            <a:ext cx="2880320" cy="864096"/>
          </a:xfrm>
          <a:prstGeom prst="wedgeEllipseCallout">
            <a:avLst>
              <a:gd name="adj1" fmla="val -97083"/>
              <a:gd name="adj2" fmla="val 6268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int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변수의 포인터 정의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메모리주소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*p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메모리에 저장된 값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3851920" y="2780928"/>
            <a:ext cx="2880320" cy="864096"/>
          </a:xfrm>
          <a:prstGeom prst="wedgeEllipseCallout">
            <a:avLst>
              <a:gd name="adj1" fmla="val -90450"/>
              <a:gd name="adj2" fmla="val -115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 메모리주소를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저장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&amp;i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 메모리주소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3995936" y="4149080"/>
            <a:ext cx="2880320" cy="864096"/>
          </a:xfrm>
          <a:prstGeom prst="wedgeEllipseCallout">
            <a:avLst>
              <a:gd name="adj1" fmla="val -57282"/>
              <a:gd name="adj2" fmla="val -6998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 주소에 저장된 정수값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 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 메모리주소임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893" y="5494303"/>
            <a:ext cx="582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char, long, float, double </a:t>
            </a:r>
            <a:r>
              <a:rPr lang="ko-KR" altLang="en-US" smtClean="0"/>
              <a:t>등에 대해서도 적용해 보자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sizeof(p), sizeof(int *), </a:t>
            </a:r>
            <a:r>
              <a:rPr lang="en-US" altLang="ko-KR"/>
              <a:t>sizeof(*p), </a:t>
            </a:r>
            <a:r>
              <a:rPr lang="en-US" altLang="ko-KR" smtClean="0"/>
              <a:t>sizeof(&amp;i) </a:t>
            </a:r>
            <a:r>
              <a:rPr lang="ko-KR" altLang="en-US" smtClean="0"/>
              <a:t>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9393" y="3140968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25497" y="4005064"/>
            <a:ext cx="576064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999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5296" y="369728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6815431" y="3888660"/>
            <a:ext cx="1310185" cy="333931"/>
          </a:xfrm>
          <a:custGeom>
            <a:avLst/>
            <a:gdLst>
              <a:gd name="connsiteX0" fmla="*/ 0 w 1310185"/>
              <a:gd name="connsiteY0" fmla="*/ 70102 h 333931"/>
              <a:gd name="connsiteX1" fmla="*/ 682388 w 1310185"/>
              <a:gd name="connsiteY1" fmla="*/ 15511 h 333931"/>
              <a:gd name="connsiteX2" fmla="*/ 1050878 w 1310185"/>
              <a:gd name="connsiteY2" fmla="*/ 315762 h 333931"/>
              <a:gd name="connsiteX3" fmla="*/ 1310185 w 1310185"/>
              <a:gd name="connsiteY3" fmla="*/ 274818 h 33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185" h="333931">
                <a:moveTo>
                  <a:pt x="0" y="70102"/>
                </a:moveTo>
                <a:cubicBezTo>
                  <a:pt x="253621" y="22335"/>
                  <a:pt x="507242" y="-25432"/>
                  <a:pt x="682388" y="15511"/>
                </a:cubicBezTo>
                <a:cubicBezTo>
                  <a:pt x="857534" y="56454"/>
                  <a:pt x="946245" y="272544"/>
                  <a:pt x="1050878" y="315762"/>
                </a:cubicBezTo>
                <a:cubicBezTo>
                  <a:pt x="1155511" y="358980"/>
                  <a:pt x="1232848" y="316899"/>
                  <a:pt x="1310185" y="274818"/>
                </a:cubicBezTo>
              </a:path>
            </a:pathLst>
          </a:custGeom>
          <a:noFill/>
          <a:ln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5740" y="3717032"/>
            <a:ext cx="322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86915" y="2688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29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685707"/>
            <a:ext cx="482453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= 999;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*p;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&amp;i;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("%lld, %lld\n", p,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p+1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("%lld\n",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(long long)p+sizeof(int)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203848" y="1916832"/>
            <a:ext cx="2880320" cy="864096"/>
          </a:xfrm>
          <a:prstGeom prst="wedgeEllipseCallout">
            <a:avLst>
              <a:gd name="adj1" fmla="val -27431"/>
              <a:gd name="adj2" fmla="val 12270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메모리주소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더함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주소값이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증가하는게 아님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int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포인터이므로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증가함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55976" y="4293096"/>
            <a:ext cx="2431026" cy="864096"/>
          </a:xfrm>
          <a:prstGeom prst="wedgeEllipseCallout">
            <a:avLst>
              <a:gd name="adj1" fmla="val -37747"/>
              <a:gd name="adj2" fmla="val -9210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 주소를 정수로 바꾼다음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int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크기를 더함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893" y="5734997"/>
            <a:ext cx="626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(long long)p </a:t>
            </a:r>
            <a:r>
              <a:rPr lang="ko-KR" altLang="en-US" smtClean="0"/>
              <a:t>는 </a:t>
            </a:r>
            <a:r>
              <a:rPr lang="en-US" altLang="ko-KR" smtClean="0"/>
              <a:t>(char *)p </a:t>
            </a:r>
            <a:r>
              <a:rPr lang="ko-KR" altLang="en-US" smtClean="0"/>
              <a:t>로 바꿀 수 있음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C</a:t>
            </a:r>
            <a:r>
              <a:rPr lang="ko-KR" altLang="en-US" smtClean="0"/>
              <a:t>언어 이해에서 가장 어려운 부분이므로 반복학습 필요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20272" y="2224815"/>
            <a:ext cx="1872208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78505" y="3088911"/>
            <a:ext cx="576064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999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278113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1"/>
                </a:solidFill>
              </a:rPr>
              <a:t>4</a:t>
            </a:r>
            <a:r>
              <a:rPr lang="ko-KR" altLang="en-US" sz="1400" smtClean="0">
                <a:solidFill>
                  <a:schemeClr val="accent1"/>
                </a:solidFill>
              </a:rPr>
              <a:t>바이트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646310" y="2972508"/>
            <a:ext cx="832195" cy="224416"/>
          </a:xfrm>
          <a:custGeom>
            <a:avLst/>
            <a:gdLst>
              <a:gd name="connsiteX0" fmla="*/ 0 w 1310185"/>
              <a:gd name="connsiteY0" fmla="*/ 70102 h 333931"/>
              <a:gd name="connsiteX1" fmla="*/ 682388 w 1310185"/>
              <a:gd name="connsiteY1" fmla="*/ 15511 h 333931"/>
              <a:gd name="connsiteX2" fmla="*/ 1050878 w 1310185"/>
              <a:gd name="connsiteY2" fmla="*/ 315762 h 333931"/>
              <a:gd name="connsiteX3" fmla="*/ 1310185 w 1310185"/>
              <a:gd name="connsiteY3" fmla="*/ 274818 h 33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185" h="333931">
                <a:moveTo>
                  <a:pt x="0" y="70102"/>
                </a:moveTo>
                <a:cubicBezTo>
                  <a:pt x="253621" y="22335"/>
                  <a:pt x="507242" y="-25432"/>
                  <a:pt x="682388" y="15511"/>
                </a:cubicBezTo>
                <a:cubicBezTo>
                  <a:pt x="857534" y="56454"/>
                  <a:pt x="946245" y="272544"/>
                  <a:pt x="1050878" y="315762"/>
                </a:cubicBezTo>
                <a:cubicBezTo>
                  <a:pt x="1155511" y="358980"/>
                  <a:pt x="1232848" y="316899"/>
                  <a:pt x="1310185" y="274818"/>
                </a:cubicBezTo>
              </a:path>
            </a:pathLst>
          </a:custGeom>
          <a:noFill/>
          <a:ln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56619" y="2800879"/>
            <a:ext cx="322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7794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4365104"/>
            <a:ext cx="3259036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gcc pointer.c –o pointer.exe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pointer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6487572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6487576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6487576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54300" y="3088911"/>
            <a:ext cx="576064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&amp;*(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1776" y="4147920"/>
            <a:ext cx="611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p+1</a:t>
            </a: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7915608" y="3304935"/>
            <a:ext cx="236304" cy="830337"/>
          </a:xfrm>
          <a:custGeom>
            <a:avLst/>
            <a:gdLst>
              <a:gd name="connsiteX0" fmla="*/ 41037 w 236304"/>
              <a:gd name="connsiteY0" fmla="*/ 818866 h 818866"/>
              <a:gd name="connsiteX1" fmla="*/ 13741 w 236304"/>
              <a:gd name="connsiteY1" fmla="*/ 354842 h 818866"/>
              <a:gd name="connsiteX2" fmla="*/ 232105 w 236304"/>
              <a:gd name="connsiteY2" fmla="*/ 232012 h 818866"/>
              <a:gd name="connsiteX3" fmla="*/ 136571 w 236304"/>
              <a:gd name="connsiteY3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04" h="818866">
                <a:moveTo>
                  <a:pt x="41037" y="818866"/>
                </a:moveTo>
                <a:cubicBezTo>
                  <a:pt x="11466" y="635758"/>
                  <a:pt x="-18104" y="452651"/>
                  <a:pt x="13741" y="354842"/>
                </a:cubicBezTo>
                <a:cubicBezTo>
                  <a:pt x="45586" y="257033"/>
                  <a:pt x="211633" y="291152"/>
                  <a:pt x="232105" y="232012"/>
                </a:cubicBezTo>
                <a:cubicBezTo>
                  <a:pt x="252577" y="172872"/>
                  <a:pt x="194574" y="86436"/>
                  <a:pt x="136571" y="0"/>
                </a:cubicBezTo>
              </a:path>
            </a:pathLst>
          </a:custGeom>
          <a:noFill/>
          <a:ln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56078" y="278113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1"/>
                </a:solidFill>
              </a:rPr>
              <a:t>4</a:t>
            </a:r>
            <a:r>
              <a:rPr lang="ko-KR" altLang="en-US" sz="1400" smtClean="0">
                <a:solidFill>
                  <a:schemeClr val="accent1"/>
                </a:solidFill>
              </a:rPr>
              <a:t>바이트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Dev-C++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다운로드 </a:t>
            </a:r>
            <a:r>
              <a:rPr lang="en-US" altLang="ko-KR" sz="2000"/>
              <a:t>: </a:t>
            </a:r>
            <a:r>
              <a:rPr lang="en-US" altLang="ko-KR" sz="2000">
                <a:hlinkClick r:id="rId2"/>
              </a:rPr>
              <a:t>https://sourceforge.net/projects/orwelldevcpp</a:t>
            </a:r>
            <a:r>
              <a:rPr lang="en-US" altLang="ko-KR" sz="2000" smtClean="0">
                <a:hlinkClick r:id="rId2"/>
              </a:rPr>
              <a:t>/</a:t>
            </a:r>
            <a:endParaRPr lang="en-US" altLang="ko-KR" sz="2000" smtClean="0"/>
          </a:p>
          <a:p>
            <a:r>
              <a:rPr lang="ko-KR" altLang="en-US" sz="2000" smtClean="0"/>
              <a:t>홈페이지 </a:t>
            </a:r>
            <a:r>
              <a:rPr lang="en-US" altLang="ko-KR" sz="2000" smtClean="0"/>
              <a:t>: </a:t>
            </a:r>
            <a:r>
              <a:rPr lang="en-US" altLang="ko-KR" sz="2000">
                <a:hlinkClick r:id="rId3"/>
              </a:rPr>
              <a:t>http://orwelldevcpp.blogspot.com/</a:t>
            </a:r>
            <a:endParaRPr lang="en-US" altLang="ko-KR" sz="2000" smtClean="0"/>
          </a:p>
          <a:p>
            <a:r>
              <a:rPr lang="ko-KR" altLang="en-US" sz="2000" smtClean="0"/>
              <a:t>설치파일 </a:t>
            </a:r>
            <a:r>
              <a:rPr lang="en-US" altLang="ko-KR" sz="2000"/>
              <a:t>: Dev-Cpp 5.11 TDM-GCC 4.9.2 </a:t>
            </a:r>
            <a:r>
              <a:rPr lang="en-US" altLang="ko-KR" sz="2000" smtClean="0"/>
              <a:t>Setup.exe</a:t>
            </a:r>
          </a:p>
          <a:p>
            <a:r>
              <a:rPr lang="ko-KR" altLang="en-US" sz="2000" smtClean="0"/>
              <a:t>설치위치 </a:t>
            </a:r>
            <a:r>
              <a:rPr lang="en-US" altLang="ko-KR" sz="2000" smtClean="0"/>
              <a:t>: </a:t>
            </a:r>
            <a:r>
              <a:rPr lang="pt-BR" altLang="ko-KR" sz="2000"/>
              <a:t>C:\Program Files (x86)\Dev-Cpp</a:t>
            </a:r>
            <a:r>
              <a:rPr lang="pt-BR" altLang="ko-KR" sz="2000" smtClean="0"/>
              <a:t>\</a:t>
            </a:r>
          </a:p>
          <a:p>
            <a:r>
              <a:rPr lang="ko-KR" altLang="en-US" sz="2000" smtClean="0"/>
              <a:t>실행방법 </a:t>
            </a:r>
            <a:r>
              <a:rPr lang="en-US" altLang="ko-KR" sz="2000" smtClean="0"/>
              <a:t>: </a:t>
            </a:r>
            <a:r>
              <a:rPr lang="ko-KR" altLang="en-US" sz="2000"/>
              <a:t>시작 </a:t>
            </a:r>
            <a:r>
              <a:rPr lang="en-US" altLang="ko-KR" sz="2000" smtClean="0">
                <a:sym typeface="Wingdings" panose="05000000000000000000" pitchFamily="2" charset="2"/>
              </a:rPr>
              <a:t></a:t>
            </a:r>
            <a:r>
              <a:rPr lang="en-US" altLang="ko-KR" sz="2000" smtClean="0"/>
              <a:t> </a:t>
            </a:r>
            <a:r>
              <a:rPr lang="en-US" altLang="ko-KR" sz="2000"/>
              <a:t>Bloodshed Dev-C++ </a:t>
            </a:r>
            <a:r>
              <a:rPr lang="en-US" altLang="ko-KR" sz="2000" smtClean="0">
                <a:sym typeface="Wingdings" panose="05000000000000000000" pitchFamily="2" charset="2"/>
              </a:rPr>
              <a:t></a:t>
            </a:r>
            <a:r>
              <a:rPr lang="en-US" altLang="ko-KR" sz="2000" smtClean="0"/>
              <a:t> </a:t>
            </a:r>
            <a:r>
              <a:rPr lang="en-US" altLang="ko-KR" sz="2000"/>
              <a:t>Dev-C</a:t>
            </a:r>
            <a:r>
              <a:rPr lang="en-US" altLang="ko-KR" sz="2000" smtClean="0"/>
              <a:t>++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바탕화면에 아이콘을 복사하자</a:t>
            </a:r>
            <a:r>
              <a:rPr lang="en-US" altLang="ko-KR" sz="2000" smtClean="0"/>
              <a:t>)</a:t>
            </a:r>
          </a:p>
          <a:p>
            <a:endParaRPr lang="en-US" altLang="ko-KR" sz="2000"/>
          </a:p>
          <a:p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배열과 포인터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“int n[3] = {10,20,30}”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n </a:t>
            </a:r>
            <a:r>
              <a:rPr lang="ko-KR" altLang="en-US" sz="2400" smtClean="0"/>
              <a:t>이 포인터이다</a:t>
            </a:r>
            <a:r>
              <a:rPr lang="en-US" altLang="ko-KR" sz="2400" smtClean="0"/>
              <a:t>!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즉</a:t>
            </a:r>
            <a:r>
              <a:rPr lang="en-US" altLang="ko-KR" sz="2000" smtClean="0"/>
              <a:t>, n 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int</a:t>
            </a:r>
            <a:r>
              <a:rPr lang="ko-KR" altLang="en-US" sz="2000"/>
              <a:t> </a:t>
            </a:r>
            <a:r>
              <a:rPr lang="ko-KR" altLang="en-US" sz="2000" smtClean="0"/>
              <a:t>의 메모리주소를 가리킨다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*n </a:t>
            </a:r>
            <a:r>
              <a:rPr lang="en-US" altLang="ko-KR" sz="2000" smtClean="0">
                <a:sym typeface="Wingdings" panose="05000000000000000000" pitchFamily="2" charset="2"/>
              </a:rPr>
              <a:t> 10, *(n+1)  20, *(n+2)  30</a:t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n[0]  10, n[1]  20, n[2]  30</a:t>
            </a:r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1475656" y="4273145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137241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8294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178" y="3986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8920" y="5137241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2976" y="5137241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30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9868"/>
            <a:ext cx="3177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5" idx="1"/>
          </p:cNvCxnSpPr>
          <p:nvPr/>
        </p:nvCxnSpPr>
        <p:spPr>
          <a:xfrm>
            <a:off x="1073292" y="5044534"/>
            <a:ext cx="546380" cy="20071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9973" y="6084004"/>
            <a:ext cx="6062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n+1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47846" y="6084004"/>
            <a:ext cx="6062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n+2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2123728" y="5353265"/>
            <a:ext cx="14842" cy="71468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632976" y="5353265"/>
            <a:ext cx="417867" cy="71468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6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배열과 포인터 혼용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85707"/>
            <a:ext cx="482453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n[3]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= {10,20,30};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("%d, %d, %d\n", n[0], n[1],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n[3]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("%d, %d, %d\n", p[0], p[1], p[3]);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("%d, %d, %d\n", *n, *(n+1), *(n+3));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("%d, %d, %d\n", *p, *(p+1), *(p+3));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("%d, 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sizeof(n), sizeof(p)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428495" y="1772816"/>
            <a:ext cx="2007601" cy="720080"/>
          </a:xfrm>
          <a:prstGeom prst="wedgeEllipseCallout">
            <a:avLst>
              <a:gd name="adj1" fmla="val -53018"/>
              <a:gd name="adj2" fmla="val 6426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은 정수 배열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정수 포인터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788024" y="4725144"/>
            <a:ext cx="2088232" cy="864096"/>
          </a:xfrm>
          <a:prstGeom prst="wedgeEllipseCallout">
            <a:avLst>
              <a:gd name="adj1" fmla="val -34479"/>
              <a:gd name="adj2" fmla="val -6840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다른 것은 다 같지만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sizeof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값이 다름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211197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10, 20, 0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10, 20, 0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10, 20, 0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10, 20, 0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12, 8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4881218" y="2569845"/>
            <a:ext cx="2211062" cy="720080"/>
          </a:xfrm>
          <a:prstGeom prst="wedgeEllipseCallout">
            <a:avLst>
              <a:gd name="adj1" fmla="val -53018"/>
              <a:gd name="adj2" fmla="val 6426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n[3]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은 네번째 항목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즉 버그지만 에러는 안남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8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형변환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85707"/>
            <a:ext cx="559919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 = 1;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(char *)&amp;n;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("%x %x %x %x\n",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*p, *(p+1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), *(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p+2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), *(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p+3)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77072"/>
            <a:ext cx="325903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1 0 0 0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9550" y="4437112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13566" y="5301208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550" y="499343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1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7072" y="4150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49470" y="4808765"/>
            <a:ext cx="50687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&amp;n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7" idx="1"/>
          </p:cNvCxnSpPr>
          <p:nvPr/>
        </p:nvCxnSpPr>
        <p:spPr>
          <a:xfrm>
            <a:off x="6256340" y="4993431"/>
            <a:ext cx="357226" cy="41578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192" y="6247971"/>
            <a:ext cx="611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p+1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08065" y="6247971"/>
            <a:ext cx="611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</a:t>
            </a:r>
            <a:r>
              <a:rPr lang="en-US" altLang="ko-KR" smtClean="0"/>
              <a:t>+2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98789" y="5517232"/>
            <a:ext cx="456922" cy="71468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7309217" y="5517232"/>
            <a:ext cx="101847" cy="71468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55711" y="5301208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9217" y="5301208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62723" y="5301208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9470" y="5289673"/>
            <a:ext cx="322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p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7" idx="1"/>
          </p:cNvCxnSpPr>
          <p:nvPr/>
        </p:nvCxnSpPr>
        <p:spPr>
          <a:xfrm flipV="1">
            <a:off x="6071994" y="5409220"/>
            <a:ext cx="541572" cy="6511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4235" y="6247971"/>
            <a:ext cx="611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</a:t>
            </a:r>
            <a:r>
              <a:rPr lang="en-US" altLang="ko-KR" smtClean="0"/>
              <a:t>+2</a:t>
            </a:r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7662723" y="5517232"/>
            <a:ext cx="484512" cy="71468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형 설명선 34"/>
          <p:cNvSpPr/>
          <p:nvPr/>
        </p:nvSpPr>
        <p:spPr bwMode="auto">
          <a:xfrm>
            <a:off x="2843808" y="2210098"/>
            <a:ext cx="2304256" cy="720080"/>
          </a:xfrm>
          <a:prstGeom prst="wedgeEllipseCallout">
            <a:avLst>
              <a:gd name="adj1" fmla="val -53018"/>
              <a:gd name="adj2" fmla="val 6426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char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포인터임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연산시 한 바이트씩 증가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61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mtClean="0"/>
              <a:t>int n[</a:t>
            </a:r>
            <a:r>
              <a:rPr lang="ko-KR" altLang="en-US" sz="1600" smtClean="0"/>
              <a:t>행</a:t>
            </a:r>
            <a:r>
              <a:rPr lang="en-US" altLang="ko-KR" sz="1600" smtClean="0"/>
              <a:t>][</a:t>
            </a:r>
            <a:r>
              <a:rPr lang="ko-KR" altLang="en-US" sz="1600" smtClean="0"/>
              <a:t>열</a:t>
            </a:r>
            <a:r>
              <a:rPr lang="en-US" altLang="ko-KR" sz="1600" smtClean="0"/>
              <a:t>] </a:t>
            </a:r>
            <a:r>
              <a:rPr lang="ko-KR" altLang="en-US" sz="1600" smtClean="0"/>
              <a:t>형태임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int n[2][3] = { {1,2,3}, {4,5,6} };</a:t>
            </a:r>
          </a:p>
          <a:p>
            <a:pPr lvl="1"/>
            <a:r>
              <a:rPr lang="en-US" altLang="ko-KR" sz="1400" smtClean="0"/>
              <a:t>float f[3][2] = { {1.1, 2.2}, {3.3, 4.4}, {5.5, 6.6} };</a:t>
            </a:r>
          </a:p>
          <a:p>
            <a:pPr lvl="1"/>
            <a:r>
              <a:rPr lang="en-US" altLang="ko-KR" sz="1400"/>
              <a:t>int n2</a:t>
            </a:r>
            <a:r>
              <a:rPr lang="en-US" altLang="ko-KR" sz="1400" smtClean="0"/>
              <a:t>[ ][</a:t>
            </a:r>
            <a:r>
              <a:rPr lang="en-US" altLang="ko-KR" sz="1400"/>
              <a:t>3] = { {11,22,33}, {44,55,66} </a:t>
            </a:r>
            <a:r>
              <a:rPr lang="en-US" altLang="ko-KR" sz="1400" smtClean="0"/>
              <a:t>}; // </a:t>
            </a:r>
            <a:r>
              <a:rPr lang="ko-KR" altLang="en-US" sz="1400" smtClean="0"/>
              <a:t>초기화시 행 생략 가능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int n3[100][100] = {0, } // </a:t>
            </a:r>
            <a:r>
              <a:rPr lang="ko-KR" altLang="en-US" sz="1400" smtClean="0"/>
              <a:t>모두 </a:t>
            </a:r>
            <a:r>
              <a:rPr lang="en-US" altLang="ko-KR" sz="1400" smtClean="0"/>
              <a:t>0</a:t>
            </a:r>
            <a:r>
              <a:rPr lang="ko-KR" altLang="en-US" sz="1400" smtClean="0"/>
              <a:t>으로 초기화</a:t>
            </a:r>
            <a:endParaRPr lang="en-US" altLang="ko-KR" sz="1400"/>
          </a:p>
          <a:p>
            <a:r>
              <a:rPr lang="ko-KR" altLang="en-US" sz="1600" smtClean="0"/>
              <a:t>인덱싱 </a:t>
            </a:r>
            <a:r>
              <a:rPr lang="en-US" altLang="ko-KR" sz="1600" smtClean="0"/>
              <a:t>(</a:t>
            </a:r>
            <a:r>
              <a:rPr lang="ko-KR" altLang="en-US" sz="1600" smtClean="0"/>
              <a:t>항목 지정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400" smtClean="0"/>
              <a:t>n[0][0] </a:t>
            </a:r>
            <a:r>
              <a:rPr lang="en-US" altLang="ko-KR" sz="1400" smtClean="0">
                <a:sym typeface="Wingdings" panose="05000000000000000000" pitchFamily="2" charset="2"/>
              </a:rPr>
              <a:t> 1, n[1,1]  5, n[0]  {1,2,3}</a:t>
            </a:r>
          </a:p>
          <a:p>
            <a:pPr lvl="1"/>
            <a:r>
              <a:rPr lang="en-US" altLang="ko-KR" sz="1400" smtClean="0">
                <a:sym typeface="Wingdings" panose="05000000000000000000" pitchFamily="2" charset="2"/>
              </a:rPr>
              <a:t>f[2][1]  6.6, f[1]  {3.3, 4.4}</a:t>
            </a:r>
            <a:r>
              <a:rPr lang="en-US" altLang="ko-KR" sz="1400" smtClean="0"/>
              <a:t> 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99592" y="4133979"/>
            <a:ext cx="559919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n[2][3] = { {1,2,3}, {4,5,6} 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n2[][3] = { {11,22,33}, {44,55,66} 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f[3][2] = { {1.1, 2.2}, {3.3, 4.4}, {5.5, 6.6} 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for(i=0;i&lt;2;i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for(j=0;j&lt;3;j++)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("%d ", n[i][j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("\n");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37312"/>
            <a:ext cx="3259036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4 5 6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01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차원배열 구조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41313"/>
              </p:ext>
            </p:extLst>
          </p:nvPr>
        </p:nvGraphicFramePr>
        <p:xfrm>
          <a:off x="1259632" y="2111256"/>
          <a:ext cx="2736303" cy="1029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/>
                <a:gridCol w="912101"/>
                <a:gridCol w="912101"/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n[0][0]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n[0][1]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n[0][2]</a:t>
                      </a:r>
                      <a:endParaRPr lang="ko-KR" altLang="en-US"/>
                    </a:p>
                  </a:txBody>
                  <a:tcPr/>
                </a:tc>
              </a:tr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n[1][0]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n[1][1]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n[1][2]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2141" y="1412776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int n[2][3] = {{1,2,3}, {4,5,6}}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77591" y="20904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n[0]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7591" y="263691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n[1]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4129335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68565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36450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메모리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892145" y="6011996"/>
            <a:ext cx="5854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n[0]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</p:cNvCxnSpPr>
          <p:nvPr/>
        </p:nvCxnSpPr>
        <p:spPr>
          <a:xfrm flipV="1">
            <a:off x="1184854" y="5209455"/>
            <a:ext cx="236471" cy="802541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45793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99299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2805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4931876"/>
            <a:ext cx="3177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8" idx="1"/>
          </p:cNvCxnSpPr>
          <p:nvPr/>
        </p:nvCxnSpPr>
        <p:spPr>
          <a:xfrm flipV="1">
            <a:off x="857268" y="5101443"/>
            <a:ext cx="546380" cy="1509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0399" y="6021288"/>
            <a:ext cx="5854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n[1]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>
          <a:xfrm flipH="1" flipV="1">
            <a:off x="2452805" y="5209455"/>
            <a:ext cx="170303" cy="81183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97293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39438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4129335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08104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468565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12160" y="36450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메모리</a:t>
            </a:r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5498243" y="6011996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n[0]+1</a:t>
            </a:r>
            <a:endParaRPr lang="ko-KR" altLang="en-US"/>
          </a:p>
        </p:txBody>
      </p:sp>
      <p:cxnSp>
        <p:nvCxnSpPr>
          <p:cNvPr id="38" name="직선 화살표 연결선 37"/>
          <p:cNvCxnSpPr>
            <a:stCxn id="37" idx="0"/>
          </p:cNvCxnSpPr>
          <p:nvPr/>
        </p:nvCxnSpPr>
        <p:spPr>
          <a:xfrm flipH="1" flipV="1">
            <a:off x="5861610" y="5209456"/>
            <a:ext cx="73612" cy="80254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850249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03755" y="4993431"/>
            <a:ext cx="35350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57261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7322" y="4312332"/>
            <a:ext cx="6062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n+1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6557262" y="4685654"/>
            <a:ext cx="438918" cy="307777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48264" y="6021288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n[1]+2</a:t>
            </a:r>
            <a:endParaRPr lang="ko-KR" altLang="en-US"/>
          </a:p>
        </p:txBody>
      </p:sp>
      <p:cxnSp>
        <p:nvCxnSpPr>
          <p:cNvPr id="45" name="직선 화살표 연결선 44"/>
          <p:cNvCxnSpPr>
            <a:stCxn id="44" idx="0"/>
          </p:cNvCxnSpPr>
          <p:nvPr/>
        </p:nvCxnSpPr>
        <p:spPr>
          <a:xfrm flipH="1" flipV="1">
            <a:off x="7255255" y="5209456"/>
            <a:ext cx="129988" cy="811832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01749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43894" y="4993431"/>
            <a:ext cx="35350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타원형 설명선 58"/>
          <p:cNvSpPr/>
          <p:nvPr/>
        </p:nvSpPr>
        <p:spPr bwMode="auto">
          <a:xfrm>
            <a:off x="6268519" y="1680460"/>
            <a:ext cx="2304256" cy="1141117"/>
          </a:xfrm>
          <a:prstGeom prst="wedgeEllipseCallout">
            <a:avLst>
              <a:gd name="adj1" fmla="val -24589"/>
              <a:gd name="adj2" fmla="val 11432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n[0], n[1]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은 일차원배열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n[0]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n[1]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은 포인터임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34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차원배열과 포인터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559919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int n[2][3] = { {1,2,3}, {4,5,6} };</a:t>
            </a:r>
          </a:p>
          <a:p>
            <a:r>
              <a:rPr lang="pt-BR" altLang="ko-KR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(*p)[3]</a:t>
            </a:r>
            <a:r>
              <a:rPr lang="pt-BR" altLang="ko-KR">
                <a:latin typeface="Consolas" pitchFamily="49" charset="0"/>
                <a:cs typeface="Consolas" pitchFamily="49" charset="0"/>
              </a:rPr>
              <a:t> = n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altLang="ko-KR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>
                <a:latin typeface="Consolas" pitchFamily="49" charset="0"/>
                <a:cs typeface="Consolas" pitchFamily="49" charset="0"/>
              </a:rPr>
              <a:t>("%d, %d\n", </a:t>
            </a:r>
            <a:r>
              <a:rPr lang="pt-BR" altLang="ko-KR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p[1][1]</a:t>
            </a:r>
            <a:r>
              <a:rPr lang="pt-BR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(*(p+1))[1]</a:t>
            </a:r>
            <a:r>
              <a:rPr lang="pt-BR" altLang="ko-KR">
                <a:latin typeface="Consolas" pitchFamily="49" charset="0"/>
                <a:cs typeface="Consolas" pitchFamily="49" charset="0"/>
              </a:rPr>
              <a:t>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645024"/>
            <a:ext cx="6159058" cy="1702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mtClean="0"/>
              <a:t>우선순위에서 </a:t>
            </a:r>
            <a:r>
              <a:rPr lang="en-US" altLang="ko-KR" smtClean="0"/>
              <a:t>[3] </a:t>
            </a:r>
            <a:r>
              <a:rPr lang="ko-KR" altLang="en-US"/>
              <a:t>이</a:t>
            </a:r>
            <a:r>
              <a:rPr lang="ko-KR" altLang="en-US" smtClean="0"/>
              <a:t> </a:t>
            </a:r>
            <a:r>
              <a:rPr lang="en-US" altLang="ko-KR" smtClean="0"/>
              <a:t>*p </a:t>
            </a:r>
            <a:r>
              <a:rPr lang="ko-KR" altLang="en-US" smtClean="0"/>
              <a:t>보다 빠르다</a:t>
            </a:r>
            <a:r>
              <a:rPr lang="en-US" altLang="ko-KR" smtClean="0"/>
              <a:t>. </a:t>
            </a:r>
            <a:r>
              <a:rPr lang="ko-KR" altLang="en-US" smtClean="0"/>
              <a:t>즉 </a:t>
            </a:r>
            <a:r>
              <a:rPr lang="en-US" altLang="ko-KR" smtClean="0"/>
              <a:t>*p[3] </a:t>
            </a:r>
            <a:r>
              <a:rPr lang="en-US" altLang="ko-KR" smtClean="0">
                <a:sym typeface="Wingdings" panose="05000000000000000000" pitchFamily="2" charset="2"/>
              </a:rPr>
              <a:t> *(p[3])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(*p)[3] </a:t>
            </a:r>
            <a:r>
              <a:rPr lang="ko-KR" altLang="en-US" smtClean="0">
                <a:sym typeface="Wingdings" panose="05000000000000000000" pitchFamily="2" charset="2"/>
              </a:rPr>
              <a:t>은 항목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인 일차원배열의 목록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*(p[3]) </a:t>
            </a:r>
            <a:r>
              <a:rPr lang="ko-KR" altLang="en-US" smtClean="0">
                <a:sym typeface="Wingdings" panose="05000000000000000000" pitchFamily="2" charset="2"/>
              </a:rPr>
              <a:t>은 일차원배열의 목록이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개 </a:t>
            </a:r>
            <a:r>
              <a:rPr lang="en-US" altLang="ko-KR" smtClean="0">
                <a:sym typeface="Wingdings" panose="05000000000000000000" pitchFamily="2" charset="2"/>
              </a:rPr>
              <a:t>(?!)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p+1 </a:t>
            </a:r>
            <a:r>
              <a:rPr lang="ko-KR" altLang="en-US" smtClean="0">
                <a:sym typeface="Wingdings" panose="05000000000000000000" pitchFamily="2" charset="2"/>
              </a:rPr>
              <a:t>은 두번째 배열을 나타냄 </a:t>
            </a:r>
            <a:r>
              <a:rPr lang="en-US" altLang="ko-KR" smtClean="0">
                <a:sym typeface="Wingdings" panose="05000000000000000000" pitchFamily="2" charset="2"/>
              </a:rPr>
              <a:t> *(p+1) </a:t>
            </a:r>
            <a:r>
              <a:rPr lang="ko-KR" altLang="en-US" smtClean="0">
                <a:sym typeface="Wingdings" panose="05000000000000000000" pitchFamily="2" charset="2"/>
              </a:rPr>
              <a:t>의 의미는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69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 할당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사용이유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배열의 크기가 확정되지 않았다</a:t>
            </a:r>
            <a:r>
              <a:rPr lang="en-US" altLang="ko-KR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!!!</a:t>
            </a:r>
            <a:endParaRPr lang="en-US" altLang="ko-KR" sz="1800" b="1" smtClean="0">
              <a:solidFill>
                <a:srgbClr val="FF0000"/>
              </a:solidFill>
            </a:endParaRPr>
          </a:p>
          <a:p>
            <a:endParaRPr lang="en-US" altLang="ko-KR" sz="1800"/>
          </a:p>
          <a:p>
            <a:r>
              <a:rPr lang="en-US" altLang="ko-KR" sz="1800" smtClean="0"/>
              <a:t>malloc( ) </a:t>
            </a:r>
            <a:r>
              <a:rPr lang="ko-KR" altLang="en-US" sz="1800" smtClean="0"/>
              <a:t>함수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메모리를 동적으로 할당 받는다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stdlib.h </a:t>
            </a:r>
            <a:r>
              <a:rPr lang="ko-KR" altLang="en-US" sz="1600" smtClean="0"/>
              <a:t>에 정의됨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int *n = (int *)</a:t>
            </a:r>
            <a:r>
              <a:rPr lang="en-US" altLang="ko-KR" sz="1600" b="1" smtClean="0">
                <a:solidFill>
                  <a:srgbClr val="FF0000"/>
                </a:solidFill>
              </a:rPr>
              <a:t>malloc</a:t>
            </a:r>
            <a:r>
              <a:rPr lang="en-US" altLang="ko-KR" sz="1600" smtClean="0"/>
              <a:t>(4*10);</a:t>
            </a:r>
          </a:p>
          <a:p>
            <a:pPr lvl="1"/>
            <a:r>
              <a:rPr lang="ko-KR" altLang="en-US" sz="1600" smtClean="0"/>
              <a:t>인자</a:t>
            </a:r>
            <a:r>
              <a:rPr lang="en-US" altLang="ko-KR" sz="1600" smtClean="0"/>
              <a:t>: </a:t>
            </a:r>
            <a:r>
              <a:rPr lang="ko-KR" altLang="en-US" sz="1600" smtClean="0"/>
              <a:t>바이트수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리턴값</a:t>
            </a:r>
            <a:r>
              <a:rPr lang="en-US" altLang="ko-KR" sz="1600" smtClean="0"/>
              <a:t>: </a:t>
            </a:r>
            <a:r>
              <a:rPr lang="ko-KR" altLang="en-US" sz="1600" smtClean="0"/>
              <a:t>메모리주소</a:t>
            </a:r>
            <a:r>
              <a:rPr lang="en-US" altLang="ko-KR" sz="1600" smtClean="0"/>
              <a:t>(</a:t>
            </a:r>
            <a:r>
              <a:rPr lang="ko-KR" altLang="en-US" sz="1600" smtClean="0"/>
              <a:t>포인트</a:t>
            </a:r>
            <a:r>
              <a:rPr lang="en-US" altLang="ko-KR" sz="1600" smtClean="0"/>
              <a:t>)</a:t>
            </a:r>
          </a:p>
          <a:p>
            <a:pPr lvl="1"/>
            <a:r>
              <a:rPr lang="ko-KR" altLang="en-US" sz="1600" smtClean="0"/>
              <a:t>메모리 사용이 끝나면 </a:t>
            </a:r>
            <a:r>
              <a:rPr lang="en-US" altLang="ko-KR" sz="1600" b="1" smtClean="0">
                <a:solidFill>
                  <a:srgbClr val="FF0000"/>
                </a:solidFill>
              </a:rPr>
              <a:t>free( )</a:t>
            </a:r>
            <a:r>
              <a:rPr lang="en-US" altLang="ko-KR" sz="1600" smtClean="0"/>
              <a:t> </a:t>
            </a:r>
            <a:r>
              <a:rPr lang="ko-KR" altLang="en-US" sz="1600" smtClean="0"/>
              <a:t>로 메모리 해제해야 함 </a:t>
            </a:r>
            <a:r>
              <a:rPr lang="en-US" altLang="ko-KR" sz="1600" smtClean="0"/>
              <a:t>(</a:t>
            </a:r>
            <a:r>
              <a:rPr lang="ko-KR" altLang="en-US" sz="1600" smtClean="0"/>
              <a:t>중요</a:t>
            </a:r>
            <a:r>
              <a:rPr lang="en-US" altLang="ko-KR" sz="1600" smtClean="0"/>
              <a:t>!!)</a:t>
            </a:r>
          </a:p>
          <a:p>
            <a:pPr lvl="1"/>
            <a:endParaRPr lang="en-US" altLang="ko-KR" sz="1600" smtClean="0"/>
          </a:p>
          <a:p>
            <a:r>
              <a:rPr lang="ko-KR" altLang="en-US" sz="2000" smtClean="0"/>
              <a:t>자료형 크기의 배수만큼 할당하면 배열이 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7045865" y="2342898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26996" y="3206994"/>
            <a:ext cx="1231037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%^&amp;(%I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7913" y="289921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40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6671904" y="3090591"/>
            <a:ext cx="655092" cy="224416"/>
          </a:xfrm>
          <a:custGeom>
            <a:avLst/>
            <a:gdLst>
              <a:gd name="connsiteX0" fmla="*/ 0 w 1310185"/>
              <a:gd name="connsiteY0" fmla="*/ 70102 h 333931"/>
              <a:gd name="connsiteX1" fmla="*/ 682388 w 1310185"/>
              <a:gd name="connsiteY1" fmla="*/ 15511 h 333931"/>
              <a:gd name="connsiteX2" fmla="*/ 1050878 w 1310185"/>
              <a:gd name="connsiteY2" fmla="*/ 315762 h 333931"/>
              <a:gd name="connsiteX3" fmla="*/ 1310185 w 1310185"/>
              <a:gd name="connsiteY3" fmla="*/ 274818 h 33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185" h="333931">
                <a:moveTo>
                  <a:pt x="0" y="70102"/>
                </a:moveTo>
                <a:cubicBezTo>
                  <a:pt x="253621" y="22335"/>
                  <a:pt x="507242" y="-25432"/>
                  <a:pt x="682388" y="15511"/>
                </a:cubicBezTo>
                <a:cubicBezTo>
                  <a:pt x="857534" y="56454"/>
                  <a:pt x="946245" y="272544"/>
                  <a:pt x="1050878" y="315762"/>
                </a:cubicBezTo>
                <a:cubicBezTo>
                  <a:pt x="1155511" y="358980"/>
                  <a:pt x="1232848" y="316899"/>
                  <a:pt x="1310185" y="274818"/>
                </a:cubicBezTo>
              </a:path>
            </a:pathLst>
          </a:custGeom>
          <a:noFill/>
          <a:ln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82212" y="2918962"/>
            <a:ext cx="3177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3387" y="1890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4797152"/>
            <a:ext cx="345638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*n;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(int *)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malloc(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*n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999;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d\n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",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*n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free(n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6565" y="4797152"/>
            <a:ext cx="345638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*n;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(int *)malloc(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4*10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n[1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] = 999;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("%d, %d\n",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n[0], n[1]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free(n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4243" y="639759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2"/>
                </a:solidFill>
              </a:rPr>
              <a:t>정수 한 개 할당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491" y="639759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2"/>
                </a:solidFill>
              </a:rPr>
              <a:t>정수 </a:t>
            </a:r>
            <a:r>
              <a:rPr lang="en-US" altLang="ko-KR" smtClean="0">
                <a:solidFill>
                  <a:schemeClr val="tx2"/>
                </a:solidFill>
              </a:rPr>
              <a:t>10</a:t>
            </a:r>
            <a:r>
              <a:rPr lang="ko-KR" altLang="en-US" smtClean="0">
                <a:solidFill>
                  <a:schemeClr val="tx2"/>
                </a:solidFill>
              </a:rPr>
              <a:t>개 할당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9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차원배열 메모리할당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100~109 </a:t>
            </a:r>
            <a:r>
              <a:rPr lang="ko-KR" altLang="en-US" sz="2000" smtClean="0"/>
              <a:t>까지 정수 배열 생성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835696" y="2123559"/>
            <a:ext cx="532859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#include &lt;stdlib.h&gt;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malloc(), free()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#include &lt;string.h&gt;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// memset()</a:t>
            </a:r>
          </a:p>
          <a:p>
            <a:endParaRPr lang="pt-BR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*n = (int *)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malloc(4*10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4: sizeof(int)</a:t>
            </a:r>
            <a:endParaRPr lang="pt-BR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memset(n, 0, 40)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40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바이트를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으로 채움</a:t>
            </a:r>
            <a:endParaRPr lang="pt-BR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for(i=0;i&lt;10;i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  n[i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] =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100 + i;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*(n+i) = 100+i;</a:t>
            </a:r>
            <a:endParaRPr lang="pt-BR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for(i=0;i&lt;10;i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printf("%d\n", n[i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altLang="ko-KR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for(i=0;i&lt;10;i++) printf("%d\n", </a:t>
            </a:r>
            <a:r>
              <a:rPr lang="pt-BR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*(n+i));</a:t>
            </a:r>
            <a:endParaRPr lang="pt-BR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free(n)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08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차원배열 메모리할당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3X4 </a:t>
            </a:r>
            <a:r>
              <a:rPr lang="ko-KR" altLang="en-US" sz="2000" smtClean="0"/>
              <a:t>행렬 생성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835696" y="2123559"/>
            <a:ext cx="532859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**matrix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matrix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(int **)malloc(sizeof(int *) * 3)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matrix[i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] =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(int *)malloc(sizeof(int) * 4)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for(i=0;i&lt;3;i++)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for(j=0;j&lt;4;j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matrix[i][j]=10*i+j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for(j=0;j&lt;4;j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printf("%d ", matrix[i][j]);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("\n");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for(i=0;i&lt;3;i++) 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free(matrix[i])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free(matrix</a:t>
            </a:r>
            <a:r>
              <a:rPr lang="pt-BR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82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76052" y="2276872"/>
            <a:ext cx="424740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61478" y="17925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메모리</a:t>
            </a:r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2730754" y="2914491"/>
            <a:ext cx="833133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matrix[0]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6739" y="260671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8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r>
              <a:rPr lang="en-US" altLang="ko-KR" sz="1400" smtClean="0">
                <a:solidFill>
                  <a:schemeClr val="bg1"/>
                </a:solidFill>
              </a:rPr>
              <a:t>*3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568" y="2852936"/>
            <a:ext cx="8338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matrix</a:t>
            </a:r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18" idx="1"/>
          </p:cNvCxnSpPr>
          <p:nvPr/>
        </p:nvCxnSpPr>
        <p:spPr>
          <a:xfrm flipV="1">
            <a:off x="1517451" y="3022503"/>
            <a:ext cx="1213303" cy="1509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563887" y="2914491"/>
            <a:ext cx="833133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matrix[1]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97020" y="2914491"/>
            <a:ext cx="833133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matrix[2]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86740" y="371703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98069" y="371703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2508" y="371703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23837" y="371703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32414" y="4149080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3743" y="4149080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58182" y="4149080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69511" y="4149080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54685" y="487287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6014" y="487287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80453" y="487287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91782" y="4872872"/>
            <a:ext cx="41656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8913" y="340925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r>
              <a:rPr lang="en-US" altLang="ko-KR" sz="1400" smtClean="0">
                <a:solidFill>
                  <a:schemeClr val="bg1"/>
                </a:solidFill>
              </a:rPr>
              <a:t>*4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endCxn id="41" idx="1"/>
          </p:cNvCxnSpPr>
          <p:nvPr/>
        </p:nvCxnSpPr>
        <p:spPr>
          <a:xfrm>
            <a:off x="3955774" y="3037602"/>
            <a:ext cx="676640" cy="1219490"/>
          </a:xfrm>
          <a:prstGeom prst="straightConnector1">
            <a:avLst/>
          </a:prstGeom>
          <a:ln w="381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7" idx="1"/>
          </p:cNvCxnSpPr>
          <p:nvPr/>
        </p:nvCxnSpPr>
        <p:spPr>
          <a:xfrm flipH="1">
            <a:off x="2586740" y="3037602"/>
            <a:ext cx="565694" cy="787442"/>
          </a:xfrm>
          <a:prstGeom prst="straightConnector1">
            <a:avLst/>
          </a:prstGeom>
          <a:ln w="381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5" idx="1"/>
          </p:cNvCxnSpPr>
          <p:nvPr/>
        </p:nvCxnSpPr>
        <p:spPr>
          <a:xfrm flipH="1">
            <a:off x="3154685" y="3037602"/>
            <a:ext cx="1686012" cy="1943282"/>
          </a:xfrm>
          <a:prstGeom prst="straightConnector1">
            <a:avLst/>
          </a:prstGeom>
          <a:ln w="38100">
            <a:solidFill>
              <a:srgbClr val="FF33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0520" y="382504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r>
              <a:rPr lang="en-US" altLang="ko-KR" sz="1400" smtClean="0">
                <a:solidFill>
                  <a:schemeClr val="bg1"/>
                </a:solidFill>
              </a:rPr>
              <a:t>*4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5366" y="456509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 smtClean="0">
                <a:solidFill>
                  <a:schemeClr val="bg1"/>
                </a:solidFill>
              </a:rPr>
              <a:t>바이트</a:t>
            </a:r>
            <a:r>
              <a:rPr lang="en-US" altLang="ko-KR" sz="1400" smtClean="0">
                <a:solidFill>
                  <a:schemeClr val="bg1"/>
                </a:solidFill>
              </a:rPr>
              <a:t>*4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Dev-C++ </a:t>
            </a:r>
            <a:r>
              <a:rPr lang="ko-KR" altLang="en-US" smtClean="0"/>
              <a:t>실행화면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5" y="1464980"/>
            <a:ext cx="4544138" cy="50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556792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새파일 열기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소스 작성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hello.c </a:t>
            </a:r>
            <a:r>
              <a:rPr lang="ko-KR" altLang="en-US" smtClean="0"/>
              <a:t>로 저장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F11 </a:t>
            </a:r>
            <a:r>
              <a:rPr lang="ko-KR" altLang="en-US" smtClean="0"/>
              <a:t>키로 </a:t>
            </a:r>
            <a:r>
              <a:rPr lang="en-US" altLang="ko-KR" smtClean="0"/>
              <a:t>“</a:t>
            </a:r>
            <a:r>
              <a:rPr lang="ko-KR" altLang="en-US" smtClean="0"/>
              <a:t>컴파일 후 실행</a:t>
            </a:r>
            <a:r>
              <a:rPr lang="en-US" altLang="ko-KR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콘솔화면에 출력됨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11560" y="1988840"/>
            <a:ext cx="792088" cy="576064"/>
          </a:xfrm>
          <a:prstGeom prst="ellipse">
            <a:avLst/>
          </a:prstGeom>
          <a:noFill/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04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 </a:t>
            </a:r>
            <a:r>
              <a:rPr lang="ko-KR" altLang="en-US" smtClean="0"/>
              <a:t>다른 방법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열의 개수가 같을 경우</a:t>
            </a:r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835696" y="2265253"/>
            <a:ext cx="532859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*n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= (int *)malloc(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sizeof(int)*3*4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for(j=0;j&lt;4;j++) </a:t>
            </a:r>
            <a:r>
              <a:rPr lang="pt-BR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n[i*3+j]=10*i+j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for(j=0;j&lt;4;j++) printf("%d ", n[i*3+j]);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free(n</a:t>
            </a:r>
            <a:r>
              <a:rPr lang="pt-BR" altLang="ko-KR" sz="14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24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int n[4][3][2]</a:t>
            </a:r>
            <a:r>
              <a:rPr lang="en-US" altLang="ko-KR" sz="2000" smtClean="0"/>
              <a:t> = { {{1,2}, {3,4}, {5,6}},</a:t>
            </a:r>
            <a:br>
              <a:rPr lang="en-US" altLang="ko-KR" sz="2000" smtClean="0"/>
            </a:br>
            <a:r>
              <a:rPr lang="en-US" altLang="ko-KR" sz="2000" smtClean="0"/>
              <a:t>		     {{7,8}, {9,10}, {11,12}},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	     {{13,14}, {15,16}, {17,18}},</a:t>
            </a:r>
            <a:br>
              <a:rPr lang="en-US" altLang="ko-KR" sz="2000" smtClean="0"/>
            </a:br>
            <a:r>
              <a:rPr lang="en-US" altLang="ko-KR" sz="2000"/>
              <a:t>		     {{</a:t>
            </a:r>
            <a:r>
              <a:rPr lang="en-US" altLang="ko-KR" sz="2000" smtClean="0"/>
              <a:t>19,20}, {21,22}, {23,24}}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	    };</a:t>
            </a:r>
          </a:p>
          <a:p>
            <a:endParaRPr lang="en-US" altLang="ko-KR" sz="2000"/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int ***p</a:t>
            </a:r>
            <a:r>
              <a:rPr lang="en-US" altLang="ko-KR" sz="2000" smtClean="0"/>
              <a:t>;</a:t>
            </a:r>
            <a:br>
              <a:rPr lang="en-US" altLang="ko-KR" sz="2000" smtClean="0"/>
            </a:br>
            <a:r>
              <a:rPr lang="en-US" altLang="ko-KR" sz="2000" smtClean="0"/>
              <a:t>p = malloc(sizeof(int **)*4);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for(i=0;i&lt;4;i++) p[i] = malloc(sizeof(int *)*3);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for(i=0;i&lt;4;i++) for(j=0;j&lt;3;j++) p[i][j] = malloc(sizeof(int)*2);</a:t>
            </a:r>
          </a:p>
          <a:p>
            <a:endParaRPr lang="en-US" altLang="ko-KR" sz="2000"/>
          </a:p>
          <a:p>
            <a:r>
              <a:rPr lang="ko-KR" altLang="en-US" sz="2000" smtClean="0"/>
              <a:t>이미지파일은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차원이다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높이</a:t>
            </a:r>
            <a:r>
              <a:rPr lang="en-US" altLang="ko-KR" sz="2000" smtClean="0"/>
              <a:t>*</a:t>
            </a:r>
            <a:r>
              <a:rPr lang="ko-KR" altLang="en-US" sz="2000" smtClean="0"/>
              <a:t>넓이</a:t>
            </a:r>
            <a:r>
              <a:rPr lang="en-US" altLang="ko-KR" sz="2000" smtClean="0"/>
              <a:t>*RGB</a:t>
            </a:r>
            <a:r>
              <a:rPr lang="ko-KR" altLang="en-US" sz="2000" smtClean="0"/>
              <a:t>채널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1600" smtClean="0"/>
              <a:t>800x600 </a:t>
            </a:r>
            <a:r>
              <a:rPr lang="ko-KR" altLang="en-US" sz="1600" smtClean="0"/>
              <a:t>컬러이미지 </a:t>
            </a:r>
            <a:r>
              <a:rPr lang="en-US" altLang="ko-KR" sz="1600" smtClean="0">
                <a:sym typeface="Wingdings" panose="05000000000000000000" pitchFamily="2" charset="2"/>
              </a:rPr>
              <a:t> 800(</a:t>
            </a:r>
            <a:r>
              <a:rPr lang="ko-KR" altLang="en-US" sz="1600" smtClean="0">
                <a:sym typeface="Wingdings" panose="05000000000000000000" pitchFamily="2" charset="2"/>
              </a:rPr>
              <a:t>넓이</a:t>
            </a:r>
            <a:r>
              <a:rPr lang="en-US" altLang="ko-KR" sz="1600" smtClean="0">
                <a:sym typeface="Wingdings" panose="05000000000000000000" pitchFamily="2" charset="2"/>
              </a:rPr>
              <a:t>)*600(</a:t>
            </a:r>
            <a:r>
              <a:rPr lang="ko-KR" altLang="en-US" sz="1600" smtClean="0">
                <a:sym typeface="Wingdings" panose="05000000000000000000" pitchFamily="2" charset="2"/>
              </a:rPr>
              <a:t>높이</a:t>
            </a:r>
            <a:r>
              <a:rPr lang="en-US" altLang="ko-KR" sz="1600" smtClean="0">
                <a:sym typeface="Wingdings" panose="05000000000000000000" pitchFamily="2" charset="2"/>
              </a:rPr>
              <a:t>)*3(RGB) </a:t>
            </a:r>
            <a:r>
              <a:rPr lang="ko-KR" altLang="en-US" sz="1600" smtClean="0">
                <a:sym typeface="Wingdings" panose="05000000000000000000" pitchFamily="2" charset="2"/>
              </a:rPr>
              <a:t>바이트임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/>
              <a:t>n[</a:t>
            </a:r>
            <a:r>
              <a:rPr lang="ko-KR" altLang="en-US" sz="1600" smtClean="0"/>
              <a:t>높이</a:t>
            </a:r>
            <a:r>
              <a:rPr lang="en-US" altLang="ko-KR" sz="1600" smtClean="0"/>
              <a:t>][</a:t>
            </a:r>
            <a:r>
              <a:rPr lang="ko-KR" altLang="en-US" sz="1600" smtClean="0"/>
              <a:t>넓</a:t>
            </a:r>
            <a:r>
              <a:rPr lang="ko-KR" altLang="en-US" sz="1600"/>
              <a:t>이</a:t>
            </a:r>
            <a:r>
              <a:rPr lang="en-US" altLang="ko-KR" sz="1600" smtClean="0"/>
              <a:t>][</a:t>
            </a:r>
            <a:r>
              <a:rPr lang="ko-KR" altLang="en-US" sz="1600" smtClean="0"/>
              <a:t>채널</a:t>
            </a:r>
            <a:r>
              <a:rPr lang="en-US" altLang="ko-KR" sz="1600" smtClean="0"/>
              <a:t>]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n[</a:t>
            </a:r>
            <a:r>
              <a:rPr lang="ko-KR" altLang="en-US" sz="1600" smtClean="0"/>
              <a:t>채널</a:t>
            </a:r>
            <a:r>
              <a:rPr lang="en-US" altLang="ko-KR" sz="1600" smtClean="0"/>
              <a:t>][</a:t>
            </a:r>
            <a:r>
              <a:rPr lang="ko-KR" altLang="en-US" sz="1600" smtClean="0"/>
              <a:t>높이</a:t>
            </a:r>
            <a:r>
              <a:rPr lang="en-US" altLang="ko-KR" sz="1600" smtClean="0"/>
              <a:t>][</a:t>
            </a:r>
            <a:r>
              <a:rPr lang="ko-KR" altLang="en-US" sz="1600" smtClean="0"/>
              <a:t>넓이</a:t>
            </a:r>
            <a:r>
              <a:rPr lang="en-US" altLang="ko-KR" sz="1600" smtClean="0"/>
              <a:t>] </a:t>
            </a:r>
            <a:r>
              <a:rPr lang="ko-KR" altLang="en-US" sz="1600" smtClean="0"/>
              <a:t>등이 혼용되어 사용됨</a:t>
            </a:r>
            <a:endParaRPr lang="en-US" altLang="ko-KR" sz="1600" smtClean="0"/>
          </a:p>
        </p:txBody>
      </p:sp>
      <p:sp>
        <p:nvSpPr>
          <p:cNvPr id="4" name="정육면체 3"/>
          <p:cNvSpPr/>
          <p:nvPr/>
        </p:nvSpPr>
        <p:spPr>
          <a:xfrm>
            <a:off x="6732240" y="1556792"/>
            <a:ext cx="1512168" cy="180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26369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행</a:t>
            </a:r>
            <a:endParaRPr lang="en-US" altLang="ko-KR" smtClean="0"/>
          </a:p>
          <a:p>
            <a:r>
              <a:rPr lang="en-US" altLang="ko-KR" smtClean="0"/>
              <a:t>(4)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72826" y="335699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열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36659" y="2996952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mtClean="0"/>
              <a:t>깊이</a:t>
            </a:r>
            <a:endParaRPr lang="en-US" altLang="ko-KR"/>
          </a:p>
          <a:p>
            <a:pPr algn="ctr"/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33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문자형 </a:t>
            </a:r>
            <a:r>
              <a:rPr lang="en-US" altLang="ko-KR" sz="2000" smtClean="0"/>
              <a:t>char </a:t>
            </a:r>
            <a:r>
              <a:rPr lang="ko-KR" altLang="en-US" sz="2000" smtClean="0"/>
              <a:t>는 실제로는 정수형을 차용한 것이다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숫자 </a:t>
            </a:r>
            <a:r>
              <a:rPr lang="en-US" altLang="ko-KR" sz="1600" smtClean="0"/>
              <a:t>97 </a:t>
            </a:r>
            <a:r>
              <a:rPr lang="ko-KR" altLang="en-US" sz="1600" smtClean="0"/>
              <a:t>을 </a:t>
            </a:r>
            <a:r>
              <a:rPr lang="en-US" altLang="ko-KR" sz="1600" smtClean="0"/>
              <a:t>‘a’ </a:t>
            </a:r>
            <a:r>
              <a:rPr lang="ko-KR" altLang="en-US" sz="1600" smtClean="0"/>
              <a:t>로 출력한다는 약속이다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컴퓨터는 숫자만 처리하지만 인간은 문자에 익숙하기 때문에 기능을 확장한 것임 </a:t>
            </a:r>
            <a:r>
              <a:rPr lang="en-US" altLang="ko-KR" sz="1600" smtClean="0">
                <a:sym typeface="Wingdings" panose="05000000000000000000" pitchFamily="2" charset="2"/>
              </a:rPr>
              <a:t> char c = ‘a’</a:t>
            </a:r>
          </a:p>
          <a:p>
            <a:pPr lvl="1"/>
            <a:endParaRPr lang="en-US" altLang="ko-KR" sz="160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마찬가지로 </a:t>
            </a:r>
            <a:r>
              <a:rPr lang="en-US" altLang="ko-KR" sz="2000" smtClean="0">
                <a:sym typeface="Wingdings" panose="05000000000000000000" pitchFamily="2" charset="2"/>
              </a:rPr>
              <a:t>“hello” </a:t>
            </a:r>
            <a:r>
              <a:rPr lang="ko-KR" altLang="en-US" sz="2000" smtClean="0">
                <a:sym typeface="Wingdings" panose="05000000000000000000" pitchFamily="2" charset="2"/>
              </a:rPr>
              <a:t>같은 문자열도 편의상 도입된 것이다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문자열은 </a:t>
            </a:r>
            <a:r>
              <a:rPr lang="en-US" altLang="ko-KR" sz="1600" smtClean="0">
                <a:sym typeface="Wingdings" panose="05000000000000000000" pitchFamily="2" charset="2"/>
              </a:rPr>
              <a:t>char </a:t>
            </a:r>
            <a:r>
              <a:rPr lang="ko-KR" altLang="en-US" sz="1600" smtClean="0">
                <a:sym typeface="Wingdings" panose="05000000000000000000" pitchFamily="2" charset="2"/>
              </a:rPr>
              <a:t>의 배열이다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>
                <a:sym typeface="Wingdings" panose="05000000000000000000" pitchFamily="2" charset="2"/>
              </a:rPr>
              <a:t>char s[16] = </a:t>
            </a:r>
            <a:r>
              <a:rPr lang="en-US" altLang="ko-KR" sz="1600" b="1" smtClean="0">
                <a:solidFill>
                  <a:srgbClr val="FF0000"/>
                </a:solidFill>
                <a:sym typeface="Wingdings" panose="05000000000000000000" pitchFamily="2" charset="2"/>
              </a:rPr>
              <a:t>“hello” </a:t>
            </a:r>
            <a:r>
              <a:rPr lang="en-US" altLang="ko-KR" sz="1600" smtClean="0"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sym typeface="Wingdings" panose="05000000000000000000" pitchFamily="2" charset="2"/>
              </a:rPr>
              <a:t>에서</a:t>
            </a:r>
            <a:r>
              <a:rPr lang="en-US" altLang="ko-KR" sz="1600" smtClean="0">
                <a:sym typeface="Wingdings" panose="05000000000000000000" pitchFamily="2" charset="2"/>
              </a:rPr>
              <a:t> char[0]  ‘h’, char[1]  ‘e’, …</a:t>
            </a:r>
          </a:p>
          <a:p>
            <a:pPr lvl="1"/>
            <a:r>
              <a:rPr lang="en-US" altLang="ko-KR" sz="1600" smtClean="0"/>
              <a:t>char s[16] = {‘h’, ‘e’, ‘l’, ‘l’, ‘o’, } </a:t>
            </a:r>
            <a:r>
              <a:rPr lang="ko-KR" altLang="en-US" sz="1600" smtClean="0"/>
              <a:t>의 축약이다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char s[ ] = “hello”</a:t>
            </a:r>
          </a:p>
          <a:p>
            <a:pPr lvl="1"/>
            <a:r>
              <a:rPr lang="en-US" altLang="ko-KR" sz="1600" smtClean="0"/>
              <a:t>char *s = “hello” </a:t>
            </a:r>
            <a:r>
              <a:rPr lang="ko-KR" altLang="en-US" sz="1600" smtClean="0"/>
              <a:t>도 가능하다 </a:t>
            </a:r>
            <a:r>
              <a:rPr lang="en-US" altLang="ko-KR" sz="1600" smtClean="0"/>
              <a:t>(</a:t>
            </a:r>
            <a:r>
              <a:rPr lang="ko-KR" altLang="en-US" sz="1600" smtClean="0"/>
              <a:t>주의</a:t>
            </a:r>
            <a:r>
              <a:rPr lang="en-US" altLang="ko-KR" sz="1600" smtClean="0"/>
              <a:t>: </a:t>
            </a:r>
            <a:r>
              <a:rPr lang="ko-KR" altLang="en-US" sz="1600" smtClean="0"/>
              <a:t>이 경우 </a:t>
            </a:r>
            <a:r>
              <a:rPr lang="en-US" altLang="ko-KR" sz="1600" smtClean="0"/>
              <a:t>s[0]=‘z’ </a:t>
            </a:r>
            <a:r>
              <a:rPr lang="ko-KR" altLang="en-US" sz="1600" smtClean="0"/>
              <a:t>와 같이 할당하면 에러</a:t>
            </a:r>
            <a:r>
              <a:rPr lang="en-US" altLang="ko-KR" sz="1600" smtClean="0"/>
              <a:t>)</a:t>
            </a:r>
          </a:p>
          <a:p>
            <a:pPr lvl="1"/>
            <a:endParaRPr lang="en-US" altLang="ko-KR" sz="1600"/>
          </a:p>
          <a:p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문자열은 </a:t>
            </a:r>
            <a:r>
              <a:rPr lang="en-US" altLang="ko-KR" sz="2000" smtClean="0"/>
              <a:t>char </a:t>
            </a:r>
            <a:r>
              <a:rPr lang="ko-KR" altLang="en-US" sz="2000" smtClean="0"/>
              <a:t>배열 또는 </a:t>
            </a:r>
            <a:r>
              <a:rPr lang="en-US" altLang="ko-KR" sz="2000" smtClean="0"/>
              <a:t>char </a:t>
            </a:r>
            <a:r>
              <a:rPr lang="ko-KR" altLang="en-US" sz="2000" smtClean="0"/>
              <a:t>포인터이다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2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테스트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75656" y="1484784"/>
            <a:ext cx="60486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s[16] = "hello";</a:t>
            </a:r>
          </a:p>
          <a:p>
            <a:r>
              <a:rPr lang="pt-BR" altLang="ko-KR" sz="20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2000" smtClean="0">
                <a:latin typeface="Consolas" pitchFamily="49" charset="0"/>
                <a:cs typeface="Consolas" pitchFamily="49" charset="0"/>
              </a:rPr>
              <a:t>for(i=0;i&lt;16;i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++) printf("</a:t>
            </a:r>
            <a:r>
              <a:rPr lang="pt-BR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 ", s[i]);</a:t>
            </a:r>
          </a:p>
          <a:p>
            <a:r>
              <a:rPr lang="pt-BR" altLang="ko-KR" sz="20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("\n");</a:t>
            </a:r>
          </a:p>
          <a:p>
            <a:endParaRPr lang="pt-BR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000" smtClean="0">
                <a:latin typeface="Consolas" pitchFamily="49" charset="0"/>
                <a:cs typeface="Consolas" pitchFamily="49" charset="0"/>
              </a:rPr>
              <a:t>for(i=0;i&lt;16;i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++) printf("</a:t>
            </a:r>
            <a:r>
              <a:rPr lang="pt-BR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%c</a:t>
            </a:r>
            <a:r>
              <a:rPr lang="pt-BR" altLang="ko-KR" sz="2000">
                <a:latin typeface="Consolas" pitchFamily="49" charset="0"/>
                <a:cs typeface="Consolas" pitchFamily="49" charset="0"/>
              </a:rPr>
              <a:t> ", s[i</a:t>
            </a:r>
            <a:r>
              <a:rPr lang="pt-BR" altLang="ko-KR" sz="200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printf(“</a:t>
            </a:r>
            <a:r>
              <a:rPr lang="en-US" altLang="ko-KR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\n”, s); 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문자열 출력</a:t>
            </a:r>
            <a:endParaRPr lang="pt-BR" altLang="ko-KR" sz="20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4417948"/>
            <a:ext cx="532859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104 101 108 108 111 0 0 0 0 0 0 0 0 0 0 0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 e l l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  <a:p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91499"/>
              </p:ext>
            </p:extLst>
          </p:nvPr>
        </p:nvGraphicFramePr>
        <p:xfrm>
          <a:off x="3674153" y="5752741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‘h’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‘e’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‘l’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‘l’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‘o’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‘\0’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5665924"/>
            <a:ext cx="107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“hello”</a:t>
            </a:r>
            <a:endParaRPr lang="ko-KR" altLang="en-US" sz="2400"/>
          </a:p>
        </p:txBody>
      </p:sp>
      <p:sp>
        <p:nvSpPr>
          <p:cNvPr id="7" name="오른쪽 화살표 6"/>
          <p:cNvSpPr/>
          <p:nvPr/>
        </p:nvSpPr>
        <p:spPr>
          <a:xfrm>
            <a:off x="2810057" y="5665924"/>
            <a:ext cx="546818" cy="50405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08442" y="615601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널문자</a:t>
            </a:r>
            <a:r>
              <a:rPr lang="en-US" altLang="ko-KR" smtClean="0"/>
              <a:t>(0)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700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smtClean="0"/>
              <a:t>#include &lt;string.h&gt;</a:t>
            </a:r>
          </a:p>
          <a:p>
            <a:r>
              <a:rPr lang="en-US" altLang="ko-KR" sz="2400" smtClean="0"/>
              <a:t>strlen(s)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문자열 길이</a:t>
            </a:r>
            <a:endParaRPr lang="en-US" altLang="ko-KR" sz="2400" smtClean="0"/>
          </a:p>
          <a:p>
            <a:r>
              <a:rPr lang="en-US" altLang="ko-KR" sz="2400" smtClean="0"/>
              <a:t>strcmp(s1, s2) </a:t>
            </a:r>
            <a:r>
              <a:rPr lang="en-US" altLang="ko-KR" sz="2400" smtClean="0">
                <a:sym typeface="Wingdings" panose="05000000000000000000" pitchFamily="2" charset="2"/>
              </a:rPr>
              <a:t> 1, 0, -1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strcpy(target, source)  </a:t>
            </a:r>
            <a:r>
              <a:rPr lang="ko-KR" altLang="en-US" sz="2400" smtClean="0">
                <a:sym typeface="Wingdings" panose="05000000000000000000" pitchFamily="2" charset="2"/>
              </a:rPr>
              <a:t>문자열 복사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strcat(target, source)  </a:t>
            </a:r>
            <a:r>
              <a:rPr lang="ko-KR" altLang="en-US" sz="2400" smtClean="0">
                <a:sym typeface="Wingdings" panose="05000000000000000000" pitchFamily="2" charset="2"/>
              </a:rPr>
              <a:t>문자열 추가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/>
              <a:t>sprintf(s, “1 + 2 = %d”, 1+2)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포맷된 문자열</a:t>
            </a:r>
            <a:endParaRPr lang="en-US" altLang="ko-KR" sz="2400" smtClean="0"/>
          </a:p>
          <a:p>
            <a:r>
              <a:rPr lang="en-US" altLang="ko-KR" sz="2400" smtClean="0"/>
              <a:t>strchr(s, c), strstr(s, sub)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문자열 검색</a:t>
            </a:r>
            <a:endParaRPr lang="en-US" altLang="ko-KR" sz="2400" smtClean="0"/>
          </a:p>
          <a:p>
            <a:r>
              <a:rPr lang="en-US" altLang="ko-KR" sz="2400" smtClean="0"/>
              <a:t>strtok(s, delimiter)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문자열 나누기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/>
              <a:t>atoi(“999”) </a:t>
            </a:r>
            <a:r>
              <a:rPr lang="en-US" altLang="ko-KR" sz="2400" smtClean="0">
                <a:sym typeface="Wingdings" panose="05000000000000000000" pitchFamily="2" charset="2"/>
              </a:rPr>
              <a:t> 999, atof(“1.23”)  1.23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puts(s)  printf(“%s\n”, s)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putchar(c)  printf(“%c\n”, c)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8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strtok( 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char s[256] = “hong,29,seoul”</a:t>
            </a:r>
          </a:p>
          <a:p>
            <a:r>
              <a:rPr lang="ko-KR" altLang="en-US" sz="2400" smtClean="0"/>
              <a:t>데이터분석에서 문자열 나누기는 중요함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쉼표로 항목이 구분된 데이터 </a:t>
            </a:r>
            <a:r>
              <a:rPr lang="en-US" altLang="ko-KR" sz="2000" smtClean="0">
                <a:sym typeface="Wingdings" panose="05000000000000000000" pitchFamily="2" charset="2"/>
              </a:rPr>
              <a:t> CSV</a:t>
            </a:r>
            <a:r>
              <a:rPr lang="ko-KR" altLang="en-US" sz="2000" smtClean="0">
                <a:sym typeface="Wingdings" panose="05000000000000000000" pitchFamily="2" charset="2"/>
              </a:rPr>
              <a:t>파일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475656" y="3064892"/>
            <a:ext cx="60486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600">
                <a:latin typeface="Consolas" pitchFamily="49" charset="0"/>
                <a:cs typeface="Consolas" pitchFamily="49" charset="0"/>
              </a:rPr>
              <a:t>char s[256] = "hong,29,seoul";</a:t>
            </a:r>
          </a:p>
          <a:p>
            <a:r>
              <a:rPr lang="pt-BR" altLang="ko-KR" sz="160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*p;</a:t>
            </a:r>
          </a:p>
          <a:p>
            <a:r>
              <a:rPr lang="pt-BR" altLang="ko-KR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pt-BR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60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= </a:t>
            </a:r>
            <a:r>
              <a:rPr lang="pt-BR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strtok(s, ",")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altLang="ko-KR" sz="1600" smtClean="0">
                <a:latin typeface="Consolas" pitchFamily="49" charset="0"/>
                <a:cs typeface="Consolas" pitchFamily="49" charset="0"/>
              </a:rPr>
              <a:t>for(i=0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; p != </a:t>
            </a:r>
            <a:r>
              <a:rPr lang="pt-BR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pt-BR" altLang="ko-KR" sz="1600">
                <a:latin typeface="Consolas" pitchFamily="49" charset="0"/>
                <a:cs typeface="Consolas" pitchFamily="49" charset="0"/>
              </a:rPr>
              <a:t>	printf("%d&gt; %s\n", i, p);</a:t>
            </a:r>
          </a:p>
          <a:p>
            <a:r>
              <a:rPr lang="pt-BR" altLang="ko-KR" sz="1600">
                <a:latin typeface="Consolas" pitchFamily="49" charset="0"/>
                <a:cs typeface="Consolas" pitchFamily="49" charset="0"/>
              </a:rPr>
              <a:t>	p = strtok(</a:t>
            </a:r>
            <a:r>
              <a:rPr lang="pt-BR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altLang="ko-KR" sz="1600">
                <a:latin typeface="Consolas" pitchFamily="49" charset="0"/>
                <a:cs typeface="Consolas" pitchFamily="49" charset="0"/>
              </a:rPr>
              <a:t>, ",");</a:t>
            </a:r>
          </a:p>
          <a:p>
            <a:r>
              <a:rPr lang="pt-BR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5517232"/>
            <a:ext cx="532859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0&gt; hong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1&gt; 29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2&gt; seoul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96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사람 이름이 여러 개일 때 어떻게 저장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735049"/>
            <a:ext cx="367240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char s[3][64];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strcpy(s[0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], "hong");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strcpy(s[1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], "jang");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strcpy(s[2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], "sin");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++) puts(s[i]);</a:t>
            </a:r>
            <a:endParaRPr lang="pt-BR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735049"/>
            <a:ext cx="367240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char *s[3];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s[0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 = "hong";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s[1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 = "jang";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s[2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 = "sin";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++) puts(s[i]);</a:t>
            </a:r>
            <a:endParaRPr lang="pt-BR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3080" y="4829931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s[0][0] = ‘a’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에러</a:t>
            </a:r>
            <a:r>
              <a:rPr lang="en-US" altLang="ko-KR" smtClean="0">
                <a:sym typeface="Wingdings" panose="05000000000000000000" pitchFamily="2" charset="2"/>
              </a:rPr>
              <a:t>!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882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예를들어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학생들의 이름</a:t>
            </a:r>
            <a:r>
              <a:rPr lang="en-US" altLang="ko-KR" sz="1800" smtClean="0"/>
              <a:t>/</a:t>
            </a:r>
            <a:r>
              <a:rPr lang="ko-KR" altLang="en-US" sz="1800" smtClean="0"/>
              <a:t>번호</a:t>
            </a:r>
            <a:r>
              <a:rPr lang="en-US" altLang="ko-KR" sz="1800" smtClean="0"/>
              <a:t>/</a:t>
            </a:r>
            <a:r>
              <a:rPr lang="ko-KR" altLang="en-US" sz="1800" smtClean="0"/>
              <a:t>점수 를 저장하려고 할 때 학생이 </a:t>
            </a:r>
            <a:r>
              <a:rPr lang="en-US" altLang="ko-KR" sz="1800" smtClean="0"/>
              <a:t>20</a:t>
            </a:r>
            <a:r>
              <a:rPr lang="ko-KR" altLang="en-US" sz="1800" smtClean="0"/>
              <a:t>명이라면</a:t>
            </a:r>
            <a:endParaRPr lang="en-US" altLang="ko-KR" sz="1800" smtClean="0"/>
          </a:p>
          <a:p>
            <a:pPr lvl="1"/>
            <a:r>
              <a:rPr lang="en-US" altLang="ko-KR" sz="1400" smtClean="0"/>
              <a:t>char name[20][64] = {“aaa”, “bbb”, …, “ccc”};</a:t>
            </a:r>
          </a:p>
          <a:p>
            <a:pPr lvl="1"/>
            <a:r>
              <a:rPr lang="en-US" altLang="ko-KR" sz="1400" smtClean="0"/>
              <a:t>int id[20] = {1,2, …, 3};</a:t>
            </a:r>
          </a:p>
          <a:p>
            <a:pPr lvl="1"/>
            <a:r>
              <a:rPr lang="en-US" altLang="ko-KR" sz="1400" smtClean="0"/>
              <a:t>double score[20] = {81.0, 92.5, …, 77.7};</a:t>
            </a:r>
          </a:p>
          <a:p>
            <a:pPr lvl="1"/>
            <a:endParaRPr lang="en-US" altLang="ko-KR" sz="1400"/>
          </a:p>
          <a:p>
            <a:r>
              <a:rPr lang="ko-KR" altLang="en-US" sz="1800" smtClean="0"/>
              <a:t>배열은 같은 자료형만 묶을 수 있는데 반해</a:t>
            </a:r>
            <a:r>
              <a:rPr lang="en-US" altLang="ko-KR" sz="1800" smtClean="0"/>
              <a:t>, </a:t>
            </a:r>
            <a:r>
              <a:rPr lang="ko-KR" altLang="en-US" sz="1800" b="1" smtClean="0">
                <a:solidFill>
                  <a:srgbClr val="FF0000"/>
                </a:solidFill>
              </a:rPr>
              <a:t>구조체</a:t>
            </a:r>
            <a:r>
              <a:rPr lang="ko-KR" altLang="en-US" sz="1800" smtClean="0"/>
              <a:t>는 다른 자료형을 하나로 묶을 수 있다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구조체는 자바나 </a:t>
            </a:r>
            <a:r>
              <a:rPr lang="en-US" altLang="ko-KR" sz="1400" smtClean="0"/>
              <a:t>C++ </a:t>
            </a:r>
            <a:r>
              <a:rPr lang="ko-KR" altLang="en-US" sz="1400" smtClean="0"/>
              <a:t>의 클래스와 유사하다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구조체는 </a:t>
            </a:r>
            <a:r>
              <a:rPr lang="ko-KR" altLang="en-US" sz="1400" b="1" smtClean="0">
                <a:solidFill>
                  <a:srgbClr val="FF0000"/>
                </a:solidFill>
              </a:rPr>
              <a:t>새로운 자료형</a:t>
            </a:r>
            <a:r>
              <a:rPr lang="ko-KR" altLang="en-US" sz="1400" smtClean="0"/>
              <a:t>을 하나 만드는 것과 같다 </a:t>
            </a:r>
            <a:r>
              <a:rPr lang="en-US" altLang="ko-KR" sz="1400" smtClean="0"/>
              <a:t>(struct student </a:t>
            </a:r>
            <a:r>
              <a:rPr lang="ko-KR" altLang="en-US" sz="1400" smtClean="0"/>
              <a:t>가 새로운 자료형임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267744" y="4535249"/>
            <a:ext cx="496855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char name[64];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id;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double score;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boy = {“kang”, 11, 89.5};</a:t>
            </a:r>
          </a:p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boys[20];</a:t>
            </a:r>
            <a:endParaRPr lang="pt-BR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88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 예제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pt-BR" altLang="ko-KR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구조체 정의</a:t>
            </a:r>
            <a:endParaRPr lang="pt-BR" altLang="ko-KR" sz="12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name[64];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id;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double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score;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 boy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 = {"kang", 11, 89.5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};</a:t>
            </a:r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("%s, %d, %.1f\n", </a:t>
            </a:r>
            <a:r>
              <a:rPr lang="pt-BR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boy.name, boy.id, boy.score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lang="pt-BR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student boys[3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altLang="ko-KR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구조체 배열</a:t>
            </a:r>
            <a:endParaRPr lang="pt-BR" altLang="ko-KR" sz="12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lines[3][100] = {"hong,1,77.0", "jang,2,94.5", "sin,3,83.0"};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*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p;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for(i=0;i&lt;3;i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++)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pt-BR" altLang="ko-KR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2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데이터를 읽어 구조체에 저장</a:t>
            </a:r>
            <a:endParaRPr lang="pt-BR" altLang="ko-KR" sz="12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  p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= strtok(lines[i],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","); strcpy(boys[i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].name, p);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  p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= strtok(NULL,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",");     boys[i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].id = atoi(p);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  p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= strtok(NULL,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",");     boys[i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].score = atof(p);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}</a:t>
            </a:r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for(i=0;i&lt;3;i++)</a:t>
            </a:r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("%s, %d, %.1f\n", </a:t>
            </a:r>
            <a:r>
              <a:rPr lang="pt-BR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boys[i].name, boys[i].id, boys[i].score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4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en-US" altLang="ko-KR" sz="2400" smtClean="0"/>
              <a:t>C </a:t>
            </a:r>
            <a:r>
              <a:rPr lang="ko-KR" altLang="en-US" sz="2400" smtClean="0"/>
              <a:t>언어 코딩 도장</a:t>
            </a:r>
            <a:endParaRPr lang="en-US" altLang="ko-KR" sz="2400" smtClean="0"/>
          </a:p>
          <a:p>
            <a:pPr lvl="1"/>
            <a:r>
              <a:rPr lang="en-US" altLang="ko-KR" sz="1800" smtClean="0">
                <a:hlinkClick r:id="rId2"/>
              </a:rPr>
              <a:t>http://dojang.io/course/view.php?id=2</a:t>
            </a:r>
            <a:endParaRPr lang="en-US" altLang="ko-KR" sz="1800" smtClean="0"/>
          </a:p>
          <a:p>
            <a:endParaRPr lang="en-US" altLang="ko-KR" sz="2400" smtClean="0"/>
          </a:p>
          <a:p>
            <a:r>
              <a:rPr lang="en-US" altLang="ko-KR" sz="2400" smtClean="0"/>
              <a:t>The </a:t>
            </a:r>
            <a:r>
              <a:rPr lang="en-US" altLang="ko-KR" sz="2400"/>
              <a:t>C Programming </a:t>
            </a:r>
            <a:r>
              <a:rPr lang="en-US" altLang="ko-KR" sz="2400" smtClean="0"/>
              <a:t>Language</a:t>
            </a:r>
          </a:p>
          <a:p>
            <a:pPr lvl="1"/>
            <a:r>
              <a:rPr lang="en-US" altLang="ko-KR" sz="1800" smtClean="0"/>
              <a:t>Brian </a:t>
            </a:r>
            <a:r>
              <a:rPr lang="en-US" altLang="ko-KR" sz="1800"/>
              <a:t>W.Kernighan, Dennis M. </a:t>
            </a:r>
            <a:r>
              <a:rPr lang="en-US" altLang="ko-KR" sz="1800" smtClean="0"/>
              <a:t>Ritchie</a:t>
            </a:r>
            <a:endParaRPr lang="en-US" altLang="ko-KR" sz="1800"/>
          </a:p>
          <a:p>
            <a:endParaRPr lang="en-US" altLang="ko-KR" sz="2400" smtClean="0"/>
          </a:p>
          <a:p>
            <a:r>
              <a:rPr lang="en-US" altLang="ko-KR" sz="2400" smtClean="0"/>
              <a:t>C </a:t>
            </a:r>
            <a:r>
              <a:rPr lang="ko-KR" altLang="en-US" sz="2400" smtClean="0"/>
              <a:t>라이브러리 레퍼런스 </a:t>
            </a:r>
            <a:r>
              <a:rPr lang="en-US" altLang="ko-KR" sz="2400" smtClean="0"/>
              <a:t>(</a:t>
            </a:r>
            <a:r>
              <a:rPr lang="ko-KR" altLang="en-US" sz="2400" smtClean="0"/>
              <a:t>함수 설명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1800" smtClean="0">
                <a:hlinkClick r:id="rId3"/>
              </a:rPr>
              <a:t>http://www.gnu.org/software/libc/manual</a:t>
            </a:r>
            <a:r>
              <a:rPr lang="en-US" altLang="ko-KR" sz="1800">
                <a:hlinkClick r:id="rId3"/>
              </a:rPr>
              <a:t/>
            </a:r>
            <a:br>
              <a:rPr lang="en-US" altLang="ko-KR" sz="1800">
                <a:hlinkClick r:id="rId3"/>
              </a:rPr>
            </a:br>
            <a:r>
              <a:rPr lang="en-US" altLang="ko-KR" sz="1800" smtClean="0">
                <a:hlinkClick r:id="rId3"/>
              </a:rPr>
              <a:t>(</a:t>
            </a:r>
            <a:r>
              <a:rPr lang="en-US" altLang="ko-KR" sz="1800" smtClean="0">
                <a:hlinkClick r:id="rId3"/>
              </a:rPr>
              <a:t>http</a:t>
            </a:r>
            <a:r>
              <a:rPr lang="en-US" altLang="ko-KR" sz="1800" smtClean="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devdocs.io/c</a:t>
            </a:r>
            <a:r>
              <a:rPr lang="en-US" altLang="ko-KR" sz="1800"/>
              <a:t>)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안드로이드앱 </a:t>
            </a:r>
            <a:r>
              <a:rPr lang="en-US" altLang="ko-KR" sz="1800" smtClean="0">
                <a:sym typeface="Wingdings" panose="05000000000000000000" pitchFamily="2" charset="2"/>
              </a:rPr>
              <a:t> man pages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55746"/>
            <a:ext cx="1584176" cy="2265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32048"/>
            <a:ext cx="1616968" cy="2207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 포인터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4888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struct student boy = {"kang", 11, 89.5};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student *p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= &amp;boy;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("%s, %d, %.1f\n", p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name, p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id, p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score);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924944"/>
            <a:ext cx="748883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struct student boys[3]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 {"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hong",1,77.0}, {"jang",2,94.5},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sin",3,83.0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 };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("%s, %d, %.1f\n",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(boys+i)-&gt;name, (boys+i)-&gt;id, (boys+i)-&gt;score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797152"/>
            <a:ext cx="74888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struct student boys[3]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 {"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hong",1,77.0}, {"jang",2,94.5},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{"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sin",3,83.0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 };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for(i=0;i&lt;3;i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 student *p = boys+i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("%s, %d, %.1f\n", p-&gt;name, p-&gt;id, p-&gt;score);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749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 메모리할당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struct student *boys;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boys = malloc(sizeof(struct student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 3);</a:t>
            </a:r>
          </a:p>
          <a:p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strcpy(boys[0].name,"hong"); boys[0].id=1; boys[0].score=77.;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strcpy(boys[1].name,"jang"); boys[1].id=2; boys[1].score=94.5;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strcpy(boys[2].name,"sin"); boys[2].id=3; boys[2].score=83.;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for(i=0;i&lt;3;i++)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("%s, %d, %.1f\n", (boys+i)-&gt;name, (boys+i)-&gt;id, \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	(boys+i)-&gt;score);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free(boys);</a:t>
            </a:r>
            <a:endParaRPr lang="pt-BR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32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typedef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typedef </a:t>
            </a:r>
            <a:r>
              <a:rPr lang="en-US" altLang="ko-KR" sz="2000" smtClean="0">
                <a:solidFill>
                  <a:schemeClr val="tx2"/>
                </a:solidFill>
              </a:rPr>
              <a:t>int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rgbClr val="FF0000"/>
                </a:solidFill>
              </a:rPr>
              <a:t>jungsu</a:t>
            </a:r>
            <a:r>
              <a:rPr lang="en-US" altLang="ko-KR" sz="2000" smtClean="0"/>
              <a:t>;    jungsu n=1;</a:t>
            </a:r>
          </a:p>
          <a:p>
            <a:pPr lvl="1"/>
            <a:r>
              <a:rPr lang="en-US" altLang="ko-KR" sz="1800" smtClean="0"/>
              <a:t>typedef </a:t>
            </a:r>
            <a:r>
              <a:rPr lang="ko-KR" altLang="en-US" sz="1800" smtClean="0"/>
              <a:t>는 기존 자료형의 별칭을 만드는 문법이다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구조체에 자주 사용된다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950256" y="2708920"/>
            <a:ext cx="362174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_student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name[64];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id;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double score;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typedef struct _student student;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typedef struct _student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name[64];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id;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double score;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 student;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char name[64];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id;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double score;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 student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2708920"/>
            <a:ext cx="362174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student boys[3];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student *p;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 = malloc(sizeof(student)*100);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58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 초기화와 복사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초기화 </a:t>
            </a:r>
            <a:r>
              <a:rPr lang="en-US" altLang="ko-KR" sz="2400" smtClean="0"/>
              <a:t>: memset( ) (stdlib.h)</a:t>
            </a:r>
          </a:p>
          <a:p>
            <a:pPr lvl="1"/>
            <a:r>
              <a:rPr lang="en-US" altLang="ko-KR" sz="2000" smtClean="0"/>
              <a:t>memset(&amp;boy, 0, sizeof(struct student));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복사 </a:t>
            </a:r>
            <a:r>
              <a:rPr lang="en-US" altLang="ko-KR" sz="2400" smtClean="0"/>
              <a:t>: memcpy( ) (string.h)</a:t>
            </a:r>
          </a:p>
          <a:p>
            <a:pPr lvl="1"/>
            <a:r>
              <a:rPr lang="en-US" altLang="ko-KR" sz="2000" smtClean="0"/>
              <a:t>memcpy(&amp;boy2, &amp;boy1, sizeof(struct student)); // boy1</a:t>
            </a:r>
            <a:r>
              <a:rPr lang="en-US" altLang="ko-KR" sz="2000" smtClean="0">
                <a:sym typeface="Wingdings" panose="05000000000000000000" pitchFamily="2" charset="2"/>
              </a:rPr>
              <a:t></a:t>
            </a:r>
            <a:r>
              <a:rPr lang="en-US" altLang="ko-KR" sz="2000" smtClean="0"/>
              <a:t>boy2</a:t>
            </a:r>
          </a:p>
          <a:p>
            <a:pPr lvl="1"/>
            <a:r>
              <a:rPr lang="en-US" altLang="ko-KR" sz="2000" smtClean="0"/>
              <a:t>memcpy(boys+1, boys, sizeof(struct student));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133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개념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자주 사용하는 코드부분을 별도로 정의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함수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6"/>
            <a:ext cx="324036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for(i=0;i&lt;10;i++)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putchar(‘\n’);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for(i=0;i&lt;3;i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putchar(‘\n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for(i=0;i&lt;8;i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putchar(‘\n’);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2132856"/>
            <a:ext cx="324036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print_star(int n) {</a:t>
            </a:r>
          </a:p>
          <a:p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for(i=0;i&lt;n;i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putchar(‘\n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print_star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(10);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print_star(3);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print_star(8);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6093296"/>
            <a:ext cx="820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함수 규격 </a:t>
            </a:r>
            <a:r>
              <a:rPr lang="en-US" altLang="ko-KR" smtClean="0"/>
              <a:t>: </a:t>
            </a:r>
            <a:r>
              <a:rPr lang="ko-KR" altLang="en-US" smtClean="0"/>
              <a:t>반환자료형 함수이름</a:t>
            </a:r>
            <a:r>
              <a:rPr lang="en-US" altLang="ko-KR" smtClean="0"/>
              <a:t>(</a:t>
            </a:r>
            <a:r>
              <a:rPr lang="ko-KR" altLang="en-US" smtClean="0"/>
              <a:t>자료</a:t>
            </a:r>
            <a:r>
              <a:rPr lang="ko-KR" altLang="en-US"/>
              <a:t>형</a:t>
            </a:r>
            <a:r>
              <a:rPr lang="ko-KR" altLang="en-US" smtClean="0"/>
              <a:t> 인자</a:t>
            </a:r>
            <a:r>
              <a:rPr lang="en-US" altLang="ko-KR" smtClean="0"/>
              <a:t>) </a:t>
            </a:r>
            <a:r>
              <a:rPr lang="en-US" altLang="ko-KR" smtClean="0">
                <a:sym typeface="Wingdings" panose="05000000000000000000" pitchFamily="2" charset="2"/>
              </a:rPr>
              <a:t> void print_star(int n)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sym typeface="Wingdings" panose="05000000000000000000" pitchFamily="2" charset="2"/>
              </a:rPr>
              <a:t>void </a:t>
            </a:r>
            <a:r>
              <a:rPr lang="ko-KR" altLang="en-US" smtClean="0">
                <a:sym typeface="Wingdings" panose="05000000000000000000" pitchFamily="2" charset="2"/>
              </a:rPr>
              <a:t>는 해당항목이 없음을 표시 </a:t>
            </a:r>
            <a:r>
              <a:rPr lang="en-US" altLang="ko-KR" smtClean="0">
                <a:sym typeface="Wingdings" panose="05000000000000000000" pitchFamily="2" charset="2"/>
              </a:rPr>
              <a:t> void myf(void)  void myf( )  myf( )</a:t>
            </a: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283968" y="2852936"/>
            <a:ext cx="648072" cy="72008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19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예제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324036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double_num(int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n) {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return n*2;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// return(n*2)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132856"/>
            <a:ext cx="324036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hello()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puts(“Hello, world”);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068960"/>
            <a:ext cx="324036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hello2()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puts(“Hello, world”);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324036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multifly(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n1, int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n2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r = n1*n2;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return r;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2132856"/>
            <a:ext cx="324036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 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n = 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if(n == 0)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else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8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위치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324036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print_star(int n)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for(i=0;i&lt;n;i++)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putchar(‘\n’);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print_star(10);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print_star(3);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print_star(8);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700808"/>
            <a:ext cx="352839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print_star(int);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//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함수 원형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print_star(10);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print_star(3);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print_star(8);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print_star(int n)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i;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for(i=0;i&lt;n;i++)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putchar(‘*’);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putchar(‘\n’);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함수는 사용하기 전에 정의되어야 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함수가 뒤에 있는 경우 함수 원형을 앞부분에 써준다 </a:t>
            </a:r>
            <a:r>
              <a:rPr lang="en-US" altLang="ko-KR" smtClean="0"/>
              <a:t>(</a:t>
            </a:r>
            <a:r>
              <a:rPr lang="ko-KR" altLang="en-US" smtClean="0"/>
              <a:t>인자 생략 가능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51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인자의 값복사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324036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add_one(int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n2 = n + 1;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return n2;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= 999;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n2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add_one(n)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374957"/>
            <a:ext cx="777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함수 안에서 정의된 변수는 </a:t>
            </a:r>
            <a:r>
              <a:rPr lang="ko-KR" altLang="en-US" smtClean="0">
                <a:solidFill>
                  <a:srgbClr val="FF0000"/>
                </a:solidFill>
              </a:rPr>
              <a:t>그 함수 안에서만 사용 가능</a:t>
            </a:r>
            <a:r>
              <a:rPr lang="ko-KR" altLang="en-US" smtClean="0"/>
              <a:t>하다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>
                <a:sym typeface="Wingdings" panose="05000000000000000000" pitchFamily="2" charset="2"/>
              </a:rPr>
              <a:t>함수 안에서 정의된 변수를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지역변수 </a:t>
            </a:r>
            <a:r>
              <a:rPr lang="ko-KR" altLang="en-US" smtClean="0">
                <a:sym typeface="Wingdings" panose="05000000000000000000" pitchFamily="2" charset="2"/>
              </a:rPr>
              <a:t>라고 한다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ym typeface="Wingdings" panose="05000000000000000000" pitchFamily="2" charset="2"/>
              </a:rPr>
              <a:t>위에서 </a:t>
            </a:r>
            <a:r>
              <a:rPr lang="en-US" altLang="ko-KR" smtClean="0">
                <a:sym typeface="Wingdings" panose="05000000000000000000" pitchFamily="2" charset="2"/>
              </a:rPr>
              <a:t>main( ) </a:t>
            </a:r>
            <a:r>
              <a:rPr lang="ko-KR" altLang="en-US" smtClean="0">
                <a:sym typeface="Wingdings" panose="05000000000000000000" pitchFamily="2" charset="2"/>
              </a:rPr>
              <a:t>의 </a:t>
            </a:r>
            <a:r>
              <a:rPr lang="en-US" altLang="ko-KR" smtClean="0">
                <a:sym typeface="Wingdings" panose="05000000000000000000" pitchFamily="2" charset="2"/>
              </a:rPr>
              <a:t>n, n2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add_one( ) </a:t>
            </a:r>
            <a:r>
              <a:rPr lang="ko-KR" altLang="en-US" smtClean="0">
                <a:sym typeface="Wingdings" panose="05000000000000000000" pitchFamily="2" charset="2"/>
              </a:rPr>
              <a:t>의 </a:t>
            </a:r>
            <a:r>
              <a:rPr lang="en-US" altLang="ko-KR" smtClean="0">
                <a:sym typeface="Wingdings" panose="05000000000000000000" pitchFamily="2" charset="2"/>
              </a:rPr>
              <a:t>n, n2 </a:t>
            </a:r>
            <a:r>
              <a:rPr lang="ko-KR" altLang="en-US" smtClean="0">
                <a:sym typeface="Wingdings" panose="05000000000000000000" pitchFamily="2" charset="2"/>
              </a:rPr>
              <a:t>는 다른 변수이다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ym typeface="Wingdings" panose="05000000000000000000" pitchFamily="2" charset="2"/>
              </a:rPr>
              <a:t>add_one(n) </a:t>
            </a:r>
            <a:r>
              <a:rPr lang="ko-KR" altLang="en-US" smtClean="0">
                <a:sym typeface="Wingdings" panose="05000000000000000000" pitchFamily="2" charset="2"/>
              </a:rPr>
              <a:t>에서</a:t>
            </a:r>
            <a:r>
              <a:rPr lang="en-US" altLang="ko-KR" smtClean="0">
                <a:sym typeface="Wingdings" panose="05000000000000000000" pitchFamily="2" charset="2"/>
              </a:rPr>
              <a:t>, main() </a:t>
            </a:r>
            <a:r>
              <a:rPr lang="ko-KR" altLang="en-US" smtClean="0">
                <a:sym typeface="Wingdings" panose="05000000000000000000" pitchFamily="2" charset="2"/>
              </a:rPr>
              <a:t>의 </a:t>
            </a:r>
            <a:r>
              <a:rPr lang="en-US" altLang="ko-KR" smtClean="0">
                <a:sym typeface="Wingdings" panose="05000000000000000000" pitchFamily="2" charset="2"/>
              </a:rPr>
              <a:t>n </a:t>
            </a:r>
            <a:r>
              <a:rPr lang="ko-KR" altLang="en-US" smtClean="0">
                <a:sym typeface="Wingdings" panose="05000000000000000000" pitchFamily="2" charset="2"/>
              </a:rPr>
              <a:t>값이 </a:t>
            </a:r>
            <a:r>
              <a:rPr lang="en-US" altLang="ko-KR" smtClean="0">
                <a:sym typeface="Wingdings" panose="05000000000000000000" pitchFamily="2" charset="2"/>
              </a:rPr>
              <a:t>add_one() </a:t>
            </a:r>
            <a:r>
              <a:rPr lang="ko-KR" altLang="en-US" smtClean="0">
                <a:sym typeface="Wingdings" panose="05000000000000000000" pitchFamily="2" charset="2"/>
              </a:rPr>
              <a:t>의 </a:t>
            </a:r>
            <a:r>
              <a:rPr lang="en-US" altLang="ko-KR" smtClean="0">
                <a:sym typeface="Wingdings" panose="05000000000000000000" pitchFamily="2" charset="2"/>
              </a:rPr>
              <a:t>n </a:t>
            </a:r>
            <a:r>
              <a:rPr lang="ko-KR" altLang="en-US" smtClean="0">
                <a:sym typeface="Wingdings" panose="05000000000000000000" pitchFamily="2" charset="2"/>
              </a:rPr>
              <a:t>으로 </a:t>
            </a:r>
            <a:r>
              <a:rPr lang="ko-KR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값이 복사된다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14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403479"/>
            <a:ext cx="324036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n=1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printf(“%d\n”,n);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n=2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printf(“%d\n”,n);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while(1)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n=3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printf(“%d\n”,n);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break;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printf(“%d\n”,n);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674022"/>
            <a:ext cx="612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변수는 </a:t>
            </a:r>
            <a:r>
              <a:rPr lang="ko-KR" altLang="en-US" smtClean="0">
                <a:solidFill>
                  <a:srgbClr val="FF0000"/>
                </a:solidFill>
              </a:rPr>
              <a:t>정의</a:t>
            </a:r>
            <a:r>
              <a:rPr lang="ko-KR" altLang="en-US">
                <a:solidFill>
                  <a:srgbClr val="FF0000"/>
                </a:solidFill>
              </a:rPr>
              <a:t>된 블록 안에서만</a:t>
            </a:r>
            <a:r>
              <a:rPr lang="ko-KR" altLang="en-US"/>
              <a:t> 효력을 가진다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같은 이름이 충돌할 경우 자신의 변수가 우선권이 있다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상위 블록의 변수는 하위 블록에서 사용 가능하다</a:t>
            </a: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언어의 형식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안에서 값변경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403479"/>
            <a:ext cx="324036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void square(int 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n = n*n;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num=100;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square(num);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변경안됨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printf(“%d\n”,num);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403479"/>
            <a:ext cx="324036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square(int 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n = n*n;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num=100;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 = square(num)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printf(“%d\n”,num);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063712"/>
            <a:ext cx="324036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void square(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*p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n = *p;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*p = n*n;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int num=100;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square(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&amp;num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변경</a:t>
            </a:r>
            <a:r>
              <a:rPr lang="ko-KR" altLang="en-US" sz="140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됨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printf(“%d\n”,num);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11960" y="2084017"/>
            <a:ext cx="360040" cy="72008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7880167">
            <a:off x="4226924" y="4399200"/>
            <a:ext cx="1080120" cy="72008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91980" y="5402541"/>
            <a:ext cx="424827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z="2400" b="1" smtClean="0"/>
              <a:t>원리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1. </a:t>
            </a:r>
            <a:r>
              <a:rPr lang="ko-KR" altLang="en-US" b="1" smtClean="0">
                <a:solidFill>
                  <a:srgbClr val="FF0000"/>
                </a:solidFill>
              </a:rPr>
              <a:t>변수의 주소</a:t>
            </a:r>
            <a:r>
              <a:rPr lang="ko-KR" altLang="en-US" smtClean="0"/>
              <a:t>를 함수에 넘김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2. </a:t>
            </a:r>
            <a:r>
              <a:rPr lang="ko-KR" altLang="en-US" smtClean="0"/>
              <a:t>함수 안에서 해당 </a:t>
            </a:r>
            <a:r>
              <a:rPr lang="ko-KR" altLang="en-US" b="1" smtClean="0">
                <a:solidFill>
                  <a:srgbClr val="FF0000"/>
                </a:solidFill>
              </a:rPr>
              <a:t>주소의 값을 바꿈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3. </a:t>
            </a:r>
            <a:r>
              <a:rPr lang="ko-KR" altLang="en-US" smtClean="0"/>
              <a:t>결국</a:t>
            </a:r>
            <a:r>
              <a:rPr lang="en-US" altLang="ko-KR" smtClean="0"/>
              <a:t>, </a:t>
            </a:r>
            <a:r>
              <a:rPr lang="ko-KR" altLang="en-US" smtClean="0"/>
              <a:t>변수의 값이 바뀜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9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함수로 배열 전달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1424432"/>
            <a:ext cx="604867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void square_array(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*p, int 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int p[]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도 가능함</a:t>
            </a:r>
            <a:endParaRPr lang="en-US" altLang="ko-KR" sz="14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배열의 개수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을 받지 않으면 알 수가 없다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for(i=0;i&lt;n;i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 = p[i] * p[i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주소에 있는 값을 변경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//*(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p+i) *= *(p+i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포인트 연산도 가능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n[3]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= {1,2,3};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square_array(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n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이 메모리주소이다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for(i=0;i&lt;3;i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printf("%d\n", n[i]);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518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함수로 문자열 전달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1688609"/>
            <a:ext cx="504056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print_str(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*s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puts(“=====“);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puts(s);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puts(“=====“);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msg[64]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= “Hello, world”;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print_str(msg);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print_str(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5518973"/>
            <a:ext cx="697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문자열은 </a:t>
            </a:r>
            <a:r>
              <a:rPr lang="en-US" altLang="ko-KR" smtClean="0"/>
              <a:t>char </a:t>
            </a:r>
            <a:r>
              <a:rPr lang="ko-KR" altLang="en-US" smtClean="0"/>
              <a:t>배열일 뿐이다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단</a:t>
            </a:r>
            <a:r>
              <a:rPr lang="en-US" altLang="ko-KR" smtClean="0"/>
              <a:t>, “</a:t>
            </a:r>
            <a:r>
              <a:rPr lang="ko-KR" altLang="en-US" smtClean="0"/>
              <a:t>안녕하세요</a:t>
            </a:r>
            <a:r>
              <a:rPr lang="en-US" altLang="ko-KR" smtClean="0"/>
              <a:t>” </a:t>
            </a:r>
            <a:r>
              <a:rPr lang="ko-KR" altLang="en-US" smtClean="0"/>
              <a:t>를 넘길 경우 함수안에서 값을 수정할 수 없다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207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함수로 </a:t>
            </a:r>
            <a:r>
              <a:rPr lang="en-US" altLang="ko-KR" smtClean="0"/>
              <a:t>2</a:t>
            </a:r>
            <a:r>
              <a:rPr lang="ko-KR" altLang="en-US" smtClean="0"/>
              <a:t>차원배열 전달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1424432"/>
            <a:ext cx="604867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void square_array_2d(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p[][3], int row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 // int (*p)[3]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for(i=0;i&lt;row;i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for(j=0;j&lt;3;j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p[i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][j] = p[i][j] * p[i][j];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num[2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][3]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= {{1,2,3}, {4,5,6}};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square_array_2d(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for(i=0;i&lt;2;i++)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for(j=0;j&lt;3;j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printf("%d ",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num[i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][j]);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puts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6093296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p[][3] </a:t>
            </a:r>
            <a:r>
              <a:rPr lang="ko-KR" altLang="en-US" smtClean="0"/>
              <a:t>과 같이 열의 개수는 지정해 주어야 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int (*p)[3] </a:t>
            </a:r>
            <a:r>
              <a:rPr lang="ko-KR" altLang="en-US" smtClean="0"/>
              <a:t>과 같이 사용할 수 있다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568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 </a:t>
            </a:r>
            <a:r>
              <a:rPr lang="ko-KR" altLang="en-US" smtClean="0"/>
              <a:t>다른 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1424432"/>
            <a:ext cx="604867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void square_array_2d(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int row)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(*n)[3] = p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4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열의 개수를 지정한 포인터로 변환후 사용</a:t>
            </a:r>
            <a:endParaRPr lang="en-US" altLang="ko-KR" sz="140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for(i=0;i&lt;row;i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for(j=0;j&lt;3;j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][j] =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][j] *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][j];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num[2][3] = {{1,2,3}, {4,5,6}};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int i,j;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square_array_2d(num, 2);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for(i=0;i&lt;2;i++)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for(j=0;j&lt;3;j++) printf("%d ", num[i][j]);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puts("");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546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함수로 구조체 전달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5800249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modify_student( ) </a:t>
            </a:r>
            <a:r>
              <a:rPr lang="ko-KR" altLang="en-US" smtClean="0"/>
              <a:t>에서는 전달된 변수의 값이 바뀌지 않음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student *s </a:t>
            </a:r>
            <a:r>
              <a:rPr lang="ko-KR" altLang="en-US" smtClean="0"/>
              <a:t>와 같이 포인터로 인자를 전달해야 함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271428"/>
            <a:ext cx="391726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typedef struct _student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name[64];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id;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score;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print_student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(student s)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("%s, %d, %.2f\n", s.name, s.id, s.score);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modify_student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(student s, char *name, int id, double score)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strcpy(s.name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name);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s.id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id;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s.score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score;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6781" y="1271427"/>
            <a:ext cx="493971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modify_student2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(student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char *name, int id, double score)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strcpy(s-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&gt;name, name);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s-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&gt;id = id;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s-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&gt;score = score;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student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boy = {"dooly", 100, 55};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print_student(boy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modify_student(boy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"pengsu",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200, 99.99);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print_student(boy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modify_student2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&amp;boy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"pengsu", 200, 99.99);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print_student(boy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0143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함수에서 포인터 리턴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함수 지역변수의 포인터를 리턴하면 에러임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함수 안에서 </a:t>
            </a:r>
            <a:r>
              <a:rPr lang="en-US" altLang="ko-KR" sz="1600" smtClean="0"/>
              <a:t>malloc( ) </a:t>
            </a:r>
            <a:r>
              <a:rPr lang="ko-KR" altLang="en-US" sz="1600" smtClean="0"/>
              <a:t>으로 메모리 생성하여 포인터를 리턴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755576" y="2640648"/>
            <a:ext cx="391726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*add_one(int 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n += 1;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&amp;n;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ERROR!!!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2849" y="2636912"/>
            <a:ext cx="391726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*add_one(int n)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*p =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(sizeof(int));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*p = n + 1;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return p; // GOOD!!!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n=999;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int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*p = add_one(n)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printf("%d\n",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*p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free(p)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3615134" y="3768278"/>
            <a:ext cx="1152128" cy="9056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68760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86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(</a:t>
            </a:r>
            <a:r>
              <a:rPr lang="ko-KR" altLang="en-US" sz="3600" smtClean="0"/>
              <a:t>계속</a:t>
            </a:r>
            <a:r>
              <a:rPr lang="en-US" altLang="ko-KR" sz="3600" smtClean="0"/>
              <a:t>) </a:t>
            </a:r>
            <a:r>
              <a:rPr lang="ko-KR" altLang="en-US" sz="3600" smtClean="0"/>
              <a:t>전달받은 포인터를 리턴</a:t>
            </a: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1288469" y="1844824"/>
            <a:ext cx="630786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next_item(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*n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n+1;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num[]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 = {1,2,3,4,5};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*p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 = next_item(num);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printf("%d\n", *p);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printf("%d\n", 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*next_item(&amp;num[2])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); // num+2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28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void * </a:t>
            </a:r>
            <a:r>
              <a:rPr lang="ko-KR" altLang="en-US" smtClean="0"/>
              <a:t>포인터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void *myf(void *)</a:t>
            </a:r>
          </a:p>
          <a:p>
            <a:pPr lvl="1"/>
            <a:r>
              <a:rPr lang="ko-KR" altLang="en-US" sz="2000" smtClean="0"/>
              <a:t>함수 정의에서 전달받거나 전달할 포인터의 타입이 정해지지 않은 경우 사용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00435" y="2852936"/>
            <a:ext cx="709995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*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next_item(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*n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*p = 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(int *)n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p+1;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num[] = {1,2,3,4,5};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*p = 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(int *)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next_item(num);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printf("%d\n", *p);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printf("%d\n", 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*(int *)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next_item(&amp;num[2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]));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09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en-US" altLang="ko-KR" smtClean="0"/>
              <a:t> </a:t>
            </a:r>
            <a:r>
              <a:rPr lang="ko-KR" altLang="en-US" smtClean="0"/>
              <a:t>포인터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함수 자체도 포인터 처럼 사용할 수 있다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구조체를 클래스 처럼 사용하는 예제이다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1000435" y="2132856"/>
            <a:ext cx="709995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typedef struct _student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char name[64];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id;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double score;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(*display)(struct _student)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 student;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myprint(student s)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printf("%s&gt; %d, %.2f\n", s.name, s.id, s.score);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student boy = {"dooly", 100, 55.55, myprint};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boy.display(boy)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7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6698</Words>
  <Application>Microsoft Office PowerPoint</Application>
  <PresentationFormat>화면 슬라이드 쇼(4:3)</PresentationFormat>
  <Paragraphs>2078</Paragraphs>
  <Slides>124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25" baseType="lpstr">
      <vt:lpstr>Office 테마</vt:lpstr>
      <vt:lpstr>C 프로그래밍</vt:lpstr>
      <vt:lpstr>C 언어 소개</vt:lpstr>
      <vt:lpstr>프로그래밍 언어 주요 흐름</vt:lpstr>
      <vt:lpstr>C 언어의 특징과 활용</vt:lpstr>
      <vt:lpstr>C 윈도우 개발환경</vt:lpstr>
      <vt:lpstr>Dev-C++ 설치</vt:lpstr>
      <vt:lpstr>Dev-C++ 실행화면</vt:lpstr>
      <vt:lpstr>참고 자료</vt:lpstr>
      <vt:lpstr>C 언어의 형식</vt:lpstr>
      <vt:lpstr>hello, world!</vt:lpstr>
      <vt:lpstr>직접 컴파일 방법</vt:lpstr>
      <vt:lpstr>main( ) 함수</vt:lpstr>
      <vt:lpstr>printf( ) 함수</vt:lpstr>
      <vt:lpstr>#include</vt:lpstr>
      <vt:lpstr>주석</vt:lpstr>
      <vt:lpstr>프로그래밍 언어는 계산기</vt:lpstr>
      <vt:lpstr>제어문 - 조건과 반복</vt:lpstr>
      <vt:lpstr>C 자료형</vt:lpstr>
      <vt:lpstr>자료형 종류</vt:lpstr>
      <vt:lpstr>정수형 개요</vt:lpstr>
      <vt:lpstr>정수 범위</vt:lpstr>
      <vt:lpstr>정수 출력</vt:lpstr>
      <vt:lpstr>sizeof</vt:lpstr>
      <vt:lpstr>limits.h</vt:lpstr>
      <vt:lpstr>stdint.h</vt:lpstr>
      <vt:lpstr>실수형 개요</vt:lpstr>
      <vt:lpstr>실수형 표현 및 출력</vt:lpstr>
      <vt:lpstr>정수와 실수 변환</vt:lpstr>
      <vt:lpstr>문자형 char</vt:lpstr>
      <vt:lpstr>문자와 숫자 변환</vt:lpstr>
      <vt:lpstr>특수문자</vt:lpstr>
      <vt:lpstr>사칙연산</vt:lpstr>
      <vt:lpstr>덧셈과 뺄셈</vt:lpstr>
      <vt:lpstr>곱셈과 나눗셈</vt:lpstr>
      <vt:lpstr>나머지 연산</vt:lpstr>
      <vt:lpstr>제어문</vt:lpstr>
      <vt:lpstr>제어문 종류</vt:lpstr>
      <vt:lpstr>if</vt:lpstr>
      <vt:lpstr>비교 연산자</vt:lpstr>
      <vt:lpstr>논리 연산자</vt:lpstr>
      <vt:lpstr>연산자 정리 및 우선순위</vt:lpstr>
      <vt:lpstr>switch</vt:lpstr>
      <vt:lpstr>반복문 사용이유</vt:lpstr>
      <vt:lpstr>for</vt:lpstr>
      <vt:lpstr>break, continue</vt:lpstr>
      <vt:lpstr>while</vt:lpstr>
      <vt:lpstr>난수 생성</vt:lpstr>
      <vt:lpstr>반복문 중첩</vt:lpstr>
      <vt:lpstr>구구단</vt:lpstr>
      <vt:lpstr>피라미드 그리기</vt:lpstr>
      <vt:lpstr>배열과 포인터</vt:lpstr>
      <vt:lpstr>배열의 개념</vt:lpstr>
      <vt:lpstr>배열의 정의</vt:lpstr>
      <vt:lpstr>배열의 갯수</vt:lpstr>
      <vt:lpstr>배열은 순열이다</vt:lpstr>
      <vt:lpstr>배열 처리</vt:lpstr>
      <vt:lpstr>포인터 개념</vt:lpstr>
      <vt:lpstr>포인터 변수</vt:lpstr>
      <vt:lpstr>포인터 연산</vt:lpstr>
      <vt:lpstr>배열과 포인터</vt:lpstr>
      <vt:lpstr>배열과 포인터 혼용</vt:lpstr>
      <vt:lpstr>포인터의 형변환</vt:lpstr>
      <vt:lpstr>2차원 배열</vt:lpstr>
      <vt:lpstr>2차원배열 구조</vt:lpstr>
      <vt:lpstr>2차원배열과 포인터</vt:lpstr>
      <vt:lpstr>메모리 할당</vt:lpstr>
      <vt:lpstr>1차원배열 메모리할당 </vt:lpstr>
      <vt:lpstr>2차원배열 메모리할당 </vt:lpstr>
      <vt:lpstr>(계속) 메모리 구조</vt:lpstr>
      <vt:lpstr>(계속) 다른 방법</vt:lpstr>
      <vt:lpstr>3차원 배열</vt:lpstr>
      <vt:lpstr>문자열 개념</vt:lpstr>
      <vt:lpstr>문자열 테스트</vt:lpstr>
      <vt:lpstr>문자열 함수들</vt:lpstr>
      <vt:lpstr>strtok( ) 함수</vt:lpstr>
      <vt:lpstr>문자열 배열</vt:lpstr>
      <vt:lpstr>구조체</vt:lpstr>
      <vt:lpstr>구조체 개념</vt:lpstr>
      <vt:lpstr>구조체 예제</vt:lpstr>
      <vt:lpstr>구조체 포인터</vt:lpstr>
      <vt:lpstr>구조체 메모리할당</vt:lpstr>
      <vt:lpstr>typedef</vt:lpstr>
      <vt:lpstr>구조체 초기화와 복사</vt:lpstr>
      <vt:lpstr>함수</vt:lpstr>
      <vt:lpstr>함수 개념</vt:lpstr>
      <vt:lpstr>함수 예제</vt:lpstr>
      <vt:lpstr>함수의 위치</vt:lpstr>
      <vt:lpstr>함수 인자의 값복사</vt:lpstr>
      <vt:lpstr>지역변수</vt:lpstr>
      <vt:lpstr>함수 안에서 값변경</vt:lpstr>
      <vt:lpstr>함수로 배열 전달</vt:lpstr>
      <vt:lpstr>함수로 문자열 전달</vt:lpstr>
      <vt:lpstr>함수로 2차원배열 전달</vt:lpstr>
      <vt:lpstr>(계속) 다른 방법</vt:lpstr>
      <vt:lpstr>함수로 구조체 전달</vt:lpstr>
      <vt:lpstr>함수에서 포인터 리턴</vt:lpstr>
      <vt:lpstr>(계속) 전달받은 포인터를 리턴</vt:lpstr>
      <vt:lpstr>void * 포인터</vt:lpstr>
      <vt:lpstr>함수 포인터</vt:lpstr>
      <vt:lpstr>파일 입출력</vt:lpstr>
      <vt:lpstr>파일 읽기 기본</vt:lpstr>
      <vt:lpstr>읽은 문자확인</vt:lpstr>
      <vt:lpstr>한꺼번에 여러 문자 읽기</vt:lpstr>
      <vt:lpstr>한줄씩 읽기</vt:lpstr>
      <vt:lpstr>한 문자씩 읽기</vt:lpstr>
      <vt:lpstr>파일 쓰기 기본</vt:lpstr>
      <vt:lpstr>파일 쓰기 함수들</vt:lpstr>
      <vt:lpstr>바이너리 모드</vt:lpstr>
      <vt:lpstr>패키징, 전처리기, 전역변수</vt:lpstr>
      <vt:lpstr>패키징 개념</vt:lpstr>
      <vt:lpstr>패키징 주의사항</vt:lpstr>
      <vt:lpstr>#include 지시자</vt:lpstr>
      <vt:lpstr>전역변수</vt:lpstr>
      <vt:lpstr>extern 변수</vt:lpstr>
      <vt:lpstr>static 변수</vt:lpstr>
      <vt:lpstr>#define 지시자</vt:lpstr>
      <vt:lpstr>컴파일과 링크</vt:lpstr>
      <vt:lpstr>기타</vt:lpstr>
      <vt:lpstr>비트 연산</vt:lpstr>
      <vt:lpstr>저수준 파일 입출력</vt:lpstr>
      <vt:lpstr>시간 함수</vt:lpstr>
      <vt:lpstr>키보드 입력</vt:lpstr>
      <vt:lpstr>Makefile</vt:lpstr>
      <vt:lpstr>추가 학습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hwangheui lee</dc:creator>
  <cp:lastModifiedBy>hwangheui lee</cp:lastModifiedBy>
  <cp:revision>286</cp:revision>
  <dcterms:created xsi:type="dcterms:W3CDTF">2019-01-17T00:58:44Z</dcterms:created>
  <dcterms:modified xsi:type="dcterms:W3CDTF">2020-03-08T12:01:41Z</dcterms:modified>
</cp:coreProperties>
</file>