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520" r:id="rId5"/>
    <p:sldId id="521" r:id="rId6"/>
    <p:sldId id="522" r:id="rId7"/>
    <p:sldId id="530" r:id="rId8"/>
    <p:sldId id="474" r:id="rId9"/>
    <p:sldId id="275" r:id="rId10"/>
    <p:sldId id="327" r:id="rId11"/>
    <p:sldId id="523" r:id="rId12"/>
    <p:sldId id="524" r:id="rId13"/>
    <p:sldId id="455" r:id="rId14"/>
    <p:sldId id="525" r:id="rId15"/>
    <p:sldId id="526" r:id="rId16"/>
    <p:sldId id="527" r:id="rId17"/>
    <p:sldId id="528" r:id="rId18"/>
    <p:sldId id="538" r:id="rId19"/>
    <p:sldId id="529" r:id="rId20"/>
    <p:sldId id="531" r:id="rId21"/>
    <p:sldId id="532" r:id="rId22"/>
    <p:sldId id="534" r:id="rId23"/>
    <p:sldId id="539" r:id="rId24"/>
    <p:sldId id="533" r:id="rId25"/>
    <p:sldId id="535" r:id="rId26"/>
    <p:sldId id="536" r:id="rId27"/>
    <p:sldId id="537" r:id="rId28"/>
    <p:sldId id="540" r:id="rId29"/>
    <p:sldId id="541" r:id="rId30"/>
    <p:sldId id="542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0" autoAdjust="0"/>
    <p:restoredTop sz="94660"/>
  </p:normalViewPr>
  <p:slideViewPr>
    <p:cSldViewPr>
      <p:cViewPr varScale="1">
        <p:scale>
          <a:sx n="63" d="100"/>
          <a:sy n="63" d="100"/>
        </p:scale>
        <p:origin x="-120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mysql.com/docs/refman-8.0-en.pdf" TargetMode="External"/><Relationship Id="rId2" Type="http://schemas.openxmlformats.org/officeDocument/2006/relationships/hyperlink" Target="https://dev.mysql.com/doc/refman/8.0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hyperlink" Target="https://blog.naver.com/bailey_jo/22171955198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2020.3.9</a:t>
            </a:r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348880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501008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284984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</a:t>
            </a:r>
            <a:r>
              <a:rPr lang="ko-KR" altLang="en-US" smtClean="0"/>
              <a:t>접속 방법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smtClean="0"/>
              <a:t>서비스 시작 및 종료</a:t>
            </a:r>
            <a:endParaRPr lang="en-US" altLang="ko-KR" sz="240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000" smtClean="0"/>
              <a:t>윈도우 프롬프트 관리자권한으로 실행</a:t>
            </a:r>
            <a:endParaRPr lang="en-US" altLang="ko-KR" sz="20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smtClean="0"/>
              <a:t>net start mysql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smtClean="0"/>
              <a:t>mysql –u root –p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smtClean="0"/>
              <a:t>mysql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smtClean="0"/>
              <a:t>net stop mysql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mysql </a:t>
            </a:r>
            <a:r>
              <a:rPr lang="ko-KR" altLang="en-US" sz="2400" smtClean="0"/>
              <a:t>접속</a:t>
            </a:r>
            <a:endParaRPr lang="en-US" altLang="ko-KR" sz="24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smtClean="0"/>
              <a:t>mysql –u root –p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smtClean="0"/>
              <a:t>mysql&gt; show databases;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smtClean="0"/>
              <a:t>mysql&gt; show tables from mysql;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000" smtClean="0"/>
              <a:t>mysql&gt; quit (</a:t>
            </a:r>
            <a:r>
              <a:rPr lang="ko-KR" altLang="en-US" sz="2000" smtClean="0"/>
              <a:t>또는 </a:t>
            </a:r>
            <a:r>
              <a:rPr lang="en-US" altLang="ko-KR" sz="2000" smtClean="0"/>
              <a:t>exit)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17032"/>
            <a:ext cx="18669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0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사용자 생성 및 권한 부여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mysql&gt; create </a:t>
            </a:r>
            <a:r>
              <a:rPr lang="en-US" altLang="ko-KR" sz="2000"/>
              <a:t>user </a:t>
            </a:r>
            <a:r>
              <a:rPr lang="en-US" altLang="ko-KR" sz="2000" smtClean="0"/>
              <a:t>‘</a:t>
            </a:r>
            <a:r>
              <a:rPr lang="en-US" altLang="ko-KR" sz="2000" smtClean="0">
                <a:solidFill>
                  <a:schemeClr val="accent1"/>
                </a:solidFill>
              </a:rPr>
              <a:t>dooly</a:t>
            </a:r>
            <a:r>
              <a:rPr lang="en-US" altLang="ko-KR" sz="2000" smtClean="0"/>
              <a:t>'@'%' </a:t>
            </a:r>
            <a:r>
              <a:rPr lang="en-US" altLang="ko-KR" sz="2000"/>
              <a:t>identified by </a:t>
            </a:r>
            <a:r>
              <a:rPr lang="en-US" altLang="ko-KR" sz="2000" smtClean="0"/>
              <a:t>‘</a:t>
            </a:r>
            <a:r>
              <a:rPr lang="en-US" altLang="ko-KR" sz="2000" smtClean="0">
                <a:solidFill>
                  <a:schemeClr val="accent1"/>
                </a:solidFill>
              </a:rPr>
              <a:t>daaly</a:t>
            </a:r>
            <a:r>
              <a:rPr lang="en-US" altLang="ko-KR" sz="2000" smtClean="0"/>
              <a:t>';</a:t>
            </a:r>
            <a:endParaRPr lang="en-US" altLang="ko-KR" sz="2000"/>
          </a:p>
          <a:p>
            <a:pPr lvl="1"/>
            <a:r>
              <a:rPr lang="en-US" altLang="ko-KR" sz="2000" smtClean="0"/>
              <a:t>mysql&gt; grant </a:t>
            </a:r>
            <a:r>
              <a:rPr lang="en-US" altLang="ko-KR" sz="2000"/>
              <a:t>all privileges on *.* to </a:t>
            </a:r>
            <a:r>
              <a:rPr lang="en-US" altLang="ko-KR" sz="2000" smtClean="0"/>
              <a:t>‘</a:t>
            </a:r>
            <a:r>
              <a:rPr lang="en-US" altLang="ko-KR" sz="2000" smtClean="0">
                <a:solidFill>
                  <a:schemeClr val="accent1"/>
                </a:solidFill>
              </a:rPr>
              <a:t>dooly</a:t>
            </a:r>
            <a:r>
              <a:rPr lang="en-US" altLang="ko-KR" sz="2000" smtClean="0"/>
              <a:t>'@'%';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사용자 삭제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mysql&gt; drop </a:t>
            </a:r>
            <a:r>
              <a:rPr lang="en-US" altLang="ko-KR" sz="2000"/>
              <a:t>user </a:t>
            </a:r>
            <a:r>
              <a:rPr lang="en-US" altLang="ko-KR" sz="2000" smtClean="0"/>
              <a:t>‘</a:t>
            </a:r>
            <a:r>
              <a:rPr lang="en-US" altLang="ko-KR" sz="2000" smtClean="0">
                <a:solidFill>
                  <a:schemeClr val="accent1"/>
                </a:solidFill>
              </a:rPr>
              <a:t>dooly</a:t>
            </a:r>
            <a:r>
              <a:rPr lang="en-US" altLang="ko-KR" sz="2000" smtClean="0"/>
              <a:t>'@'%';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mysql </a:t>
            </a:r>
            <a:r>
              <a:rPr lang="ko-KR" altLang="en-US" sz="2400" smtClean="0"/>
              <a:t>접속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mysql –u dooly –p</a:t>
            </a:r>
          </a:p>
          <a:p>
            <a:pPr lvl="1"/>
            <a:r>
              <a:rPr lang="ko-KR" altLang="en-US" sz="2000" smtClean="0"/>
              <a:t>비밀번호 입력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database </a:t>
            </a:r>
            <a:r>
              <a:rPr lang="ko-KR" altLang="en-US" smtClean="0"/>
              <a:t>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mtClean="0"/>
              <a:t>show databases;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mtClean="0"/>
              <a:t>create database my_test;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mtClean="0"/>
              <a:t>show databases;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mtClean="0"/>
              <a:t>drop database my_test;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6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</a:t>
            </a:r>
            <a:r>
              <a:rPr lang="ko-KR" altLang="en-US" smtClean="0"/>
              <a:t>맛보기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3648" y="1340768"/>
            <a:ext cx="6264696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database my_test;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Query OK, 1 row affected (0.04 sec)</a:t>
            </a:r>
          </a:p>
          <a:p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use my_test;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Database changed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create table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사원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이름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char(32),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나이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int);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Query OK, 0 rows affected (0.13 sec)</a:t>
            </a:r>
          </a:p>
          <a:p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 into </a:t>
            </a:r>
            <a:r>
              <a:rPr lang="ko-KR" altLang="en-US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사원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 ('</a:t>
            </a:r>
            <a:r>
              <a:rPr lang="ko-KR" altLang="en-US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홍길동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28);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Query OK, 1 row affected (0.02 sec)</a:t>
            </a:r>
          </a:p>
          <a:p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 into </a:t>
            </a:r>
            <a:r>
              <a:rPr lang="ko-KR" altLang="en-US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사원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 ('</a:t>
            </a:r>
            <a:r>
              <a:rPr lang="ko-KR" altLang="en-US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장길살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32);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Query OK, 1 row affected (0.01 sec)</a:t>
            </a:r>
          </a:p>
          <a:p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* from </a:t>
            </a:r>
            <a:r>
              <a:rPr lang="ko-KR" altLang="en-US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사원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+--------+------+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이름  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나이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+--------+------+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홍길동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  28 |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장길살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  32 |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+--------+------+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2 rows in set (0.00 sec)</a:t>
            </a:r>
            <a:endParaRPr lang="ko-KR" alt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4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생성 정보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1700808"/>
            <a:ext cx="7272808" cy="2160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desc </a:t>
            </a:r>
            <a:r>
              <a:rPr lang="ko-KR" altLang="en-US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사원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+-------+----------+------+-----+---------+-------+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Field | Type     | Null | Key | Default | Extra |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+-------+----------+------+-----+---------+-------+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이름 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char(32) | YES  |     | NULL    |       |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나이 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int      | YES  |     | NULL    |       |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+-------+----------+------+-----+---------+-------+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2 rows in set (0.02 sec)</a:t>
            </a:r>
            <a:endParaRPr lang="ko-KR" alt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4293096"/>
            <a:ext cx="7272808" cy="2160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show create table </a:t>
            </a:r>
            <a:r>
              <a:rPr lang="ko-KR" altLang="en-US" sz="14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사원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40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  <a:cs typeface="Courier New" panose="02070309020205020404" pitchFamily="49" charset="0"/>
              </a:rPr>
              <a:t>CREATE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TABLE `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사원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` (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  `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이름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` char(32) DEFAULT NULL,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  `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나이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` int DEFAULT NULL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) ENGINE=InnoDB DEFAULT CHARSET=utf8mb4 </a:t>
            </a:r>
            <a:r>
              <a:rPr lang="en-US" altLang="ko-KR" sz="1400" smtClean="0">
                <a:latin typeface="Consolas" panose="020B0609020204030204" pitchFamily="49" charset="0"/>
                <a:cs typeface="Courier New" panose="02070309020205020404" pitchFamily="49" charset="0"/>
              </a:rPr>
              <a:t>COLLATE=utf8mb4_0900_ai_ci</a:t>
            </a:r>
          </a:p>
          <a:p>
            <a:endParaRPr lang="ko-KR" alt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</a:t>
            </a:r>
            <a:r>
              <a:rPr lang="en-US" altLang="ko-KR" smtClean="0"/>
              <a:t>, DB</a:t>
            </a:r>
            <a:r>
              <a:rPr lang="ko-KR" altLang="en-US" smtClean="0"/>
              <a:t> 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3648" y="1340768"/>
            <a:ext cx="6264696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show tables;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+-------------------+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Tables_in_my_test |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+-------------------+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사원             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+-------------------+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1 row in set (0.01 sec)</a:t>
            </a:r>
          </a:p>
          <a:p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 table </a:t>
            </a:r>
            <a:r>
              <a:rPr lang="ko-KR" altLang="en-US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사원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Query OK, 0 rows affected (0.04 sec)</a:t>
            </a:r>
          </a:p>
          <a:p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show tables;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Empty set (0.01 sec)</a:t>
            </a:r>
          </a:p>
          <a:p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 database my_test;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Query OK, 0 rows affected (0.03 sec)</a:t>
            </a:r>
          </a:p>
          <a:p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show databases</a:t>
            </a:r>
            <a:r>
              <a:rPr lang="en-US" altLang="ko-KR" sz="14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+--------------------+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Database           |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+--------------------+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information_schema |</a:t>
            </a:r>
          </a:p>
        </p:txBody>
      </p:sp>
    </p:spTree>
    <p:extLst>
      <p:ext uri="{BB962C8B-B14F-4D97-AF65-F5344CB8AC3E}">
        <p14:creationId xmlns:p14="http://schemas.microsoft.com/office/powerpoint/2010/main" val="80770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복잡한 테이블 생성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3648" y="1556792"/>
            <a:ext cx="6408712" cy="44644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ko-KR" sz="2000" b="1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</a:t>
            </a:r>
            <a:r>
              <a:rPr lang="en-US" altLang="ko-KR" sz="200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urier New" panose="02070309020205020404" pitchFamily="49" charset="0"/>
              </a:rPr>
              <a:t>EMPNO     </a:t>
            </a:r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int NOT NULL,</a:t>
            </a:r>
          </a:p>
          <a:p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urier New" panose="02070309020205020404" pitchFamily="49" charset="0"/>
              </a:rPr>
              <a:t>ENAME     varchar(10</a:t>
            </a:r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) DEFAULT NULL,</a:t>
            </a:r>
          </a:p>
          <a:p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urier New" panose="02070309020205020404" pitchFamily="49" charset="0"/>
              </a:rPr>
              <a:t>JOB       varchar(9</a:t>
            </a:r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) DEFAULT NULL,</a:t>
            </a:r>
          </a:p>
          <a:p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urier New" panose="02070309020205020404" pitchFamily="49" charset="0"/>
              </a:rPr>
              <a:t>MGR       int </a:t>
            </a:r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DEFAULT NULL,</a:t>
            </a:r>
          </a:p>
          <a:p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urier New" panose="02070309020205020404" pitchFamily="49" charset="0"/>
              </a:rPr>
              <a:t>HIREDATE  datetime </a:t>
            </a:r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DEFAULT NULL,</a:t>
            </a:r>
          </a:p>
          <a:p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urier New" panose="02070309020205020404" pitchFamily="49" charset="0"/>
              </a:rPr>
              <a:t>SAL       double </a:t>
            </a:r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DEFAULT NULL,</a:t>
            </a:r>
          </a:p>
          <a:p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urier New" panose="02070309020205020404" pitchFamily="49" charset="0"/>
              </a:rPr>
              <a:t>OMM       double </a:t>
            </a:r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DEFAULT NULL,</a:t>
            </a:r>
          </a:p>
          <a:p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smtClean="0">
                <a:latin typeface="Consolas" panose="020B0609020204030204" pitchFamily="49" charset="0"/>
                <a:cs typeface="Courier New" panose="02070309020205020404" pitchFamily="49" charset="0"/>
              </a:rPr>
              <a:t>DEPTNO    int </a:t>
            </a:r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DEFAULT NULL,</a:t>
            </a:r>
          </a:p>
          <a:p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urier New" panose="02070309020205020404" pitchFamily="49" charset="0"/>
              </a:rPr>
              <a:t>(EMPNO),</a:t>
            </a:r>
            <a:endParaRPr lang="en-US" altLang="ko-KR" sz="20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  <a:cs typeface="Courier New" panose="02070309020205020404" pitchFamily="49" charset="0"/>
              </a:rPr>
              <a:t>  KEY </a:t>
            </a:r>
            <a:r>
              <a:rPr lang="en-US" altLang="ko-KR" sz="2000" smtClean="0">
                <a:latin typeface="Consolas" panose="020B0609020204030204" pitchFamily="49" charset="0"/>
                <a:cs typeface="Courier New" panose="02070309020205020404" pitchFamily="49" charset="0"/>
              </a:rPr>
              <a:t>PK_EMP (DEPTNO)</a:t>
            </a:r>
            <a:endParaRPr lang="en-US" altLang="ko-KR" sz="20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200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ko-KR" sz="20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5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primary key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556792"/>
            <a:ext cx="7416824" cy="5013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smtClean="0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&gt; CREATE TABLE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사원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    -&gt;  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사원번호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primary key auto_increment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    -&gt;  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이름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varchar(20) NOT NULL,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    -&gt;  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입사일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datetime NULL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    -&gt; </a:t>
            </a:r>
            <a:r>
              <a:rPr lang="en-US" altLang="ko-KR" sz="140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insert into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사원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values (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, '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홍길동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', '2000-1-1');</a:t>
            </a:r>
          </a:p>
          <a:p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insert into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사원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values (NULL, '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장길산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', NULL);</a:t>
            </a:r>
          </a:p>
          <a:p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insert into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사원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values (</a:t>
            </a:r>
            <a:r>
              <a:rPr lang="en-US" altLang="ko-KR" sz="14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100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, '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둘리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', '2020-3-9');</a:t>
            </a:r>
          </a:p>
          <a:p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insert into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사원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values (NULL, '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펭수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', '2020-3-10');</a:t>
            </a:r>
          </a:p>
          <a:p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mysql&gt; select * from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사원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+----------+--------+---------------------+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사원번호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이름  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입사일             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+----------+--------+---------------------+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       1 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홍길동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2000-01-01 00:00:00 |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       2 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장길산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NULL                |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     100 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둘리  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2020-03-09 00:00:00 |</a:t>
            </a:r>
          </a:p>
          <a:p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     101 | </a:t>
            </a:r>
            <a:r>
              <a:rPr lang="ko-KR" altLang="en-US" sz="1400">
                <a:latin typeface="Consolas" panose="020B0609020204030204" pitchFamily="49" charset="0"/>
                <a:cs typeface="Courier New" panose="02070309020205020404" pitchFamily="49" charset="0"/>
              </a:rPr>
              <a:t>펭수   </a:t>
            </a:r>
            <a:r>
              <a:rPr lang="en-US" altLang="ko-KR" sz="1400">
                <a:latin typeface="Consolas" panose="020B0609020204030204" pitchFamily="49" charset="0"/>
                <a:cs typeface="Courier New" panose="02070309020205020404" pitchFamily="49" charset="0"/>
              </a:rPr>
              <a:t>| 2020-03-10 00:00:00 |</a:t>
            </a:r>
          </a:p>
          <a:p>
            <a:r>
              <a:rPr lang="en-US" altLang="ko-KR" sz="1400" smtClean="0">
                <a:latin typeface="Consolas" panose="020B0609020204030204" pitchFamily="49" charset="0"/>
                <a:cs typeface="Courier New" panose="02070309020205020404" pitchFamily="49" charset="0"/>
              </a:rPr>
              <a:t>+----------+--------+---------------------+</a:t>
            </a:r>
            <a:endParaRPr lang="en-US" altLang="ko-KR" sz="14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18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 가져오기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268760"/>
            <a:ext cx="6408712" cy="54726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smtClean="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2000" b="1" smtClean="0">
                <a:solidFill>
                  <a:srgbClr val="FF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source scott.sql</a:t>
            </a:r>
          </a:p>
          <a:p>
            <a:r>
              <a:rPr lang="en-US" altLang="ko-KR" sz="1200" smtClean="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2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show databases;</a:t>
            </a:r>
          </a:p>
          <a:p>
            <a:r>
              <a:rPr lang="en-US" altLang="ko-KR" sz="1200" smtClean="0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show tables from scott;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+-----------------+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Tables_in_scott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+-----------------+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bonus          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dept           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emp            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salgrade       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+-----------------+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4 rows in set (0.01 sec</a:t>
            </a:r>
            <a:r>
              <a:rPr lang="en-US" altLang="ko-KR" sz="120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desc emp;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+----------+-------------+------+-----+---------+-------+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Field    | Type        | Null | Key | Default | Extra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+----------+-------------+------+-----+---------+-------+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EMPNO    | int         | NO   | PRI | NULL    |      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ENAME    | varchar(10) | YES  |     | NULL    |      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JOB      | varchar(9)  | YES  |     | NULL    |      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MGR      | int         | YES  |     | NULL    |      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HIREDATE | datetime    | YES  |     | NULL    |      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SAL      | double      | YES  |     | NULL    |      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COMM     | double      | YES  |     | NULL    |      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| DEPTNO   | int         | YES  | MUL | NULL    |       |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+----------+-------------+------+-----+---------+-------+</a:t>
            </a: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8 rows in set (0.01 sec)</a:t>
            </a:r>
          </a:p>
          <a:p>
            <a:endParaRPr lang="en-US" altLang="ko-K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2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* from emp;</a:t>
            </a:r>
          </a:p>
        </p:txBody>
      </p:sp>
    </p:spTree>
    <p:extLst>
      <p:ext uri="{BB962C8B-B14F-4D97-AF65-F5344CB8AC3E}">
        <p14:creationId xmlns:p14="http://schemas.microsoft.com/office/powerpoint/2010/main" val="309431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 개념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조회 예제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700808"/>
            <a:ext cx="7560840" cy="4608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select * from emp;</a:t>
            </a:r>
          </a:p>
          <a:p>
            <a:endParaRPr lang="en-US" altLang="ko-KR" sz="1600" smtClean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select 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ename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from emp;</a:t>
            </a:r>
          </a:p>
          <a:p>
            <a:endParaRPr lang="en-US" altLang="ko-KR" sz="1600" smtClean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select 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empno, ename, job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from emp;</a:t>
            </a:r>
          </a:p>
          <a:p>
            <a:endParaRPr lang="en-US" altLang="ko-KR" sz="1600" smtClean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from 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 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sal&gt;1500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select * from emp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 hiredate&gt;='1982-1-1'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select ename from emp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 sal&gt;2000 and deptno=10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select * from emp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order by sal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count(*)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from emp;</a:t>
            </a: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select job, count(*) from emp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by job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7968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홈페이지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en-US" altLang="ko-KR" sz="2000" smtClean="0">
                <a:hlinkClick r:id="rId2"/>
              </a:rPr>
              <a:t>https</a:t>
            </a:r>
            <a:r>
              <a:rPr lang="en-US" altLang="ko-KR" sz="2000">
                <a:hlinkClick r:id="rId2"/>
              </a:rPr>
              <a:t>://dev.mysql.com/doc/refman/8.0/en</a:t>
            </a:r>
            <a:r>
              <a:rPr lang="en-US" altLang="ko-KR" sz="2000" smtClean="0">
                <a:hlinkClick r:id="rId2"/>
              </a:rPr>
              <a:t>/</a:t>
            </a:r>
            <a:endParaRPr lang="en-US" altLang="ko-KR" sz="200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PDF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>
                <a:sym typeface="Wingdings" panose="05000000000000000000" pitchFamily="2" charset="2"/>
              </a:rPr>
              <a:t> </a:t>
            </a:r>
            <a:r>
              <a:rPr lang="en-US" altLang="ko-KR" sz="2000" smtClean="0">
                <a:sym typeface="Wingdings" panose="05000000000000000000" pitchFamily="2" charset="2"/>
                <a:hlinkClick r:id="rId3"/>
              </a:rPr>
              <a:t>https</a:t>
            </a:r>
            <a:r>
              <a:rPr lang="en-US" altLang="ko-KR" sz="2000">
                <a:sym typeface="Wingdings" panose="05000000000000000000" pitchFamily="2" charset="2"/>
                <a:hlinkClick r:id="rId3"/>
              </a:rPr>
              <a:t>://</a:t>
            </a:r>
            <a:r>
              <a:rPr lang="en-US" altLang="ko-KR" sz="2000" smtClean="0">
                <a:sym typeface="Wingdings" panose="05000000000000000000" pitchFamily="2" charset="2"/>
                <a:hlinkClick r:id="rId3"/>
              </a:rPr>
              <a:t>downloads.mysql.com/docs/refman-8.0-en.pdf</a:t>
            </a:r>
            <a:r>
              <a:rPr lang="en-US" altLang="ko-KR" sz="2000" smtClean="0">
                <a:sym typeface="Wingdings" panose="05000000000000000000" pitchFamily="2" charset="2"/>
              </a:rPr>
              <a:t>  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9450"/>
            <a:ext cx="4094370" cy="3815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00" y="2702301"/>
            <a:ext cx="2895600" cy="3686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044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대표 </a:t>
            </a:r>
            <a:r>
              <a:rPr lang="en-US" altLang="ko-KR" smtClean="0"/>
              <a:t>SQL </a:t>
            </a:r>
            <a:r>
              <a:rPr lang="ko-KR" altLang="en-US" smtClean="0"/>
              <a:t>문장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테이블 처리</a:t>
            </a:r>
            <a:endParaRPr lang="en-US" altLang="ko-KR" smtClean="0"/>
          </a:p>
          <a:p>
            <a:pPr lvl="1"/>
            <a:r>
              <a:rPr lang="en-US" altLang="ko-KR" smtClean="0"/>
              <a:t>select … from </a:t>
            </a:r>
            <a:r>
              <a:rPr lang="ko-KR" altLang="en-US" smtClean="0"/>
              <a:t>사원 </a:t>
            </a:r>
            <a:r>
              <a:rPr lang="en-US" altLang="ko-KR" smtClean="0"/>
              <a:t>where …;</a:t>
            </a:r>
          </a:p>
          <a:p>
            <a:pPr lvl="1"/>
            <a:r>
              <a:rPr lang="en-US" altLang="ko-KR" smtClean="0"/>
              <a:t>insert into </a:t>
            </a:r>
            <a:r>
              <a:rPr lang="ko-KR" altLang="en-US" smtClean="0"/>
              <a:t>사원 </a:t>
            </a:r>
            <a:r>
              <a:rPr lang="en-US" altLang="ko-KR" smtClean="0"/>
              <a:t>(…)</a:t>
            </a:r>
            <a:r>
              <a:rPr lang="ko-KR" altLang="en-US" smtClean="0"/>
              <a:t> </a:t>
            </a:r>
            <a:r>
              <a:rPr lang="en-US" altLang="ko-KR" smtClean="0"/>
              <a:t>values (…), (…);</a:t>
            </a:r>
          </a:p>
          <a:p>
            <a:pPr lvl="1"/>
            <a:r>
              <a:rPr lang="en-US" altLang="ko-KR" smtClean="0"/>
              <a:t>update </a:t>
            </a:r>
            <a:r>
              <a:rPr lang="ko-KR" altLang="en-US" smtClean="0"/>
              <a:t>사원 </a:t>
            </a:r>
            <a:r>
              <a:rPr lang="en-US" altLang="ko-KR" smtClean="0"/>
              <a:t>set … where …;</a:t>
            </a:r>
          </a:p>
          <a:p>
            <a:pPr lvl="1"/>
            <a:r>
              <a:rPr lang="en-US" altLang="ko-KR" smtClean="0"/>
              <a:t>delete from </a:t>
            </a:r>
            <a:r>
              <a:rPr lang="ko-KR" altLang="en-US" smtClean="0"/>
              <a:t>사원 </a:t>
            </a:r>
            <a:r>
              <a:rPr lang="en-US" altLang="ko-KR" smtClean="0"/>
              <a:t>where …;</a:t>
            </a:r>
          </a:p>
          <a:p>
            <a:pPr lvl="1"/>
            <a:r>
              <a:rPr lang="en-US" altLang="ko-KR" smtClean="0"/>
              <a:t>alter table </a:t>
            </a:r>
            <a:r>
              <a:rPr lang="ko-KR" altLang="en-US" smtClean="0"/>
              <a:t>사원 </a:t>
            </a:r>
            <a:r>
              <a:rPr lang="en-US" altLang="ko-KR" smtClean="0"/>
              <a:t>add primary key (…);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테이블 생성</a:t>
            </a:r>
            <a:endParaRPr lang="en-US" altLang="ko-KR" smtClean="0"/>
          </a:p>
          <a:p>
            <a:pPr lvl="1"/>
            <a:r>
              <a:rPr lang="en-US" altLang="ko-KR" smtClean="0"/>
              <a:t>creae table </a:t>
            </a:r>
            <a:r>
              <a:rPr lang="ko-KR" altLang="en-US" smtClean="0"/>
              <a:t>사원</a:t>
            </a:r>
            <a:r>
              <a:rPr lang="en-US" altLang="ko-KR" smtClean="0"/>
              <a:t> (…);</a:t>
            </a:r>
          </a:p>
          <a:p>
            <a:pPr lvl="1"/>
            <a:r>
              <a:rPr lang="en-US" altLang="ko-KR" smtClean="0"/>
              <a:t>desc </a:t>
            </a:r>
            <a:r>
              <a:rPr lang="ko-KR" altLang="en-US" smtClean="0"/>
              <a:t>사원</a:t>
            </a:r>
            <a:r>
              <a:rPr lang="en-US" altLang="ko-KR" smtClean="0"/>
              <a:t>;</a:t>
            </a:r>
          </a:p>
          <a:p>
            <a:pPr lvl="1"/>
            <a:r>
              <a:rPr lang="en-US" altLang="ko-KR" smtClean="0"/>
              <a:t>show create table </a:t>
            </a:r>
            <a:r>
              <a:rPr lang="ko-KR" altLang="en-US" smtClean="0"/>
              <a:t>사원</a:t>
            </a:r>
            <a:r>
              <a:rPr lang="en-US" altLang="ko-KR" smtClean="0"/>
              <a:t>;</a:t>
            </a:r>
          </a:p>
          <a:p>
            <a:pPr lvl="1"/>
            <a:r>
              <a:rPr lang="en-US" altLang="ko-KR" smtClean="0"/>
              <a:t>drop table </a:t>
            </a:r>
            <a:r>
              <a:rPr lang="ko-KR" altLang="en-US" smtClean="0"/>
              <a:t>사원</a:t>
            </a:r>
            <a:r>
              <a:rPr lang="en-US" altLang="ko-KR" smtClean="0"/>
              <a:t>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2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숫</a:t>
            </a:r>
            <a:r>
              <a:rPr lang="ko-KR" altLang="en-US"/>
              <a:t>자</a:t>
            </a:r>
            <a:r>
              <a:rPr lang="ko-KR" altLang="en-US" smtClean="0"/>
              <a:t>형</a:t>
            </a:r>
            <a:endParaRPr lang="en-US" altLang="ko-KR" smtClean="0"/>
          </a:p>
          <a:p>
            <a:pPr lvl="1"/>
            <a:r>
              <a:rPr lang="en-US" altLang="ko-KR" smtClean="0"/>
              <a:t>tinyint, smallint, mediumint, </a:t>
            </a:r>
            <a:r>
              <a:rPr lang="en-US" altLang="ko-KR" b="1" smtClean="0">
                <a:solidFill>
                  <a:srgbClr val="FF0000"/>
                </a:solidFill>
              </a:rPr>
              <a:t>int</a:t>
            </a:r>
            <a:r>
              <a:rPr lang="en-US" altLang="ko-KR" smtClean="0"/>
              <a:t>, bigint (1/2/3/4/8 </a:t>
            </a:r>
            <a:r>
              <a:rPr lang="ko-KR" altLang="en-US" smtClean="0"/>
              <a:t>바이트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dec</a:t>
            </a:r>
            <a:r>
              <a:rPr lang="en-US" altLang="ko-KR" smtClean="0"/>
              <a:t>(M,D)</a:t>
            </a:r>
          </a:p>
          <a:p>
            <a:pPr lvl="1"/>
            <a:r>
              <a:rPr lang="en-US" altLang="ko-KR" smtClean="0"/>
              <a:t>float, </a:t>
            </a:r>
            <a:r>
              <a:rPr lang="en-US" altLang="ko-KR" b="1" smtClean="0">
                <a:solidFill>
                  <a:srgbClr val="FF0000"/>
                </a:solidFill>
              </a:rPr>
              <a:t>double </a:t>
            </a:r>
            <a:r>
              <a:rPr lang="en-US" altLang="ko-KR" sz="2900"/>
              <a:t>(4/8 </a:t>
            </a:r>
            <a:r>
              <a:rPr lang="ko-KR" altLang="en-US" sz="2900"/>
              <a:t>바이트</a:t>
            </a:r>
            <a:r>
              <a:rPr lang="en-US" altLang="ko-KR" sz="2900"/>
              <a:t>)</a:t>
            </a:r>
          </a:p>
          <a:p>
            <a:pPr lvl="1"/>
            <a:r>
              <a:rPr lang="ko-KR" altLang="en-US" smtClean="0"/>
              <a:t>옵션 </a:t>
            </a:r>
            <a:r>
              <a:rPr lang="en-US" altLang="ko-KR" smtClean="0"/>
              <a:t>: unsigned, </a:t>
            </a:r>
            <a:r>
              <a:rPr lang="en-US" altLang="ko-KR" b="1">
                <a:solidFill>
                  <a:srgbClr val="FF0000"/>
                </a:solidFill>
              </a:rPr>
              <a:t>auto_inrement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문자형</a:t>
            </a:r>
            <a:endParaRPr lang="en-US" altLang="ko-KR" smtClean="0"/>
          </a:p>
          <a:p>
            <a:pPr lvl="1"/>
            <a:r>
              <a:rPr lang="en-US" altLang="ko-KR" smtClean="0"/>
              <a:t>char(M), varchar(M)</a:t>
            </a:r>
          </a:p>
          <a:p>
            <a:pPr lvl="1"/>
            <a:r>
              <a:rPr lang="en-US" altLang="ko-KR" smtClean="0"/>
              <a:t>text</a:t>
            </a:r>
          </a:p>
          <a:p>
            <a:pPr lvl="1"/>
            <a:r>
              <a:rPr lang="en-US" altLang="ko-KR" smtClean="0"/>
              <a:t>enum(‘mon’, ‘tue’, ‘wed’, ‘thu’, ‘fri’, ‘sat’, ‘sun’)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날자</a:t>
            </a:r>
            <a:r>
              <a:rPr lang="en-US" altLang="ko-KR" smtClean="0"/>
              <a:t>/</a:t>
            </a:r>
            <a:r>
              <a:rPr lang="ko-KR" altLang="en-US" smtClean="0"/>
              <a:t>시간</a:t>
            </a:r>
            <a:endParaRPr lang="en-US" altLang="ko-KR" smtClean="0"/>
          </a:p>
          <a:p>
            <a:pPr lvl="1"/>
            <a:r>
              <a:rPr lang="en-US" altLang="ko-KR" smtClean="0"/>
              <a:t>date, time, datetime</a:t>
            </a:r>
          </a:p>
          <a:p>
            <a:pPr lvl="1"/>
            <a:r>
              <a:rPr lang="en-US" altLang="ko-KR" smtClean="0"/>
              <a:t>timestamp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92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인덱스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556792"/>
            <a:ext cx="53721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3284984"/>
            <a:ext cx="7560840" cy="324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create table test1 (id int 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id2 int);</a:t>
            </a: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create 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table test1 (id int primary key, id2 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unique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table test1 (id 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int, 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id2 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int,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-&gt; 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primary key (id), unique (id2)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create table test1 (id int, id2 int,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-&gt; primary key (id),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 (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id2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        # index (id2)</a:t>
            </a: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create table test1 (id int, id2 int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id3 int,</a:t>
            </a:r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-&gt;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primary key (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id, id2), unique(id2, id3)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45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inner join</a:t>
            </a:r>
          </a:p>
          <a:p>
            <a:r>
              <a:rPr lang="en-US" altLang="ko-KR" sz="2400" smtClean="0"/>
              <a:t>outer join </a:t>
            </a:r>
            <a:r>
              <a:rPr lang="en-US" altLang="ko-KR" sz="2400" smtClean="0">
                <a:sym typeface="Wingdings" panose="05000000000000000000" pitchFamily="2" charset="2"/>
              </a:rPr>
              <a:t> left join, right join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899592" y="2420888"/>
            <a:ext cx="7560840" cy="4293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select empno, ename, emp.deptno, 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dname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-&gt; from 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emp,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dept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where emp.deptno=dept.deptno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select empno, ename, emp.deptno, 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dname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-&gt; from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 inner join dept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where emp.deptno=dept.deptno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select empno, ename, emp.deptno, dname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-&gt; from emp inner join dept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emp.deptno=dept.deptno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select empno, ename, emp.deptno, dname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-&gt; from emp inner join dept 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using 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(deptno);</a:t>
            </a:r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select empno, ename, emp.deptno, dname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-&gt; from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 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left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join dept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emp.deptno=dept.deptno;</a:t>
            </a:r>
          </a:p>
          <a:p>
            <a:endParaRPr lang="en-US" altLang="ko-KR" sz="16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mysql&gt; select empno, ename, emp.deptno, dname</a:t>
            </a:r>
          </a:p>
          <a:p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-&gt; from 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dept right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join 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</a:t>
            </a:r>
            <a:r>
              <a:rPr lang="en-US" altLang="ko-KR" sz="16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 emp.deptno=dept.deptno;</a:t>
            </a:r>
          </a:p>
        </p:txBody>
      </p:sp>
    </p:spTree>
    <p:extLst>
      <p:ext uri="{BB962C8B-B14F-4D97-AF65-F5344CB8AC3E}">
        <p14:creationId xmlns:p14="http://schemas.microsoft.com/office/powerpoint/2010/main" val="2198720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select</a:t>
            </a:r>
            <a:r>
              <a:rPr lang="ko-KR" altLang="en-US" smtClean="0"/>
              <a:t> 적용 순서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700808"/>
            <a:ext cx="7560840" cy="4608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 =&gt; select emp.job, count(emp.job)</a:t>
            </a:r>
          </a:p>
          <a:p>
            <a:r>
              <a:rPr lang="en-US" altLang="ko-KR" sz="20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 =&gt; from emp inner join dept</a:t>
            </a:r>
          </a:p>
          <a:p>
            <a:r>
              <a:rPr lang="en-US" altLang="ko-KR" sz="20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 =&gt;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0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 emp.deptno = dept.deptno</a:t>
            </a:r>
          </a:p>
          <a:p>
            <a:r>
              <a:rPr lang="en-US" altLang="ko-KR" sz="20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 =&gt; where dept.dname is not NULL</a:t>
            </a:r>
          </a:p>
          <a:p>
            <a:r>
              <a:rPr lang="en-US" altLang="ko-KR" sz="20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 =&gt; group by emp.job</a:t>
            </a:r>
          </a:p>
          <a:p>
            <a:r>
              <a:rPr lang="en-US" altLang="ko-KR" sz="20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 =&gt;</a:t>
            </a:r>
            <a:r>
              <a:rPr lang="en-US" altLang="ko-KR" sz="20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0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having count(emp.job)&gt;1</a:t>
            </a:r>
          </a:p>
          <a:p>
            <a:r>
              <a:rPr lang="en-US" altLang="ko-KR" sz="20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6 =&gt; order by emp.job desc</a:t>
            </a:r>
          </a:p>
          <a:p>
            <a:r>
              <a:rPr lang="en-US" altLang="ko-KR" sz="200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 =&gt; limit 1;</a:t>
            </a:r>
            <a:endParaRPr lang="en-US" altLang="ko-KR" sz="200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49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Foreign Key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5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 백업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smtClean="0"/>
              <a:t>db </a:t>
            </a:r>
            <a:r>
              <a:rPr lang="ko-KR" altLang="en-US" sz="2400" smtClean="0"/>
              <a:t>백업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mysqldump –u root db &gt; “c:\mysql\db.txt” (</a:t>
            </a:r>
            <a:r>
              <a:rPr lang="ko-KR" altLang="en-US" sz="2000" smtClean="0"/>
              <a:t>절대경로 필수</a:t>
            </a:r>
            <a:r>
              <a:rPr lang="en-US" altLang="ko-KR" sz="2000" smtClean="0"/>
              <a:t>)</a:t>
            </a:r>
            <a:br>
              <a:rPr lang="en-US" altLang="ko-KR" sz="2000" smtClean="0"/>
            </a:b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절대경로 미지정시 </a:t>
            </a:r>
            <a:r>
              <a:rPr lang="en-US" altLang="ko-KR" sz="2000" smtClean="0">
                <a:sym typeface="Wingdings" panose="05000000000000000000" pitchFamily="2" charset="2"/>
              </a:rPr>
              <a:t>“c:\windows\system32\” </a:t>
            </a:r>
            <a:r>
              <a:rPr lang="ko-KR" altLang="en-US" sz="2000" smtClean="0">
                <a:sym typeface="Wingdings" panose="05000000000000000000" pitchFamily="2" charset="2"/>
              </a:rPr>
              <a:t>에 저장됨</a:t>
            </a:r>
            <a:endParaRPr lang="en-US" altLang="ko-KR" sz="2000" smtClean="0"/>
          </a:p>
          <a:p>
            <a:pPr lvl="1"/>
            <a:r>
              <a:rPr lang="en-US" altLang="ko-KR" sz="2000"/>
              <a:t>source *.sql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iris.csv </a:t>
            </a:r>
            <a:r>
              <a:rPr lang="ko-KR" altLang="en-US" sz="2400" smtClean="0"/>
              <a:t>불러오기</a:t>
            </a:r>
            <a:endParaRPr lang="en-US" altLang="ko-KR" sz="2400" smtClean="0"/>
          </a:p>
          <a:p>
            <a:pPr lvl="1"/>
            <a:r>
              <a:rPr lang="en-US" altLang="ko-KR" sz="2000"/>
              <a:t>mysql </a:t>
            </a:r>
            <a:r>
              <a:rPr lang="en-US" altLang="ko-KR" sz="2000" b="1">
                <a:solidFill>
                  <a:srgbClr val="FF0000"/>
                </a:solidFill>
              </a:rPr>
              <a:t>--local-infile</a:t>
            </a:r>
            <a:r>
              <a:rPr lang="en-US" altLang="ko-KR" sz="2000"/>
              <a:t> -u gubos -p</a:t>
            </a:r>
          </a:p>
          <a:p>
            <a:pPr lvl="1"/>
            <a:r>
              <a:rPr lang="en-US" altLang="ko-KR" sz="2000"/>
              <a:t>show variables like 'local_infile';</a:t>
            </a:r>
          </a:p>
          <a:p>
            <a:pPr lvl="1"/>
            <a:r>
              <a:rPr lang="en-US" altLang="ko-KR" sz="2000"/>
              <a:t>set global </a:t>
            </a:r>
            <a:r>
              <a:rPr lang="en-US" altLang="ko-KR" sz="2100" b="1">
                <a:solidFill>
                  <a:srgbClr val="FF0000"/>
                </a:solidFill>
              </a:rPr>
              <a:t>local_infile</a:t>
            </a:r>
            <a:r>
              <a:rPr lang="en-US" altLang="ko-KR" sz="2000"/>
              <a:t> = 1;</a:t>
            </a:r>
          </a:p>
          <a:p>
            <a:pPr lvl="1"/>
            <a:r>
              <a:rPr lang="en-US" altLang="ko-KR" sz="2000"/>
              <a:t>create table iris (sl float, fw float, pl float, pw float, name char(20));</a:t>
            </a:r>
          </a:p>
          <a:p>
            <a:pPr lvl="1"/>
            <a:r>
              <a:rPr lang="en-US" altLang="ko-KR" sz="2000"/>
              <a:t>LOAD DATA </a:t>
            </a:r>
            <a:r>
              <a:rPr lang="en-US" altLang="ko-KR" sz="2100" b="1">
                <a:solidFill>
                  <a:srgbClr val="FF0000"/>
                </a:solidFill>
              </a:rPr>
              <a:t>LOCAL</a:t>
            </a:r>
            <a:r>
              <a:rPr lang="en-US" altLang="ko-KR" sz="2000"/>
              <a:t> INFILE 'c:/khh/mysql/iris.csv' INTO TABLE iris FIELDS TERMINATED </a:t>
            </a:r>
            <a:r>
              <a:rPr lang="en-US" altLang="ko-KR" sz="2000"/>
              <a:t>BY </a:t>
            </a:r>
            <a:r>
              <a:rPr lang="en-US" altLang="ko-KR" sz="2000" smtClean="0"/>
              <a:t>',';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select * into outfile … from my_table;</a:t>
            </a:r>
          </a:p>
          <a:p>
            <a:pPr lvl="1"/>
            <a:r>
              <a:rPr lang="en-US" altLang="ko-KR" sz="2000"/>
              <a:t>--</a:t>
            </a:r>
            <a:r>
              <a:rPr lang="en-US" altLang="ko-KR" sz="2000" smtClean="0"/>
              <a:t>secure-file-priv </a:t>
            </a:r>
            <a:r>
              <a:rPr lang="ko-KR" altLang="en-US" sz="2000" smtClean="0"/>
              <a:t>서버 권한 필요 </a:t>
            </a:r>
            <a:r>
              <a:rPr lang="en-US" altLang="ko-KR" sz="2000" smtClean="0"/>
              <a:t>(</a:t>
            </a:r>
            <a:r>
              <a:rPr lang="ko-KR" altLang="en-US" sz="2000" smtClean="0"/>
              <a:t>서버가 지정한 폴더에 저장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9621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 관련 용어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765900" y="1534384"/>
            <a:ext cx="4896544" cy="3672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90036" y="2182456"/>
            <a:ext cx="3240360" cy="28083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54132" y="2800832"/>
            <a:ext cx="2103864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58188" y="3484908"/>
            <a:ext cx="1442372" cy="9793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28508" y="1883470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DBMS</a:t>
            </a:r>
            <a:endParaRPr lang="ko-KR" alt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3638108" y="2400722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RDBMS</a:t>
            </a:r>
            <a:endParaRPr lang="ko-KR" alt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4168237" y="3016856"/>
            <a:ext cx="1308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Database</a:t>
            </a:r>
            <a:endParaRPr lang="ko-KR" alt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4689386" y="3624858"/>
            <a:ext cx="82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Table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683568" y="5373216"/>
            <a:ext cx="5922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DBMS : DataBase Management System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RDBMS : Relational DBMS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Database : </a:t>
            </a:r>
            <a:r>
              <a:rPr lang="ko-KR" altLang="en-US" smtClean="0"/>
              <a:t>관련있는 테이블들의 묶음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Table : </a:t>
            </a:r>
            <a:r>
              <a:rPr lang="ko-KR" altLang="en-US" smtClean="0"/>
              <a:t>표형태의 데이터 </a:t>
            </a:r>
            <a:r>
              <a:rPr lang="en-US" altLang="ko-KR" smtClean="0"/>
              <a:t>(Row/Column, Record/Field)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workbench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7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DBMS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765900" y="1534384"/>
            <a:ext cx="4896544" cy="3672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자기 디스크 3"/>
          <p:cNvSpPr/>
          <p:nvPr/>
        </p:nvSpPr>
        <p:spPr>
          <a:xfrm>
            <a:off x="2411760" y="2564904"/>
            <a:ext cx="1584176" cy="180020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자기 디스크 4"/>
          <p:cNvSpPr/>
          <p:nvPr/>
        </p:nvSpPr>
        <p:spPr>
          <a:xfrm>
            <a:off x="4214172" y="2132856"/>
            <a:ext cx="1296144" cy="1008112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자기 디스크 5"/>
          <p:cNvSpPr/>
          <p:nvPr/>
        </p:nvSpPr>
        <p:spPr>
          <a:xfrm>
            <a:off x="4572000" y="3645024"/>
            <a:ext cx="1296144" cy="1008112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접힌 도형 6"/>
          <p:cNvSpPr/>
          <p:nvPr/>
        </p:nvSpPr>
        <p:spPr>
          <a:xfrm>
            <a:off x="2973328" y="3276796"/>
            <a:ext cx="720080" cy="648072"/>
          </a:xfrm>
          <a:prstGeom prst="foldedCorner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접힌 도형 7"/>
          <p:cNvSpPr/>
          <p:nvPr/>
        </p:nvSpPr>
        <p:spPr>
          <a:xfrm>
            <a:off x="2872760" y="3347276"/>
            <a:ext cx="720080" cy="648072"/>
          </a:xfrm>
          <a:prstGeom prst="foldedCorner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접힌 도형 8"/>
          <p:cNvSpPr/>
          <p:nvPr/>
        </p:nvSpPr>
        <p:spPr>
          <a:xfrm>
            <a:off x="2757304" y="3456816"/>
            <a:ext cx="720080" cy="648072"/>
          </a:xfrm>
          <a:prstGeom prst="foldedCorner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접힌 도형 9"/>
          <p:cNvSpPr/>
          <p:nvPr/>
        </p:nvSpPr>
        <p:spPr>
          <a:xfrm>
            <a:off x="2699792" y="3573016"/>
            <a:ext cx="720080" cy="648072"/>
          </a:xfrm>
          <a:prstGeom prst="foldedCorner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49566" y="2604712"/>
            <a:ext cx="1308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Database</a:t>
            </a:r>
            <a:endParaRPr lang="ko-KR" alt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4201753" y="1988840"/>
            <a:ext cx="1308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Database</a:t>
            </a:r>
            <a:endParaRPr lang="ko-KR" alt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2496598" y="3704778"/>
            <a:ext cx="93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Tables</a:t>
            </a:r>
            <a:endParaRPr lang="ko-KR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4559581" y="3444969"/>
            <a:ext cx="1308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Database</a:t>
            </a:r>
            <a:endParaRPr lang="ko-KR" alt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2861670" y="1861255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DBMS</a:t>
            </a:r>
            <a:endParaRPr lang="ko-KR" altLang="en-US" sz="2800" b="1"/>
          </a:p>
        </p:txBody>
      </p:sp>
      <p:sp>
        <p:nvSpPr>
          <p:cNvPr id="17" name="TextBox 16"/>
          <p:cNvSpPr txBox="1"/>
          <p:nvPr/>
        </p:nvSpPr>
        <p:spPr>
          <a:xfrm>
            <a:off x="1331640" y="5626114"/>
            <a:ext cx="621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하나의 </a:t>
            </a:r>
            <a:r>
              <a:rPr lang="en-US" altLang="ko-KR" smtClean="0"/>
              <a:t>DBMS </a:t>
            </a:r>
            <a:r>
              <a:rPr lang="ko-KR" altLang="en-US" smtClean="0"/>
              <a:t>안에는 여러 개의 데이터베이스가 들어가고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ko-KR" altLang="en-US" smtClean="0"/>
              <a:t>하나의 데이터베이스 안에는 여러 개의 테이블이 들어간다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2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테이블은 </a:t>
            </a:r>
            <a:r>
              <a:rPr lang="en-US" altLang="ko-KR" sz="2400" smtClean="0"/>
              <a:t>2</a:t>
            </a:r>
            <a:r>
              <a:rPr lang="ko-KR" altLang="en-US" sz="2400" smtClean="0"/>
              <a:t>차원 형태의 데이터이다</a:t>
            </a:r>
            <a:endParaRPr lang="en-US" altLang="ko-KR" sz="2400" smtClean="0"/>
          </a:p>
          <a:p>
            <a:r>
              <a:rPr lang="ko-KR" altLang="en-US" sz="2400" smtClean="0"/>
              <a:t>행</a:t>
            </a:r>
            <a:r>
              <a:rPr lang="en-US" altLang="ko-KR" sz="2400" smtClean="0"/>
              <a:t>(row)</a:t>
            </a:r>
            <a:r>
              <a:rPr lang="ko-KR" altLang="en-US" sz="2400" smtClean="0"/>
              <a:t>과 열</a:t>
            </a:r>
            <a:r>
              <a:rPr lang="en-US" altLang="ko-KR" sz="2400" smtClean="0"/>
              <a:t>(column) </a:t>
            </a:r>
            <a:r>
              <a:rPr lang="ko-KR" altLang="en-US" sz="2400" smtClean="0"/>
              <a:t>또는 레코드</a:t>
            </a:r>
            <a:r>
              <a:rPr lang="en-US" altLang="ko-KR" sz="2400" smtClean="0"/>
              <a:t>(record)</a:t>
            </a:r>
            <a:r>
              <a:rPr lang="ko-KR" altLang="en-US" sz="2400" smtClean="0"/>
              <a:t>와 속성</a:t>
            </a:r>
            <a:r>
              <a:rPr lang="en-US" altLang="ko-KR" sz="2400" smtClean="0"/>
              <a:t>(field) </a:t>
            </a:r>
            <a:r>
              <a:rPr lang="ko-KR" altLang="en-US" sz="2400" smtClean="0"/>
              <a:t>로 구성된다</a:t>
            </a:r>
            <a:endParaRPr lang="en-US" altLang="ko-KR" sz="2400" smtClean="0"/>
          </a:p>
          <a:p>
            <a:r>
              <a:rPr lang="ko-KR" altLang="en-US" sz="2400" smtClean="0"/>
              <a:t>각각의 열은 다른 형태의 자료형을 가질 수 있다</a:t>
            </a:r>
            <a:endParaRPr lang="ko-KR" altLang="en-US" sz="24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51640"/>
              </p:ext>
            </p:extLst>
          </p:nvPr>
        </p:nvGraphicFramePr>
        <p:xfrm>
          <a:off x="1979712" y="4005064"/>
          <a:ext cx="60960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지역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홍길동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서울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장길산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대전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신사임당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강릉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기타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9952" y="3429000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열 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속성</a:t>
            </a:r>
            <a:r>
              <a:rPr lang="en-US" altLang="ko-KR" sz="2000" b="1" smtClean="0"/>
              <a:t>)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813990" y="4587225"/>
            <a:ext cx="1136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mtClean="0"/>
              <a:t>행</a:t>
            </a:r>
            <a:endParaRPr lang="en-US" altLang="ko-KR" sz="2000" b="1" smtClean="0"/>
          </a:p>
          <a:p>
            <a:pPr algn="ctr"/>
            <a:r>
              <a:rPr lang="en-US" altLang="ko-KR" sz="2000" b="1" smtClean="0"/>
              <a:t>(</a:t>
            </a:r>
            <a:r>
              <a:rPr lang="ko-KR" altLang="en-US" sz="2000" b="1" smtClean="0"/>
              <a:t>레코드</a:t>
            </a:r>
            <a:r>
              <a:rPr lang="en-US" altLang="ko-KR" sz="2000" b="1" smtClean="0"/>
              <a:t>)</a:t>
            </a:r>
            <a:endParaRPr lang="ko-KR" altLang="en-US" sz="2000" b="1"/>
          </a:p>
        </p:txBody>
      </p:sp>
      <p:sp>
        <p:nvSpPr>
          <p:cNvPr id="7" name="직사각형 6"/>
          <p:cNvSpPr/>
          <p:nvPr/>
        </p:nvSpPr>
        <p:spPr>
          <a:xfrm>
            <a:off x="1964512" y="4725144"/>
            <a:ext cx="6135880" cy="4564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3928" y="3933056"/>
            <a:ext cx="2160240" cy="20162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9672" y="6211242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 </a:t>
            </a:r>
            <a:r>
              <a:rPr lang="ko-KR" altLang="en-US" smtClean="0"/>
              <a:t>이름</a:t>
            </a:r>
            <a:r>
              <a:rPr lang="en-US" altLang="ko-KR" smtClean="0"/>
              <a:t>: </a:t>
            </a:r>
            <a:r>
              <a:rPr lang="ko-KR" altLang="en-US" smtClean="0"/>
              <a:t>문자형</a:t>
            </a:r>
            <a:r>
              <a:rPr lang="en-US" altLang="ko-KR" smtClean="0"/>
              <a:t>, </a:t>
            </a:r>
            <a:r>
              <a:rPr lang="ko-KR" altLang="en-US" smtClean="0"/>
              <a:t>나이</a:t>
            </a:r>
            <a:r>
              <a:rPr lang="en-US" altLang="ko-KR" smtClean="0"/>
              <a:t>: </a:t>
            </a:r>
            <a:r>
              <a:rPr lang="ko-KR" altLang="en-US" smtClean="0"/>
              <a:t>정수형</a:t>
            </a:r>
            <a:r>
              <a:rPr lang="en-US" altLang="ko-KR" smtClean="0"/>
              <a:t>, </a:t>
            </a:r>
            <a:r>
              <a:rPr lang="ko-KR" altLang="en-US" smtClean="0"/>
              <a:t>지역</a:t>
            </a:r>
            <a:r>
              <a:rPr lang="en-US" altLang="ko-KR" smtClean="0"/>
              <a:t>: </a:t>
            </a:r>
            <a:r>
              <a:rPr lang="ko-KR" altLang="en-US" smtClean="0"/>
              <a:t>문자형 또는 열거형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3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“</a:t>
            </a:r>
            <a:r>
              <a:rPr lang="ko-KR" altLang="en-US" smtClean="0"/>
              <a:t>관계형</a:t>
            </a:r>
            <a:r>
              <a:rPr lang="en-US" altLang="ko-KR" smtClean="0"/>
              <a:t>”</a:t>
            </a:r>
            <a:r>
              <a:rPr lang="ko-KR" altLang="en-US" smtClean="0"/>
              <a:t>의 의미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18867"/>
              </p:ext>
            </p:extLst>
          </p:nvPr>
        </p:nvGraphicFramePr>
        <p:xfrm>
          <a:off x="467544" y="2852936"/>
          <a:ext cx="3672408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36104"/>
                <a:gridCol w="648072"/>
                <a:gridCol w="720080"/>
                <a:gridCol w="648072"/>
                <a:gridCol w="720080"/>
              </a:tblGrid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지역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과목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성적</a:t>
                      </a:r>
                      <a:endParaRPr lang="ko-KR" altLang="en-US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홍길동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서울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국어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73</a:t>
                      </a:r>
                      <a:endParaRPr lang="ko-KR" altLang="en-US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홍길동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서울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수학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54</a:t>
                      </a:r>
                      <a:endParaRPr lang="ko-KR" altLang="en-US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장길산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대전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수학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89</a:t>
                      </a:r>
                      <a:endParaRPr lang="ko-KR" altLang="en-US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국어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55997"/>
              </p:ext>
            </p:extLst>
          </p:nvPr>
        </p:nvGraphicFramePr>
        <p:xfrm>
          <a:off x="5724128" y="1988840"/>
          <a:ext cx="2376264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36104"/>
                <a:gridCol w="648072"/>
                <a:gridCol w="792088"/>
              </a:tblGrid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지역</a:t>
                      </a:r>
                      <a:endParaRPr lang="ko-KR" altLang="en-US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홍길동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서울</a:t>
                      </a:r>
                      <a:endParaRPr lang="ko-KR" altLang="en-US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장길산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대전</a:t>
                      </a:r>
                      <a:endParaRPr lang="ko-KR" altLang="en-US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기타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93094"/>
              </p:ext>
            </p:extLst>
          </p:nvPr>
        </p:nvGraphicFramePr>
        <p:xfrm>
          <a:off x="5724128" y="3861048"/>
          <a:ext cx="2646294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82098"/>
                <a:gridCol w="882098"/>
                <a:gridCol w="882098"/>
              </a:tblGrid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과목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성적</a:t>
                      </a:r>
                      <a:endParaRPr lang="ko-KR" altLang="en-US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홍길동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국어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73</a:t>
                      </a:r>
                      <a:endParaRPr lang="ko-KR" altLang="en-US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홍길동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수학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54</a:t>
                      </a:r>
                      <a:endParaRPr lang="ko-KR" altLang="en-US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장길산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수학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89</a:t>
                      </a:r>
                      <a:endParaRPr lang="ko-KR" altLang="en-US"/>
                    </a:p>
                  </a:txBody>
                  <a:tcPr/>
                </a:tc>
              </a:tr>
              <a:tr h="331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국어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644008" y="3068960"/>
            <a:ext cx="576064" cy="187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3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ko-KR" altLang="en-US" smtClean="0"/>
              <a:t>이란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SQL </a:t>
            </a:r>
            <a:r>
              <a:rPr lang="ko-KR" altLang="en-US" sz="2000" smtClean="0"/>
              <a:t>은 국제표준이다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 데이터베이스를 제어하기 위한 </a:t>
            </a:r>
            <a:r>
              <a:rPr lang="en-US" altLang="ko-KR" sz="1800" smtClean="0"/>
              <a:t>“</a:t>
            </a:r>
            <a:r>
              <a:rPr lang="ko-KR" altLang="en-US" sz="1800" b="1" smtClean="0">
                <a:solidFill>
                  <a:srgbClr val="FF0000"/>
                </a:solidFill>
              </a:rPr>
              <a:t>표준문법</a:t>
            </a:r>
            <a:r>
              <a:rPr lang="en-US" altLang="ko-KR" sz="1800" smtClean="0"/>
              <a:t>” 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“</a:t>
            </a:r>
            <a:r>
              <a:rPr lang="ko-KR" altLang="en-US" sz="1800" b="1">
                <a:solidFill>
                  <a:srgbClr val="FF0000"/>
                </a:solidFill>
              </a:rPr>
              <a:t>표준언어</a:t>
            </a:r>
            <a:r>
              <a:rPr lang="en-US" altLang="ko-KR" sz="1800" smtClean="0"/>
              <a:t>”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주요기능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레코</a:t>
            </a:r>
            <a:r>
              <a:rPr lang="ko-KR" altLang="en-US" sz="1800"/>
              <a:t>드</a:t>
            </a:r>
            <a:r>
              <a:rPr lang="ko-KR" altLang="en-US" sz="1800" smtClean="0"/>
              <a:t> 조회</a:t>
            </a:r>
            <a:r>
              <a:rPr lang="en-US" altLang="ko-KR" sz="1800" smtClean="0"/>
              <a:t>/</a:t>
            </a:r>
            <a:r>
              <a:rPr lang="ko-KR" altLang="en-US" sz="1800" smtClean="0"/>
              <a:t>추</a:t>
            </a:r>
            <a:r>
              <a:rPr lang="ko-KR" altLang="en-US" sz="1800"/>
              <a:t>가</a:t>
            </a:r>
            <a:r>
              <a:rPr lang="en-US" altLang="ko-KR" sz="1800" smtClean="0"/>
              <a:t>/</a:t>
            </a:r>
            <a:r>
              <a:rPr lang="ko-KR" altLang="en-US" sz="1800" smtClean="0"/>
              <a:t>수정</a:t>
            </a:r>
            <a:r>
              <a:rPr lang="en-US" altLang="ko-KR" sz="1800"/>
              <a:t>/</a:t>
            </a:r>
            <a:r>
              <a:rPr lang="ko-KR" altLang="en-US" sz="1800" smtClean="0"/>
              <a:t>삭제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테이블 생성</a:t>
            </a:r>
            <a:r>
              <a:rPr lang="en-US" altLang="ko-KR" sz="1800" smtClean="0"/>
              <a:t>/</a:t>
            </a:r>
            <a:r>
              <a:rPr lang="ko-KR" altLang="en-US" sz="1800" smtClean="0"/>
              <a:t>삭제</a:t>
            </a:r>
            <a:r>
              <a:rPr lang="en-US" altLang="ko-KR" sz="1800" smtClean="0"/>
              <a:t>/</a:t>
            </a:r>
            <a:r>
              <a:rPr lang="ko-KR" altLang="en-US" sz="1800" smtClean="0"/>
              <a:t>수정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여러 테이블 연결하여 조회 </a:t>
            </a:r>
            <a:r>
              <a:rPr lang="en-US" altLang="ko-KR" sz="1800" smtClean="0"/>
              <a:t>(</a:t>
            </a:r>
            <a:r>
              <a:rPr lang="ko-KR" altLang="en-US" sz="1800" smtClean="0"/>
              <a:t>조인</a:t>
            </a:r>
            <a:r>
              <a:rPr lang="en-US" altLang="ko-KR" sz="1800" smtClean="0"/>
              <a:t>)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각 업체 마다 문법이 약간씩 다르다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1922708" y="4725144"/>
            <a:ext cx="4680520" cy="1872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>
                <a:latin typeface="Consolas" panose="020B0609020204030204" pitchFamily="49" charset="0"/>
                <a:cs typeface="Courier New" panose="02070309020205020404" pitchFamily="49" charset="0"/>
              </a:rPr>
              <a:t>mysql&gt;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'Hello, world</a:t>
            </a:r>
            <a:r>
              <a:rPr lang="en-US" altLang="ko-KR" sz="1600" smtClean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!';</a:t>
            </a:r>
            <a:endParaRPr lang="en-US" altLang="ko-KR" sz="1600">
              <a:solidFill>
                <a:srgbClr val="FF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  <a:cs typeface="Courier New" panose="02070309020205020404" pitchFamily="49" charset="0"/>
              </a:rPr>
              <a:t>+---------------+</a:t>
            </a:r>
          </a:p>
          <a:p>
            <a:r>
              <a:rPr lang="en-US" altLang="ko-KR" sz="1600">
                <a:latin typeface="Consolas" panose="020B0609020204030204" pitchFamily="49" charset="0"/>
                <a:cs typeface="Courier New" panose="02070309020205020404" pitchFamily="49" charset="0"/>
              </a:rPr>
              <a:t>| Hello, world! |</a:t>
            </a:r>
          </a:p>
          <a:p>
            <a:r>
              <a:rPr lang="en-US" altLang="ko-KR" sz="1600">
                <a:latin typeface="Consolas" panose="020B0609020204030204" pitchFamily="49" charset="0"/>
                <a:cs typeface="Courier New" panose="02070309020205020404" pitchFamily="49" charset="0"/>
              </a:rPr>
              <a:t>+---------------+</a:t>
            </a:r>
          </a:p>
          <a:p>
            <a:r>
              <a:rPr lang="en-US" altLang="ko-KR" sz="160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en-US" altLang="ko-KR" sz="160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Hello, world!</a:t>
            </a:r>
            <a:r>
              <a:rPr lang="en-US" altLang="ko-KR" sz="1600">
                <a:latin typeface="Consolas" panose="020B06090202040302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US" altLang="ko-KR" sz="1600">
                <a:latin typeface="Consolas" panose="020B0609020204030204" pitchFamily="49" charset="0"/>
                <a:cs typeface="Courier New" panose="02070309020205020404" pitchFamily="49" charset="0"/>
              </a:rPr>
              <a:t>+---------------+</a:t>
            </a:r>
          </a:p>
          <a:p>
            <a:r>
              <a:rPr lang="en-US" altLang="ko-KR" sz="1600">
                <a:latin typeface="Consolas" panose="020B0609020204030204" pitchFamily="49" charset="0"/>
                <a:cs typeface="Courier New" panose="020703090202050204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225633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</a:t>
            </a:r>
            <a:r>
              <a:rPr lang="ko-KR" altLang="en-US" smtClean="0"/>
              <a:t>다운로</a:t>
            </a:r>
            <a:r>
              <a:rPr lang="ko-KR" altLang="en-US"/>
              <a:t>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>
                <a:hlinkClick r:id=""/>
              </a:rPr>
              <a:t>https</a:t>
            </a:r>
            <a:r>
              <a:rPr lang="en-US" altLang="ko-KR" sz="2000">
                <a:hlinkClick r:id="rId2"/>
              </a:rPr>
              <a:t>://</a:t>
            </a:r>
            <a:r>
              <a:rPr lang="en-US" altLang="ko-KR" sz="2000" smtClean="0">
                <a:hlinkClick r:id="rId2"/>
              </a:rPr>
              <a:t>blog.naver.com/bailey_jo/221719551983</a:t>
            </a:r>
            <a:r>
              <a:rPr lang="en-US" altLang="ko-KR" sz="2000" smtClean="0"/>
              <a:t> </a:t>
            </a:r>
            <a:r>
              <a:rPr lang="ko-KR" altLang="en-US" sz="2000" smtClean="0"/>
              <a:t>블로그 참고</a:t>
            </a:r>
            <a:endParaRPr lang="en-US" altLang="ko-KR" sz="200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u="sng">
                <a:hlinkClick r:id="rId3"/>
              </a:rPr>
              <a:t>https://dev.mysql.com/downloads/mysql</a:t>
            </a:r>
            <a:r>
              <a:rPr lang="en-US" altLang="ko-KR" sz="2000" u="sng" smtClean="0">
                <a:hlinkClick r:id="rId3"/>
              </a:rPr>
              <a:t>/</a:t>
            </a:r>
            <a:r>
              <a:rPr lang="en-US" altLang="ko-KR" sz="2000" u="sng" smtClean="0"/>
              <a:t> </a:t>
            </a:r>
            <a:r>
              <a:rPr lang="ko-KR" altLang="en-US" sz="2000" u="sng" smtClean="0"/>
              <a:t>방문</a:t>
            </a:r>
            <a:endParaRPr lang="en-US" altLang="ko-KR" sz="200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mtClean="0"/>
              <a:t>하단의 </a:t>
            </a:r>
            <a:r>
              <a:rPr lang="en-US" altLang="ko-KR" sz="1600" smtClean="0"/>
              <a:t>“</a:t>
            </a:r>
            <a:r>
              <a:rPr lang="en-US" altLang="ko-KR" sz="1600" b="1" smtClean="0"/>
              <a:t>Windows </a:t>
            </a:r>
            <a:r>
              <a:rPr lang="en-US" altLang="ko-KR" sz="1600" b="1"/>
              <a:t>(x86, 64-bit), </a:t>
            </a:r>
            <a:r>
              <a:rPr lang="en-US" altLang="ko-KR" sz="1600" b="1" smtClean="0"/>
              <a:t>ZIP Archive” </a:t>
            </a:r>
            <a:r>
              <a:rPr lang="ko-KR" altLang="en-US" sz="1600" smtClean="0"/>
              <a:t>다운로드</a:t>
            </a:r>
            <a:endParaRPr lang="en-US" altLang="ko-KR" sz="160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/>
          </a:p>
          <a:p>
            <a:pPr marL="800100" lvl="1" indent="-342900">
              <a:buFont typeface="+mj-lt"/>
              <a:buAutoNum type="arabicPeriod"/>
            </a:pPr>
            <a:endParaRPr lang="en-US" altLang="ko-KR" sz="1600" smtClean="0"/>
          </a:p>
          <a:p>
            <a:pPr marL="800100" lvl="1" indent="-342900">
              <a:buFont typeface="+mj-lt"/>
              <a:buAutoNum type="arabicPeriod"/>
            </a:pPr>
            <a:endParaRPr lang="en-US" altLang="ko-KR" sz="1600"/>
          </a:p>
          <a:p>
            <a:pPr marL="800100" lvl="1" indent="-342900">
              <a:buFont typeface="+mj-lt"/>
              <a:buAutoNum type="arabicPeriod"/>
            </a:pPr>
            <a:endParaRPr lang="en-US" altLang="ko-KR" sz="16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smtClean="0"/>
              <a:t>C:\mysql </a:t>
            </a:r>
            <a:r>
              <a:rPr lang="ko-KR" altLang="en-US" sz="1600" smtClean="0"/>
              <a:t>에 압축풀기</a:t>
            </a:r>
            <a:endParaRPr lang="en-US" altLang="ko-KR" sz="16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smtClean="0"/>
              <a:t>C:\mysql\bin </a:t>
            </a:r>
            <a:r>
              <a:rPr lang="ko-KR" altLang="en-US" sz="1600" smtClean="0"/>
              <a:t>을 윈도우 </a:t>
            </a:r>
            <a:r>
              <a:rPr lang="ko-KR" altLang="en-US" sz="1600" b="1" smtClean="0">
                <a:solidFill>
                  <a:srgbClr val="FF0000"/>
                </a:solidFill>
              </a:rPr>
              <a:t>환경변수 </a:t>
            </a:r>
            <a:r>
              <a:rPr lang="en-US" altLang="ko-KR" sz="1600" b="1" smtClean="0">
                <a:solidFill>
                  <a:srgbClr val="FF0000"/>
                </a:solidFill>
              </a:rPr>
              <a:t>“Path” </a:t>
            </a:r>
            <a:r>
              <a:rPr lang="ko-KR" altLang="en-US" sz="1600" b="1" smtClean="0">
                <a:solidFill>
                  <a:srgbClr val="FF0000"/>
                </a:solidFill>
              </a:rPr>
              <a:t>에 추가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smtClean="0"/>
              <a:t>명령프롬프트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마우스오른쪽버튼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관리자권한으로 실행</a:t>
            </a:r>
            <a:endParaRPr lang="en-US" altLang="ko-KR" sz="2000" b="1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smtClean="0">
                <a:sym typeface="Wingdings" panose="05000000000000000000" pitchFamily="2" charset="2"/>
              </a:rPr>
              <a:t>mysqld --initialize-insecure (root</a:t>
            </a:r>
            <a:r>
              <a:rPr lang="ko-KR" altLang="en-US" sz="1600" smtClean="0">
                <a:sym typeface="Wingdings" panose="05000000000000000000" pitchFamily="2" charset="2"/>
              </a:rPr>
              <a:t>의 비밀번호를 비워둠</a:t>
            </a:r>
            <a:r>
              <a:rPr lang="en-US" altLang="ko-KR" sz="1600" smtClean="0"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smtClean="0">
                <a:sym typeface="Wingdings" panose="05000000000000000000" pitchFamily="2" charset="2"/>
              </a:rPr>
              <a:t>mysqld –install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net start mysql</a:t>
            </a:r>
            <a:r>
              <a:rPr lang="en-US" altLang="ko-KR" sz="2000" smtClean="0">
                <a:sym typeface="Wingdings" panose="05000000000000000000" pitchFamily="2" charset="2"/>
              </a:rPr>
              <a:t> (</a:t>
            </a:r>
            <a:r>
              <a:rPr lang="ko-KR" altLang="en-US" sz="2000" smtClean="0">
                <a:sym typeface="Wingdings" panose="05000000000000000000" pitchFamily="2" charset="2"/>
              </a:rPr>
              <a:t>서비스 시작</a:t>
            </a:r>
            <a:r>
              <a:rPr lang="en-US" altLang="ko-KR" sz="2000" smtClean="0">
                <a:sym typeface="Wingdings" panose="05000000000000000000" pitchFamily="2" charset="2"/>
              </a:rPr>
              <a:t>)  net stop mysql (</a:t>
            </a:r>
            <a:r>
              <a:rPr lang="ko-KR" altLang="en-US" sz="2000" smtClean="0">
                <a:sym typeface="Wingdings" panose="05000000000000000000" pitchFamily="2" charset="2"/>
              </a:rPr>
              <a:t>서비스 종료시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smtClean="0">
                <a:sym typeface="Wingdings" panose="05000000000000000000" pitchFamily="2" charset="2"/>
              </a:rPr>
              <a:t>mysql –u root –p  </a:t>
            </a:r>
            <a:r>
              <a:rPr lang="ko-KR" altLang="en-US" sz="2000" smtClean="0">
                <a:sym typeface="Wingdings" panose="05000000000000000000" pitchFamily="2" charset="2"/>
              </a:rPr>
              <a:t>비밀번호 입력없이 엔터키 침</a:t>
            </a:r>
            <a:endParaRPr lang="en-US" altLang="ko-KR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47910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9046</TotalTime>
  <Words>1646</Words>
  <Application>Microsoft Office PowerPoint</Application>
  <PresentationFormat>화면 슬라이드 쇼(4:3)</PresentationFormat>
  <Paragraphs>399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SQL</vt:lpstr>
      <vt:lpstr>데이터베이스 개념</vt:lpstr>
      <vt:lpstr>데이터베이스 관련 용어</vt:lpstr>
      <vt:lpstr>DBMS 구성</vt:lpstr>
      <vt:lpstr>테이블 구성</vt:lpstr>
      <vt:lpstr>“관계형”의 의미</vt:lpstr>
      <vt:lpstr>SQL 이란</vt:lpstr>
      <vt:lpstr>Mysql 설치</vt:lpstr>
      <vt:lpstr>MySQL 다운로드</vt:lpstr>
      <vt:lpstr>MySQL 접속 방법</vt:lpstr>
      <vt:lpstr>사용자 생성</vt:lpstr>
      <vt:lpstr>database 생성</vt:lpstr>
      <vt:lpstr>mysql 맛보기</vt:lpstr>
      <vt:lpstr>테이블 생성</vt:lpstr>
      <vt:lpstr>테이블 생성 정보</vt:lpstr>
      <vt:lpstr>테이블, DB 삭제</vt:lpstr>
      <vt:lpstr>복잡한 테이블 생성</vt:lpstr>
      <vt:lpstr>primary key</vt:lpstr>
      <vt:lpstr>데이터베이스 가져오기</vt:lpstr>
      <vt:lpstr>조회 예제</vt:lpstr>
      <vt:lpstr>기본 기능</vt:lpstr>
      <vt:lpstr>교재</vt:lpstr>
      <vt:lpstr>대표 SQL 문장</vt:lpstr>
      <vt:lpstr>데이터 타입</vt:lpstr>
      <vt:lpstr>인덱스</vt:lpstr>
      <vt:lpstr>테이블 조인</vt:lpstr>
      <vt:lpstr>select 적용 순서</vt:lpstr>
      <vt:lpstr>Foreign Key</vt:lpstr>
      <vt:lpstr>데이터베이스 백업</vt:lpstr>
      <vt:lpstr>mysql workbench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hwangheui lee</dc:creator>
  <cp:lastModifiedBy>hwangheui lee</cp:lastModifiedBy>
  <cp:revision>405</cp:revision>
  <dcterms:created xsi:type="dcterms:W3CDTF">2019-01-17T00:58:44Z</dcterms:created>
  <dcterms:modified xsi:type="dcterms:W3CDTF">2020-03-15T15:18:44Z</dcterms:modified>
</cp:coreProperties>
</file>