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4" r:id="rId4"/>
    <p:sldId id="474" r:id="rId5"/>
    <p:sldId id="275" r:id="rId6"/>
    <p:sldId id="327" r:id="rId7"/>
    <p:sldId id="446" r:id="rId8"/>
    <p:sldId id="455" r:id="rId9"/>
    <p:sldId id="328" r:id="rId10"/>
    <p:sldId id="448" r:id="rId11"/>
    <p:sldId id="449" r:id="rId12"/>
    <p:sldId id="450" r:id="rId13"/>
    <p:sldId id="451" r:id="rId14"/>
    <p:sldId id="452" r:id="rId15"/>
    <p:sldId id="453" r:id="rId16"/>
    <p:sldId id="454" r:id="rId17"/>
    <p:sldId id="456" r:id="rId18"/>
    <p:sldId id="457" r:id="rId19"/>
    <p:sldId id="458" r:id="rId20"/>
    <p:sldId id="460" r:id="rId21"/>
    <p:sldId id="461" r:id="rId22"/>
    <p:sldId id="465" r:id="rId23"/>
    <p:sldId id="466" r:id="rId24"/>
    <p:sldId id="463" r:id="rId25"/>
    <p:sldId id="464" r:id="rId26"/>
    <p:sldId id="475" r:id="rId27"/>
    <p:sldId id="462" r:id="rId28"/>
    <p:sldId id="459" r:id="rId29"/>
    <p:sldId id="467" r:id="rId30"/>
    <p:sldId id="468" r:id="rId31"/>
    <p:sldId id="469" r:id="rId32"/>
    <p:sldId id="470" r:id="rId33"/>
    <p:sldId id="471" r:id="rId34"/>
    <p:sldId id="472" r:id="rId35"/>
    <p:sldId id="473" r:id="rId36"/>
    <p:sldId id="447" r:id="rId37"/>
    <p:sldId id="476" r:id="rId38"/>
    <p:sldId id="477" r:id="rId39"/>
    <p:sldId id="478" r:id="rId40"/>
    <p:sldId id="479" r:id="rId41"/>
    <p:sldId id="480" r:id="rId42"/>
    <p:sldId id="481" r:id="rId43"/>
    <p:sldId id="482" r:id="rId44"/>
    <p:sldId id="483" r:id="rId45"/>
    <p:sldId id="484" r:id="rId46"/>
    <p:sldId id="485" r:id="rId47"/>
    <p:sldId id="486" r:id="rId48"/>
    <p:sldId id="487" r:id="rId49"/>
    <p:sldId id="488" r:id="rId50"/>
    <p:sldId id="490" r:id="rId51"/>
    <p:sldId id="489" r:id="rId52"/>
    <p:sldId id="491" r:id="rId53"/>
    <p:sldId id="492" r:id="rId54"/>
    <p:sldId id="493" r:id="rId55"/>
    <p:sldId id="494" r:id="rId56"/>
    <p:sldId id="495" r:id="rId57"/>
    <p:sldId id="496" r:id="rId58"/>
    <p:sldId id="497" r:id="rId59"/>
    <p:sldId id="498" r:id="rId60"/>
    <p:sldId id="499" r:id="rId61"/>
    <p:sldId id="500" r:id="rId62"/>
    <p:sldId id="501" r:id="rId63"/>
    <p:sldId id="502" r:id="rId64"/>
    <p:sldId id="503" r:id="rId65"/>
    <p:sldId id="504" r:id="rId66"/>
    <p:sldId id="505" r:id="rId67"/>
    <p:sldId id="506" r:id="rId68"/>
    <p:sldId id="507" r:id="rId69"/>
    <p:sldId id="508" r:id="rId70"/>
    <p:sldId id="511" r:id="rId71"/>
    <p:sldId id="512" r:id="rId72"/>
    <p:sldId id="513" r:id="rId73"/>
    <p:sldId id="515" r:id="rId74"/>
    <p:sldId id="514" r:id="rId75"/>
    <p:sldId id="516" r:id="rId76"/>
    <p:sldId id="517" r:id="rId77"/>
    <p:sldId id="518" r:id="rId78"/>
    <p:sldId id="519" r:id="rId79"/>
    <p:sldId id="509" r:id="rId80"/>
    <p:sldId id="510" r:id="rId8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999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70" autoAdjust="0"/>
    <p:restoredTop sz="94660"/>
  </p:normalViewPr>
  <p:slideViewPr>
    <p:cSldViewPr>
      <p:cViewPr varScale="1">
        <p:scale>
          <a:sx n="63" d="100"/>
          <a:sy n="63" d="100"/>
        </p:scale>
        <p:origin x="-120" y="-2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452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22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038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677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39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73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13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131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563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48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6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37E20-A2D4-41BA-9D60-0F1E5DED0FDB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635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ubuntu.com/download/desktop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my.vmware.com/en/web/vmware/downloads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naver.com/wlgh325/221353290980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리눅스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268688"/>
            <a:ext cx="6400800" cy="1752600"/>
          </a:xfrm>
        </p:spPr>
        <p:txBody>
          <a:bodyPr>
            <a:normAutofit/>
          </a:bodyPr>
          <a:lstStyle/>
          <a:p>
            <a:r>
              <a:rPr lang="en-US" altLang="ko-KR" sz="2800" smtClean="0"/>
              <a:t>2020.3.9</a:t>
            </a:r>
          </a:p>
          <a:p>
            <a:r>
              <a:rPr lang="ko-KR" altLang="en-US" sz="2800" smtClean="0"/>
              <a:t>강사 김현호</a:t>
            </a:r>
            <a:endParaRPr lang="ko-KR" altLang="en-US" sz="280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496" y="2348880"/>
            <a:ext cx="2880320" cy="4571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5496" y="1916832"/>
            <a:ext cx="5472608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3707904" y="3501008"/>
            <a:ext cx="5328592" cy="7200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6156176" y="3284984"/>
            <a:ext cx="2880320" cy="72008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05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첫걸음</a:t>
            </a:r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613" y="1412776"/>
            <a:ext cx="6962775" cy="46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타원형 설명선 2"/>
          <p:cNvSpPr/>
          <p:nvPr/>
        </p:nvSpPr>
        <p:spPr>
          <a:xfrm>
            <a:off x="3347864" y="1980903"/>
            <a:ext cx="1872208" cy="576064"/>
          </a:xfrm>
          <a:prstGeom prst="wedgeEllipseCallout">
            <a:avLst>
              <a:gd name="adj1" fmla="val -83524"/>
              <a:gd name="adj2" fmla="val 47338"/>
            </a:avLst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파일과 디렉토리 보기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" name="타원형 설명선 4"/>
          <p:cNvSpPr/>
          <p:nvPr/>
        </p:nvSpPr>
        <p:spPr>
          <a:xfrm>
            <a:off x="3779912" y="3061023"/>
            <a:ext cx="2304256" cy="576064"/>
          </a:xfrm>
          <a:prstGeom prst="wedgeEllipseCallout">
            <a:avLst>
              <a:gd name="adj1" fmla="val -92409"/>
              <a:gd name="adj2" fmla="val 4693"/>
            </a:avLst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현재 디렉토리 출력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(Present working Directory)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6" name="타원형 설명선 5"/>
          <p:cNvSpPr/>
          <p:nvPr/>
        </p:nvSpPr>
        <p:spPr>
          <a:xfrm>
            <a:off x="4422392" y="3774317"/>
            <a:ext cx="1872208" cy="576064"/>
          </a:xfrm>
          <a:prstGeom prst="wedgeEllipseCallout">
            <a:avLst>
              <a:gd name="adj1" fmla="val -95916"/>
              <a:gd name="adj2" fmla="val -28474"/>
            </a:avLst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cd : Change Directory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7" name="타원형 설명선 6"/>
          <p:cNvSpPr/>
          <p:nvPr/>
        </p:nvSpPr>
        <p:spPr>
          <a:xfrm>
            <a:off x="3702312" y="4501183"/>
            <a:ext cx="2088232" cy="576064"/>
          </a:xfrm>
          <a:prstGeom prst="wedgeEllipseCallout">
            <a:avLst>
              <a:gd name="adj1" fmla="val -44889"/>
              <a:gd name="adj2" fmla="val -78226"/>
            </a:avLst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cd .. </a:t>
            </a:r>
            <a:br>
              <a:rPr lang="en-US" altLang="ko-KR" sz="1200" smtClean="0">
                <a:solidFill>
                  <a:schemeClr val="tx1"/>
                </a:solidFill>
              </a:rPr>
            </a:br>
            <a:r>
              <a:rPr lang="en-US" altLang="ko-KR" sz="1200" smtClean="0">
                <a:solidFill>
                  <a:schemeClr val="tx1"/>
                </a:solidFill>
                <a:sym typeface="Wingdings" panose="05000000000000000000" pitchFamily="2" charset="2"/>
              </a:rPr>
              <a:t> </a:t>
            </a:r>
            <a:r>
              <a:rPr lang="ko-KR" altLang="en-US" sz="1200" smtClean="0">
                <a:solidFill>
                  <a:schemeClr val="tx1"/>
                </a:solidFill>
                <a:sym typeface="Wingdings" panose="05000000000000000000" pitchFamily="2" charset="2"/>
              </a:rPr>
              <a:t>앞 디렉토리로 이동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8" name="타원형 설명선 7"/>
          <p:cNvSpPr/>
          <p:nvPr/>
        </p:nvSpPr>
        <p:spPr>
          <a:xfrm>
            <a:off x="2912958" y="5301208"/>
            <a:ext cx="2667154" cy="576064"/>
          </a:xfrm>
          <a:prstGeom prst="wedgeEllipseCallout">
            <a:avLst>
              <a:gd name="adj1" fmla="val -48152"/>
              <a:gd name="adj2" fmla="val -106656"/>
            </a:avLst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cd </a:t>
            </a:r>
            <a:r>
              <a:rPr lang="ko-KR" altLang="en-US" sz="1200" smtClean="0">
                <a:solidFill>
                  <a:schemeClr val="tx1"/>
                </a:solidFill>
              </a:rPr>
              <a:t>만 입력하면 사용자 홈으로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이동 </a:t>
            </a:r>
            <a:r>
              <a:rPr lang="en-US" altLang="ko-KR" sz="1200" smtClean="0">
                <a:solidFill>
                  <a:schemeClr val="tx1"/>
                </a:solidFill>
                <a:sym typeface="Wingdings" panose="05000000000000000000" pitchFamily="2" charset="2"/>
              </a:rPr>
              <a:t> /home/gubos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576" y="6165304"/>
            <a:ext cx="7718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mtClean="0"/>
              <a:t>프롬프트 </a:t>
            </a:r>
            <a:r>
              <a:rPr lang="en-US" altLang="ko-KR" smtClean="0"/>
              <a:t>gubos@ubuntu:~$ </a:t>
            </a:r>
            <a:r>
              <a:rPr lang="en-US" altLang="ko-KR" smtClean="0">
                <a:sym typeface="Wingdings" panose="05000000000000000000" pitchFamily="2" charset="2"/>
              </a:rPr>
              <a:t> </a:t>
            </a:r>
            <a:r>
              <a:rPr lang="ko-KR" altLang="en-US" smtClean="0">
                <a:sym typeface="Wingdings" panose="05000000000000000000" pitchFamily="2" charset="2"/>
              </a:rPr>
              <a:t>사용자아이디</a:t>
            </a:r>
            <a:r>
              <a:rPr lang="en-US" altLang="ko-KR" smtClean="0">
                <a:sym typeface="Wingdings" panose="05000000000000000000" pitchFamily="2" charset="2"/>
              </a:rPr>
              <a:t>@</a:t>
            </a:r>
            <a:r>
              <a:rPr lang="ko-KR" altLang="en-US" smtClean="0">
                <a:sym typeface="Wingdings" panose="05000000000000000000" pitchFamily="2" charset="2"/>
              </a:rPr>
              <a:t>컴퓨터이름</a:t>
            </a:r>
            <a:r>
              <a:rPr lang="en-US" altLang="ko-KR" smtClean="0">
                <a:sym typeface="Wingdings" panose="05000000000000000000" pitchFamily="2" charset="2"/>
              </a:rPr>
              <a:t>:</a:t>
            </a:r>
            <a:r>
              <a:rPr lang="ko-KR" altLang="en-US" smtClean="0">
                <a:sym typeface="Wingdings" panose="05000000000000000000" pitchFamily="2" charset="2"/>
              </a:rPr>
              <a:t>디렉토리</a:t>
            </a:r>
            <a:r>
              <a:rPr lang="en-US" altLang="ko-KR" smtClean="0">
                <a:sym typeface="Wingdings" panose="05000000000000000000" pitchFamily="2" charset="2"/>
              </a:rPr>
              <a:t>$</a:t>
            </a:r>
          </a:p>
          <a:p>
            <a:pPr marL="285750" indent="-285750">
              <a:buFontTx/>
              <a:buChar char="-"/>
            </a:pPr>
            <a:r>
              <a:rPr lang="en-US" altLang="ko-KR" b="1" smtClean="0">
                <a:sym typeface="Wingdings" panose="05000000000000000000" pitchFamily="2" charset="2"/>
              </a:rPr>
              <a:t>~</a:t>
            </a:r>
            <a:r>
              <a:rPr lang="en-US" altLang="ko-KR" smtClean="0">
                <a:sym typeface="Wingdings" panose="05000000000000000000" pitchFamily="2" charset="2"/>
              </a:rPr>
              <a:t> </a:t>
            </a:r>
            <a:r>
              <a:rPr lang="ko-KR" altLang="en-US" smtClean="0">
                <a:sym typeface="Wingdings" panose="05000000000000000000" pitchFamily="2" charset="2"/>
              </a:rPr>
              <a:t>는 사용자 홈디렉토리를 나타냄 </a:t>
            </a:r>
            <a:r>
              <a:rPr lang="en-US" altLang="ko-KR" smtClean="0">
                <a:sym typeface="Wingdings" panose="05000000000000000000" pitchFamily="2" charset="2"/>
              </a:rPr>
              <a:t> /home/gubos </a:t>
            </a:r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874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ls </a:t>
            </a:r>
            <a:r>
              <a:rPr lang="ko-KR" altLang="en-US" smtClean="0"/>
              <a:t>명령</a:t>
            </a:r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86619"/>
            <a:ext cx="6200775" cy="503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04248" y="1486619"/>
            <a:ext cx="179889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smtClean="0"/>
              <a:t>ls –alF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smtClean="0"/>
              <a:t>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smtClean="0"/>
              <a:t>la</a:t>
            </a:r>
            <a:endParaRPr lang="ko-KR" altLang="en-US" sz="3200"/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935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파일 정보</a:t>
            </a:r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1283171"/>
            <a:ext cx="6134100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직선 화살표 연결선 3"/>
          <p:cNvCxnSpPr/>
          <p:nvPr/>
        </p:nvCxnSpPr>
        <p:spPr>
          <a:xfrm flipH="1">
            <a:off x="1619672" y="5589240"/>
            <a:ext cx="288032" cy="72008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63093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파일권한</a:t>
            </a:r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2627784" y="5589240"/>
            <a:ext cx="144016" cy="72008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17802" y="63093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mtClean="0"/>
              <a:t>사용자</a:t>
            </a: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061572" y="6309320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mtClean="0"/>
              <a:t>그룹</a:t>
            </a:r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220403" y="5684766"/>
            <a:ext cx="271477" cy="624554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752035" y="6309320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mtClean="0"/>
              <a:t>파일크기</a:t>
            </a:r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3752035" y="5684766"/>
            <a:ext cx="330378" cy="624554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930004" y="6309320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mtClean="0"/>
              <a:t>수정일시</a:t>
            </a:r>
            <a:endParaRPr lang="ko-KR" altLang="en-US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4572000" y="5684766"/>
            <a:ext cx="688381" cy="624554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17139" y="63093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mtClean="0"/>
              <a:t>파일명</a:t>
            </a:r>
            <a:endParaRPr lang="ko-KR" altLang="en-US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5868144" y="5589240"/>
            <a:ext cx="863954" cy="72008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2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67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cat </a:t>
            </a:r>
            <a:r>
              <a:rPr lang="ko-KR" altLang="en-US" smtClean="0"/>
              <a:t>명령</a:t>
            </a:r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38" y="1614488"/>
            <a:ext cx="6181725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타원 2"/>
          <p:cNvSpPr/>
          <p:nvPr/>
        </p:nvSpPr>
        <p:spPr>
          <a:xfrm>
            <a:off x="2555776" y="1614488"/>
            <a:ext cx="1224136" cy="44636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51720" y="5678981"/>
            <a:ext cx="3977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cat </a:t>
            </a:r>
            <a:r>
              <a:rPr lang="en-US" altLang="ko-KR" smtClean="0">
                <a:sym typeface="Wingdings" panose="05000000000000000000" pitchFamily="2" charset="2"/>
              </a:rPr>
              <a:t> </a:t>
            </a:r>
            <a:r>
              <a:rPr lang="ko-KR" altLang="en-US" smtClean="0"/>
              <a:t>텍스트 파일을 화면에 출력</a:t>
            </a:r>
            <a:endParaRPr lang="en-US" altLang="ko-KR" smtClean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738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gedit (</a:t>
            </a:r>
            <a:r>
              <a:rPr lang="ko-KR" altLang="en-US" smtClean="0"/>
              <a:t>텍스트 에디터</a:t>
            </a:r>
            <a:r>
              <a:rPr lang="en-US" altLang="ko-KR" smtClean="0"/>
              <a:t>)</a:t>
            </a:r>
            <a:endParaRPr lang="ko-KR" alt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8" y="1271588"/>
            <a:ext cx="7820025" cy="431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47043" y="5922903"/>
            <a:ext cx="5293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텍스트 에디터 실행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gedit .bashrc </a:t>
            </a:r>
            <a:r>
              <a:rPr lang="en-US" altLang="ko-KR" b="1" smtClean="0">
                <a:solidFill>
                  <a:srgbClr val="FF0000"/>
                </a:solidFill>
              </a:rPr>
              <a:t>&amp;</a:t>
            </a:r>
            <a:r>
              <a:rPr lang="en-US" altLang="ko-KR" smtClean="0"/>
              <a:t> </a:t>
            </a:r>
            <a:r>
              <a:rPr lang="en-US" altLang="ko-KR" smtClean="0">
                <a:sym typeface="Wingdings" panose="05000000000000000000" pitchFamily="2" charset="2"/>
              </a:rPr>
              <a:t></a:t>
            </a:r>
            <a:r>
              <a:rPr lang="ko-KR" altLang="en-US" smtClean="0"/>
              <a:t> 에디터 띄우고 바로 리턴함</a:t>
            </a:r>
            <a:endParaRPr lang="en-US" altLang="ko-KR" smtClean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907" y="5750768"/>
            <a:ext cx="94297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928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실행파일 경로</a:t>
            </a:r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1340768"/>
            <a:ext cx="6172200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19672" y="4509120"/>
            <a:ext cx="44117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which, whereis </a:t>
            </a:r>
            <a:r>
              <a:rPr lang="en-US" altLang="ko-KR" smtClean="0">
                <a:sym typeface="Wingdings" panose="05000000000000000000" pitchFamily="2" charset="2"/>
              </a:rPr>
              <a:t> </a:t>
            </a:r>
            <a:r>
              <a:rPr lang="ko-KR" altLang="en-US" smtClean="0">
                <a:sym typeface="Wingdings" panose="05000000000000000000" pitchFamily="2" charset="2"/>
              </a:rPr>
              <a:t>실행파일 위치 출력</a:t>
            </a:r>
            <a:endParaRPr lang="en-US" altLang="ko-KR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>
                <a:sym typeface="Wingdings" panose="05000000000000000000" pitchFamily="2" charset="2"/>
              </a:rPr>
              <a:t>echo  </a:t>
            </a:r>
            <a:r>
              <a:rPr lang="ko-KR" altLang="en-US" smtClean="0">
                <a:sym typeface="Wingdings" panose="05000000000000000000" pitchFamily="2" charset="2"/>
              </a:rPr>
              <a:t>문자열을 화면에 출력</a:t>
            </a:r>
            <a:endParaRPr lang="en-US" altLang="ko-KR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>
                <a:sym typeface="Wingdings" panose="05000000000000000000" pitchFamily="2" charset="2"/>
              </a:rPr>
              <a:t>$PATH  PATH </a:t>
            </a:r>
            <a:r>
              <a:rPr lang="ko-KR" altLang="en-US" smtClean="0">
                <a:sym typeface="Wingdings" panose="05000000000000000000" pitchFamily="2" charset="2"/>
              </a:rPr>
              <a:t>라는 환경변수</a:t>
            </a:r>
            <a:endParaRPr lang="en-US" altLang="ko-KR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354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프롬프트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smtClean="0"/>
              <a:t>echo $PS1</a:t>
            </a:r>
          </a:p>
          <a:p>
            <a:pPr lvl="1"/>
            <a:r>
              <a:rPr lang="ko-KR" altLang="en-US" sz="2000" smtClean="0"/>
              <a:t>프롬프트 환경변수인 </a:t>
            </a:r>
            <a:r>
              <a:rPr lang="en-US" altLang="ko-KR" sz="2000" smtClean="0"/>
              <a:t>PS1 </a:t>
            </a:r>
            <a:r>
              <a:rPr lang="ko-KR" altLang="en-US" sz="2000" smtClean="0"/>
              <a:t>출력</a:t>
            </a:r>
            <a:endParaRPr lang="en-US" altLang="ko-KR" sz="2000"/>
          </a:p>
          <a:p>
            <a:pPr lvl="1"/>
            <a:r>
              <a:rPr lang="en-US" altLang="ko-KR" sz="2000" smtClean="0"/>
              <a:t>\u(</a:t>
            </a:r>
            <a:r>
              <a:rPr lang="ko-KR" altLang="en-US" sz="2000" smtClean="0"/>
              <a:t>아이디</a:t>
            </a:r>
            <a:r>
              <a:rPr lang="en-US" altLang="ko-KR" sz="2000" smtClean="0"/>
              <a:t>), \h(</a:t>
            </a:r>
            <a:r>
              <a:rPr lang="ko-KR" altLang="en-US" sz="2000" smtClean="0"/>
              <a:t>컴퓨터이름</a:t>
            </a:r>
            <a:r>
              <a:rPr lang="en-US" altLang="ko-KR" sz="2000" smtClean="0"/>
              <a:t>), \w (</a:t>
            </a:r>
            <a:r>
              <a:rPr lang="ko-KR" altLang="en-US" sz="2000" smtClean="0"/>
              <a:t>현재디렉토리</a:t>
            </a:r>
            <a:r>
              <a:rPr lang="en-US" altLang="ko-KR" sz="2000" smtClean="0"/>
              <a:t>)</a:t>
            </a:r>
          </a:p>
          <a:p>
            <a:r>
              <a:rPr lang="en-US" altLang="ko-KR" sz="2400" smtClean="0"/>
              <a:t>PS1=‘\u:\w\$ ‘</a:t>
            </a:r>
          </a:p>
          <a:p>
            <a:pPr lvl="1"/>
            <a:r>
              <a:rPr lang="ko-KR" altLang="en-US" sz="2000" smtClean="0"/>
              <a:t>프롬프트 바꾸기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영구적으로 바꾸려면 </a:t>
            </a:r>
            <a:r>
              <a:rPr lang="en-US" altLang="ko-KR" sz="2000" smtClean="0"/>
              <a:t>“.bashrc” </a:t>
            </a:r>
            <a:r>
              <a:rPr lang="ko-KR" altLang="en-US" sz="2000" smtClean="0"/>
              <a:t>파일을 수정해야 함</a:t>
            </a:r>
            <a:endParaRPr lang="en-US" altLang="ko-KR" sz="200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705" y="4221088"/>
            <a:ext cx="61722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387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alias</a:t>
            </a:r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3" y="1253822"/>
            <a:ext cx="6162675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66139" y="5890046"/>
            <a:ext cx="47965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alias </a:t>
            </a:r>
            <a:r>
              <a:rPr lang="en-US" altLang="ko-KR" smtClean="0">
                <a:sym typeface="Wingdings" panose="05000000000000000000" pitchFamily="2" charset="2"/>
              </a:rPr>
              <a:t> </a:t>
            </a:r>
            <a:r>
              <a:rPr lang="ko-KR" altLang="en-US" smtClean="0"/>
              <a:t>축약어 설정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unalias 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터미널을 새로 띄우면 추가된 </a:t>
            </a:r>
            <a:r>
              <a:rPr lang="en-US" altLang="ko-KR" smtClean="0"/>
              <a:t>alias </a:t>
            </a:r>
            <a:r>
              <a:rPr lang="ko-KR" altLang="en-US" smtClean="0"/>
              <a:t>사라짐</a:t>
            </a:r>
            <a:endParaRPr lang="en-US" altLang="ko-KR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223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히스토</a:t>
            </a:r>
            <a:r>
              <a:rPr lang="ko-KR" altLang="en-US"/>
              <a:t>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smtClean="0"/>
              <a:t>위</a:t>
            </a:r>
            <a:r>
              <a:rPr lang="en-US" altLang="ko-KR" sz="2400" smtClean="0"/>
              <a:t>/</a:t>
            </a:r>
            <a:r>
              <a:rPr lang="ko-KR" altLang="en-US" sz="2400" smtClean="0"/>
              <a:t>아래 화살표 </a:t>
            </a:r>
            <a:r>
              <a:rPr lang="en-US" altLang="ko-KR" sz="2400" smtClean="0">
                <a:sym typeface="Wingdings" panose="05000000000000000000" pitchFamily="2" charset="2"/>
              </a:rPr>
              <a:t> </a:t>
            </a:r>
            <a:r>
              <a:rPr lang="ko-KR" altLang="en-US" sz="2400" smtClean="0">
                <a:sym typeface="Wingdings" panose="05000000000000000000" pitchFamily="2" charset="2"/>
              </a:rPr>
              <a:t>이전명령 이동</a:t>
            </a:r>
            <a:endParaRPr lang="en-US" altLang="ko-KR" sz="2400" smtClean="0">
              <a:sym typeface="Wingdings" panose="05000000000000000000" pitchFamily="2" charset="2"/>
            </a:endParaRPr>
          </a:p>
          <a:p>
            <a:r>
              <a:rPr lang="en-US" altLang="ko-KR" sz="2400" smtClean="0">
                <a:sym typeface="Wingdings" panose="05000000000000000000" pitchFamily="2" charset="2"/>
              </a:rPr>
              <a:t>history </a:t>
            </a:r>
            <a:r>
              <a:rPr lang="ko-KR" altLang="en-US" sz="2400" smtClean="0">
                <a:sym typeface="Wingdings" panose="05000000000000000000" pitchFamily="2" charset="2"/>
              </a:rPr>
              <a:t>명령 </a:t>
            </a:r>
            <a:r>
              <a:rPr lang="en-US" altLang="ko-KR" sz="2400" smtClean="0">
                <a:sym typeface="Wingdings" panose="05000000000000000000" pitchFamily="2" charset="2"/>
              </a:rPr>
              <a:t> </a:t>
            </a:r>
            <a:r>
              <a:rPr lang="ko-KR" altLang="en-US" sz="2400" smtClean="0">
                <a:sym typeface="Wingdings" panose="05000000000000000000" pitchFamily="2" charset="2"/>
              </a:rPr>
              <a:t>이전명령 출력</a:t>
            </a:r>
            <a:endParaRPr lang="en-US" altLang="ko-KR" sz="2400" smtClean="0">
              <a:sym typeface="Wingdings" panose="05000000000000000000" pitchFamily="2" charset="2"/>
            </a:endParaRPr>
          </a:p>
          <a:p>
            <a:r>
              <a:rPr lang="en-US" altLang="ko-KR" sz="2400" smtClean="0">
                <a:sym typeface="Wingdings" panose="05000000000000000000" pitchFamily="2" charset="2"/>
              </a:rPr>
              <a:t>![</a:t>
            </a:r>
            <a:r>
              <a:rPr lang="ko-KR" altLang="en-US" sz="2400" smtClean="0">
                <a:sym typeface="Wingdings" panose="05000000000000000000" pitchFamily="2" charset="2"/>
              </a:rPr>
              <a:t>히스토리번호</a:t>
            </a:r>
            <a:r>
              <a:rPr lang="en-US" altLang="ko-KR" sz="2400" smtClean="0">
                <a:sym typeface="Wingdings" panose="05000000000000000000" pitchFamily="2" charset="2"/>
              </a:rPr>
              <a:t>]</a:t>
            </a:r>
          </a:p>
          <a:p>
            <a:r>
              <a:rPr lang="en-US" altLang="ko-KR" sz="2400" smtClean="0">
                <a:sym typeface="Wingdings" panose="05000000000000000000" pitchFamily="2" charset="2"/>
              </a:rPr>
              <a:t>!ls  ls </a:t>
            </a:r>
            <a:r>
              <a:rPr lang="ko-KR" altLang="en-US" sz="2400" smtClean="0">
                <a:sym typeface="Wingdings" panose="05000000000000000000" pitchFamily="2" charset="2"/>
              </a:rPr>
              <a:t>로 시작하는</a:t>
            </a:r>
            <a:r>
              <a:rPr lang="en-US" altLang="ko-KR" sz="2400" smtClean="0">
                <a:sym typeface="Wingdings" panose="05000000000000000000" pitchFamily="2" charset="2"/>
              </a:rPr>
              <a:t> </a:t>
            </a:r>
            <a:r>
              <a:rPr lang="ko-KR" altLang="en-US" sz="2400" smtClean="0">
                <a:sym typeface="Wingdings" panose="05000000000000000000" pitchFamily="2" charset="2"/>
              </a:rPr>
              <a:t>최근 명령 실행</a:t>
            </a:r>
            <a:endParaRPr lang="ko-KR" altLang="en-US" sz="24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260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man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ko-KR" altLang="en-US" sz="2400" smtClean="0"/>
              <a:t>각종 명령어와 </a:t>
            </a:r>
            <a:r>
              <a:rPr lang="en-US" altLang="ko-KR" sz="2400" smtClean="0"/>
              <a:t>C</a:t>
            </a:r>
            <a:r>
              <a:rPr lang="ko-KR" altLang="en-US" sz="2400" smtClean="0"/>
              <a:t>함수 등의 도움말 출력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man ls</a:t>
            </a:r>
          </a:p>
          <a:p>
            <a:pPr lvl="1"/>
            <a:r>
              <a:rPr lang="en-US" altLang="ko-KR" sz="2000" smtClean="0"/>
              <a:t>man printf</a:t>
            </a:r>
          </a:p>
          <a:p>
            <a:pPr lvl="1"/>
            <a:endParaRPr lang="en-US" altLang="ko-KR" sz="2000" smtClean="0"/>
          </a:p>
          <a:p>
            <a:r>
              <a:rPr lang="ko-KR" altLang="en-US" sz="2400" smtClean="0"/>
              <a:t>화면이동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스페이스 </a:t>
            </a:r>
            <a:r>
              <a:rPr lang="en-US" altLang="ko-KR" sz="2000" smtClean="0"/>
              <a:t>: </a:t>
            </a:r>
            <a:r>
              <a:rPr lang="ko-KR" altLang="en-US" sz="2000" smtClean="0"/>
              <a:t>다음화면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b : </a:t>
            </a:r>
            <a:r>
              <a:rPr lang="ko-KR" altLang="en-US" sz="2000" smtClean="0"/>
              <a:t>이전화면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q : </a:t>
            </a:r>
            <a:r>
              <a:rPr lang="ko-KR" altLang="en-US" sz="2000" smtClean="0"/>
              <a:t>종료</a:t>
            </a:r>
            <a:endParaRPr lang="en-US" altLang="ko-KR" sz="2000" smtClean="0"/>
          </a:p>
          <a:p>
            <a:pPr lvl="1"/>
            <a:endParaRPr lang="en-US" altLang="ko-KR" sz="2000" smtClean="0"/>
          </a:p>
          <a:p>
            <a:r>
              <a:rPr lang="ko-KR" altLang="en-US" sz="2400" smtClean="0"/>
              <a:t>세션 지정 </a:t>
            </a:r>
            <a:r>
              <a:rPr lang="en-US" altLang="ko-KR" sz="2400" smtClean="0">
                <a:sym typeface="Wingdings" panose="05000000000000000000" pitchFamily="2" charset="2"/>
              </a:rPr>
              <a:t> man </a:t>
            </a:r>
            <a:r>
              <a:rPr lang="ko-KR" altLang="en-US" sz="2400" smtClean="0">
                <a:sym typeface="Wingdings" panose="05000000000000000000" pitchFamily="2" charset="2"/>
              </a:rPr>
              <a:t>섹션번호 명령어</a:t>
            </a:r>
            <a:endParaRPr lang="en-US" altLang="ko-KR" sz="2400" smtClean="0">
              <a:sym typeface="Wingdings" panose="05000000000000000000" pitchFamily="2" charset="2"/>
            </a:endParaRPr>
          </a:p>
          <a:p>
            <a:pPr lvl="1"/>
            <a:r>
              <a:rPr lang="en-US" altLang="ko-KR" sz="2000" smtClean="0">
                <a:sym typeface="Wingdings" panose="05000000000000000000" pitchFamily="2" charset="2"/>
              </a:rPr>
              <a:t>man open</a:t>
            </a:r>
          </a:p>
          <a:p>
            <a:pPr lvl="1"/>
            <a:r>
              <a:rPr lang="en-US" altLang="ko-KR" sz="2000" smtClean="0">
                <a:sym typeface="Wingdings" panose="05000000000000000000" pitchFamily="2" charset="2"/>
              </a:rPr>
              <a:t>man 2 open (2</a:t>
            </a:r>
            <a:r>
              <a:rPr lang="ko-KR" altLang="en-US" sz="2000" smtClean="0">
                <a:sym typeface="Wingdings" panose="05000000000000000000" pitchFamily="2" charset="2"/>
              </a:rPr>
              <a:t>번 섹션의 </a:t>
            </a:r>
            <a:r>
              <a:rPr lang="en-US" altLang="ko-KR" sz="2000" smtClean="0">
                <a:sym typeface="Wingdings" panose="05000000000000000000" pitchFamily="2" charset="2"/>
              </a:rPr>
              <a:t>open  C</a:t>
            </a:r>
            <a:r>
              <a:rPr lang="ko-KR" altLang="en-US" sz="2000" smtClean="0">
                <a:sym typeface="Wingdings" panose="05000000000000000000" pitchFamily="2" charset="2"/>
              </a:rPr>
              <a:t>함수</a:t>
            </a:r>
            <a:r>
              <a:rPr lang="en-US" altLang="ko-KR" sz="2000" smtClean="0">
                <a:sym typeface="Wingdings" panose="05000000000000000000" pitchFamily="2" charset="2"/>
              </a:rPr>
              <a:t>)</a:t>
            </a:r>
            <a:endParaRPr lang="ko-KR" altLang="en-US" sz="2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109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리눅스 설치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755576" y="4293096"/>
            <a:ext cx="3960440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29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.bashrc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smtClean="0"/>
              <a:t>사용자별 환경설정 파일 </a:t>
            </a:r>
            <a:r>
              <a:rPr lang="en-US" altLang="ko-KR" sz="2400" smtClean="0">
                <a:sym typeface="Wingdings" panose="05000000000000000000" pitchFamily="2" charset="2"/>
              </a:rPr>
              <a:t> /home/[id]/.bashrc</a:t>
            </a:r>
          </a:p>
          <a:p>
            <a:pPr lvl="1"/>
            <a:r>
              <a:rPr lang="en-US" altLang="ko-KR" sz="2000" smtClean="0">
                <a:sym typeface="Wingdings" panose="05000000000000000000" pitchFamily="2" charset="2"/>
              </a:rPr>
              <a:t>“gedit .bashrc &amp;” </a:t>
            </a:r>
            <a:r>
              <a:rPr lang="ko-KR" altLang="en-US" sz="2000" smtClean="0">
                <a:sym typeface="Wingdings" panose="05000000000000000000" pitchFamily="2" charset="2"/>
              </a:rPr>
              <a:t>로 보기</a:t>
            </a:r>
            <a:r>
              <a:rPr lang="en-US" altLang="ko-KR" sz="2000" smtClean="0">
                <a:sym typeface="Wingdings" panose="05000000000000000000" pitchFamily="2" charset="2"/>
              </a:rPr>
              <a:t>/</a:t>
            </a:r>
            <a:r>
              <a:rPr lang="ko-KR" altLang="en-US" sz="2000" smtClean="0">
                <a:sym typeface="Wingdings" panose="05000000000000000000" pitchFamily="2" charset="2"/>
              </a:rPr>
              <a:t>수정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pPr lvl="1"/>
            <a:r>
              <a:rPr lang="ko-KR" altLang="en-US" sz="2000" smtClean="0">
                <a:sym typeface="Wingdings" panose="05000000000000000000" pitchFamily="2" charset="2"/>
              </a:rPr>
              <a:t>각종 환경변수와 </a:t>
            </a:r>
            <a:r>
              <a:rPr lang="en-US" altLang="ko-KR" sz="2000" smtClean="0">
                <a:sym typeface="Wingdings" panose="05000000000000000000" pitchFamily="2" charset="2"/>
              </a:rPr>
              <a:t>alias </a:t>
            </a:r>
            <a:r>
              <a:rPr lang="ko-KR" altLang="en-US" sz="2000" smtClean="0">
                <a:sym typeface="Wingdings" panose="05000000000000000000" pitchFamily="2" charset="2"/>
              </a:rPr>
              <a:t>설정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pPr lvl="1"/>
            <a:r>
              <a:rPr lang="ko-KR" altLang="en-US" sz="2000" smtClean="0">
                <a:sym typeface="Wingdings" panose="05000000000000000000" pitchFamily="2" charset="2"/>
              </a:rPr>
              <a:t>터미널이 하나 뜰 때마다 실행됨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pPr lvl="1"/>
            <a:endParaRPr lang="en-US" altLang="ko-KR" sz="2000">
              <a:sym typeface="Wingdings" panose="05000000000000000000" pitchFamily="2" charset="2"/>
            </a:endParaRPr>
          </a:p>
          <a:p>
            <a:r>
              <a:rPr lang="en-US" altLang="ko-KR" sz="2400" smtClean="0">
                <a:sym typeface="Wingdings" panose="05000000000000000000" pitchFamily="2" charset="2"/>
              </a:rPr>
              <a:t>Shell(</a:t>
            </a:r>
            <a:r>
              <a:rPr lang="ko-KR" altLang="en-US" sz="2400" smtClean="0">
                <a:sym typeface="Wingdings" panose="05000000000000000000" pitchFamily="2" charset="2"/>
              </a:rPr>
              <a:t>쉘</a:t>
            </a:r>
            <a:r>
              <a:rPr lang="en-US" altLang="ko-KR" sz="240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ko-KR" altLang="en-US" sz="2000" smtClean="0">
                <a:sym typeface="Wingdings" panose="05000000000000000000" pitchFamily="2" charset="2"/>
              </a:rPr>
              <a:t>터미널과 같이 콘솔</a:t>
            </a:r>
            <a:r>
              <a:rPr lang="en-US" altLang="ko-KR" sz="2000" smtClean="0">
                <a:sym typeface="Wingdings" panose="05000000000000000000" pitchFamily="2" charset="2"/>
              </a:rPr>
              <a:t>(</a:t>
            </a:r>
            <a:r>
              <a:rPr lang="ko-KR" altLang="en-US" sz="2000" smtClean="0">
                <a:sym typeface="Wingdings" panose="05000000000000000000" pitchFamily="2" charset="2"/>
              </a:rPr>
              <a:t>사용자 입출력창</a:t>
            </a:r>
            <a:r>
              <a:rPr lang="en-US" altLang="ko-KR" sz="2000" smtClean="0">
                <a:sym typeface="Wingdings" panose="05000000000000000000" pitchFamily="2" charset="2"/>
              </a:rPr>
              <a:t>)</a:t>
            </a:r>
            <a:r>
              <a:rPr lang="ko-KR" altLang="en-US" sz="2000" smtClean="0">
                <a:sym typeface="Wingdings" panose="05000000000000000000" pitchFamily="2" charset="2"/>
              </a:rPr>
              <a:t>이 뜰 때</a:t>
            </a:r>
            <a:r>
              <a:rPr lang="en-US" altLang="ko-KR" sz="2000" smtClean="0">
                <a:sym typeface="Wingdings" panose="05000000000000000000" pitchFamily="2" charset="2"/>
              </a:rPr>
              <a:t>, </a:t>
            </a:r>
            <a:r>
              <a:rPr lang="ko-KR" altLang="en-US" sz="2000" smtClean="0">
                <a:sym typeface="Wingdings" panose="05000000000000000000" pitchFamily="2" charset="2"/>
              </a:rPr>
              <a:t>제일 먼저 실행되는 것을 </a:t>
            </a:r>
            <a:r>
              <a:rPr lang="en-US" altLang="ko-KR" sz="2000" b="1" smtClean="0">
                <a:solidFill>
                  <a:srgbClr val="FF0000"/>
                </a:solidFill>
                <a:sym typeface="Wingdings" panose="05000000000000000000" pitchFamily="2" charset="2"/>
              </a:rPr>
              <a:t>shell </a:t>
            </a:r>
            <a:r>
              <a:rPr lang="ko-KR" altLang="en-US" sz="2000" smtClean="0">
                <a:sym typeface="Wingdings" panose="05000000000000000000" pitchFamily="2" charset="2"/>
              </a:rPr>
              <a:t>이라고 한다 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pPr lvl="1"/>
            <a:r>
              <a:rPr lang="ko-KR" altLang="en-US" sz="2000" smtClean="0">
                <a:sym typeface="Wingdings" panose="05000000000000000000" pitchFamily="2" charset="2"/>
              </a:rPr>
              <a:t>리눅스에서는 </a:t>
            </a:r>
            <a:r>
              <a:rPr lang="en-US" altLang="ko-KR" sz="2000" b="1" smtClean="0">
                <a:solidFill>
                  <a:srgbClr val="FF0000"/>
                </a:solidFill>
                <a:sym typeface="Wingdings" panose="05000000000000000000" pitchFamily="2" charset="2"/>
              </a:rPr>
              <a:t>bash</a:t>
            </a:r>
            <a:r>
              <a:rPr lang="en-US" altLang="ko-KR" sz="2000" smtClean="0">
                <a:sym typeface="Wingdings" panose="05000000000000000000" pitchFamily="2" charset="2"/>
              </a:rPr>
              <a:t> </a:t>
            </a:r>
            <a:r>
              <a:rPr lang="ko-KR" altLang="en-US" sz="2000" smtClean="0">
                <a:sym typeface="Wingdings" panose="05000000000000000000" pitchFamily="2" charset="2"/>
              </a:rPr>
              <a:t>라는 쉘 프로그램을 사용함 </a:t>
            </a:r>
            <a:r>
              <a:rPr lang="en-US" altLang="ko-KR" sz="2000" smtClean="0">
                <a:sym typeface="Wingdings" panose="05000000000000000000" pitchFamily="2" charset="2"/>
              </a:rPr>
              <a:t>(echo $SHELL)</a:t>
            </a:r>
          </a:p>
          <a:p>
            <a:pPr lvl="1"/>
            <a:r>
              <a:rPr lang="en-US" altLang="ko-KR" sz="2000" smtClean="0">
                <a:sym typeface="Wingdings" panose="05000000000000000000" pitchFamily="2" charset="2"/>
              </a:rPr>
              <a:t>bash</a:t>
            </a:r>
            <a:r>
              <a:rPr lang="ko-KR" altLang="en-US" sz="2000" smtClean="0">
                <a:sym typeface="Wingdings" panose="05000000000000000000" pitchFamily="2" charset="2"/>
              </a:rPr>
              <a:t>는 사용자 입력을 받아</a:t>
            </a:r>
            <a:r>
              <a:rPr lang="en-US" altLang="ko-KR" sz="2000" smtClean="0">
                <a:sym typeface="Wingdings" panose="05000000000000000000" pitchFamily="2" charset="2"/>
              </a:rPr>
              <a:t>, </a:t>
            </a:r>
            <a:r>
              <a:rPr lang="ko-KR" altLang="en-US" sz="2000" smtClean="0">
                <a:sym typeface="Wingdings" panose="05000000000000000000" pitchFamily="2" charset="2"/>
              </a:rPr>
              <a:t>입력을 해석해서 해당 명령을 실행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pPr lvl="1"/>
            <a:r>
              <a:rPr lang="ko-KR" altLang="en-US" sz="2000" smtClean="0">
                <a:sym typeface="Wingdings" panose="05000000000000000000" pitchFamily="2" charset="2"/>
              </a:rPr>
              <a:t>터미널에서 실행한 모든 프로그램은 </a:t>
            </a:r>
            <a:r>
              <a:rPr lang="en-US" altLang="ko-KR" sz="2000" smtClean="0">
                <a:sym typeface="Wingdings" panose="05000000000000000000" pitchFamily="2" charset="2"/>
              </a:rPr>
              <a:t>bash </a:t>
            </a:r>
            <a:r>
              <a:rPr lang="ko-KR" altLang="en-US" sz="2000" smtClean="0">
                <a:sym typeface="Wingdings" panose="05000000000000000000" pitchFamily="2" charset="2"/>
              </a:rPr>
              <a:t>가 </a:t>
            </a:r>
            <a:r>
              <a:rPr lang="ko-KR" altLang="en-US" sz="2000" b="1" smtClean="0">
                <a:solidFill>
                  <a:srgbClr val="FF0000"/>
                </a:solidFill>
                <a:sym typeface="Wingdings" panose="05000000000000000000" pitchFamily="2" charset="2"/>
              </a:rPr>
              <a:t>부모 프로세스</a:t>
            </a:r>
            <a:r>
              <a:rPr lang="ko-KR" altLang="en-US" sz="2000" smtClean="0">
                <a:sym typeface="Wingdings" panose="05000000000000000000" pitchFamily="2" charset="2"/>
              </a:rPr>
              <a:t>임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pPr lvl="1"/>
            <a:r>
              <a:rPr lang="en-US" altLang="ko-KR" sz="2000" smtClean="0">
                <a:sym typeface="Wingdings" panose="05000000000000000000" pitchFamily="2" charset="2"/>
              </a:rPr>
              <a:t>.bashrc </a:t>
            </a:r>
            <a:r>
              <a:rPr lang="ko-KR" altLang="en-US" sz="2000" smtClean="0">
                <a:sym typeface="Wingdings" panose="05000000000000000000" pitchFamily="2" charset="2"/>
              </a:rPr>
              <a:t>와 같은 복잡한 문법을 </a:t>
            </a:r>
            <a:r>
              <a:rPr lang="en-US" altLang="ko-KR" sz="2000" smtClean="0">
                <a:sym typeface="Wingdings" panose="05000000000000000000" pitchFamily="2" charset="2"/>
              </a:rPr>
              <a:t>“</a:t>
            </a:r>
            <a:r>
              <a:rPr lang="ko-KR" altLang="en-US" sz="2000" b="1" smtClean="0">
                <a:solidFill>
                  <a:srgbClr val="FF0000"/>
                </a:solidFill>
                <a:sym typeface="Wingdings" panose="05000000000000000000" pitchFamily="2" charset="2"/>
              </a:rPr>
              <a:t>쉘 프로그래밍</a:t>
            </a:r>
            <a:r>
              <a:rPr lang="en-US" altLang="ko-KR" sz="2000" smtClean="0">
                <a:sym typeface="Wingdings" panose="05000000000000000000" pitchFamily="2" charset="2"/>
              </a:rPr>
              <a:t>” </a:t>
            </a:r>
            <a:r>
              <a:rPr lang="ko-KR" altLang="en-US" sz="2000" smtClean="0">
                <a:sym typeface="Wingdings" panose="05000000000000000000" pitchFamily="2" charset="2"/>
              </a:rPr>
              <a:t>이라고 함</a:t>
            </a:r>
            <a:endParaRPr lang="en-US" altLang="ko-KR" sz="2000">
              <a:sym typeface="Wingdings" panose="05000000000000000000" pitchFamily="2" charset="2"/>
            </a:endParaRPr>
          </a:p>
          <a:p>
            <a:pPr lvl="1"/>
            <a:endParaRPr lang="ko-KR" altLang="en-US" sz="2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9858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파일 생성</a:t>
            </a:r>
            <a:r>
              <a:rPr lang="en-US" altLang="ko-KR" smtClean="0"/>
              <a:t>/</a:t>
            </a:r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2000" smtClean="0"/>
              <a:t>파일 생성</a:t>
            </a:r>
            <a:endParaRPr lang="en-US" altLang="ko-KR" sz="2000" smtClean="0"/>
          </a:p>
          <a:p>
            <a:pPr lvl="1"/>
            <a:r>
              <a:rPr lang="en-US" altLang="ko-KR" sz="1800" smtClean="0"/>
              <a:t>touch a.txt </a:t>
            </a:r>
            <a:r>
              <a:rPr lang="en-US" altLang="ko-KR" sz="1800" smtClean="0">
                <a:sym typeface="Wingdings" panose="05000000000000000000" pitchFamily="2" charset="2"/>
              </a:rPr>
              <a:t> </a:t>
            </a:r>
            <a:r>
              <a:rPr lang="ko-KR" altLang="en-US" sz="1800" smtClean="0">
                <a:sym typeface="Wingdings" panose="05000000000000000000" pitchFamily="2" charset="2"/>
              </a:rPr>
              <a:t>빈파일 생성</a:t>
            </a:r>
            <a:endParaRPr lang="en-US" altLang="ko-KR" sz="1800" smtClean="0">
              <a:sym typeface="Wingdings" panose="05000000000000000000" pitchFamily="2" charset="2"/>
            </a:endParaRPr>
          </a:p>
          <a:p>
            <a:pPr lvl="1"/>
            <a:r>
              <a:rPr lang="en-US" altLang="ko-KR" sz="1800" smtClean="0">
                <a:sym typeface="Wingdings" panose="05000000000000000000" pitchFamily="2" charset="2"/>
              </a:rPr>
              <a:t>ls &gt; log.txt  </a:t>
            </a:r>
            <a:r>
              <a:rPr lang="ko-KR" altLang="en-US" sz="1800" smtClean="0">
                <a:sym typeface="Wingdings" panose="05000000000000000000" pitchFamily="2" charset="2"/>
              </a:rPr>
              <a:t>화면출력을 파일에 저장</a:t>
            </a:r>
            <a:endParaRPr lang="en-US" altLang="ko-KR" sz="1800" smtClean="0">
              <a:sym typeface="Wingdings" panose="05000000000000000000" pitchFamily="2" charset="2"/>
            </a:endParaRPr>
          </a:p>
          <a:p>
            <a:pPr lvl="1"/>
            <a:r>
              <a:rPr lang="en-US" altLang="ko-KR" sz="1800" smtClean="0"/>
              <a:t>vi a.txt </a:t>
            </a:r>
            <a:r>
              <a:rPr lang="en-US" altLang="ko-KR" sz="1800" smtClean="0">
                <a:sym typeface="Wingdings" panose="05000000000000000000" pitchFamily="2" charset="2"/>
              </a:rPr>
              <a:t> </a:t>
            </a:r>
            <a:r>
              <a:rPr lang="ko-KR" altLang="en-US" sz="1800" smtClean="0">
                <a:sym typeface="Wingdings" panose="05000000000000000000" pitchFamily="2" charset="2"/>
              </a:rPr>
              <a:t>텍스트 작성후 저장</a:t>
            </a:r>
            <a:endParaRPr lang="en-US" altLang="ko-KR" sz="1800" smtClean="0">
              <a:sym typeface="Wingdings" panose="05000000000000000000" pitchFamily="2" charset="2"/>
            </a:endParaRPr>
          </a:p>
          <a:p>
            <a:pPr lvl="1"/>
            <a:endParaRPr lang="en-US" altLang="ko-KR" sz="1800">
              <a:sym typeface="Wingdings" panose="05000000000000000000" pitchFamily="2" charset="2"/>
            </a:endParaRPr>
          </a:p>
          <a:p>
            <a:r>
              <a:rPr lang="ko-KR" altLang="en-US" sz="2000" smtClean="0">
                <a:sym typeface="Wingdings" panose="05000000000000000000" pitchFamily="2" charset="2"/>
              </a:rPr>
              <a:t>파일 복사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pPr lvl="1"/>
            <a:r>
              <a:rPr lang="en-US" altLang="ko-KR" sz="1800" smtClean="0">
                <a:sym typeface="Wingdings" panose="05000000000000000000" pitchFamily="2" charset="2"/>
              </a:rPr>
              <a:t>cp a b  a </a:t>
            </a:r>
            <a:r>
              <a:rPr lang="ko-KR" altLang="en-US" sz="1800" smtClean="0">
                <a:sym typeface="Wingdings" panose="05000000000000000000" pitchFamily="2" charset="2"/>
              </a:rPr>
              <a:t>파일을 </a:t>
            </a:r>
            <a:r>
              <a:rPr lang="en-US" altLang="ko-KR" sz="1800" smtClean="0">
                <a:sym typeface="Wingdings" panose="05000000000000000000" pitchFamily="2" charset="2"/>
              </a:rPr>
              <a:t>b </a:t>
            </a:r>
            <a:r>
              <a:rPr lang="ko-KR" altLang="en-US" sz="1800" smtClean="0">
                <a:sym typeface="Wingdings" panose="05000000000000000000" pitchFamily="2" charset="2"/>
              </a:rPr>
              <a:t>파일로 복사</a:t>
            </a:r>
            <a:endParaRPr lang="en-US" altLang="ko-KR" sz="1800" smtClean="0">
              <a:sym typeface="Wingdings" panose="05000000000000000000" pitchFamily="2" charset="2"/>
            </a:endParaRPr>
          </a:p>
          <a:p>
            <a:pPr lvl="1"/>
            <a:r>
              <a:rPr lang="en-US" altLang="ko-KR" sz="1800" smtClean="0">
                <a:sym typeface="Wingdings" panose="05000000000000000000" pitchFamily="2" charset="2"/>
              </a:rPr>
              <a:t>cp /a_dir/a.1 /b_dir</a:t>
            </a:r>
          </a:p>
          <a:p>
            <a:pPr lvl="1"/>
            <a:r>
              <a:rPr lang="en-US" altLang="ko-KR" sz="1800" smtClean="0">
                <a:sym typeface="Wingdings" panose="05000000000000000000" pitchFamily="2" charset="2"/>
              </a:rPr>
              <a:t>cp /a_dir/a.1 /b_dir/b.1</a:t>
            </a:r>
          </a:p>
          <a:p>
            <a:pPr lvl="1"/>
            <a:r>
              <a:rPr lang="en-US" altLang="ko-KR" sz="1800" smtClean="0">
                <a:sym typeface="Wingdings" panose="05000000000000000000" pitchFamily="2" charset="2"/>
              </a:rPr>
              <a:t>cp –rf /a_dir new_dir  </a:t>
            </a:r>
            <a:r>
              <a:rPr lang="ko-KR" altLang="en-US" sz="1800" smtClean="0">
                <a:sym typeface="Wingdings" panose="05000000000000000000" pitchFamily="2" charset="2"/>
              </a:rPr>
              <a:t>디렉토리 복사</a:t>
            </a:r>
            <a:endParaRPr lang="en-US" altLang="ko-KR" sz="1800" smtClean="0">
              <a:sym typeface="Wingdings" panose="05000000000000000000" pitchFamily="2" charset="2"/>
            </a:endParaRPr>
          </a:p>
          <a:p>
            <a:pPr lvl="1"/>
            <a:endParaRPr lang="en-US" altLang="ko-KR" sz="1800">
              <a:sym typeface="Wingdings" panose="05000000000000000000" pitchFamily="2" charset="2"/>
            </a:endParaRPr>
          </a:p>
          <a:p>
            <a:r>
              <a:rPr lang="ko-KR" altLang="en-US" sz="2200" smtClean="0">
                <a:sym typeface="Wingdings" panose="05000000000000000000" pitchFamily="2" charset="2"/>
              </a:rPr>
              <a:t>기타</a:t>
            </a:r>
            <a:endParaRPr lang="en-US" altLang="ko-KR" sz="2200" smtClean="0">
              <a:sym typeface="Wingdings" panose="05000000000000000000" pitchFamily="2" charset="2"/>
            </a:endParaRPr>
          </a:p>
          <a:p>
            <a:pPr lvl="1"/>
            <a:r>
              <a:rPr lang="en-US" altLang="ko-KR" sz="1800" smtClean="0">
                <a:sym typeface="Wingdings" panose="05000000000000000000" pitchFamily="2" charset="2"/>
              </a:rPr>
              <a:t>rm  </a:t>
            </a:r>
            <a:r>
              <a:rPr lang="ko-KR" altLang="en-US" sz="1800" smtClean="0">
                <a:sym typeface="Wingdings" panose="05000000000000000000" pitchFamily="2" charset="2"/>
              </a:rPr>
              <a:t>파일 삭제</a:t>
            </a:r>
            <a:endParaRPr lang="en-US" altLang="ko-KR" sz="1800" smtClean="0">
              <a:sym typeface="Wingdings" panose="05000000000000000000" pitchFamily="2" charset="2"/>
            </a:endParaRPr>
          </a:p>
          <a:p>
            <a:pPr lvl="1"/>
            <a:r>
              <a:rPr lang="en-US" altLang="ko-KR" sz="1800" smtClean="0">
                <a:sym typeface="Wingdings" panose="05000000000000000000" pitchFamily="2" charset="2"/>
              </a:rPr>
              <a:t>mkdir  </a:t>
            </a:r>
            <a:r>
              <a:rPr lang="ko-KR" altLang="en-US" sz="1800" smtClean="0">
                <a:sym typeface="Wingdings" panose="05000000000000000000" pitchFamily="2" charset="2"/>
              </a:rPr>
              <a:t>디렉토리 생성</a:t>
            </a:r>
            <a:endParaRPr lang="ko-KR" altLang="en-US" sz="18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2696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sudo </a:t>
            </a:r>
            <a:r>
              <a:rPr lang="ko-KR" altLang="en-US" smtClean="0"/>
              <a:t>명령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sz="2400" smtClean="0"/>
              <a:t>리눅스의 사용자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root</a:t>
            </a:r>
          </a:p>
          <a:p>
            <a:pPr lvl="1"/>
            <a:r>
              <a:rPr lang="ko-KR" altLang="en-US" sz="2000" smtClean="0"/>
              <a:t>일반사용자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/etc/passwd </a:t>
            </a:r>
            <a:r>
              <a:rPr lang="ko-KR" altLang="en-US" sz="2000" smtClean="0"/>
              <a:t>에서 사용자 확인</a:t>
            </a:r>
            <a:endParaRPr lang="en-US" altLang="ko-KR" sz="2000" smtClean="0"/>
          </a:p>
          <a:p>
            <a:pPr lvl="1"/>
            <a:endParaRPr lang="en-US" altLang="ko-KR" sz="2000" smtClean="0"/>
          </a:p>
          <a:p>
            <a:r>
              <a:rPr lang="en-US" altLang="ko-KR" sz="2400" smtClean="0"/>
              <a:t>sudo </a:t>
            </a:r>
            <a:r>
              <a:rPr lang="ko-KR" altLang="en-US" sz="2400" smtClean="0"/>
              <a:t>개념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일반사용자가 편리하게 </a:t>
            </a:r>
            <a:r>
              <a:rPr lang="en-US" altLang="ko-KR" sz="2000" smtClean="0"/>
              <a:t>root </a:t>
            </a:r>
            <a:r>
              <a:rPr lang="ko-KR" altLang="en-US" sz="2000" smtClean="0"/>
              <a:t>명령을 사용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sudo ls /etc/passwd </a:t>
            </a:r>
            <a:r>
              <a:rPr lang="en-US" altLang="ko-KR" sz="2000" smtClean="0">
                <a:sym typeface="Wingdings" panose="05000000000000000000" pitchFamily="2" charset="2"/>
              </a:rPr>
              <a:t> </a:t>
            </a:r>
            <a:r>
              <a:rPr lang="ko-KR" altLang="en-US" sz="2000" smtClean="0">
                <a:sym typeface="Wingdings" panose="05000000000000000000" pitchFamily="2" charset="2"/>
              </a:rPr>
              <a:t>패스워드 입력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pPr lvl="1"/>
            <a:r>
              <a:rPr lang="en-US" altLang="ko-KR" sz="2000" smtClean="0">
                <a:sym typeface="Wingdings" panose="05000000000000000000" pitchFamily="2" charset="2"/>
              </a:rPr>
              <a:t>sudo </a:t>
            </a:r>
            <a:r>
              <a:rPr lang="ko-KR" altLang="en-US" sz="2000" smtClean="0">
                <a:sym typeface="Wingdings" panose="05000000000000000000" pitchFamily="2" charset="2"/>
              </a:rPr>
              <a:t>는 사용자의 그룹이 </a:t>
            </a:r>
            <a:r>
              <a:rPr lang="en-US" altLang="ko-KR" sz="2000" smtClean="0">
                <a:sym typeface="Wingdings" panose="05000000000000000000" pitchFamily="2" charset="2"/>
              </a:rPr>
              <a:t>adm </a:t>
            </a:r>
            <a:r>
              <a:rPr lang="ko-KR" altLang="en-US" sz="2000" smtClean="0">
                <a:sym typeface="Wingdings" panose="05000000000000000000" pitchFamily="2" charset="2"/>
              </a:rPr>
              <a:t>또</a:t>
            </a:r>
            <a:r>
              <a:rPr lang="ko-KR" altLang="en-US" sz="2000">
                <a:sym typeface="Wingdings" panose="05000000000000000000" pitchFamily="2" charset="2"/>
              </a:rPr>
              <a:t>는</a:t>
            </a:r>
            <a:r>
              <a:rPr lang="ko-KR" altLang="en-US" sz="2000" smtClean="0">
                <a:sym typeface="Wingdings" panose="05000000000000000000" pitchFamily="2" charset="2"/>
              </a:rPr>
              <a:t> </a:t>
            </a:r>
            <a:r>
              <a:rPr lang="en-US" altLang="ko-KR" sz="2000" smtClean="0">
                <a:sym typeface="Wingdings" panose="05000000000000000000" pitchFamily="2" charset="2"/>
              </a:rPr>
              <a:t>sudo </a:t>
            </a:r>
            <a:r>
              <a:rPr lang="ko-KR" altLang="en-US" sz="2000" smtClean="0">
                <a:sym typeface="Wingdings" panose="05000000000000000000" pitchFamily="2" charset="2"/>
              </a:rPr>
              <a:t>이어야 사용할 수 있음 </a:t>
            </a:r>
            <a:r>
              <a:rPr lang="en-US" altLang="ko-KR" sz="2000" smtClean="0">
                <a:sym typeface="Wingdings" panose="05000000000000000000" pitchFamily="2" charset="2"/>
              </a:rPr>
              <a:t>(</a:t>
            </a:r>
            <a:r>
              <a:rPr lang="ko-KR" altLang="en-US" sz="2000" smtClean="0">
                <a:sym typeface="Wingdings" panose="05000000000000000000" pitchFamily="2" charset="2"/>
              </a:rPr>
              <a:t>그룹은 </a:t>
            </a:r>
            <a:r>
              <a:rPr lang="en-US" altLang="ko-KR" sz="2000" smtClean="0">
                <a:sym typeface="Wingdings" panose="05000000000000000000" pitchFamily="2" charset="2"/>
              </a:rPr>
              <a:t>/etc/group </a:t>
            </a:r>
            <a:r>
              <a:rPr lang="ko-KR" altLang="en-US" sz="2000" smtClean="0">
                <a:sym typeface="Wingdings" panose="05000000000000000000" pitchFamily="2" charset="2"/>
              </a:rPr>
              <a:t>에서 확인</a:t>
            </a:r>
            <a:r>
              <a:rPr lang="en-US" altLang="ko-KR" sz="2000" smtClean="0">
                <a:sym typeface="Wingdings" panose="05000000000000000000" pitchFamily="2" charset="2"/>
              </a:rPr>
              <a:t>)</a:t>
            </a:r>
          </a:p>
          <a:p>
            <a:pPr lvl="1"/>
            <a:endParaRPr lang="en-US" altLang="ko-KR" sz="2000">
              <a:sym typeface="Wingdings" panose="05000000000000000000" pitchFamily="2" charset="2"/>
            </a:endParaRPr>
          </a:p>
          <a:p>
            <a:r>
              <a:rPr lang="ko-KR" altLang="en-US" sz="2400" smtClean="0">
                <a:sym typeface="Wingdings" panose="05000000000000000000" pitchFamily="2" charset="2"/>
              </a:rPr>
              <a:t>우분투는 기본적으로 </a:t>
            </a:r>
            <a:r>
              <a:rPr lang="en-US" altLang="ko-KR" sz="2400" smtClean="0">
                <a:sym typeface="Wingdings" panose="05000000000000000000" pitchFamily="2" charset="2"/>
              </a:rPr>
              <a:t>root </a:t>
            </a:r>
            <a:r>
              <a:rPr lang="ko-KR" altLang="en-US" sz="2400" smtClean="0">
                <a:sym typeface="Wingdings" panose="05000000000000000000" pitchFamily="2" charset="2"/>
              </a:rPr>
              <a:t>패스워드가 설정되어 있지 않음</a:t>
            </a:r>
            <a:endParaRPr lang="en-US" altLang="ko-KR" sz="2400" smtClean="0">
              <a:sym typeface="Wingdings" panose="05000000000000000000" pitchFamily="2" charset="2"/>
            </a:endParaRPr>
          </a:p>
          <a:p>
            <a:pPr lvl="1"/>
            <a:r>
              <a:rPr lang="en-US" altLang="ko-KR" sz="2000" smtClean="0"/>
              <a:t>“sudo passwd root” </a:t>
            </a:r>
            <a:r>
              <a:rPr lang="ko-KR" altLang="en-US" sz="2000" smtClean="0"/>
              <a:t>로 설정 가능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“su –” </a:t>
            </a:r>
            <a:r>
              <a:rPr lang="ko-KR" altLang="en-US" sz="2000" smtClean="0"/>
              <a:t>로 </a:t>
            </a:r>
            <a:r>
              <a:rPr lang="en-US" altLang="ko-KR" sz="2000" smtClean="0"/>
              <a:t>root </a:t>
            </a:r>
            <a:r>
              <a:rPr lang="ko-KR" altLang="en-US" sz="2000" smtClean="0"/>
              <a:t>쉘로 진입 가능 </a:t>
            </a:r>
            <a:r>
              <a:rPr lang="en-US" altLang="ko-KR" sz="2000" smtClean="0"/>
              <a:t>(</a:t>
            </a:r>
            <a:r>
              <a:rPr lang="ko-KR" altLang="en-US" sz="2000" smtClean="0"/>
              <a:t>종료는 </a:t>
            </a:r>
            <a:r>
              <a:rPr lang="en-US" altLang="ko-KR" sz="2000" smtClean="0"/>
              <a:t>exit)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68760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7930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우분투 패키지 설치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sudo apt update</a:t>
            </a:r>
          </a:p>
          <a:p>
            <a:pPr lvl="1"/>
            <a:r>
              <a:rPr lang="ko-KR" altLang="en-US" smtClean="0"/>
              <a:t>패키지 정보파일 현행화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en-US" altLang="ko-KR" smtClean="0"/>
              <a:t>sudo apt-get install gcc</a:t>
            </a:r>
          </a:p>
          <a:p>
            <a:pPr lvl="1"/>
            <a:r>
              <a:rPr lang="en-US" altLang="ko-KR" smtClean="0"/>
              <a:t>gcc </a:t>
            </a:r>
            <a:r>
              <a:rPr lang="ko-KR" altLang="en-US" smtClean="0"/>
              <a:t>패키지 설치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8544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네트워크 확인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smtClean="0"/>
              <a:t>인터넷 연결 확인 </a:t>
            </a:r>
            <a:r>
              <a:rPr lang="en-US" altLang="ko-KR" sz="2400" smtClean="0">
                <a:sym typeface="Wingdings" panose="05000000000000000000" pitchFamily="2" charset="2"/>
              </a:rPr>
              <a:t> ping google.com</a:t>
            </a:r>
          </a:p>
          <a:p>
            <a:r>
              <a:rPr lang="ko-KR" altLang="en-US" sz="2400" smtClean="0">
                <a:sym typeface="Wingdings" panose="05000000000000000000" pitchFamily="2" charset="2"/>
              </a:rPr>
              <a:t>인터넷 주소 확인 </a:t>
            </a:r>
            <a:r>
              <a:rPr lang="en-US" altLang="ko-KR" sz="2400" smtClean="0">
                <a:sym typeface="Wingdings" panose="05000000000000000000" pitchFamily="2" charset="2"/>
              </a:rPr>
              <a:t> ifconfig</a:t>
            </a:r>
          </a:p>
          <a:p>
            <a:r>
              <a:rPr lang="ko-KR" altLang="en-US" sz="2400" smtClean="0">
                <a:sym typeface="Wingdings" panose="05000000000000000000" pitchFamily="2" charset="2"/>
              </a:rPr>
              <a:t>웹브라우저 </a:t>
            </a:r>
            <a:r>
              <a:rPr lang="en-US" altLang="ko-KR" sz="2400" smtClean="0">
                <a:sym typeface="Wingdings" panose="05000000000000000000" pitchFamily="2" charset="2"/>
              </a:rPr>
              <a:t> firefox (chrome</a:t>
            </a:r>
            <a:r>
              <a:rPr lang="ko-KR" altLang="en-US" sz="2400" smtClean="0">
                <a:sym typeface="Wingdings" panose="05000000000000000000" pitchFamily="2" charset="2"/>
              </a:rPr>
              <a:t>은 별도 설치</a:t>
            </a:r>
            <a:r>
              <a:rPr lang="en-US" altLang="ko-KR" sz="2400" smtClean="0">
                <a:sym typeface="Wingdings" panose="05000000000000000000" pitchFamily="2" charset="2"/>
              </a:rPr>
              <a:t>)</a:t>
            </a:r>
            <a:endParaRPr lang="ko-KR" altLang="en-US" sz="24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8080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실행 프로세스 확인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ps </a:t>
            </a:r>
            <a:r>
              <a:rPr lang="en-US" altLang="ko-KR" smtClean="0">
                <a:sym typeface="Wingdings" panose="05000000000000000000" pitchFamily="2" charset="2"/>
              </a:rPr>
              <a:t> </a:t>
            </a:r>
            <a:r>
              <a:rPr lang="ko-KR" altLang="en-US" smtClean="0">
                <a:sym typeface="Wingdings" panose="05000000000000000000" pitchFamily="2" charset="2"/>
              </a:rPr>
              <a:t>현재 쉘에서 실행한 프로세스</a:t>
            </a:r>
            <a:endParaRPr lang="en-US" altLang="ko-KR" smtClean="0">
              <a:sym typeface="Wingdings" panose="05000000000000000000" pitchFamily="2" charset="2"/>
            </a:endParaRPr>
          </a:p>
          <a:p>
            <a:r>
              <a:rPr lang="en-US" altLang="ko-KR" smtClean="0">
                <a:sym typeface="Wingdings" panose="05000000000000000000" pitchFamily="2" charset="2"/>
              </a:rPr>
              <a:t>ps –ef </a:t>
            </a:r>
            <a:r>
              <a:rPr lang="ko-KR" altLang="en-US" smtClean="0">
                <a:sym typeface="Wingdings" panose="05000000000000000000" pitchFamily="2" charset="2"/>
              </a:rPr>
              <a:t>또는 </a:t>
            </a:r>
            <a:r>
              <a:rPr lang="en-US" altLang="ko-KR" smtClean="0">
                <a:sym typeface="Wingdings" panose="05000000000000000000" pitchFamily="2" charset="2"/>
              </a:rPr>
              <a:t>ps aux  </a:t>
            </a:r>
            <a:r>
              <a:rPr lang="ko-KR" altLang="en-US" smtClean="0">
                <a:sym typeface="Wingdings" panose="05000000000000000000" pitchFamily="2" charset="2"/>
              </a:rPr>
              <a:t>전체 프로세스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1978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전원 끄기</a:t>
            </a:r>
            <a:endParaRPr lang="ko-KR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850" y="2041525"/>
            <a:ext cx="3162300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타원 3"/>
          <p:cNvSpPr/>
          <p:nvPr/>
        </p:nvSpPr>
        <p:spPr>
          <a:xfrm>
            <a:off x="5148064" y="3933056"/>
            <a:ext cx="612068" cy="576064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123728" y="5301208"/>
            <a:ext cx="3215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mtClean="0"/>
              <a:t>shutdown –h now (</a:t>
            </a:r>
            <a:r>
              <a:rPr lang="ko-KR" altLang="en-US" smtClean="0"/>
              <a:t>끄기</a:t>
            </a:r>
            <a:r>
              <a:rPr lang="en-US" altLang="ko-KR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smtClean="0"/>
              <a:t>shutdown –r now (</a:t>
            </a:r>
            <a:r>
              <a:rPr lang="ko-KR" altLang="en-US" smtClean="0"/>
              <a:t>재부팅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7507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사용자 관리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755576" y="4293096"/>
            <a:ext cx="3960440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26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아이디 확인</a:t>
            </a:r>
            <a:endParaRPr lang="ko-KR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08175"/>
            <a:ext cx="6192837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타원 4"/>
          <p:cNvSpPr/>
          <p:nvPr/>
        </p:nvSpPr>
        <p:spPr>
          <a:xfrm>
            <a:off x="2916684" y="1939764"/>
            <a:ext cx="612068" cy="22318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96404" y="2378968"/>
            <a:ext cx="612068" cy="22318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617913"/>
            <a:ext cx="334327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90" y="4221088"/>
            <a:ext cx="4581525" cy="196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타원 9"/>
          <p:cNvSpPr/>
          <p:nvPr/>
        </p:nvSpPr>
        <p:spPr>
          <a:xfrm>
            <a:off x="396404" y="3803650"/>
            <a:ext cx="612068" cy="22318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403648" y="4437112"/>
            <a:ext cx="612068" cy="1746126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615" y="3700264"/>
            <a:ext cx="152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타원 12"/>
          <p:cNvSpPr/>
          <p:nvPr/>
        </p:nvSpPr>
        <p:spPr>
          <a:xfrm>
            <a:off x="4716016" y="3803650"/>
            <a:ext cx="612068" cy="22318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9038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사용자 설정 파일</a:t>
            </a:r>
            <a:endParaRPr lang="ko-KR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30543"/>
            <a:ext cx="4029075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875137"/>
            <a:ext cx="47625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타원 4"/>
          <p:cNvSpPr/>
          <p:nvPr/>
        </p:nvSpPr>
        <p:spPr>
          <a:xfrm>
            <a:off x="611560" y="4044534"/>
            <a:ext cx="612068" cy="22318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611560" y="2067403"/>
            <a:ext cx="432048" cy="22318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83568" y="1314448"/>
            <a:ext cx="2137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/etc/passwd</a:t>
            </a:r>
            <a:endParaRPr lang="ko-KR" altLang="en-US" sz="280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157192"/>
            <a:ext cx="485775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949280"/>
            <a:ext cx="4619625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83568" y="4633972"/>
            <a:ext cx="2196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/etc/shadow</a:t>
            </a:r>
            <a:endParaRPr lang="ko-KR" altLang="en-US" sz="2800"/>
          </a:p>
        </p:txBody>
      </p:sp>
      <p:sp>
        <p:nvSpPr>
          <p:cNvPr id="11" name="타원 10"/>
          <p:cNvSpPr/>
          <p:nvPr/>
        </p:nvSpPr>
        <p:spPr>
          <a:xfrm>
            <a:off x="611560" y="5078028"/>
            <a:ext cx="432048" cy="22318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611560" y="6080577"/>
            <a:ext cx="612068" cy="22318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148064" y="2067403"/>
            <a:ext cx="23647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아이디</a:t>
            </a:r>
            <a:r>
              <a:rPr lang="en-US" altLang="ko-KR" smtClean="0"/>
              <a:t>:</a:t>
            </a:r>
            <a:r>
              <a:rPr lang="ko-KR" altLang="en-US" smtClean="0"/>
              <a:t>비밀번호</a:t>
            </a:r>
            <a:r>
              <a:rPr lang="en-US" altLang="ko-KR" smtClean="0"/>
              <a:t>:</a:t>
            </a:r>
          </a:p>
          <a:p>
            <a:r>
              <a:rPr lang="ko-KR" altLang="en-US" smtClean="0"/>
              <a:t>사용자번호</a:t>
            </a:r>
            <a:r>
              <a:rPr lang="en-US" altLang="ko-KR" smtClean="0"/>
              <a:t>:</a:t>
            </a:r>
            <a:r>
              <a:rPr lang="ko-KR" altLang="en-US" smtClean="0"/>
              <a:t>그룹번호</a:t>
            </a:r>
            <a:r>
              <a:rPr lang="en-US" altLang="ko-KR" smtClean="0"/>
              <a:t>:</a:t>
            </a:r>
          </a:p>
          <a:p>
            <a:r>
              <a:rPr lang="ko-KR" altLang="en-US" smtClean="0"/>
              <a:t>별칭</a:t>
            </a:r>
            <a:r>
              <a:rPr lang="en-US" altLang="ko-KR" smtClean="0"/>
              <a:t>:</a:t>
            </a:r>
            <a:r>
              <a:rPr lang="ko-KR" altLang="en-US" smtClean="0"/>
              <a:t>홈디렉토리</a:t>
            </a:r>
            <a:r>
              <a:rPr lang="en-US" altLang="ko-KR" smtClean="0"/>
              <a:t>:</a:t>
            </a:r>
          </a:p>
          <a:p>
            <a:r>
              <a:rPr lang="ko-KR" altLang="en-US" smtClean="0"/>
              <a:t>쉘명령</a:t>
            </a:r>
            <a:r>
              <a:rPr lang="ko-KR" altLang="en-US"/>
              <a:t>어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96136" y="5195202"/>
            <a:ext cx="3175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mtClean="0"/>
              <a:t>비밀번호를 암호화해 저장</a:t>
            </a:r>
            <a:endParaRPr lang="en-US" altLang="ko-KR" smtClean="0"/>
          </a:p>
          <a:p>
            <a:pPr marL="285750" indent="-285750">
              <a:buFontTx/>
              <a:buChar char="-"/>
            </a:pPr>
            <a:r>
              <a:rPr lang="en-US" altLang="ko-KR" smtClean="0"/>
              <a:t>* </a:t>
            </a:r>
            <a:r>
              <a:rPr lang="en-US" altLang="ko-KR"/>
              <a:t>:</a:t>
            </a:r>
            <a:r>
              <a:rPr lang="ko-KR" altLang="en-US" smtClean="0"/>
              <a:t> 설정안됨</a:t>
            </a:r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342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우분투 다운로드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smtClean="0"/>
              <a:t>우분투는 대표적인 리눅스 배포판이다</a:t>
            </a:r>
            <a:endParaRPr lang="en-US" altLang="ko-KR" sz="2000" smtClean="0"/>
          </a:p>
          <a:p>
            <a:pPr lvl="1"/>
            <a:r>
              <a:rPr lang="en-US" altLang="ko-KR" sz="1600">
                <a:hlinkClick r:id="rId2"/>
              </a:rPr>
              <a:t>https://</a:t>
            </a:r>
            <a:r>
              <a:rPr lang="en-US" altLang="ko-KR" sz="1600" smtClean="0">
                <a:hlinkClick r:id="rId2"/>
              </a:rPr>
              <a:t>ubuntu.com/download/desktop</a:t>
            </a:r>
            <a:endParaRPr lang="en-US" altLang="ko-KR" sz="1600" smtClean="0"/>
          </a:p>
          <a:p>
            <a:pPr lvl="1"/>
            <a:r>
              <a:rPr lang="en-US" altLang="ko-KR" sz="1600" b="1" smtClean="0">
                <a:solidFill>
                  <a:srgbClr val="FF0000"/>
                </a:solidFill>
              </a:rPr>
              <a:t>Ubuntu 18.04.4 LTS</a:t>
            </a:r>
            <a:r>
              <a:rPr lang="en-US" altLang="ko-KR" sz="1600" smtClean="0"/>
              <a:t> </a:t>
            </a:r>
            <a:r>
              <a:rPr lang="en-US" altLang="ko-KR" sz="1600" smtClean="0">
                <a:sym typeface="Wingdings" panose="05000000000000000000" pitchFamily="2" charset="2"/>
              </a:rPr>
              <a:t> </a:t>
            </a:r>
            <a:r>
              <a:rPr lang="ko-KR" altLang="en-US" sz="1600" smtClean="0">
                <a:sym typeface="Wingdings" panose="05000000000000000000" pitchFamily="2" charset="2"/>
              </a:rPr>
              <a:t>최신 안정판</a:t>
            </a:r>
            <a:endParaRPr lang="en-US" altLang="ko-KR" sz="1600" smtClean="0">
              <a:sym typeface="Wingdings" panose="05000000000000000000" pitchFamily="2" charset="2"/>
            </a:endParaRPr>
          </a:p>
          <a:p>
            <a:pPr lvl="1"/>
            <a:r>
              <a:rPr lang="en-US" altLang="ko-KR" sz="1600" smtClean="0"/>
              <a:t>ubuntu-18.04.4-desktop-amd64.iso</a:t>
            </a:r>
            <a:endParaRPr lang="en-US" altLang="ko-KR" sz="160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632" y="2997408"/>
            <a:ext cx="5082544" cy="37108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1116124" y="5373216"/>
            <a:ext cx="1727684" cy="28803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40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그룹 설정 파일</a:t>
            </a:r>
            <a:endParaRPr lang="ko-KR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443125"/>
            <a:ext cx="17811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46891"/>
            <a:ext cx="2886075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3568" y="1314448"/>
            <a:ext cx="19282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/etc/group</a:t>
            </a:r>
            <a:endParaRPr lang="ko-KR" altLang="en-US" sz="2800"/>
          </a:p>
        </p:txBody>
      </p:sp>
      <p:sp>
        <p:nvSpPr>
          <p:cNvPr id="6" name="타원 5"/>
          <p:cNvSpPr/>
          <p:nvPr/>
        </p:nvSpPr>
        <p:spPr>
          <a:xfrm>
            <a:off x="611560" y="2067403"/>
            <a:ext cx="432048" cy="22318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611560" y="3573016"/>
            <a:ext cx="612068" cy="22318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763688" y="2708920"/>
            <a:ext cx="612068" cy="22318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653136"/>
            <a:ext cx="5105400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83568" y="4129916"/>
            <a:ext cx="2222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/etc/sudoers</a:t>
            </a:r>
            <a:endParaRPr lang="ko-KR" altLang="en-US" sz="2800"/>
          </a:p>
        </p:txBody>
      </p:sp>
      <p:sp>
        <p:nvSpPr>
          <p:cNvPr id="11" name="타원 10"/>
          <p:cNvSpPr/>
          <p:nvPr/>
        </p:nvSpPr>
        <p:spPr>
          <a:xfrm>
            <a:off x="611560" y="5229200"/>
            <a:ext cx="661921" cy="36634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611560" y="5785358"/>
            <a:ext cx="661921" cy="379946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014348" y="2105917"/>
            <a:ext cx="33425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mtClean="0"/>
              <a:t>마지막 필드는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해당 그룹에 포함된 </a:t>
            </a:r>
            <a:r>
              <a:rPr lang="ko-KR" altLang="en-US" smtClean="0"/>
              <a:t>아이디</a:t>
            </a:r>
            <a:endParaRPr lang="en-US" altLang="ko-KR" smtClean="0"/>
          </a:p>
          <a:p>
            <a:pPr marL="285750" indent="-285750">
              <a:buFontTx/>
              <a:buChar char="-"/>
            </a:pPr>
            <a:r>
              <a:rPr lang="en-US" altLang="ko-KR" smtClean="0"/>
              <a:t>groups, </a:t>
            </a:r>
            <a:r>
              <a:rPr lang="en-US" altLang="ko-KR" smtClean="0"/>
              <a:t>id</a:t>
            </a:r>
            <a:r>
              <a:rPr lang="en-US" altLang="ko-KR" smtClean="0"/>
              <a:t> </a:t>
            </a:r>
            <a:r>
              <a:rPr lang="ko-KR" altLang="en-US" smtClean="0"/>
              <a:t>명령으로 확인</a:t>
            </a: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967682" y="4949209"/>
            <a:ext cx="1939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mtClean="0"/>
              <a:t>sudo </a:t>
            </a:r>
            <a:r>
              <a:rPr lang="ko-KR" altLang="en-US" smtClean="0"/>
              <a:t>명령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사용권한 설정</a:t>
            </a:r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246" y="3614341"/>
            <a:ext cx="46958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88365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사용자 추가</a:t>
            </a:r>
            <a:endParaRPr lang="ko-KR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12776"/>
            <a:ext cx="120015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281" y="1412776"/>
            <a:ext cx="6288087" cy="4743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836841"/>
            <a:ext cx="6269037" cy="4705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타원 5"/>
          <p:cNvSpPr/>
          <p:nvPr/>
        </p:nvSpPr>
        <p:spPr>
          <a:xfrm>
            <a:off x="1835696" y="5803492"/>
            <a:ext cx="661921" cy="36634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2915816" y="2990652"/>
            <a:ext cx="661921" cy="36634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7380312" y="1839206"/>
            <a:ext cx="661921" cy="36634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73"/>
          <a:stretch/>
        </p:blipFill>
        <p:spPr bwMode="auto">
          <a:xfrm>
            <a:off x="4216846" y="2347292"/>
            <a:ext cx="4819650" cy="39428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06884" y="6219025"/>
            <a:ext cx="18533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mtClean="0"/>
              <a:t>useradd </a:t>
            </a:r>
            <a:r>
              <a:rPr lang="ko-KR" altLang="en-US" smtClean="0"/>
              <a:t>명령</a:t>
            </a:r>
            <a:endParaRPr lang="en-US" altLang="ko-KR" smtClean="0"/>
          </a:p>
          <a:p>
            <a:pPr marL="285750" indent="-285750">
              <a:buFontTx/>
              <a:buChar char="-"/>
            </a:pPr>
            <a:r>
              <a:rPr lang="en-US" altLang="ko-KR" smtClean="0"/>
              <a:t>adduser </a:t>
            </a:r>
            <a:r>
              <a:rPr lang="ko-KR" altLang="en-US" smtClean="0"/>
              <a:t>명령</a:t>
            </a:r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1611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비밀번호 설정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smtClean="0"/>
              <a:t>sudo passwd root</a:t>
            </a:r>
          </a:p>
          <a:p>
            <a:pPr lvl="1"/>
            <a:r>
              <a:rPr lang="en-US" altLang="ko-KR" sz="2000" smtClean="0"/>
              <a:t>root </a:t>
            </a:r>
            <a:r>
              <a:rPr lang="ko-KR" altLang="en-US" sz="2000" smtClean="0"/>
              <a:t>의 비밀번호는 초기에 설정되어 있지 않음</a:t>
            </a:r>
            <a:endParaRPr lang="en-US" altLang="ko-KR" sz="2000" smtClean="0"/>
          </a:p>
          <a:p>
            <a:pPr lvl="1"/>
            <a:endParaRPr lang="en-US" altLang="ko-KR" sz="2000"/>
          </a:p>
          <a:p>
            <a:r>
              <a:rPr lang="en-US" altLang="ko-KR" sz="2400" smtClean="0"/>
              <a:t>[</a:t>
            </a:r>
            <a:r>
              <a:rPr lang="ko-KR" altLang="en-US" sz="2400" smtClean="0"/>
              <a:t>사용자계정</a:t>
            </a:r>
            <a:r>
              <a:rPr lang="en-US" altLang="ko-KR" sz="2400" smtClean="0"/>
              <a:t>] passwd</a:t>
            </a:r>
          </a:p>
          <a:p>
            <a:pPr lvl="1"/>
            <a:r>
              <a:rPr lang="ko-KR" altLang="en-US" sz="2000" smtClean="0"/>
              <a:t>자신의 비밀번호 변경</a:t>
            </a:r>
            <a:endParaRPr lang="en-US" altLang="ko-KR" sz="2000" smtClean="0"/>
          </a:p>
          <a:p>
            <a:pPr lvl="1"/>
            <a:endParaRPr lang="en-US" altLang="ko-KR" sz="2000"/>
          </a:p>
          <a:p>
            <a:r>
              <a:rPr lang="en-US" altLang="ko-KR" sz="2400" smtClean="0"/>
              <a:t>sudo passwd abc</a:t>
            </a:r>
          </a:p>
          <a:p>
            <a:pPr lvl="1"/>
            <a:r>
              <a:rPr lang="en-US" altLang="ko-KR" sz="2000" smtClean="0"/>
              <a:t>abc </a:t>
            </a:r>
            <a:r>
              <a:rPr lang="ko-KR" altLang="en-US" sz="2000" smtClean="0"/>
              <a:t>라는 사용자의 비밀번호 변경</a:t>
            </a:r>
            <a:endParaRPr lang="en-US" altLang="ko-KR" sz="2000" smtClean="0"/>
          </a:p>
          <a:p>
            <a:pPr lvl="1"/>
            <a:endParaRPr lang="en-US" altLang="ko-KR" sz="2000"/>
          </a:p>
          <a:p>
            <a:r>
              <a:rPr lang="en-US" altLang="ko-KR" sz="2400" smtClean="0"/>
              <a:t>su - abc</a:t>
            </a:r>
          </a:p>
          <a:p>
            <a:pPr lvl="1"/>
            <a:r>
              <a:rPr lang="en-US" altLang="ko-KR" sz="2000" smtClean="0"/>
              <a:t>abc </a:t>
            </a:r>
            <a:r>
              <a:rPr lang="ko-KR" altLang="en-US" sz="2000" smtClean="0"/>
              <a:t>라는 사용자로 로그인</a:t>
            </a:r>
            <a:endParaRPr lang="ko-KR" altLang="en-US" sz="2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5830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사용자 수정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mtClean="0"/>
              <a:t>usermod</a:t>
            </a:r>
          </a:p>
          <a:p>
            <a:pPr lvl="1"/>
            <a:r>
              <a:rPr lang="en-US" altLang="ko-KR" smtClean="0"/>
              <a:t>usermod –s /bin/gubos /bin/sh</a:t>
            </a:r>
          </a:p>
          <a:p>
            <a:pPr lvl="1"/>
            <a:endParaRPr lang="en-US" altLang="ko-KR"/>
          </a:p>
          <a:p>
            <a:r>
              <a:rPr lang="en-US" altLang="ko-KR" smtClean="0"/>
              <a:t>userdel</a:t>
            </a:r>
          </a:p>
          <a:p>
            <a:pPr lvl="1"/>
            <a:r>
              <a:rPr lang="en-US" altLang="ko-KR" smtClean="0"/>
              <a:t>userdel –r abc</a:t>
            </a:r>
          </a:p>
          <a:p>
            <a:pPr lvl="1"/>
            <a:r>
              <a:rPr lang="en-US" altLang="ko-KR" smtClean="0"/>
              <a:t>userdel abc</a:t>
            </a:r>
          </a:p>
          <a:p>
            <a:pPr lvl="1"/>
            <a:r>
              <a:rPr lang="en-US" altLang="ko-KR" smtClean="0"/>
              <a:t>find / -user abc –ls</a:t>
            </a:r>
          </a:p>
          <a:p>
            <a:pPr lvl="1"/>
            <a:r>
              <a:rPr lang="en-US" altLang="ko-KR" smtClean="0"/>
              <a:t>find / -uid 1111 –ls</a:t>
            </a:r>
          </a:p>
          <a:p>
            <a:pPr lvl="1"/>
            <a:r>
              <a:rPr lang="en-US" altLang="ko-KR" smtClean="0"/>
              <a:t>find / -nouser -ls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3692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파일의 사용자</a:t>
            </a:r>
            <a:endParaRPr lang="ko-KR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19461"/>
            <a:ext cx="3981450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71" y="3096502"/>
            <a:ext cx="4772025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15616" y="4077072"/>
            <a:ext cx="68783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-rwxr-xr-x </a:t>
            </a:r>
            <a:r>
              <a:rPr lang="en-US" altLang="ko-KR" smtClean="0">
                <a:sym typeface="Wingdings" panose="05000000000000000000" pitchFamily="2" charset="2"/>
              </a:rPr>
              <a:t> </a:t>
            </a:r>
            <a:r>
              <a:rPr lang="ko-KR" altLang="en-US" smtClean="0">
                <a:sym typeface="Wingdings" panose="05000000000000000000" pitchFamily="2" charset="2"/>
              </a:rPr>
              <a:t>파일종류</a:t>
            </a:r>
            <a:r>
              <a:rPr lang="en-US" altLang="ko-KR" smtClean="0">
                <a:sym typeface="Wingdings" panose="05000000000000000000" pitchFamily="2" charset="2"/>
              </a:rPr>
              <a:t>(1)</a:t>
            </a:r>
            <a:r>
              <a:rPr lang="ko-KR" altLang="en-US" smtClean="0">
                <a:sym typeface="Wingdings" panose="05000000000000000000" pitchFamily="2" charset="2"/>
              </a:rPr>
              <a:t>사용자권한</a:t>
            </a:r>
            <a:r>
              <a:rPr lang="en-US" altLang="ko-KR" smtClean="0">
                <a:sym typeface="Wingdings" panose="05000000000000000000" pitchFamily="2" charset="2"/>
              </a:rPr>
              <a:t>(3)</a:t>
            </a:r>
            <a:r>
              <a:rPr lang="ko-KR" altLang="en-US" smtClean="0">
                <a:sym typeface="Wingdings" panose="05000000000000000000" pitchFamily="2" charset="2"/>
              </a:rPr>
              <a:t>그룹권한</a:t>
            </a:r>
            <a:r>
              <a:rPr lang="en-US" altLang="ko-KR" smtClean="0">
                <a:sym typeface="Wingdings" panose="05000000000000000000" pitchFamily="2" charset="2"/>
              </a:rPr>
              <a:t>(3)</a:t>
            </a:r>
            <a:r>
              <a:rPr lang="ko-KR" altLang="en-US" smtClean="0">
                <a:sym typeface="Wingdings" panose="05000000000000000000" pitchFamily="2" charset="2"/>
              </a:rPr>
              <a:t>공용권한</a:t>
            </a:r>
            <a:r>
              <a:rPr lang="en-US" altLang="ko-KR" smtClean="0">
                <a:sym typeface="Wingdings" panose="05000000000000000000" pitchFamily="2" charset="2"/>
              </a:rPr>
              <a:t>(3)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r : </a:t>
            </a:r>
            <a:r>
              <a:rPr lang="ko-KR" altLang="en-US" smtClean="0"/>
              <a:t>읽기권한</a:t>
            </a:r>
            <a:r>
              <a:rPr lang="en-US" altLang="ko-KR" smtClean="0"/>
              <a:t>, w : </a:t>
            </a:r>
            <a:r>
              <a:rPr lang="ko-KR" altLang="en-US" smtClean="0"/>
              <a:t>쓰기권한</a:t>
            </a:r>
            <a:r>
              <a:rPr lang="en-US" altLang="ko-KR" smtClean="0"/>
              <a:t>, x : </a:t>
            </a:r>
            <a:r>
              <a:rPr lang="ko-KR" altLang="en-US" smtClean="0"/>
              <a:t>실행권한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디렉토리에서 </a:t>
            </a:r>
            <a:r>
              <a:rPr lang="en-US" altLang="ko-KR" smtClean="0"/>
              <a:t>x </a:t>
            </a:r>
            <a:r>
              <a:rPr lang="ko-KR" altLang="en-US" smtClean="0"/>
              <a:t>는 들어갈수 있는 권한임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root </a:t>
            </a:r>
            <a:r>
              <a:rPr lang="ko-KR" altLang="en-US" smtClean="0"/>
              <a:t>사용자는 모든 파일에 접근할 수 있다</a:t>
            </a:r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5181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디렉토리와 파일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755576" y="4293096"/>
            <a:ext cx="3960440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83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루트 디렉토리</a:t>
            </a:r>
            <a:endParaRPr lang="ko-KR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556792"/>
            <a:ext cx="5248275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모서리가 둥근 직사각형 7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85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디렉토리 설명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z="2000" smtClean="0"/>
              <a:t>/bin : </a:t>
            </a:r>
            <a:r>
              <a:rPr lang="ko-KR" altLang="en-US" sz="2000" smtClean="0"/>
              <a:t>기본 명령어</a:t>
            </a:r>
            <a:endParaRPr lang="en-US" altLang="ko-KR" sz="2000" smtClean="0"/>
          </a:p>
          <a:p>
            <a:r>
              <a:rPr lang="en-US" altLang="ko-KR" sz="2000" smtClean="0"/>
              <a:t>/boot : </a:t>
            </a:r>
            <a:r>
              <a:rPr lang="ko-KR" altLang="en-US" sz="2000" smtClean="0"/>
              <a:t>리눅스 커널</a:t>
            </a:r>
            <a:r>
              <a:rPr lang="en-US" altLang="ko-KR" sz="2000" smtClean="0"/>
              <a:t>(OS)</a:t>
            </a:r>
          </a:p>
          <a:p>
            <a:r>
              <a:rPr lang="en-US" altLang="ko-KR" sz="2000" smtClean="0"/>
              <a:t>/dev : </a:t>
            </a:r>
            <a:r>
              <a:rPr lang="ko-KR" altLang="en-US" sz="2000" smtClean="0"/>
              <a:t>각종 컴퓨터 부속장비와의 연결점 </a:t>
            </a:r>
            <a:r>
              <a:rPr lang="en-US" altLang="ko-KR" sz="2000" smtClean="0"/>
              <a:t>(</a:t>
            </a:r>
            <a:r>
              <a:rPr lang="ko-KR" altLang="en-US" sz="2000" smtClean="0"/>
              <a:t>하드디스크</a:t>
            </a:r>
            <a:r>
              <a:rPr lang="en-US" altLang="ko-KR" sz="2000" smtClean="0"/>
              <a:t>, </a:t>
            </a:r>
            <a:r>
              <a:rPr lang="ko-KR" altLang="en-US" sz="2000" smtClean="0"/>
              <a:t>모니터 등</a:t>
            </a:r>
            <a:r>
              <a:rPr lang="en-US" altLang="ko-KR" sz="2000" smtClean="0"/>
              <a:t>)</a:t>
            </a:r>
          </a:p>
          <a:p>
            <a:r>
              <a:rPr lang="en-US" altLang="ko-KR" sz="2000" smtClean="0"/>
              <a:t>/etc : </a:t>
            </a:r>
            <a:r>
              <a:rPr lang="ko-KR" altLang="en-US" sz="2000" smtClean="0"/>
              <a:t>시스템 설정파일</a:t>
            </a:r>
            <a:endParaRPr lang="en-US" altLang="ko-KR" sz="2000" smtClean="0"/>
          </a:p>
          <a:p>
            <a:r>
              <a:rPr lang="en-US" altLang="ko-KR" sz="2000" smtClean="0"/>
              <a:t>/home : </a:t>
            </a:r>
            <a:r>
              <a:rPr lang="ko-KR" altLang="en-US" sz="2000" smtClean="0"/>
              <a:t>사용자 홈디렉토리</a:t>
            </a:r>
            <a:endParaRPr lang="en-US" altLang="ko-KR" sz="2000" smtClean="0"/>
          </a:p>
          <a:p>
            <a:r>
              <a:rPr lang="en-US" altLang="ko-KR" sz="2000" smtClean="0"/>
              <a:t>/lib : </a:t>
            </a:r>
            <a:r>
              <a:rPr lang="ko-KR" altLang="en-US" sz="2000" smtClean="0"/>
              <a:t>시스템 라이브러리</a:t>
            </a:r>
            <a:endParaRPr lang="en-US" altLang="ko-KR" sz="2000" smtClean="0"/>
          </a:p>
          <a:p>
            <a:r>
              <a:rPr lang="en-US" altLang="ko-KR" sz="2000" smtClean="0"/>
              <a:t>/media, /mnt : </a:t>
            </a:r>
            <a:r>
              <a:rPr lang="ko-KR" altLang="en-US" sz="2000" smtClean="0"/>
              <a:t>하드디스크</a:t>
            </a:r>
            <a:r>
              <a:rPr lang="en-US" altLang="ko-KR" sz="2000" smtClean="0"/>
              <a:t>, SD</a:t>
            </a:r>
            <a:r>
              <a:rPr lang="ko-KR" altLang="en-US" sz="2000" smtClean="0"/>
              <a:t>카드 등 디스크파일 마운트 지점</a:t>
            </a:r>
            <a:endParaRPr lang="en-US" altLang="ko-KR" sz="2000" smtClean="0"/>
          </a:p>
          <a:p>
            <a:r>
              <a:rPr lang="en-US" altLang="ko-KR" sz="2000" smtClean="0"/>
              <a:t>/proc : </a:t>
            </a:r>
            <a:r>
              <a:rPr lang="ko-KR" altLang="en-US" sz="2000" smtClean="0"/>
              <a:t>시스템 실시간 정보 파일</a:t>
            </a:r>
            <a:endParaRPr lang="en-US" altLang="ko-KR" sz="2000" smtClean="0"/>
          </a:p>
          <a:p>
            <a:r>
              <a:rPr lang="en-US" altLang="ko-KR" sz="2000" smtClean="0"/>
              <a:t>/root : root </a:t>
            </a:r>
            <a:r>
              <a:rPr lang="ko-KR" altLang="en-US" sz="2000" smtClean="0"/>
              <a:t>사용자 홈디렉토리</a:t>
            </a:r>
            <a:endParaRPr lang="en-US" altLang="ko-KR" sz="2000" smtClean="0"/>
          </a:p>
          <a:p>
            <a:r>
              <a:rPr lang="en-US" altLang="ko-KR" sz="2000" smtClean="0"/>
              <a:t>/sbin : </a:t>
            </a:r>
            <a:r>
              <a:rPr lang="ko-KR" altLang="en-US" sz="2000" smtClean="0"/>
              <a:t>주요 시스템 명령어들</a:t>
            </a:r>
            <a:endParaRPr lang="en-US" altLang="ko-KR" sz="2000" smtClean="0"/>
          </a:p>
          <a:p>
            <a:r>
              <a:rPr lang="en-US" altLang="ko-KR" sz="2000" smtClean="0"/>
              <a:t>/tmp : </a:t>
            </a:r>
            <a:r>
              <a:rPr lang="ko-KR" altLang="en-US" sz="2000" smtClean="0"/>
              <a:t>임시 작업공간 </a:t>
            </a:r>
            <a:r>
              <a:rPr lang="en-US" altLang="ko-KR" sz="2000" smtClean="0"/>
              <a:t>(</a:t>
            </a:r>
            <a:r>
              <a:rPr lang="ko-KR" altLang="en-US" sz="2000" smtClean="0"/>
              <a:t>재부팅시 삭제됨</a:t>
            </a:r>
            <a:r>
              <a:rPr lang="en-US" altLang="ko-KR" sz="2000" smtClean="0"/>
              <a:t>)</a:t>
            </a:r>
          </a:p>
          <a:p>
            <a:r>
              <a:rPr lang="en-US" altLang="ko-KR" sz="2000" smtClean="0"/>
              <a:t>/usr : </a:t>
            </a:r>
            <a:r>
              <a:rPr lang="ko-KR" altLang="en-US" sz="2000" smtClean="0"/>
              <a:t>각종 응용앱과 </a:t>
            </a:r>
            <a:r>
              <a:rPr lang="ko-KR" altLang="en-US" sz="2000" smtClean="0"/>
              <a:t>개발언어</a:t>
            </a:r>
            <a:r>
              <a:rPr lang="en-US" altLang="ko-KR" sz="2000" smtClean="0"/>
              <a:t>, </a:t>
            </a:r>
            <a:r>
              <a:rPr lang="ko-KR" altLang="en-US" sz="2000" smtClean="0"/>
              <a:t>문서</a:t>
            </a:r>
            <a:r>
              <a:rPr lang="en-US" altLang="ko-KR" sz="2000" smtClean="0"/>
              <a:t>, </a:t>
            </a:r>
            <a:r>
              <a:rPr lang="ko-KR" altLang="en-US" sz="2000" smtClean="0"/>
              <a:t>라이브러리 등 </a:t>
            </a:r>
            <a:r>
              <a:rPr lang="en-US" altLang="ko-KR" sz="2000" smtClean="0"/>
              <a:t>(/usr/bin, /usr/sbin)</a:t>
            </a:r>
          </a:p>
          <a:p>
            <a:pPr lvl="1"/>
            <a:r>
              <a:rPr lang="en-US" altLang="ko-KR" sz="1600" smtClean="0"/>
              <a:t>/usr/local : </a:t>
            </a:r>
            <a:r>
              <a:rPr lang="ko-KR" altLang="en-US" sz="1600" smtClean="0"/>
              <a:t>좀더 사용자 특화된 파일들</a:t>
            </a:r>
            <a:endParaRPr lang="en-US" altLang="ko-KR" sz="1600" smtClean="0"/>
          </a:p>
          <a:p>
            <a:r>
              <a:rPr lang="en-US" altLang="ko-KR" sz="2000" smtClean="0"/>
              <a:t>/var : </a:t>
            </a:r>
            <a:r>
              <a:rPr lang="ko-KR" altLang="en-US" sz="2000" smtClean="0"/>
              <a:t>각종 앱이나 서버의 작업 공간</a:t>
            </a:r>
            <a:endParaRPr lang="ko-KR" altLang="en-US" sz="2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0275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디렉토리 이동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smtClean="0"/>
              <a:t>cd (change directory)</a:t>
            </a:r>
          </a:p>
          <a:p>
            <a:pPr lvl="1"/>
            <a:r>
              <a:rPr lang="en-US" altLang="ko-KR" sz="1800" smtClean="0"/>
              <a:t>cd ./src </a:t>
            </a:r>
            <a:r>
              <a:rPr lang="en-US" altLang="ko-KR" sz="1800" smtClean="0">
                <a:sym typeface="Wingdings" panose="05000000000000000000" pitchFamily="2" charset="2"/>
              </a:rPr>
              <a:t> . </a:t>
            </a:r>
            <a:r>
              <a:rPr lang="ko-KR" altLang="en-US" sz="1800" smtClean="0">
                <a:sym typeface="Wingdings" panose="05000000000000000000" pitchFamily="2" charset="2"/>
              </a:rPr>
              <a:t>은 현재 디렉토리를 의미함</a:t>
            </a:r>
            <a:endParaRPr lang="en-US" altLang="ko-KR" sz="1800" smtClean="0">
              <a:sym typeface="Wingdings" panose="05000000000000000000" pitchFamily="2" charset="2"/>
            </a:endParaRPr>
          </a:p>
          <a:p>
            <a:pPr lvl="1"/>
            <a:r>
              <a:rPr lang="en-US" altLang="ko-KR" sz="1800" smtClean="0">
                <a:sym typeface="Wingdings" panose="05000000000000000000" pitchFamily="2" charset="2"/>
              </a:rPr>
              <a:t>cd ..  .. </a:t>
            </a:r>
            <a:r>
              <a:rPr lang="ko-KR" altLang="en-US" sz="1800" smtClean="0">
                <a:sym typeface="Wingdings" panose="05000000000000000000" pitchFamily="2" charset="2"/>
              </a:rPr>
              <a:t>은 앞 디렉토리</a:t>
            </a:r>
            <a:endParaRPr lang="en-US" altLang="ko-KR" sz="1800" smtClean="0">
              <a:sym typeface="Wingdings" panose="05000000000000000000" pitchFamily="2" charset="2"/>
            </a:endParaRPr>
          </a:p>
          <a:p>
            <a:pPr lvl="1"/>
            <a:r>
              <a:rPr lang="en-US" altLang="ko-KR" sz="1800" smtClean="0">
                <a:sym typeface="Wingdings" panose="05000000000000000000" pitchFamily="2" charset="2"/>
              </a:rPr>
              <a:t>cd </a:t>
            </a:r>
            <a:r>
              <a:rPr lang="ko-KR" altLang="en-US" sz="1800" smtClean="0">
                <a:sym typeface="Wingdings" panose="05000000000000000000" pitchFamily="2" charset="2"/>
              </a:rPr>
              <a:t>또는 </a:t>
            </a:r>
            <a:r>
              <a:rPr lang="en-US" altLang="ko-KR" sz="1800" smtClean="0">
                <a:sym typeface="Wingdings" panose="05000000000000000000" pitchFamily="2" charset="2"/>
              </a:rPr>
              <a:t>cd ~  </a:t>
            </a:r>
            <a:r>
              <a:rPr lang="ko-KR" altLang="en-US" sz="1800" smtClean="0">
                <a:sym typeface="Wingdings" panose="05000000000000000000" pitchFamily="2" charset="2"/>
              </a:rPr>
              <a:t>사용자 홈디렉토리로 이동</a:t>
            </a:r>
            <a:endParaRPr lang="en-US" altLang="ko-KR" sz="1800" smtClean="0">
              <a:sym typeface="Wingdings" panose="05000000000000000000" pitchFamily="2" charset="2"/>
            </a:endParaRPr>
          </a:p>
          <a:p>
            <a:pPr lvl="1"/>
            <a:r>
              <a:rPr lang="en-US" altLang="ko-KR" sz="1800" smtClean="0">
                <a:sym typeface="Wingdings" panose="05000000000000000000" pitchFamily="2" charset="2"/>
              </a:rPr>
              <a:t>cd /usr/local/bin  </a:t>
            </a:r>
            <a:r>
              <a:rPr lang="ko-KR" altLang="en-US" sz="1800" smtClean="0">
                <a:sym typeface="Wingdings" panose="05000000000000000000" pitchFamily="2" charset="2"/>
              </a:rPr>
              <a:t>절대경로</a:t>
            </a:r>
            <a:endParaRPr lang="en-US" altLang="ko-KR" sz="1800" smtClean="0">
              <a:sym typeface="Wingdings" panose="05000000000000000000" pitchFamily="2" charset="2"/>
            </a:endParaRPr>
          </a:p>
          <a:p>
            <a:pPr lvl="1"/>
            <a:r>
              <a:rPr lang="en-US" altLang="ko-KR" sz="1800" smtClean="0">
                <a:sym typeface="Wingdings" panose="05000000000000000000" pitchFamily="2" charset="2"/>
              </a:rPr>
              <a:t>cd -  - </a:t>
            </a:r>
            <a:r>
              <a:rPr lang="ko-KR" altLang="en-US" sz="1800" smtClean="0">
                <a:sym typeface="Wingdings" panose="05000000000000000000" pitchFamily="2" charset="2"/>
              </a:rPr>
              <a:t>는 이전 디렉토리</a:t>
            </a:r>
            <a:endParaRPr lang="en-US" altLang="ko-KR" sz="1800" smtClean="0">
              <a:sym typeface="Wingdings" panose="05000000000000000000" pitchFamily="2" charset="2"/>
            </a:endParaRPr>
          </a:p>
          <a:p>
            <a:pPr lvl="1"/>
            <a:endParaRPr lang="en-US" altLang="ko-KR" sz="1800">
              <a:sym typeface="Wingdings" panose="05000000000000000000" pitchFamily="2" charset="2"/>
            </a:endParaRPr>
          </a:p>
          <a:p>
            <a:r>
              <a:rPr lang="en-US" altLang="ko-KR" sz="2000" smtClean="0">
                <a:sym typeface="Wingdings" panose="05000000000000000000" pitchFamily="2" charset="2"/>
              </a:rPr>
              <a:t>pwd  </a:t>
            </a:r>
            <a:r>
              <a:rPr lang="ko-KR" altLang="en-US" sz="2000" smtClean="0">
                <a:sym typeface="Wingdings" panose="05000000000000000000" pitchFamily="2" charset="2"/>
              </a:rPr>
              <a:t>현재 디렉토리 확인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pPr lvl="1"/>
            <a:endParaRPr lang="en-US" altLang="ko-KR" sz="1800">
              <a:sym typeface="Wingdings" panose="05000000000000000000" pitchFamily="2" charset="2"/>
            </a:endParaRPr>
          </a:p>
          <a:p>
            <a:r>
              <a:rPr lang="en-US" altLang="ko-KR" sz="2000" smtClean="0">
                <a:sym typeface="Wingdings" panose="05000000000000000000" pitchFamily="2" charset="2"/>
              </a:rPr>
              <a:t>cd /root  </a:t>
            </a:r>
            <a:r>
              <a:rPr lang="ko-KR" altLang="en-US" sz="2000" smtClean="0">
                <a:sym typeface="Wingdings" panose="05000000000000000000" pitchFamily="2" charset="2"/>
              </a:rPr>
              <a:t>에러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pPr lvl="1"/>
            <a:r>
              <a:rPr lang="en-US" altLang="ko-KR" sz="1800" smtClean="0">
                <a:sym typeface="Wingdings" panose="05000000000000000000" pitchFamily="2" charset="2"/>
              </a:rPr>
              <a:t>root </a:t>
            </a:r>
            <a:r>
              <a:rPr lang="ko-KR" altLang="en-US" sz="1800" smtClean="0">
                <a:sym typeface="Wingdings" panose="05000000000000000000" pitchFamily="2" charset="2"/>
              </a:rPr>
              <a:t>의 권한은 </a:t>
            </a:r>
            <a:r>
              <a:rPr lang="en-US" altLang="ko-KR" sz="1800" smtClean="0">
                <a:sym typeface="Wingdings" panose="05000000000000000000" pitchFamily="2" charset="2"/>
              </a:rPr>
              <a:t>drwx------ </a:t>
            </a:r>
            <a:r>
              <a:rPr lang="ko-KR" altLang="en-US" sz="1800" smtClean="0">
                <a:sym typeface="Wingdings" panose="05000000000000000000" pitchFamily="2" charset="2"/>
              </a:rPr>
              <a:t>이다</a:t>
            </a:r>
            <a:endParaRPr lang="ko-KR" altLang="en-US" sz="180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26" y="5707732"/>
            <a:ext cx="8212514" cy="385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타원 4"/>
          <p:cNvSpPr/>
          <p:nvPr/>
        </p:nvSpPr>
        <p:spPr>
          <a:xfrm>
            <a:off x="179512" y="5726956"/>
            <a:ext cx="1872208" cy="36634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6669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디렉토리 생성</a:t>
            </a:r>
            <a:r>
              <a:rPr lang="en-US" altLang="ko-KR" smtClean="0"/>
              <a:t>/</a:t>
            </a:r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smtClean="0"/>
              <a:t>mkdir</a:t>
            </a:r>
          </a:p>
          <a:p>
            <a:pPr lvl="1"/>
            <a:r>
              <a:rPr lang="en-US" altLang="ko-KR" sz="2000" smtClean="0"/>
              <a:t>mkdir tmp</a:t>
            </a:r>
          </a:p>
          <a:p>
            <a:pPr lvl="1"/>
            <a:r>
              <a:rPr lang="en-US" altLang="ko-KR" sz="2000" smtClean="0"/>
              <a:t>mkdir ./tmp/1</a:t>
            </a:r>
          </a:p>
          <a:p>
            <a:pPr lvl="1"/>
            <a:r>
              <a:rPr lang="en-US" altLang="ko-KR" sz="2000" smtClean="0"/>
              <a:t>rmdir tmp </a:t>
            </a:r>
            <a:r>
              <a:rPr lang="en-US" altLang="ko-KR" sz="2000" smtClean="0">
                <a:sym typeface="Wingdings" panose="05000000000000000000" pitchFamily="2" charset="2"/>
              </a:rPr>
              <a:t> </a:t>
            </a:r>
            <a:r>
              <a:rPr lang="ko-KR" altLang="en-US" sz="2000" smtClean="0">
                <a:sym typeface="Wingdings" panose="05000000000000000000" pitchFamily="2" charset="2"/>
              </a:rPr>
              <a:t>에러 </a:t>
            </a:r>
            <a:r>
              <a:rPr lang="en-US" altLang="ko-KR" sz="2000" smtClean="0">
                <a:sym typeface="Wingdings" panose="05000000000000000000" pitchFamily="2" charset="2"/>
              </a:rPr>
              <a:t>(</a:t>
            </a:r>
            <a:r>
              <a:rPr lang="ko-KR" altLang="en-US" sz="2000" smtClean="0">
                <a:sym typeface="Wingdings" panose="05000000000000000000" pitchFamily="2" charset="2"/>
              </a:rPr>
              <a:t>파일이 있는 경우</a:t>
            </a:r>
            <a:r>
              <a:rPr lang="en-US" altLang="ko-KR" sz="2000" smtClean="0">
                <a:sym typeface="Wingdings" panose="05000000000000000000" pitchFamily="2" charset="2"/>
              </a:rPr>
              <a:t>)</a:t>
            </a:r>
          </a:p>
          <a:p>
            <a:pPr lvl="1"/>
            <a:endParaRPr lang="en-US" altLang="ko-KR" sz="2000">
              <a:sym typeface="Wingdings" panose="05000000000000000000" pitchFamily="2" charset="2"/>
            </a:endParaRPr>
          </a:p>
          <a:p>
            <a:r>
              <a:rPr lang="ko-KR" altLang="en-US" sz="2400" smtClean="0">
                <a:sym typeface="Wingdings" panose="05000000000000000000" pitchFamily="2" charset="2"/>
              </a:rPr>
              <a:t>디렉토리 삭제</a:t>
            </a:r>
            <a:endParaRPr lang="en-US" altLang="ko-KR" sz="2400" smtClean="0">
              <a:sym typeface="Wingdings" panose="05000000000000000000" pitchFamily="2" charset="2"/>
            </a:endParaRPr>
          </a:p>
          <a:p>
            <a:pPr lvl="1"/>
            <a:r>
              <a:rPr lang="en-US" altLang="ko-KR" sz="2000" smtClean="0">
                <a:sym typeface="Wingdings" panose="05000000000000000000" pitchFamily="2" charset="2"/>
              </a:rPr>
              <a:t>rm –rf tmp (r</a:t>
            </a:r>
            <a:r>
              <a:rPr lang="ko-KR" altLang="en-US" sz="2000">
                <a:sym typeface="Wingdings" panose="05000000000000000000" pitchFamily="2" charset="2"/>
              </a:rPr>
              <a:t> </a:t>
            </a:r>
            <a:r>
              <a:rPr lang="ko-KR" altLang="en-US" sz="2000" smtClean="0">
                <a:sym typeface="Wingdings" panose="05000000000000000000" pitchFamily="2" charset="2"/>
              </a:rPr>
              <a:t>옵션은 하위 디렉토리도 삭제</a:t>
            </a:r>
            <a:r>
              <a:rPr lang="en-US" altLang="ko-KR" sz="2000" smtClean="0">
                <a:sym typeface="Wingdings" panose="05000000000000000000" pitchFamily="2" charset="2"/>
              </a:rPr>
              <a:t>)</a:t>
            </a:r>
            <a:endParaRPr lang="ko-KR" altLang="en-US" sz="2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510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사용자 관리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83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파일 목록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smtClean="0"/>
              <a:t>ls </a:t>
            </a:r>
            <a:r>
              <a:rPr lang="ko-KR" altLang="en-US" smtClean="0"/>
              <a:t>명령</a:t>
            </a:r>
            <a:endParaRPr lang="en-US" altLang="ko-KR" smtClean="0"/>
          </a:p>
          <a:p>
            <a:pPr lvl="1"/>
            <a:r>
              <a:rPr lang="en-US" altLang="ko-KR" smtClean="0"/>
              <a:t>ls *, ls a* </a:t>
            </a:r>
            <a:r>
              <a:rPr lang="en-US" altLang="ko-KR" smtClean="0">
                <a:sym typeface="Wingdings" panose="05000000000000000000" pitchFamily="2" charset="2"/>
              </a:rPr>
              <a:t> * </a:t>
            </a:r>
            <a:r>
              <a:rPr lang="ko-KR" altLang="en-US" smtClean="0">
                <a:sym typeface="Wingdings" panose="05000000000000000000" pitchFamily="2" charset="2"/>
              </a:rPr>
              <a:t>는 모든 파일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ls a?  ? </a:t>
            </a:r>
            <a:r>
              <a:rPr lang="ko-KR" altLang="en-US" smtClean="0">
                <a:sym typeface="Wingdings" panose="05000000000000000000" pitchFamily="2" charset="2"/>
              </a:rPr>
              <a:t>는 한 문자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ls [abc]*  [ ] </a:t>
            </a:r>
            <a:r>
              <a:rPr lang="ko-KR" altLang="en-US" smtClean="0">
                <a:sym typeface="Wingdings" panose="05000000000000000000" pitchFamily="2" charset="2"/>
              </a:rPr>
              <a:t>는 그 중 한 문자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ls /usr/local  </a:t>
            </a:r>
            <a:r>
              <a:rPr lang="ko-KR" altLang="en-US" smtClean="0">
                <a:sym typeface="Wingdings" panose="05000000000000000000" pitchFamily="2" charset="2"/>
              </a:rPr>
              <a:t>해당 디렉토리의 파일 목록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ls –al | grep ‘^d’  </a:t>
            </a:r>
            <a:r>
              <a:rPr lang="ko-KR" altLang="en-US" smtClean="0">
                <a:sym typeface="Wingdings" panose="05000000000000000000" pitchFamily="2" charset="2"/>
              </a:rPr>
              <a:t>디렉토리만 출력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ls –d /tmp  </a:t>
            </a:r>
            <a:r>
              <a:rPr lang="ko-KR" altLang="en-US" smtClean="0">
                <a:sym typeface="Wingdings" panose="05000000000000000000" pitchFamily="2" charset="2"/>
              </a:rPr>
              <a:t>해당 디렉토리 정보만 출력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/>
            <a:endParaRPr lang="en-US" altLang="ko-KR">
              <a:sym typeface="Wingdings" panose="05000000000000000000" pitchFamily="2" charset="2"/>
            </a:endParaRPr>
          </a:p>
          <a:p>
            <a:r>
              <a:rPr lang="en-US" altLang="ko-KR" smtClean="0">
                <a:sym typeface="Wingdings" panose="05000000000000000000" pitchFamily="2" charset="2"/>
              </a:rPr>
              <a:t>ls </a:t>
            </a:r>
            <a:r>
              <a:rPr lang="ko-KR" altLang="en-US" smtClean="0">
                <a:sym typeface="Wingdings" panose="05000000000000000000" pitchFamily="2" charset="2"/>
              </a:rPr>
              <a:t>옵션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/>
            <a:r>
              <a:rPr lang="en-US" altLang="ko-KR">
                <a:sym typeface="Wingdings" panose="05000000000000000000" pitchFamily="2" charset="2"/>
              </a:rPr>
              <a:t> </a:t>
            </a:r>
            <a:r>
              <a:rPr lang="en-US" altLang="ko-KR" smtClean="0">
                <a:sym typeface="Wingdings" panose="05000000000000000000" pitchFamily="2" charset="2"/>
              </a:rPr>
              <a:t>-a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-l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-F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\ls  </a:t>
            </a:r>
            <a:r>
              <a:rPr lang="ko-KR" altLang="en-US" smtClean="0">
                <a:sym typeface="Wingdings" panose="05000000000000000000" pitchFamily="2" charset="2"/>
              </a:rPr>
              <a:t>모든 옵션 제외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7801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리다이렉션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000" smtClean="0"/>
              <a:t>표준 입출력</a:t>
            </a:r>
            <a:endParaRPr lang="en-US" altLang="ko-KR" sz="2000" smtClean="0"/>
          </a:p>
          <a:p>
            <a:pPr lvl="1"/>
            <a:r>
              <a:rPr lang="ko-KR" altLang="en-US" sz="1800" smtClean="0"/>
              <a:t>표준 입력 </a:t>
            </a:r>
            <a:r>
              <a:rPr lang="en-US" altLang="ko-KR" sz="1800" smtClean="0"/>
              <a:t>(0)</a:t>
            </a:r>
          </a:p>
          <a:p>
            <a:pPr lvl="1"/>
            <a:r>
              <a:rPr lang="ko-KR" altLang="en-US" sz="1800" smtClean="0"/>
              <a:t>표준 출력 </a:t>
            </a:r>
            <a:r>
              <a:rPr lang="en-US" altLang="ko-KR" sz="1800" smtClean="0"/>
              <a:t>(1)</a:t>
            </a:r>
          </a:p>
          <a:p>
            <a:pPr lvl="1"/>
            <a:r>
              <a:rPr lang="ko-KR" altLang="en-US" sz="1800" smtClean="0"/>
              <a:t>표준 에러 </a:t>
            </a:r>
            <a:r>
              <a:rPr lang="en-US" altLang="ko-KR" sz="1800" smtClean="0"/>
              <a:t>(2)</a:t>
            </a:r>
          </a:p>
          <a:p>
            <a:pPr lvl="1"/>
            <a:endParaRPr lang="en-US" altLang="ko-KR" sz="1800"/>
          </a:p>
          <a:p>
            <a:r>
              <a:rPr lang="ko-KR" altLang="en-US" sz="2000" smtClean="0"/>
              <a:t>리다이렉션</a:t>
            </a:r>
            <a:endParaRPr lang="en-US" altLang="ko-KR" sz="2000" smtClean="0"/>
          </a:p>
          <a:p>
            <a:pPr lvl="1"/>
            <a:r>
              <a:rPr lang="ko-KR" altLang="en-US" sz="1800" smtClean="0"/>
              <a:t>표준 입출력을 파일로 사용</a:t>
            </a:r>
            <a:endParaRPr lang="en-US" altLang="ko-KR" sz="1800" smtClean="0"/>
          </a:p>
          <a:p>
            <a:pPr lvl="1"/>
            <a:r>
              <a:rPr lang="en-US" altLang="ko-KR" sz="1800" smtClean="0"/>
              <a:t>echo “Hello, linux!” &gt; hello.txt</a:t>
            </a:r>
          </a:p>
          <a:p>
            <a:pPr lvl="1"/>
            <a:r>
              <a:rPr lang="en-US" altLang="ko-KR" sz="1800" smtClean="0"/>
              <a:t>echo “Bye~” &gt;&gt; hello.txt</a:t>
            </a:r>
          </a:p>
          <a:p>
            <a:pPr lvl="1"/>
            <a:r>
              <a:rPr lang="en-US" altLang="ko-KR" sz="1800" smtClean="0"/>
              <a:t>mail gubos &lt; cat hello.txt</a:t>
            </a:r>
          </a:p>
          <a:p>
            <a:pPr lvl="1"/>
            <a:r>
              <a:rPr lang="en-US" altLang="ko-KR" sz="1800" smtClean="0"/>
              <a:t>lss 2&gt; log.txt</a:t>
            </a:r>
          </a:p>
          <a:p>
            <a:pPr lvl="1"/>
            <a:r>
              <a:rPr lang="en-US" altLang="ko-KR" sz="1800" smtClean="0"/>
              <a:t>find /etc –name python –print 2&gt;&amp;1 grep –v “denied”</a:t>
            </a:r>
          </a:p>
          <a:p>
            <a:pPr lvl="1"/>
            <a:r>
              <a:rPr lang="en-US" altLang="ko-KR" sz="1800" smtClean="0"/>
              <a:t>ls | sort –r &gt; ls.txt </a:t>
            </a:r>
            <a:r>
              <a:rPr lang="en-US" altLang="ko-KR" sz="1800" smtClean="0">
                <a:sym typeface="Wingdings" panose="05000000000000000000" pitchFamily="2" charset="2"/>
              </a:rPr>
              <a:t> | </a:t>
            </a:r>
            <a:r>
              <a:rPr lang="ko-KR" altLang="en-US" sz="1800" smtClean="0">
                <a:sym typeface="Wingdings" panose="05000000000000000000" pitchFamily="2" charset="2"/>
              </a:rPr>
              <a:t>는 출력을 입력으로 보낸다</a:t>
            </a:r>
            <a:endParaRPr lang="ko-KR" altLang="en-US" sz="18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2218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파일 복사</a:t>
            </a:r>
            <a:r>
              <a:rPr lang="en-US" altLang="ko-KR" smtClean="0"/>
              <a:t>/</a:t>
            </a:r>
            <a:r>
              <a:rPr lang="ko-KR" altLang="en-US" smtClean="0"/>
              <a:t>생성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2000" smtClean="0"/>
              <a:t>cp </a:t>
            </a:r>
            <a:r>
              <a:rPr lang="ko-KR" altLang="en-US" sz="2000" smtClean="0"/>
              <a:t>명령</a:t>
            </a:r>
            <a:endParaRPr lang="en-US" altLang="ko-KR" sz="2000" smtClean="0"/>
          </a:p>
          <a:p>
            <a:pPr lvl="1"/>
            <a:r>
              <a:rPr lang="en-US" altLang="ko-KR" sz="1800" smtClean="0"/>
              <a:t>cp a.txt b.txt</a:t>
            </a:r>
          </a:p>
          <a:p>
            <a:pPr lvl="1"/>
            <a:r>
              <a:rPr lang="en-US" altLang="ko-KR" sz="1800" smtClean="0"/>
              <a:t>cp a.txt ~/tmp</a:t>
            </a:r>
          </a:p>
          <a:p>
            <a:pPr lvl="1"/>
            <a:r>
              <a:rPr lang="en-US" altLang="ko-KR" sz="1800" smtClean="0"/>
              <a:t>cp a* /tmp</a:t>
            </a:r>
          </a:p>
          <a:p>
            <a:pPr lvl="1"/>
            <a:r>
              <a:rPr lang="en-US" altLang="ko-KR" sz="1800" smtClean="0"/>
              <a:t>cp –r tmp tmp2 </a:t>
            </a:r>
            <a:r>
              <a:rPr lang="en-US" altLang="ko-KR" sz="1800" smtClean="0">
                <a:sym typeface="Wingdings" panose="05000000000000000000" pitchFamily="2" charset="2"/>
              </a:rPr>
              <a:t> -r </a:t>
            </a:r>
            <a:r>
              <a:rPr lang="ko-KR" altLang="en-US" sz="1800" smtClean="0">
                <a:sym typeface="Wingdings" panose="05000000000000000000" pitchFamily="2" charset="2"/>
              </a:rPr>
              <a:t>은 하위 디렉토리 포함</a:t>
            </a:r>
            <a:endParaRPr lang="en-US" altLang="ko-KR" sz="1800" smtClean="0"/>
          </a:p>
          <a:p>
            <a:pPr lvl="1"/>
            <a:r>
              <a:rPr lang="en-US" altLang="ko-KR" sz="1800" smtClean="0"/>
              <a:t>rm –rf tmp2</a:t>
            </a:r>
          </a:p>
          <a:p>
            <a:pPr lvl="1"/>
            <a:endParaRPr lang="en-US" altLang="ko-KR" sz="1800"/>
          </a:p>
          <a:p>
            <a:r>
              <a:rPr lang="en-US" altLang="ko-KR" sz="2000" smtClean="0"/>
              <a:t>touch</a:t>
            </a:r>
          </a:p>
          <a:p>
            <a:pPr lvl="1"/>
            <a:r>
              <a:rPr lang="en-US" altLang="ko-KR" sz="1800" smtClean="0"/>
              <a:t>touch ~/tmp/test.txt </a:t>
            </a:r>
            <a:r>
              <a:rPr lang="en-US" altLang="ko-KR" sz="1800" smtClean="0">
                <a:sym typeface="Wingdings" panose="05000000000000000000" pitchFamily="2" charset="2"/>
              </a:rPr>
              <a:t> </a:t>
            </a:r>
            <a:r>
              <a:rPr lang="ko-KR" altLang="en-US" sz="1800" smtClean="0">
                <a:sym typeface="Wingdings" panose="05000000000000000000" pitchFamily="2" charset="2"/>
              </a:rPr>
              <a:t>빈 파일 생성</a:t>
            </a:r>
            <a:endParaRPr lang="en-US" altLang="ko-KR" sz="1800" smtClean="0">
              <a:sym typeface="Wingdings" panose="05000000000000000000" pitchFamily="2" charset="2"/>
            </a:endParaRPr>
          </a:p>
          <a:p>
            <a:endParaRPr lang="en-US" altLang="ko-KR" sz="2000">
              <a:sym typeface="Wingdings" panose="05000000000000000000" pitchFamily="2" charset="2"/>
            </a:endParaRPr>
          </a:p>
          <a:p>
            <a:r>
              <a:rPr lang="en-US" altLang="ko-KR" sz="2000" smtClean="0">
                <a:sym typeface="Wingdings" panose="05000000000000000000" pitchFamily="2" charset="2"/>
              </a:rPr>
              <a:t>ln </a:t>
            </a:r>
            <a:r>
              <a:rPr lang="ko-KR" altLang="en-US" sz="2000" smtClean="0">
                <a:sym typeface="Wingdings" panose="05000000000000000000" pitchFamily="2" charset="2"/>
              </a:rPr>
              <a:t>명령 </a:t>
            </a:r>
            <a:r>
              <a:rPr lang="en-US" altLang="ko-KR" sz="2000" smtClean="0">
                <a:sym typeface="Wingdings" panose="05000000000000000000" pitchFamily="2" charset="2"/>
              </a:rPr>
              <a:t>(</a:t>
            </a:r>
            <a:r>
              <a:rPr lang="ko-KR" altLang="en-US" sz="2000" smtClean="0">
                <a:sym typeface="Wingdings" panose="05000000000000000000" pitchFamily="2" charset="2"/>
              </a:rPr>
              <a:t>심볼릭 링크</a:t>
            </a:r>
            <a:r>
              <a:rPr lang="en-US" altLang="ko-KR" sz="200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ko-KR" sz="1800" smtClean="0">
                <a:sym typeface="Wingdings" panose="05000000000000000000" pitchFamily="2" charset="2"/>
              </a:rPr>
              <a:t>ln –s hello hello2  </a:t>
            </a:r>
            <a:r>
              <a:rPr lang="ko-KR" altLang="en-US" sz="1800" smtClean="0">
                <a:sym typeface="Wingdings" panose="05000000000000000000" pitchFamily="2" charset="2"/>
              </a:rPr>
              <a:t>단축파일명 생성</a:t>
            </a:r>
            <a:endParaRPr lang="ko-KR" altLang="en-US" sz="180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5733256"/>
            <a:ext cx="4505325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타원 4"/>
          <p:cNvSpPr/>
          <p:nvPr/>
        </p:nvSpPr>
        <p:spPr>
          <a:xfrm>
            <a:off x="827584" y="6220663"/>
            <a:ext cx="432048" cy="36634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283968" y="6220663"/>
            <a:ext cx="1440160" cy="36634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0050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텍스트파일 출력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smtClean="0"/>
              <a:t>명령어 종류</a:t>
            </a:r>
            <a:endParaRPr lang="en-US" altLang="ko-KR" smtClean="0"/>
          </a:p>
          <a:p>
            <a:pPr lvl="1"/>
            <a:r>
              <a:rPr lang="en-US" altLang="ko-KR" smtClean="0"/>
              <a:t>cat</a:t>
            </a:r>
          </a:p>
          <a:p>
            <a:pPr lvl="1"/>
            <a:r>
              <a:rPr lang="en-US" altLang="ko-KR" smtClean="0"/>
              <a:t>more</a:t>
            </a:r>
          </a:p>
          <a:p>
            <a:pPr lvl="1"/>
            <a:r>
              <a:rPr lang="en-US" altLang="ko-KR" smtClean="0"/>
              <a:t>less </a:t>
            </a:r>
            <a:r>
              <a:rPr lang="en-US" altLang="ko-KR" smtClean="0">
                <a:sym typeface="Wingdings" panose="05000000000000000000" pitchFamily="2" charset="2"/>
              </a:rPr>
              <a:t> more </a:t>
            </a:r>
            <a:r>
              <a:rPr lang="ko-KR" altLang="en-US" smtClean="0">
                <a:sym typeface="Wingdings" panose="05000000000000000000" pitchFamily="2" charset="2"/>
              </a:rPr>
              <a:t>기능 확장 </a:t>
            </a:r>
            <a:r>
              <a:rPr lang="en-US" altLang="ko-KR" smtClean="0">
                <a:sym typeface="Wingdings" panose="05000000000000000000" pitchFamily="2" charset="2"/>
              </a:rPr>
              <a:t>(</a:t>
            </a:r>
            <a:r>
              <a:rPr lang="ko-KR" altLang="en-US" smtClean="0">
                <a:sym typeface="Wingdings" panose="05000000000000000000" pitchFamily="2" charset="2"/>
              </a:rPr>
              <a:t>화살표키 적용됨</a:t>
            </a:r>
            <a:r>
              <a:rPr lang="en-US" altLang="ko-KR" smtClean="0">
                <a:sym typeface="Wingdings" panose="05000000000000000000" pitchFamily="2" charset="2"/>
              </a:rPr>
              <a:t>)</a:t>
            </a:r>
            <a:endParaRPr lang="en-US" altLang="ko-KR" smtClean="0"/>
          </a:p>
          <a:p>
            <a:pPr lvl="1"/>
            <a:r>
              <a:rPr lang="en-US" altLang="ko-KR" smtClean="0"/>
              <a:t>tail </a:t>
            </a:r>
            <a:r>
              <a:rPr lang="en-US" altLang="ko-KR" smtClean="0">
                <a:sym typeface="Wingdings" panose="05000000000000000000" pitchFamily="2" charset="2"/>
              </a:rPr>
              <a:t> </a:t>
            </a:r>
            <a:r>
              <a:rPr lang="ko-KR" altLang="en-US" smtClean="0">
                <a:sym typeface="Wingdings" panose="05000000000000000000" pitchFamily="2" charset="2"/>
              </a:rPr>
              <a:t>끝부분 출력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/>
            <a:endParaRPr lang="en-US" altLang="ko-KR">
              <a:sym typeface="Wingdings" panose="05000000000000000000" pitchFamily="2" charset="2"/>
            </a:endParaRPr>
          </a:p>
          <a:p>
            <a:r>
              <a:rPr lang="ko-KR" altLang="en-US" smtClean="0">
                <a:sym typeface="Wingdings" panose="05000000000000000000" pitchFamily="2" charset="2"/>
              </a:rPr>
              <a:t>화면 이동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/>
            <a:r>
              <a:rPr lang="ko-KR" altLang="en-US" smtClean="0">
                <a:sym typeface="Wingdings" panose="05000000000000000000" pitchFamily="2" charset="2"/>
              </a:rPr>
              <a:t>스페이스 </a:t>
            </a:r>
            <a:r>
              <a:rPr lang="en-US" altLang="ko-KR" smtClean="0">
                <a:sym typeface="Wingdings" panose="05000000000000000000" pitchFamily="2" charset="2"/>
              </a:rPr>
              <a:t> </a:t>
            </a:r>
            <a:r>
              <a:rPr lang="ko-KR" altLang="en-US" smtClean="0">
                <a:sym typeface="Wingdings" panose="05000000000000000000" pitchFamily="2" charset="2"/>
              </a:rPr>
              <a:t>아래 페이지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b  </a:t>
            </a:r>
            <a:r>
              <a:rPr lang="ko-KR" altLang="en-US" smtClean="0">
                <a:sym typeface="Wingdings" panose="05000000000000000000" pitchFamily="2" charset="2"/>
              </a:rPr>
              <a:t>윗 페이지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/>
            <a:r>
              <a:rPr lang="ko-KR" altLang="en-US" smtClean="0">
                <a:sym typeface="Wingdings" panose="05000000000000000000" pitchFamily="2" charset="2"/>
              </a:rPr>
              <a:t>엔터 </a:t>
            </a:r>
            <a:r>
              <a:rPr lang="en-US" altLang="ko-KR" smtClean="0">
                <a:sym typeface="Wingdings" panose="05000000000000000000" pitchFamily="2" charset="2"/>
              </a:rPr>
              <a:t> </a:t>
            </a:r>
            <a:r>
              <a:rPr lang="ko-KR" altLang="en-US" smtClean="0">
                <a:sym typeface="Wingdings" panose="05000000000000000000" pitchFamily="2" charset="2"/>
              </a:rPr>
              <a:t>다음줄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/>
            <a:r>
              <a:rPr lang="en-US" altLang="ko-KR" smtClean="0"/>
              <a:t>q </a:t>
            </a:r>
            <a:r>
              <a:rPr lang="en-US" altLang="ko-KR" smtClean="0">
                <a:sym typeface="Wingdings" panose="05000000000000000000" pitchFamily="2" charset="2"/>
              </a:rPr>
              <a:t> </a:t>
            </a:r>
            <a:r>
              <a:rPr lang="ko-KR" altLang="en-US" smtClean="0">
                <a:sym typeface="Wingdings" panose="05000000000000000000" pitchFamily="2" charset="2"/>
              </a:rPr>
              <a:t>종료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/>
            <a:endParaRPr lang="en-US" altLang="ko-KR">
              <a:sym typeface="Wingdings" panose="05000000000000000000" pitchFamily="2" charset="2"/>
            </a:endParaRPr>
          </a:p>
          <a:p>
            <a:r>
              <a:rPr lang="ko-KR" altLang="en-US" smtClean="0">
                <a:sym typeface="Wingdings" panose="05000000000000000000" pitchFamily="2" charset="2"/>
              </a:rPr>
              <a:t>응용 예제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/>
            <a:r>
              <a:rPr lang="en-US" altLang="ko-KR" smtClean="0"/>
              <a:t>cat .bashrc | more</a:t>
            </a:r>
          </a:p>
          <a:p>
            <a:pPr lvl="1"/>
            <a:r>
              <a:rPr lang="en-US" altLang="ko-KR" smtClean="0"/>
              <a:t>ls –al /bin | more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3742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파일 권한 변경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smtClean="0"/>
              <a:t>chmod </a:t>
            </a:r>
            <a:r>
              <a:rPr lang="ko-KR" altLang="en-US" smtClean="0"/>
              <a:t>명령</a:t>
            </a:r>
            <a:endParaRPr lang="en-US" altLang="ko-KR" smtClean="0"/>
          </a:p>
          <a:p>
            <a:pPr lvl="1"/>
            <a:r>
              <a:rPr lang="en-US" altLang="ko-KR" smtClean="0"/>
              <a:t>-rwxrwxrwx </a:t>
            </a:r>
            <a:r>
              <a:rPr lang="ko-KR" altLang="en-US" smtClean="0"/>
              <a:t>에서 </a:t>
            </a:r>
            <a:r>
              <a:rPr lang="en-US" altLang="ko-KR" smtClean="0"/>
              <a:t>r</a:t>
            </a:r>
            <a:r>
              <a:rPr lang="ko-KR" altLang="en-US" smtClean="0"/>
              <a:t>은 </a:t>
            </a:r>
            <a:r>
              <a:rPr lang="en-US" altLang="ko-KR" smtClean="0"/>
              <a:t>4, w</a:t>
            </a:r>
            <a:r>
              <a:rPr lang="ko-KR" altLang="en-US" smtClean="0"/>
              <a:t>는 </a:t>
            </a:r>
            <a:r>
              <a:rPr lang="en-US" altLang="ko-KR" smtClean="0"/>
              <a:t>2, x</a:t>
            </a:r>
            <a:r>
              <a:rPr lang="ko-KR" altLang="en-US" smtClean="0"/>
              <a:t>는 </a:t>
            </a:r>
            <a:r>
              <a:rPr lang="en-US" altLang="ko-KR" smtClean="0"/>
              <a:t>1</a:t>
            </a:r>
            <a:r>
              <a:rPr lang="ko-KR" altLang="en-US" smtClean="0"/>
              <a:t>에 해당</a:t>
            </a:r>
            <a:endParaRPr lang="en-US" altLang="ko-KR" smtClean="0"/>
          </a:p>
          <a:p>
            <a:pPr lvl="1"/>
            <a:r>
              <a:rPr lang="en-US" altLang="ko-KR" smtClean="0"/>
              <a:t>chmod 0421 a.txt </a:t>
            </a:r>
            <a:r>
              <a:rPr lang="en-US" altLang="ko-KR" smtClean="0">
                <a:sym typeface="Wingdings" panose="05000000000000000000" pitchFamily="2" charset="2"/>
              </a:rPr>
              <a:t> -r---w---x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chmod 0660  -rw-rw----</a:t>
            </a:r>
          </a:p>
          <a:p>
            <a:pPr lvl="1"/>
            <a:r>
              <a:rPr lang="en-US" altLang="ko-KR" smtClean="0"/>
              <a:t>chmod a+x a.txt </a:t>
            </a:r>
            <a:r>
              <a:rPr lang="en-US" altLang="ko-KR" smtClean="0">
                <a:sym typeface="Wingdings" panose="05000000000000000000" pitchFamily="2" charset="2"/>
              </a:rPr>
              <a:t> </a:t>
            </a:r>
            <a:r>
              <a:rPr lang="ko-KR" altLang="en-US" smtClean="0">
                <a:sym typeface="Wingdings" panose="05000000000000000000" pitchFamily="2" charset="2"/>
              </a:rPr>
              <a:t>모든 </a:t>
            </a:r>
            <a:r>
              <a:rPr lang="en-US" altLang="ko-KR" smtClean="0">
                <a:sym typeface="Wingdings" panose="05000000000000000000" pitchFamily="2" charset="2"/>
              </a:rPr>
              <a:t>x </a:t>
            </a:r>
            <a:r>
              <a:rPr lang="ko-KR" altLang="en-US" smtClean="0">
                <a:sym typeface="Wingdings" panose="05000000000000000000" pitchFamily="2" charset="2"/>
              </a:rPr>
              <a:t>를 추가</a:t>
            </a:r>
            <a:r>
              <a:rPr lang="en-US" altLang="ko-KR" smtClean="0">
                <a:sym typeface="Wingdings" panose="05000000000000000000" pitchFamily="2" charset="2"/>
              </a:rPr>
              <a:t/>
            </a:r>
            <a:br>
              <a:rPr lang="en-US" altLang="ko-KR" smtClean="0">
                <a:sym typeface="Wingdings" panose="05000000000000000000" pitchFamily="2" charset="2"/>
              </a:rPr>
            </a:br>
            <a:r>
              <a:rPr lang="en-US" altLang="ko-KR" smtClean="0">
                <a:sym typeface="Wingdings" panose="05000000000000000000" pitchFamily="2" charset="2"/>
              </a:rPr>
              <a:t>(a:</a:t>
            </a:r>
            <a:r>
              <a:rPr lang="ko-KR" altLang="en-US" smtClean="0">
                <a:sym typeface="Wingdings" panose="05000000000000000000" pitchFamily="2" charset="2"/>
              </a:rPr>
              <a:t>모두</a:t>
            </a:r>
            <a:r>
              <a:rPr lang="en-US" altLang="ko-KR" smtClean="0">
                <a:sym typeface="Wingdings" panose="05000000000000000000" pitchFamily="2" charset="2"/>
              </a:rPr>
              <a:t>, u:</a:t>
            </a:r>
            <a:r>
              <a:rPr lang="ko-KR" altLang="en-US" smtClean="0">
                <a:sym typeface="Wingdings" panose="05000000000000000000" pitchFamily="2" charset="2"/>
              </a:rPr>
              <a:t>사용자</a:t>
            </a:r>
            <a:r>
              <a:rPr lang="en-US" altLang="ko-KR" smtClean="0">
                <a:sym typeface="Wingdings" panose="05000000000000000000" pitchFamily="2" charset="2"/>
              </a:rPr>
              <a:t>, g:</a:t>
            </a:r>
            <a:r>
              <a:rPr lang="ko-KR" altLang="en-US" smtClean="0">
                <a:sym typeface="Wingdings" panose="05000000000000000000" pitchFamily="2" charset="2"/>
              </a:rPr>
              <a:t>그룹</a:t>
            </a:r>
            <a:r>
              <a:rPr lang="en-US" altLang="ko-KR" smtClean="0">
                <a:sym typeface="Wingdings" panose="05000000000000000000" pitchFamily="2" charset="2"/>
              </a:rPr>
              <a:t>, o:</a:t>
            </a:r>
            <a:r>
              <a:rPr lang="ko-KR" altLang="en-US" smtClean="0">
                <a:sym typeface="Wingdings" panose="05000000000000000000" pitchFamily="2" charset="2"/>
              </a:rPr>
              <a:t>공용</a:t>
            </a:r>
            <a:r>
              <a:rPr lang="en-US" altLang="ko-KR" smtClean="0">
                <a:sym typeface="Wingdings" panose="05000000000000000000" pitchFamily="2" charset="2"/>
              </a:rPr>
              <a:t>)</a:t>
            </a:r>
          </a:p>
          <a:p>
            <a:pPr lvl="1"/>
            <a:endParaRPr lang="en-US" altLang="ko-KR">
              <a:sym typeface="Wingdings" panose="05000000000000000000" pitchFamily="2" charset="2"/>
            </a:endParaRPr>
          </a:p>
          <a:p>
            <a:r>
              <a:rPr lang="en-US" altLang="ko-KR" smtClean="0">
                <a:sym typeface="Wingdings" panose="05000000000000000000" pitchFamily="2" charset="2"/>
              </a:rPr>
              <a:t>chown (</a:t>
            </a:r>
            <a:r>
              <a:rPr lang="ko-KR" altLang="en-US" smtClean="0">
                <a:sym typeface="Wingdings" panose="05000000000000000000" pitchFamily="2" charset="2"/>
              </a:rPr>
              <a:t>파일 소유자 변경</a:t>
            </a:r>
            <a:r>
              <a:rPr lang="en-US" altLang="ko-KR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chown dooly hello.c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chown dooly:dooly hello.c</a:t>
            </a:r>
          </a:p>
          <a:p>
            <a:pPr lvl="1"/>
            <a:endParaRPr lang="en-US" altLang="ko-KR">
              <a:sym typeface="Wingdings" panose="05000000000000000000" pitchFamily="2" charset="2"/>
            </a:endParaRPr>
          </a:p>
          <a:p>
            <a:r>
              <a:rPr lang="en-US" altLang="ko-KR" smtClean="0">
                <a:sym typeface="Wingdings" panose="05000000000000000000" pitchFamily="2" charset="2"/>
              </a:rPr>
              <a:t>file  </a:t>
            </a:r>
            <a:r>
              <a:rPr lang="ko-KR" altLang="en-US" smtClean="0">
                <a:sym typeface="Wingdings" panose="05000000000000000000" pitchFamily="2" charset="2"/>
              </a:rPr>
              <a:t>파일 정보 출력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4215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파일 이동</a:t>
            </a:r>
            <a:r>
              <a:rPr lang="en-US" altLang="ko-KR" smtClean="0"/>
              <a:t>/</a:t>
            </a:r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2400" smtClean="0"/>
              <a:t>mv </a:t>
            </a:r>
            <a:r>
              <a:rPr lang="ko-KR" altLang="en-US" sz="2400" smtClean="0"/>
              <a:t>명령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mv a.txt b.txt </a:t>
            </a:r>
            <a:r>
              <a:rPr lang="en-US" altLang="ko-KR" sz="2000" smtClean="0">
                <a:sym typeface="Wingdings" panose="05000000000000000000" pitchFamily="2" charset="2"/>
              </a:rPr>
              <a:t> </a:t>
            </a:r>
            <a:r>
              <a:rPr lang="ko-KR" altLang="en-US" sz="2000" smtClean="0">
                <a:sym typeface="Wingdings" panose="05000000000000000000" pitchFamily="2" charset="2"/>
              </a:rPr>
              <a:t>이름 변경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pPr lvl="1"/>
            <a:r>
              <a:rPr lang="en-US" altLang="ko-KR" sz="2000" smtClean="0">
                <a:sym typeface="Wingdings" panose="05000000000000000000" pitchFamily="2" charset="2"/>
              </a:rPr>
              <a:t>mv a.txt /tmp  </a:t>
            </a:r>
            <a:r>
              <a:rPr lang="ko-KR" altLang="en-US" sz="2000" smtClean="0">
                <a:sym typeface="Wingdings" panose="05000000000000000000" pitchFamily="2" charset="2"/>
              </a:rPr>
              <a:t>이동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pPr lvl="1"/>
            <a:r>
              <a:rPr lang="en-US" altLang="ko-KR" sz="2000" smtClean="0">
                <a:sym typeface="Wingdings" panose="05000000000000000000" pitchFamily="2" charset="2"/>
              </a:rPr>
              <a:t>mv a.txt /tmp/b.txt  </a:t>
            </a:r>
            <a:r>
              <a:rPr lang="ko-KR" altLang="en-US" sz="2000" smtClean="0">
                <a:sym typeface="Wingdings" panose="05000000000000000000" pitchFamily="2" charset="2"/>
              </a:rPr>
              <a:t>이동 및 이름변경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pPr lvl="1"/>
            <a:r>
              <a:rPr lang="en-US" altLang="ko-KR" sz="2000" smtClean="0">
                <a:sym typeface="Wingdings" panose="05000000000000000000" pitchFamily="2" charset="2"/>
              </a:rPr>
              <a:t>mv src src2  </a:t>
            </a:r>
            <a:r>
              <a:rPr lang="ko-KR" altLang="en-US" sz="2000" smtClean="0">
                <a:sym typeface="Wingdings" panose="05000000000000000000" pitchFamily="2" charset="2"/>
              </a:rPr>
              <a:t>디렉토리 이름 변경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pPr lvl="1"/>
            <a:r>
              <a:rPr lang="en-US" altLang="ko-KR" sz="2000" smtClean="0">
                <a:sym typeface="Wingdings" panose="05000000000000000000" pitchFamily="2" charset="2"/>
              </a:rPr>
              <a:t>mv src /tmp  </a:t>
            </a:r>
            <a:r>
              <a:rPr lang="ko-KR" altLang="en-US" sz="2000" smtClean="0">
                <a:sym typeface="Wingdings" panose="05000000000000000000" pitchFamily="2" charset="2"/>
              </a:rPr>
              <a:t>디렉토리 이동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pPr lvl="1"/>
            <a:r>
              <a:rPr lang="en-US" altLang="ko-KR" sz="2000" smtClean="0">
                <a:sym typeface="Wingdings" panose="05000000000000000000" pitchFamily="2" charset="2"/>
              </a:rPr>
              <a:t>mv a.txt ~/  ~/a.txt </a:t>
            </a:r>
            <a:r>
              <a:rPr lang="ko-KR" altLang="en-US" sz="2000" smtClean="0">
                <a:sym typeface="Wingdings" panose="05000000000000000000" pitchFamily="2" charset="2"/>
              </a:rPr>
              <a:t>가 있으면 덮어씀</a:t>
            </a:r>
            <a:r>
              <a:rPr lang="en-US" altLang="ko-KR" sz="2000" smtClean="0">
                <a:sym typeface="Wingdings" panose="05000000000000000000" pitchFamily="2" charset="2"/>
              </a:rPr>
              <a:t/>
            </a:r>
            <a:br>
              <a:rPr lang="en-US" altLang="ko-KR" sz="2000" smtClean="0">
                <a:sym typeface="Wingdings" panose="05000000000000000000" pitchFamily="2" charset="2"/>
              </a:rPr>
            </a:br>
            <a:r>
              <a:rPr lang="en-US" altLang="ko-KR" sz="2000" smtClean="0">
                <a:sym typeface="Wingdings" panose="05000000000000000000" pitchFamily="2" charset="2"/>
              </a:rPr>
              <a:t>mv </a:t>
            </a:r>
            <a:r>
              <a:rPr lang="en-US" altLang="ko-KR" sz="2000" smtClean="0">
                <a:solidFill>
                  <a:srgbClr val="FF0000"/>
                </a:solidFill>
                <a:sym typeface="Wingdings" panose="05000000000000000000" pitchFamily="2" charset="2"/>
              </a:rPr>
              <a:t>–i</a:t>
            </a:r>
            <a:r>
              <a:rPr lang="en-US" altLang="ko-KR" sz="2000" smtClean="0">
                <a:sym typeface="Wingdings" panose="05000000000000000000" pitchFamily="2" charset="2"/>
              </a:rPr>
              <a:t> a.txt ~/  </a:t>
            </a:r>
            <a:r>
              <a:rPr lang="ko-KR" altLang="en-US" sz="2000" smtClean="0">
                <a:sym typeface="Wingdings" panose="05000000000000000000" pitchFamily="2" charset="2"/>
              </a:rPr>
              <a:t>덮어쓸지 확인</a:t>
            </a:r>
            <a:endParaRPr lang="en-US" altLang="ko-KR" sz="2000">
              <a:sym typeface="Wingdings" panose="05000000000000000000" pitchFamily="2" charset="2"/>
            </a:endParaRPr>
          </a:p>
          <a:p>
            <a:pPr lvl="1"/>
            <a:r>
              <a:rPr lang="ko-KR" altLang="en-US" sz="2000">
                <a:solidFill>
                  <a:srgbClr val="FF0000"/>
                </a:solidFill>
                <a:sym typeface="Wingdings" panose="05000000000000000000" pitchFamily="2" charset="2"/>
              </a:rPr>
              <a:t>주의</a:t>
            </a:r>
            <a:r>
              <a:rPr lang="en-US" altLang="ko-KR" sz="2000">
                <a:solidFill>
                  <a:srgbClr val="FF0000"/>
                </a:solidFill>
                <a:sym typeface="Wingdings" panose="05000000000000000000" pitchFamily="2" charset="2"/>
              </a:rPr>
              <a:t>!! </a:t>
            </a:r>
            <a:r>
              <a:rPr lang="en-US" altLang="ko-KR" sz="2000" smtClean="0">
                <a:solidFill>
                  <a:srgbClr val="FF0000"/>
                </a:solidFill>
                <a:sym typeface="Wingdings" panose="05000000000000000000" pitchFamily="2" charset="2"/>
              </a:rPr>
              <a:t>mv </a:t>
            </a:r>
            <a:r>
              <a:rPr lang="ko-KR" altLang="en-US" sz="2000">
                <a:solidFill>
                  <a:srgbClr val="FF0000"/>
                </a:solidFill>
                <a:sym typeface="Wingdings" panose="05000000000000000000" pitchFamily="2" charset="2"/>
              </a:rPr>
              <a:t>명령은 예기치 않게 파일을 지워버릴수 </a:t>
            </a:r>
            <a:r>
              <a:rPr lang="ko-KR" altLang="en-US" sz="2000" smtClean="0">
                <a:solidFill>
                  <a:srgbClr val="FF0000"/>
                </a:solidFill>
                <a:sym typeface="Wingdings" panose="05000000000000000000" pitchFamily="2" charset="2"/>
              </a:rPr>
              <a:t>있다</a:t>
            </a:r>
            <a:endParaRPr lang="en-US" altLang="ko-KR" sz="200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/>
            <a:endParaRPr lang="en-US" altLang="ko-KR" sz="2000">
              <a:sym typeface="Wingdings" panose="05000000000000000000" pitchFamily="2" charset="2"/>
            </a:endParaRPr>
          </a:p>
          <a:p>
            <a:r>
              <a:rPr lang="en-US" altLang="ko-KR" sz="2400" smtClean="0">
                <a:sym typeface="Wingdings" panose="05000000000000000000" pitchFamily="2" charset="2"/>
              </a:rPr>
              <a:t>rm </a:t>
            </a:r>
            <a:r>
              <a:rPr lang="ko-KR" altLang="en-US" sz="2400" smtClean="0">
                <a:sym typeface="Wingdings" panose="05000000000000000000" pitchFamily="2" charset="2"/>
              </a:rPr>
              <a:t>명령</a:t>
            </a:r>
            <a:endParaRPr lang="en-US" altLang="ko-KR" sz="2400">
              <a:sym typeface="Wingdings" panose="05000000000000000000" pitchFamily="2" charset="2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8342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파일 찾기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sz="2400" smtClean="0"/>
              <a:t>find </a:t>
            </a:r>
            <a:r>
              <a:rPr lang="ko-KR" altLang="en-US" sz="2400" smtClean="0"/>
              <a:t>명령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지정한 디렉토리의 하위디렉토리도 찾음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find . –name hello –print</a:t>
            </a:r>
          </a:p>
          <a:p>
            <a:pPr lvl="1"/>
            <a:r>
              <a:rPr lang="en-US" altLang="ko-KR" sz="2000" smtClean="0"/>
              <a:t>find /usr/bin –name “python*” –print</a:t>
            </a:r>
          </a:p>
          <a:p>
            <a:pPr lvl="1"/>
            <a:r>
              <a:rPr lang="en-US" altLang="ko-KR" sz="2000"/>
              <a:t>find /usr/bin –name “python*” </a:t>
            </a:r>
            <a:r>
              <a:rPr lang="en-US" altLang="ko-KR" sz="2000" smtClean="0"/>
              <a:t>–ls</a:t>
            </a:r>
          </a:p>
          <a:p>
            <a:pPr lvl="1"/>
            <a:r>
              <a:rPr lang="en-US" altLang="ko-KR" sz="2000" smtClean="0"/>
              <a:t>find /usr/bin –size +1M –print</a:t>
            </a:r>
          </a:p>
          <a:p>
            <a:pPr lvl="1"/>
            <a:r>
              <a:rPr lang="en-US" altLang="ko-KR" sz="2000" smtClean="0"/>
              <a:t>find /tmp –user gubos –print </a:t>
            </a:r>
            <a:r>
              <a:rPr lang="en-US" altLang="ko-KR" sz="2000" b="1" smtClean="0">
                <a:solidFill>
                  <a:srgbClr val="FF0000"/>
                </a:solidFill>
              </a:rPr>
              <a:t>2&gt; /dev/null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en-US" altLang="ko-KR" sz="2000" smtClean="0"/>
              <a:t>(</a:t>
            </a:r>
            <a:r>
              <a:rPr lang="ko-KR" altLang="en-US" sz="2000" smtClean="0"/>
              <a:t>에러를 출력하지 않음</a:t>
            </a:r>
            <a:r>
              <a:rPr lang="en-US" altLang="ko-KR" sz="2000" smtClean="0"/>
              <a:t>)</a:t>
            </a:r>
          </a:p>
          <a:p>
            <a:pPr lvl="1"/>
            <a:r>
              <a:rPr lang="en-US" altLang="ko-KR" sz="2000" smtClean="0"/>
              <a:t>find ~ ! –user gubos –print </a:t>
            </a:r>
            <a:r>
              <a:rPr lang="en-US" altLang="ko-KR" sz="2000" smtClean="0">
                <a:sym typeface="Wingdings" panose="05000000000000000000" pitchFamily="2" charset="2"/>
              </a:rPr>
              <a:t> </a:t>
            </a:r>
            <a:r>
              <a:rPr lang="ko-KR" altLang="en-US" sz="2000" smtClean="0">
                <a:sym typeface="Wingdings" panose="05000000000000000000" pitchFamily="2" charset="2"/>
              </a:rPr>
              <a:t>아닌것을 검색</a:t>
            </a:r>
            <a:endParaRPr lang="en-US" altLang="ko-KR" sz="2000" smtClean="0"/>
          </a:p>
          <a:p>
            <a:pPr lvl="1"/>
            <a:endParaRPr lang="en-US" altLang="ko-KR" sz="2000"/>
          </a:p>
          <a:p>
            <a:r>
              <a:rPr lang="ko-KR" altLang="en-US" sz="2400" smtClean="0"/>
              <a:t>명령어 찾기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which</a:t>
            </a:r>
          </a:p>
          <a:p>
            <a:pPr lvl="1"/>
            <a:r>
              <a:rPr lang="en-US" altLang="ko-KR" sz="2000" smtClean="0"/>
              <a:t>whereis</a:t>
            </a:r>
          </a:p>
          <a:p>
            <a:pPr lvl="1"/>
            <a:r>
              <a:rPr lang="en-US" altLang="ko-KR" sz="2000" smtClean="0"/>
              <a:t>locate</a:t>
            </a:r>
          </a:p>
          <a:p>
            <a:pPr lvl="1"/>
            <a:r>
              <a:rPr lang="en-US" altLang="ko-KR" sz="2000" smtClean="0"/>
              <a:t>apropos</a:t>
            </a:r>
            <a:endParaRPr lang="ko-KR" altLang="en-US" sz="2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8736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명령어 경로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2400" smtClean="0"/>
              <a:t>PATH </a:t>
            </a:r>
            <a:r>
              <a:rPr lang="ko-KR" altLang="en-US" sz="2400" smtClean="0"/>
              <a:t>환경변수</a:t>
            </a:r>
            <a:endParaRPr lang="en-US" altLang="ko-KR" sz="2400" smtClean="0"/>
          </a:p>
          <a:p>
            <a:pPr lvl="1"/>
            <a:endParaRPr lang="en-US" altLang="ko-KR" sz="2000"/>
          </a:p>
          <a:p>
            <a:pPr lvl="1"/>
            <a:endParaRPr lang="en-US" altLang="ko-KR" sz="2000" smtClean="0"/>
          </a:p>
          <a:p>
            <a:pPr lvl="1"/>
            <a:endParaRPr lang="en-US" altLang="ko-KR" sz="2000"/>
          </a:p>
          <a:p>
            <a:pPr lvl="1"/>
            <a:r>
              <a:rPr lang="en-US" altLang="ko-KR" sz="2000" smtClean="0"/>
              <a:t>/usr/local/sbin </a:t>
            </a:r>
            <a:r>
              <a:rPr lang="ko-KR" altLang="en-US" sz="2000" smtClean="0"/>
              <a:t>부터 찾기 시작한다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PATH=“.:$PATH” </a:t>
            </a:r>
            <a:r>
              <a:rPr lang="en-US" altLang="ko-KR" sz="2000" smtClean="0">
                <a:sym typeface="Wingdings" panose="05000000000000000000" pitchFamily="2" charset="2"/>
              </a:rPr>
              <a:t> </a:t>
            </a:r>
            <a:r>
              <a:rPr lang="ko-KR" altLang="en-US" sz="2000" smtClean="0">
                <a:sym typeface="Wingdings" panose="05000000000000000000" pitchFamily="2" charset="2"/>
              </a:rPr>
              <a:t>현재 디렉토리를 포함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pPr lvl="1"/>
            <a:endParaRPr lang="en-US" altLang="ko-KR" sz="2000">
              <a:sym typeface="Wingdings" panose="05000000000000000000" pitchFamily="2" charset="2"/>
            </a:endParaRPr>
          </a:p>
          <a:p>
            <a:r>
              <a:rPr lang="ko-KR" altLang="en-US" sz="2400" smtClean="0">
                <a:sym typeface="Wingdings" panose="05000000000000000000" pitchFamily="2" charset="2"/>
              </a:rPr>
              <a:t>환경변수 설정파일</a:t>
            </a:r>
            <a:endParaRPr lang="en-US" altLang="ko-KR" sz="2400" smtClean="0">
              <a:sym typeface="Wingdings" panose="05000000000000000000" pitchFamily="2" charset="2"/>
            </a:endParaRPr>
          </a:p>
          <a:p>
            <a:pPr lvl="1"/>
            <a:r>
              <a:rPr lang="en-US" altLang="ko-KR" sz="2000" smtClean="0">
                <a:sym typeface="Wingdings" panose="05000000000000000000" pitchFamily="2" charset="2"/>
              </a:rPr>
              <a:t>~/.bashrc</a:t>
            </a:r>
          </a:p>
          <a:p>
            <a:pPr lvl="1"/>
            <a:r>
              <a:rPr lang="en-US" altLang="ko-KR" sz="2000" smtClean="0">
                <a:sym typeface="Wingdings" panose="05000000000000000000" pitchFamily="2" charset="2"/>
              </a:rPr>
              <a:t>~/.profile</a:t>
            </a:r>
          </a:p>
          <a:p>
            <a:pPr lvl="1"/>
            <a:r>
              <a:rPr lang="en-US" altLang="ko-KR" sz="2000" smtClean="0">
                <a:sym typeface="Wingdings" panose="05000000000000000000" pitchFamily="2" charset="2"/>
              </a:rPr>
              <a:t>/etc/profile, /etc/profile.d/*</a:t>
            </a:r>
          </a:p>
          <a:p>
            <a:pPr lvl="1"/>
            <a:r>
              <a:rPr lang="en-US" altLang="ko-KR" sz="2000" smtClean="0">
                <a:sym typeface="Wingdings" panose="05000000000000000000" pitchFamily="2" charset="2"/>
              </a:rPr>
              <a:t>/etc/bash.bashrc </a:t>
            </a:r>
            <a:r>
              <a:rPr lang="ko-KR" altLang="en-US" sz="2000" smtClean="0">
                <a:sym typeface="Wingdings" panose="05000000000000000000" pitchFamily="2" charset="2"/>
              </a:rPr>
              <a:t>등</a:t>
            </a:r>
            <a:endParaRPr lang="en-US" altLang="ko-KR" sz="2000" smtClean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49062"/>
            <a:ext cx="6145213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2513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명령어 히스토리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위</a:t>
            </a:r>
            <a:r>
              <a:rPr lang="en-US" altLang="ko-KR" smtClean="0"/>
              <a:t>/</a:t>
            </a:r>
            <a:r>
              <a:rPr lang="ko-KR" altLang="en-US" smtClean="0"/>
              <a:t>아래 화살표 </a:t>
            </a:r>
            <a:r>
              <a:rPr lang="en-US" altLang="ko-KR" smtClean="0">
                <a:sym typeface="Wingdings" panose="05000000000000000000" pitchFamily="2" charset="2"/>
              </a:rPr>
              <a:t> </a:t>
            </a:r>
            <a:r>
              <a:rPr lang="ko-KR" altLang="en-US" smtClean="0">
                <a:sym typeface="Wingdings" panose="05000000000000000000" pitchFamily="2" charset="2"/>
              </a:rPr>
              <a:t>이전</a:t>
            </a:r>
            <a:r>
              <a:rPr lang="en-US" altLang="ko-KR" smtClean="0">
                <a:sym typeface="Wingdings" panose="05000000000000000000" pitchFamily="2" charset="2"/>
              </a:rPr>
              <a:t>/</a:t>
            </a:r>
            <a:r>
              <a:rPr lang="ko-KR" altLang="en-US" smtClean="0">
                <a:sym typeface="Wingdings" panose="05000000000000000000" pitchFamily="2" charset="2"/>
              </a:rPr>
              <a:t>다음 명령 출력</a:t>
            </a:r>
            <a:endParaRPr lang="en-US" altLang="ko-KR" smtClean="0"/>
          </a:p>
          <a:p>
            <a:r>
              <a:rPr lang="en-US" altLang="ko-KR" smtClean="0"/>
              <a:t>history </a:t>
            </a:r>
            <a:r>
              <a:rPr lang="en-US" altLang="ko-KR" smtClean="0">
                <a:sym typeface="Wingdings" panose="05000000000000000000" pitchFamily="2" charset="2"/>
              </a:rPr>
              <a:t> </a:t>
            </a:r>
            <a:r>
              <a:rPr lang="ko-KR" altLang="en-US" smtClean="0">
                <a:sym typeface="Wingdings" panose="05000000000000000000" pitchFamily="2" charset="2"/>
              </a:rPr>
              <a:t>이전 명령들 출력</a:t>
            </a:r>
            <a:endParaRPr lang="en-US" altLang="ko-KR" smtClean="0">
              <a:sym typeface="Wingdings" panose="05000000000000000000" pitchFamily="2" charset="2"/>
            </a:endParaRPr>
          </a:p>
          <a:p>
            <a:r>
              <a:rPr lang="en-US" altLang="ko-KR" smtClean="0">
                <a:sym typeface="Wingdings" panose="05000000000000000000" pitchFamily="2" charset="2"/>
              </a:rPr>
              <a:t>!!  </a:t>
            </a:r>
            <a:r>
              <a:rPr lang="ko-KR" altLang="en-US" smtClean="0">
                <a:sym typeface="Wingdings" panose="05000000000000000000" pitchFamily="2" charset="2"/>
              </a:rPr>
              <a:t>이전 명령 실행</a:t>
            </a:r>
            <a:endParaRPr lang="en-US" altLang="ko-KR" smtClean="0">
              <a:sym typeface="Wingdings" panose="05000000000000000000" pitchFamily="2" charset="2"/>
            </a:endParaRPr>
          </a:p>
          <a:p>
            <a:r>
              <a:rPr lang="en-US" altLang="ko-KR" smtClean="0">
                <a:sym typeface="Wingdings" panose="05000000000000000000" pitchFamily="2" charset="2"/>
              </a:rPr>
              <a:t>!111  history </a:t>
            </a:r>
            <a:r>
              <a:rPr lang="ko-KR" altLang="en-US" smtClean="0">
                <a:sym typeface="Wingdings" panose="05000000000000000000" pitchFamily="2" charset="2"/>
              </a:rPr>
              <a:t>의 명령번호 활용</a:t>
            </a:r>
            <a:endParaRPr lang="en-US" altLang="ko-KR" smtClean="0">
              <a:sym typeface="Wingdings" panose="05000000000000000000" pitchFamily="2" charset="2"/>
            </a:endParaRPr>
          </a:p>
          <a:p>
            <a:r>
              <a:rPr lang="en-US" altLang="ko-KR" smtClean="0">
                <a:sym typeface="Wingdings" panose="05000000000000000000" pitchFamily="2" charset="2"/>
              </a:rPr>
              <a:t>!ls  </a:t>
            </a:r>
            <a:r>
              <a:rPr lang="ko-KR" altLang="en-US" smtClean="0">
                <a:sym typeface="Wingdings" panose="05000000000000000000" pitchFamily="2" charset="2"/>
              </a:rPr>
              <a:t>최근 </a:t>
            </a:r>
            <a:r>
              <a:rPr lang="en-US" altLang="ko-KR" smtClean="0">
                <a:sym typeface="Wingdings" panose="05000000000000000000" pitchFamily="2" charset="2"/>
              </a:rPr>
              <a:t>ls </a:t>
            </a:r>
            <a:r>
              <a:rPr lang="ko-KR" altLang="en-US" smtClean="0">
                <a:sym typeface="Wingdings" panose="05000000000000000000" pitchFamily="2" charset="2"/>
              </a:rPr>
              <a:t>명령 실행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8639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기타 명령어 처리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mtClean="0"/>
              <a:t>cat /etc/passwd | sort | more</a:t>
            </a:r>
          </a:p>
          <a:p>
            <a:pPr lvl="1"/>
            <a:r>
              <a:rPr lang="ko-KR" altLang="en-US" smtClean="0"/>
              <a:t>여러 명령어들을 </a:t>
            </a:r>
            <a:r>
              <a:rPr lang="en-US" altLang="ko-KR" smtClean="0"/>
              <a:t>| </a:t>
            </a:r>
            <a:r>
              <a:rPr lang="ko-KR" altLang="en-US" smtClean="0"/>
              <a:t>으로 묶음</a:t>
            </a:r>
            <a:endParaRPr lang="en-US" altLang="ko-KR" smtClean="0"/>
          </a:p>
          <a:p>
            <a:pPr lvl="1"/>
            <a:r>
              <a:rPr lang="ko-KR" altLang="en-US" smtClean="0"/>
              <a:t>이전 명령의 출력이 다음 명령의 입력이 됨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en-US" altLang="ko-KR" smtClean="0"/>
              <a:t>ls .; ls ~; cat .bashrc</a:t>
            </a:r>
          </a:p>
          <a:p>
            <a:pPr lvl="1"/>
            <a:r>
              <a:rPr lang="en-US" altLang="ko-KR" smtClean="0"/>
              <a:t>; </a:t>
            </a:r>
            <a:r>
              <a:rPr lang="ko-KR" altLang="en-US" smtClean="0"/>
              <a:t>를 사용하면 여러 명령어들을 차례로 실행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en-US" altLang="ko-KR" smtClean="0"/>
              <a:t>gedit .bashrc &amp;</a:t>
            </a:r>
          </a:p>
          <a:p>
            <a:pPr lvl="1"/>
            <a:r>
              <a:rPr lang="ko-KR" altLang="en-US" smtClean="0"/>
              <a:t>백그라운드 실행 </a:t>
            </a:r>
            <a:r>
              <a:rPr lang="en-US" altLang="ko-KR" smtClean="0"/>
              <a:t>(</a:t>
            </a:r>
            <a:r>
              <a:rPr lang="ko-KR" altLang="en-US" smtClean="0"/>
              <a:t>바로 리턴됨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915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VMware </a:t>
            </a:r>
            <a:r>
              <a:rPr lang="ko-KR" altLang="en-US" smtClean="0"/>
              <a:t>다운로드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smtClean="0"/>
              <a:t>VMware </a:t>
            </a:r>
            <a:r>
              <a:rPr lang="ko-KR" altLang="en-US" sz="2000" smtClean="0"/>
              <a:t>는 윈도우 안에서 리눅스를 설치할 수 있는 앱이다</a:t>
            </a:r>
            <a:endParaRPr lang="en-US" altLang="ko-KR" sz="2000" smtClean="0"/>
          </a:p>
          <a:p>
            <a:pPr lvl="1"/>
            <a:r>
              <a:rPr lang="en-US" altLang="ko-KR" sz="1600">
                <a:hlinkClick r:id="rId2"/>
              </a:rPr>
              <a:t>https://</a:t>
            </a:r>
            <a:r>
              <a:rPr lang="en-US" altLang="ko-KR" sz="1600" smtClean="0">
                <a:hlinkClick r:id="rId2"/>
              </a:rPr>
              <a:t>my.vmware.com/en/web/vmware/downloads</a:t>
            </a:r>
            <a:endParaRPr lang="en-US" altLang="ko-KR" sz="1600" smtClean="0"/>
          </a:p>
          <a:p>
            <a:pPr lvl="1"/>
            <a:r>
              <a:rPr lang="ko-KR" altLang="en-US" sz="1600" smtClean="0"/>
              <a:t>하단의 </a:t>
            </a:r>
            <a:r>
              <a:rPr lang="en-US" altLang="ko-KR" sz="1600" smtClean="0"/>
              <a:t>“VMware Workstation Player” </a:t>
            </a:r>
            <a:r>
              <a:rPr lang="ko-KR" altLang="en-US" sz="1600" smtClean="0"/>
              <a:t>다운로드 </a:t>
            </a:r>
            <a:r>
              <a:rPr lang="en-US" altLang="ko-KR" sz="1600" smtClean="0">
                <a:sym typeface="Wingdings" panose="05000000000000000000" pitchFamily="2" charset="2"/>
              </a:rPr>
              <a:t> </a:t>
            </a:r>
            <a:r>
              <a:rPr lang="ko-KR" altLang="en-US" sz="1600" smtClean="0">
                <a:sym typeface="Wingdings" panose="05000000000000000000" pitchFamily="2" charset="2"/>
              </a:rPr>
              <a:t>윈도우 </a:t>
            </a:r>
            <a:r>
              <a:rPr lang="en-US" altLang="ko-KR" sz="1600" smtClean="0">
                <a:sym typeface="Wingdings" panose="05000000000000000000" pitchFamily="2" charset="2"/>
              </a:rPr>
              <a:t>64</a:t>
            </a:r>
            <a:r>
              <a:rPr lang="ko-KR" altLang="en-US" sz="1600" smtClean="0">
                <a:sym typeface="Wingdings" panose="05000000000000000000" pitchFamily="2" charset="2"/>
              </a:rPr>
              <a:t>비트용</a:t>
            </a:r>
            <a:endParaRPr lang="en-US" altLang="ko-KR" sz="1600" smtClean="0">
              <a:sym typeface="Wingdings" panose="05000000000000000000" pitchFamily="2" charset="2"/>
            </a:endParaRPr>
          </a:p>
          <a:p>
            <a:pPr lvl="1"/>
            <a:r>
              <a:rPr lang="en-US" altLang="ko-KR" sz="1600" smtClean="0"/>
              <a:t>VMware-player-15.5.1-15018445.exe </a:t>
            </a:r>
            <a:r>
              <a:rPr lang="ko-KR" altLang="en-US" sz="1600" smtClean="0"/>
              <a:t>설치</a:t>
            </a:r>
            <a:endParaRPr lang="en-US" altLang="ko-KR" sz="16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36" y="3110770"/>
            <a:ext cx="8608044" cy="35585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611560" y="5589240"/>
            <a:ext cx="1512168" cy="28803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29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텍스트파일에서 찾기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mtClean="0"/>
              <a:t>grep </a:t>
            </a:r>
            <a:r>
              <a:rPr lang="ko-KR" altLang="en-US" smtClean="0"/>
              <a:t>명령</a:t>
            </a:r>
            <a:endParaRPr lang="en-US" altLang="ko-KR" smtClean="0"/>
          </a:p>
          <a:p>
            <a:pPr lvl="1"/>
            <a:r>
              <a:rPr lang="ko-KR" altLang="en-US" smtClean="0"/>
              <a:t>라인 단위로 찾는다</a:t>
            </a:r>
            <a:endParaRPr lang="en-US" altLang="ko-KR" smtClean="0"/>
          </a:p>
          <a:p>
            <a:pPr lvl="1"/>
            <a:r>
              <a:rPr lang="en-US" altLang="ko-KR" smtClean="0"/>
              <a:t>grep “ls” .bashrc</a:t>
            </a:r>
          </a:p>
          <a:p>
            <a:pPr lvl="1"/>
            <a:r>
              <a:rPr lang="en-US" altLang="ko-KR" smtClean="0"/>
              <a:t>man –k open | grep “^open “</a:t>
            </a:r>
          </a:p>
          <a:p>
            <a:pPr lvl="1"/>
            <a:r>
              <a:rPr lang="en-US" altLang="ko-KR" smtClean="0"/>
              <a:t>grep –e ls –e alias .bashrc</a:t>
            </a:r>
          </a:p>
          <a:p>
            <a:pPr lvl="1"/>
            <a:endParaRPr lang="en-US" altLang="ko-KR"/>
          </a:p>
          <a:p>
            <a:r>
              <a:rPr lang="ko-KR" altLang="en-US" smtClean="0"/>
              <a:t>패턴에 정규표현식 사용</a:t>
            </a:r>
            <a:endParaRPr lang="en-US" altLang="ko-KR" smtClean="0"/>
          </a:p>
          <a:p>
            <a:pPr lvl="1"/>
            <a:r>
              <a:rPr lang="en-US" altLang="ko-KR" smtClean="0"/>
              <a:t>^: </a:t>
            </a:r>
            <a:r>
              <a:rPr lang="ko-KR" altLang="en-US" smtClean="0"/>
              <a:t>라인시작</a:t>
            </a:r>
            <a:r>
              <a:rPr lang="en-US" altLang="ko-KR" smtClean="0"/>
              <a:t>, $: </a:t>
            </a:r>
            <a:r>
              <a:rPr lang="ko-KR" altLang="en-US" smtClean="0"/>
              <a:t>라인끝</a:t>
            </a:r>
            <a:endParaRPr lang="en-US" altLang="ko-KR" smtClean="0"/>
          </a:p>
          <a:p>
            <a:pPr lvl="1"/>
            <a:r>
              <a:rPr lang="en-US" altLang="ko-KR" smtClean="0"/>
              <a:t>[abcd] </a:t>
            </a:r>
            <a:r>
              <a:rPr lang="ko-KR" altLang="en-US" smtClean="0"/>
              <a:t>또는 </a:t>
            </a:r>
            <a:r>
              <a:rPr lang="en-US" altLang="ko-KR" smtClean="0"/>
              <a:t>[a-d]</a:t>
            </a:r>
          </a:p>
          <a:p>
            <a:pPr lvl="1"/>
            <a:r>
              <a:rPr lang="en-US" altLang="ko-KR" smtClean="0"/>
              <a:t>*, ?, +, ., {3}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6545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man </a:t>
            </a:r>
            <a:r>
              <a:rPr lang="ko-KR" altLang="en-US" smtClean="0"/>
              <a:t>명령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smtClean="0"/>
              <a:t>예제</a:t>
            </a:r>
            <a:endParaRPr lang="en-US" altLang="ko-KR" smtClean="0"/>
          </a:p>
          <a:p>
            <a:pPr lvl="1"/>
            <a:r>
              <a:rPr lang="en-US" altLang="ko-KR" smtClean="0"/>
              <a:t>man ls</a:t>
            </a:r>
          </a:p>
          <a:p>
            <a:pPr lvl="1"/>
            <a:r>
              <a:rPr lang="en-US" altLang="ko-KR" smtClean="0"/>
              <a:t>man sqrt</a:t>
            </a:r>
          </a:p>
          <a:p>
            <a:pPr lvl="1"/>
            <a:r>
              <a:rPr lang="en-US" altLang="ko-KR" smtClean="0"/>
              <a:t>man 2 open </a:t>
            </a:r>
            <a:r>
              <a:rPr lang="en-US" altLang="ko-KR" smtClean="0">
                <a:sym typeface="Wingdings" panose="05000000000000000000" pitchFamily="2" charset="2"/>
              </a:rPr>
              <a:t> 2 </a:t>
            </a:r>
            <a:r>
              <a:rPr lang="ko-KR" altLang="en-US" smtClean="0">
                <a:sym typeface="Wingdings" panose="05000000000000000000" pitchFamily="2" charset="2"/>
              </a:rPr>
              <a:t>는 섹션번호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man –k open  </a:t>
            </a:r>
            <a:r>
              <a:rPr lang="ko-KR" altLang="en-US" smtClean="0">
                <a:sym typeface="Wingdings" panose="05000000000000000000" pitchFamily="2" charset="2"/>
              </a:rPr>
              <a:t>모든 명령 목록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/>
            <a:endParaRPr lang="en-US" altLang="ko-KR">
              <a:sym typeface="Wingdings" panose="05000000000000000000" pitchFamily="2" charset="2"/>
            </a:endParaRPr>
          </a:p>
          <a:p>
            <a:r>
              <a:rPr lang="ko-KR" altLang="en-US" smtClean="0">
                <a:sym typeface="Wingdings" panose="05000000000000000000" pitchFamily="2" charset="2"/>
              </a:rPr>
              <a:t>섹션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1 : user commands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2 : system calls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3 : C library functions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4 : devices and special files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5 : file formats and conventions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6 : games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7 : Miscellaneous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8 : system administration tools and daemons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2700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쉘</a:t>
            </a:r>
            <a:r>
              <a:rPr lang="en-US" altLang="ko-KR" smtClean="0"/>
              <a:t>(shell) </a:t>
            </a:r>
            <a:r>
              <a:rPr lang="ko-KR" altLang="en-US" smtClean="0"/>
              <a:t>다루기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755576" y="4293096"/>
            <a:ext cx="3960440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98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쉘</a:t>
            </a:r>
            <a:r>
              <a:rPr lang="en-US" altLang="ko-KR" smtClean="0"/>
              <a:t>(shell) </a:t>
            </a:r>
            <a:r>
              <a:rPr lang="ko-KR" altLang="en-US" smtClean="0"/>
              <a:t>개념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리눅스 실행 절차</a:t>
            </a:r>
            <a:endParaRPr lang="en-US" altLang="ko-KR" sz="2000" smtClean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smtClean="0"/>
              <a:t>리눅스는 전원을 켜면 부트로더가 부팅 설정파일을 읽어들여 커널과 각종 프로세스를 실행한다</a:t>
            </a:r>
            <a:endParaRPr lang="en-US" altLang="ko-KR" sz="160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smtClean="0"/>
              <a:t>이후 사용자가 로그인 할 수 있도록 키보드와 모니터를 연동한 화면을 띄워준다</a:t>
            </a:r>
            <a:endParaRPr lang="en-US" altLang="ko-KR" sz="1600" smtClean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smtClean="0"/>
              <a:t>사용자가 아이디와 패스워드로 정상적으로 로그인하면 </a:t>
            </a:r>
            <a:r>
              <a:rPr lang="en-US" altLang="ko-KR" sz="1600" smtClean="0"/>
              <a:t>/etc/passwd </a:t>
            </a:r>
            <a:r>
              <a:rPr lang="ko-KR" altLang="en-US" sz="1600" smtClean="0"/>
              <a:t>파일에 설정된 사용자 지정 쉘을 띄워준다</a:t>
            </a:r>
            <a:endParaRPr lang="en-US" altLang="ko-KR" sz="2000"/>
          </a:p>
          <a:p>
            <a:pPr marL="457200" lvl="1" indent="0">
              <a:buNone/>
            </a:pPr>
            <a:r>
              <a:rPr lang="en-US" altLang="ko-KR" sz="1600" smtClean="0"/>
              <a:t>* </a:t>
            </a:r>
            <a:r>
              <a:rPr lang="ko-KR" altLang="en-US" sz="1600" smtClean="0"/>
              <a:t>리눅스의 기본 쉘은 </a:t>
            </a:r>
            <a:r>
              <a:rPr lang="en-US" altLang="ko-KR" sz="1600" b="1" smtClean="0">
                <a:solidFill>
                  <a:srgbClr val="FF0000"/>
                </a:solidFill>
              </a:rPr>
              <a:t>/bin/bash</a:t>
            </a:r>
            <a:r>
              <a:rPr lang="en-US" altLang="ko-KR" sz="1600" smtClean="0"/>
              <a:t> </a:t>
            </a:r>
            <a:r>
              <a:rPr lang="ko-KR" altLang="en-US" sz="1600" smtClean="0"/>
              <a:t>이다</a:t>
            </a:r>
            <a:endParaRPr lang="en-US" altLang="ko-KR" sz="1600" smtClean="0"/>
          </a:p>
          <a:p>
            <a:pPr lvl="1">
              <a:buFont typeface="Arial" charset="0"/>
              <a:buChar char="•"/>
            </a:pPr>
            <a:endParaRPr lang="en-US" altLang="ko-KR" sz="1600" smtClean="0"/>
          </a:p>
          <a:p>
            <a:pPr lvl="1">
              <a:buFont typeface="Arial" charset="0"/>
              <a:buChar char="•"/>
            </a:pPr>
            <a:endParaRPr lang="en-US" altLang="ko-KR" sz="1600" smtClean="0"/>
          </a:p>
          <a:p>
            <a:r>
              <a:rPr lang="ko-KR" altLang="en-US" sz="2000" smtClean="0"/>
              <a:t>쉘의 역할</a:t>
            </a:r>
            <a:endParaRPr lang="en-US" altLang="ko-KR" sz="2000" smtClean="0"/>
          </a:p>
          <a:p>
            <a:pPr lvl="1"/>
            <a:r>
              <a:rPr lang="ko-KR" altLang="en-US" sz="1600" smtClean="0"/>
              <a:t>사용자와 관련된 초기 설정 작업을 수행한다</a:t>
            </a:r>
            <a:endParaRPr lang="en-US" altLang="ko-KR" sz="1600" smtClean="0"/>
          </a:p>
          <a:p>
            <a:pPr lvl="1"/>
            <a:r>
              <a:rPr lang="ko-KR" altLang="en-US" sz="1600" smtClean="0"/>
              <a:t>사용자의 키보드로 부터 입력값을 받는다</a:t>
            </a:r>
            <a:endParaRPr lang="en-US" altLang="ko-KR" sz="1600" smtClean="0"/>
          </a:p>
          <a:p>
            <a:pPr lvl="1"/>
            <a:r>
              <a:rPr lang="ko-KR" altLang="en-US" sz="1600" smtClean="0"/>
              <a:t>사용자의 입력을 처리하고 결과를 화면에 출력해 준다</a:t>
            </a:r>
            <a:endParaRPr lang="en-US" altLang="ko-KR" sz="1600" smtClean="0"/>
          </a:p>
          <a:p>
            <a:pPr lvl="1"/>
            <a:r>
              <a:rPr lang="ko-KR" altLang="en-US" sz="1600" smtClean="0"/>
              <a:t>리눅스에서는 사용자의 모든 작업이 쉘을 중계하여 이루어진다</a:t>
            </a:r>
            <a:endParaRPr lang="en-US" altLang="ko-KR" sz="160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689598"/>
            <a:ext cx="4752975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타원 4"/>
          <p:cNvSpPr/>
          <p:nvPr/>
        </p:nvSpPr>
        <p:spPr>
          <a:xfrm>
            <a:off x="4788024" y="3592153"/>
            <a:ext cx="1008112" cy="36634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60110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화살표 연결선 8"/>
          <p:cNvCxnSpPr>
            <a:stCxn id="4" idx="2"/>
          </p:cNvCxnSpPr>
          <p:nvPr/>
        </p:nvCxnSpPr>
        <p:spPr>
          <a:xfrm>
            <a:off x="7380312" y="3255826"/>
            <a:ext cx="0" cy="211739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bash </a:t>
            </a:r>
            <a:r>
              <a:rPr lang="ko-KR" altLang="en-US" smtClean="0"/>
              <a:t>실행절차</a:t>
            </a:r>
            <a:endParaRPr lang="ko-KR" alt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71092"/>
            <a:ext cx="47625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09890" y="1465620"/>
            <a:ext cx="1685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~/.profile</a:t>
            </a:r>
            <a:endParaRPr lang="ko-KR" altLang="en-US" sz="2800"/>
          </a:p>
        </p:txBody>
      </p:sp>
      <p:sp>
        <p:nvSpPr>
          <p:cNvPr id="4" name="모서리가 접힌 도형 3"/>
          <p:cNvSpPr/>
          <p:nvPr/>
        </p:nvSpPr>
        <p:spPr>
          <a:xfrm>
            <a:off x="6372200" y="2204864"/>
            <a:ext cx="2016224" cy="1050962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mtClean="0"/>
              <a:t>~/.bashrc</a:t>
            </a:r>
            <a:endParaRPr lang="ko-KR" altLang="en-US" sz="280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2411760" y="2708920"/>
            <a:ext cx="396044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구름 6"/>
          <p:cNvSpPr/>
          <p:nvPr/>
        </p:nvSpPr>
        <p:spPr>
          <a:xfrm>
            <a:off x="6444208" y="3645024"/>
            <a:ext cx="1872208" cy="1296144"/>
          </a:xfrm>
          <a:prstGeom prst="cloud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사용자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작업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모서리가 접힌 도형 11"/>
          <p:cNvSpPr/>
          <p:nvPr/>
        </p:nvSpPr>
        <p:spPr>
          <a:xfrm>
            <a:off x="6372200" y="5429250"/>
            <a:ext cx="2016224" cy="1096094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~/.bash_logout</a:t>
            </a:r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36480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~/.bashrc </a:t>
            </a:r>
            <a:r>
              <a:rPr lang="ko-KR" altLang="en-US" smtClean="0"/>
              <a:t>파일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smtClean="0"/>
              <a:t>프롬프터 설정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PS1=‘[\u@\h:\w]$ ‘</a:t>
            </a:r>
          </a:p>
          <a:p>
            <a:pPr lvl="1"/>
            <a:r>
              <a:rPr lang="ko-KR" altLang="en-US" sz="2000" smtClean="0"/>
              <a:t>복잡한 문법들은 </a:t>
            </a:r>
            <a:r>
              <a:rPr lang="en-US" altLang="ko-KR" sz="2000" smtClean="0"/>
              <a:t>color </a:t>
            </a:r>
            <a:r>
              <a:rPr lang="ko-KR" altLang="en-US" sz="2000" smtClean="0"/>
              <a:t>출력이 가능한지를 체크하는 것임</a:t>
            </a:r>
            <a:endParaRPr lang="en-US" altLang="ko-KR" sz="2000" smtClean="0"/>
          </a:p>
          <a:p>
            <a:pPr lvl="1"/>
            <a:endParaRPr lang="en-US" altLang="ko-KR" sz="2000"/>
          </a:p>
          <a:p>
            <a:r>
              <a:rPr lang="en-US" altLang="ko-KR" sz="2400" smtClean="0"/>
              <a:t>alias </a:t>
            </a:r>
            <a:r>
              <a:rPr lang="ko-KR" altLang="en-US" sz="2400" smtClean="0"/>
              <a:t>정의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ls, ll, la</a:t>
            </a:r>
          </a:p>
          <a:p>
            <a:pPr lvl="1"/>
            <a:r>
              <a:rPr lang="en-US" altLang="ko-KR" sz="2000" smtClean="0"/>
              <a:t>grep </a:t>
            </a:r>
            <a:r>
              <a:rPr lang="ko-KR" altLang="en-US" sz="2000" smtClean="0"/>
              <a:t>등</a:t>
            </a:r>
            <a:endParaRPr lang="en-US" altLang="ko-KR" sz="2000" smtClean="0"/>
          </a:p>
          <a:p>
            <a:pPr lvl="1"/>
            <a:endParaRPr lang="en-US" altLang="ko-KR" sz="2000"/>
          </a:p>
          <a:p>
            <a:r>
              <a:rPr lang="ko-KR" altLang="en-US" sz="2400" smtClean="0"/>
              <a:t>실행경로 설정 </a:t>
            </a:r>
            <a:r>
              <a:rPr lang="en-US" altLang="ko-KR" sz="2400" smtClean="0"/>
              <a:t>(PATH)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1670017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환경변수와 </a:t>
            </a:r>
            <a:r>
              <a:rPr lang="en-US" altLang="ko-KR" smtClean="0"/>
              <a:t>alias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2400" smtClean="0"/>
              <a:t>환경변수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PS1=‘[\u@\h:\w]$ ‘</a:t>
            </a:r>
          </a:p>
          <a:p>
            <a:pPr lvl="1"/>
            <a:r>
              <a:rPr lang="en-US" altLang="ko-KR" sz="2000" smtClean="0"/>
              <a:t>PS1, PATH, SHELL, HOME, HOSTNAME, LANG </a:t>
            </a:r>
            <a:r>
              <a:rPr lang="ko-KR" altLang="en-US" sz="2000" smtClean="0"/>
              <a:t>등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“env” </a:t>
            </a:r>
            <a:r>
              <a:rPr lang="ko-KR" altLang="en-US" sz="2000" smtClean="0"/>
              <a:t>명령으로 목록 확인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“echo $SHELL” </a:t>
            </a:r>
            <a:r>
              <a:rPr lang="ko-KR" altLang="en-US" sz="2000" smtClean="0"/>
              <a:t>로 변수값 확인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“export $PATH” </a:t>
            </a:r>
            <a:r>
              <a:rPr lang="en-US" altLang="ko-KR" sz="2000" smtClean="0">
                <a:sym typeface="Wingdings" panose="05000000000000000000" pitchFamily="2" charset="2"/>
              </a:rPr>
              <a:t> export </a:t>
            </a:r>
            <a:r>
              <a:rPr lang="ko-KR" altLang="en-US" sz="2000" smtClean="0">
                <a:sym typeface="Wingdings" panose="05000000000000000000" pitchFamily="2" charset="2"/>
              </a:rPr>
              <a:t>는 하위 프로세스에서도 해당 환경변수가 정의되도록 함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pPr lvl="1"/>
            <a:endParaRPr lang="en-US" altLang="ko-KR" sz="2000">
              <a:sym typeface="Wingdings" panose="05000000000000000000" pitchFamily="2" charset="2"/>
            </a:endParaRPr>
          </a:p>
          <a:p>
            <a:r>
              <a:rPr lang="en-US" altLang="ko-KR" sz="2400" smtClean="0">
                <a:sym typeface="Wingdings" panose="05000000000000000000" pitchFamily="2" charset="2"/>
              </a:rPr>
              <a:t>alias (</a:t>
            </a:r>
            <a:r>
              <a:rPr lang="ko-KR" altLang="en-US" sz="2400" smtClean="0">
                <a:sym typeface="Wingdings" panose="05000000000000000000" pitchFamily="2" charset="2"/>
              </a:rPr>
              <a:t>명령의 축약어</a:t>
            </a:r>
            <a:r>
              <a:rPr lang="en-US" altLang="ko-KR" sz="240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ko-KR" sz="2000" smtClean="0">
                <a:sym typeface="Wingdings" panose="05000000000000000000" pitchFamily="2" charset="2"/>
              </a:rPr>
              <a:t>alias ll=‘ls –color=auto –alF’</a:t>
            </a:r>
          </a:p>
          <a:p>
            <a:pPr lvl="1"/>
            <a:r>
              <a:rPr lang="en-US" altLang="ko-KR" sz="2000" smtClean="0">
                <a:sym typeface="Wingdings" panose="05000000000000000000" pitchFamily="2" charset="2"/>
              </a:rPr>
              <a:t>alias rm=‘rm –f’</a:t>
            </a:r>
          </a:p>
          <a:p>
            <a:pPr lvl="1"/>
            <a:r>
              <a:rPr lang="en-US" altLang="ko-KR" sz="2000" smtClean="0">
                <a:sym typeface="Wingdings" panose="05000000000000000000" pitchFamily="2" charset="2"/>
              </a:rPr>
              <a:t>unalias rm</a:t>
            </a:r>
          </a:p>
          <a:p>
            <a:pPr lvl="1"/>
            <a:r>
              <a:rPr lang="en-US" altLang="ko-KR" sz="2000" smtClean="0">
                <a:sym typeface="Wingdings" panose="05000000000000000000" pitchFamily="2" charset="2"/>
              </a:rPr>
              <a:t>alias </a:t>
            </a:r>
            <a:r>
              <a:rPr lang="ko-KR" altLang="en-US" sz="2000" smtClean="0">
                <a:sym typeface="Wingdings" panose="05000000000000000000" pitchFamily="2" charset="2"/>
              </a:rPr>
              <a:t>로 목록 확인</a:t>
            </a:r>
            <a:endParaRPr lang="ko-KR" altLang="en-US" sz="2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68760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42833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기타 기능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smtClean="0"/>
              <a:t>터미널에서 </a:t>
            </a:r>
            <a:r>
              <a:rPr lang="en-US" altLang="ko-KR" sz="2400" smtClean="0"/>
              <a:t>copy&amp;paste</a:t>
            </a:r>
          </a:p>
          <a:p>
            <a:pPr lvl="1"/>
            <a:r>
              <a:rPr lang="ko-KR" altLang="en-US" sz="2000" smtClean="0"/>
              <a:t>마우스로 영역 지정후 </a:t>
            </a:r>
            <a:r>
              <a:rPr lang="en-US" altLang="ko-KR" sz="2000" smtClean="0">
                <a:sym typeface="Wingdings" panose="05000000000000000000" pitchFamily="2" charset="2"/>
              </a:rPr>
              <a:t> </a:t>
            </a:r>
            <a:r>
              <a:rPr lang="ko-KR" altLang="en-US" sz="2000" smtClean="0">
                <a:sym typeface="Wingdings" panose="05000000000000000000" pitchFamily="2" charset="2"/>
              </a:rPr>
              <a:t>마우스중간키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pPr lvl="1"/>
            <a:endParaRPr lang="en-US" altLang="ko-KR" sz="2000" smtClean="0">
              <a:sym typeface="Wingdings" panose="05000000000000000000" pitchFamily="2" charset="2"/>
            </a:endParaRPr>
          </a:p>
          <a:p>
            <a:r>
              <a:rPr lang="en-US" altLang="ko-KR" sz="2400" smtClean="0"/>
              <a:t>echo ‘$PS1’ </a:t>
            </a:r>
            <a:r>
              <a:rPr lang="ko-KR" altLang="en-US" sz="2400" smtClean="0"/>
              <a:t>과 </a:t>
            </a:r>
            <a:r>
              <a:rPr lang="en-US" altLang="ko-KR" sz="2400" smtClean="0"/>
              <a:t>echo “$PS1” </a:t>
            </a:r>
            <a:r>
              <a:rPr lang="ko-KR" altLang="en-US" sz="2400" smtClean="0"/>
              <a:t>의 차이</a:t>
            </a:r>
            <a:endParaRPr lang="en-US" altLang="ko-KR" sz="2400" smtClean="0"/>
          </a:p>
          <a:p>
            <a:endParaRPr lang="en-US" altLang="ko-KR" sz="2400"/>
          </a:p>
          <a:p>
            <a:r>
              <a:rPr lang="en-US" altLang="ko-KR" sz="2400" smtClean="0"/>
              <a:t>MYCOM=`uname –n`</a:t>
            </a:r>
          </a:p>
          <a:p>
            <a:endParaRPr lang="en-US" altLang="ko-KR" sz="2400"/>
          </a:p>
          <a:p>
            <a:r>
              <a:rPr lang="en-US" altLang="ko-KR" sz="2400" smtClean="0"/>
              <a:t>LINES=$(/bin/ls | wc –l)</a:t>
            </a:r>
            <a:endParaRPr lang="ko-KR" altLang="en-US" sz="24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58326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쉘 실행파일 만들기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smtClean="0"/>
              <a:t>“vi shtest” </a:t>
            </a:r>
            <a:r>
              <a:rPr lang="ko-KR" altLang="en-US" sz="2400" smtClean="0"/>
              <a:t>로 텍스트파일 생성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첫줄 </a:t>
            </a:r>
            <a:r>
              <a:rPr lang="en-US" altLang="ko-KR" sz="2000" smtClean="0">
                <a:sym typeface="Wingdings" panose="05000000000000000000" pitchFamily="2" charset="2"/>
              </a:rPr>
              <a:t> </a:t>
            </a:r>
            <a:r>
              <a:rPr lang="en-US" altLang="ko-KR" sz="2000" smtClean="0"/>
              <a:t>“#!/bin/bash”</a:t>
            </a:r>
          </a:p>
          <a:p>
            <a:pPr lvl="1"/>
            <a:r>
              <a:rPr lang="en-US" altLang="ko-KR" sz="2000" smtClean="0"/>
              <a:t># </a:t>
            </a:r>
            <a:r>
              <a:rPr lang="ko-KR" altLang="en-US" sz="2000" smtClean="0"/>
              <a:t>뒷부분은 주석</a:t>
            </a:r>
            <a:endParaRPr lang="en-US" altLang="ko-KR" sz="2000" smtClean="0"/>
          </a:p>
          <a:p>
            <a:pPr lvl="1"/>
            <a:endParaRPr lang="en-US" altLang="ko-KR" sz="2000" smtClean="0"/>
          </a:p>
          <a:p>
            <a:r>
              <a:rPr lang="en-US" altLang="ko-KR" sz="2400" smtClean="0"/>
              <a:t>chmod +x shtest </a:t>
            </a:r>
            <a:r>
              <a:rPr lang="en-US" altLang="ko-KR" sz="2400" smtClean="0">
                <a:sym typeface="Wingdings" panose="05000000000000000000" pitchFamily="2" charset="2"/>
              </a:rPr>
              <a:t> </a:t>
            </a:r>
            <a:r>
              <a:rPr lang="ko-KR" altLang="en-US" sz="2400" smtClean="0">
                <a:sym typeface="Wingdings" panose="05000000000000000000" pitchFamily="2" charset="2"/>
              </a:rPr>
              <a:t>실행파일로 만듬</a:t>
            </a:r>
            <a:endParaRPr lang="en-US" altLang="ko-KR" sz="2400" smtClean="0">
              <a:sym typeface="Wingdings" panose="05000000000000000000" pitchFamily="2" charset="2"/>
            </a:endParaRPr>
          </a:p>
          <a:p>
            <a:endParaRPr lang="en-US" altLang="ko-KR" sz="2400" smtClean="0">
              <a:sym typeface="Wingdings" panose="05000000000000000000" pitchFamily="2" charset="2"/>
            </a:endParaRPr>
          </a:p>
          <a:p>
            <a:r>
              <a:rPr lang="en-US" altLang="ko-KR" sz="2400" smtClean="0">
                <a:sym typeface="Wingdings" panose="05000000000000000000" pitchFamily="2" charset="2"/>
              </a:rPr>
              <a:t>“./shtest” </a:t>
            </a:r>
            <a:r>
              <a:rPr lang="ko-KR" altLang="en-US" sz="2400" smtClean="0">
                <a:sym typeface="Wingdings" panose="05000000000000000000" pitchFamily="2" charset="2"/>
              </a:rPr>
              <a:t>로 실행</a:t>
            </a:r>
            <a:endParaRPr lang="en-US" altLang="ko-KR" sz="2400" smtClean="0">
              <a:sym typeface="Wingdings" panose="05000000000000000000" pitchFamily="2" charset="2"/>
            </a:endParaRPr>
          </a:p>
          <a:p>
            <a:pPr lvl="1"/>
            <a:r>
              <a:rPr lang="ko-KR" altLang="en-US" sz="2000" smtClean="0">
                <a:sym typeface="Wingdings" panose="05000000000000000000" pitchFamily="2" charset="2"/>
              </a:rPr>
              <a:t>현재 디렉토리가 </a:t>
            </a:r>
            <a:r>
              <a:rPr lang="en-US" altLang="ko-KR" sz="2000" smtClean="0">
                <a:sym typeface="Wingdings" panose="05000000000000000000" pitchFamily="2" charset="2"/>
              </a:rPr>
              <a:t>PATH </a:t>
            </a:r>
            <a:r>
              <a:rPr lang="ko-KR" altLang="en-US" sz="2000" smtClean="0">
                <a:sym typeface="Wingdings" panose="05000000000000000000" pitchFamily="2" charset="2"/>
              </a:rPr>
              <a:t>에 잡혀있지 않기 때문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pPr lvl="1"/>
            <a:r>
              <a:rPr lang="en-US" altLang="ko-KR" sz="2000" smtClean="0">
                <a:sym typeface="Wingdings" panose="05000000000000000000" pitchFamily="2" charset="2"/>
              </a:rPr>
              <a:t>. </a:t>
            </a:r>
            <a:r>
              <a:rPr lang="ko-KR" altLang="en-US" sz="2000" smtClean="0">
                <a:sym typeface="Wingdings" panose="05000000000000000000" pitchFamily="2" charset="2"/>
              </a:rPr>
              <a:t>은 현재 디렉토리를 의미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pPr lvl="1"/>
            <a:r>
              <a:rPr lang="en-US" altLang="ko-KR" sz="2000" smtClean="0"/>
              <a:t>PATH=“.:$PATH” </a:t>
            </a:r>
            <a:r>
              <a:rPr lang="ko-KR" altLang="en-US" sz="2000" smtClean="0"/>
              <a:t>로 설정하면 </a:t>
            </a:r>
            <a:r>
              <a:rPr lang="en-US" altLang="ko-KR" sz="2000" smtClean="0"/>
              <a:t>“shtest” </a:t>
            </a:r>
            <a:r>
              <a:rPr lang="ko-KR" altLang="en-US" sz="2000" smtClean="0"/>
              <a:t>로 실행 가능</a:t>
            </a:r>
            <a:endParaRPr lang="ko-KR" altLang="en-US" sz="2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27781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쉘파일 인자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“./shtest a b c” </a:t>
            </a:r>
            <a:r>
              <a:rPr lang="ko-KR" altLang="en-US" smtClean="0"/>
              <a:t>를 실행할 때</a:t>
            </a:r>
            <a:endParaRPr lang="en-US" altLang="ko-KR" smtClean="0"/>
          </a:p>
          <a:p>
            <a:pPr lvl="1"/>
            <a:r>
              <a:rPr lang="en-US" altLang="ko-KR" smtClean="0"/>
              <a:t>$0 </a:t>
            </a:r>
            <a:r>
              <a:rPr lang="en-US" altLang="ko-KR" smtClean="0">
                <a:sym typeface="Wingdings" panose="05000000000000000000" pitchFamily="2" charset="2"/>
              </a:rPr>
              <a:t> “./shtest”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$1  “a”, $2  “b”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$#  3, $@  “a b c”</a:t>
            </a:r>
            <a:endParaRPr lang="ko-KR" alt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077072"/>
            <a:ext cx="4822700" cy="2310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847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VMware</a:t>
            </a:r>
            <a:r>
              <a:rPr lang="ko-KR" altLang="en-US" smtClean="0"/>
              <a:t>에 우분투 설치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hlinkClick r:id="rId2"/>
              </a:rPr>
              <a:t>https://</a:t>
            </a:r>
            <a:r>
              <a:rPr lang="en-US" altLang="ko-KR" sz="2000" smtClean="0">
                <a:hlinkClick r:id="rId2"/>
              </a:rPr>
              <a:t>blog.naver.com/wlgh325/221353290980</a:t>
            </a:r>
            <a:r>
              <a:rPr lang="en-US" altLang="ko-KR" sz="2000" smtClean="0"/>
              <a:t> </a:t>
            </a:r>
            <a:r>
              <a:rPr lang="ko-KR" altLang="en-US" sz="2000" smtClean="0"/>
              <a:t>블로그 참고</a:t>
            </a:r>
            <a:endParaRPr lang="en-US" altLang="ko-KR" sz="2000" smtClean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/>
              <a:t>VMware </a:t>
            </a:r>
            <a:r>
              <a:rPr lang="ko-KR" altLang="en-US" sz="1600" smtClean="0"/>
              <a:t>실행 </a:t>
            </a:r>
            <a:r>
              <a:rPr lang="en-US" altLang="ko-KR" sz="1600" smtClean="0">
                <a:sym typeface="Wingdings" panose="05000000000000000000" pitchFamily="2" charset="2"/>
              </a:rPr>
              <a:t></a:t>
            </a:r>
            <a:r>
              <a:rPr lang="ko-KR" altLang="en-US" sz="1600" smtClean="0"/>
              <a:t> 오른쪽창 </a:t>
            </a:r>
            <a:r>
              <a:rPr lang="en-US" altLang="ko-KR" sz="1600" smtClean="0"/>
              <a:t>"</a:t>
            </a:r>
            <a:r>
              <a:rPr lang="en-US" altLang="ko-KR" sz="1600"/>
              <a:t>Create a New Virtual Machine"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/>
              <a:t>다운받은 우분투 </a:t>
            </a:r>
            <a:r>
              <a:rPr lang="en-US" altLang="ko-KR" sz="1600"/>
              <a:t>iso </a:t>
            </a:r>
            <a:r>
              <a:rPr lang="ko-KR" altLang="en-US" sz="1600"/>
              <a:t>파일 </a:t>
            </a:r>
            <a:r>
              <a:rPr lang="ko-KR" altLang="en-US" sz="1600" smtClean="0"/>
              <a:t>지정</a:t>
            </a:r>
            <a:endParaRPr lang="en-US" altLang="ko-KR" sz="1600" smtClean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smtClean="0"/>
              <a:t>사용자 생성 </a:t>
            </a:r>
            <a:r>
              <a:rPr lang="en-US" altLang="ko-KR" sz="1600" smtClean="0">
                <a:sym typeface="Wingdings" panose="05000000000000000000" pitchFamily="2" charset="2"/>
              </a:rPr>
              <a:t></a:t>
            </a:r>
            <a:r>
              <a:rPr lang="en-US" altLang="ko-KR" sz="1600" smtClean="0"/>
              <a:t> </a:t>
            </a:r>
            <a:r>
              <a:rPr lang="en-US" altLang="ko-KR" sz="1600" b="1" smtClean="0">
                <a:solidFill>
                  <a:srgbClr val="FF0000"/>
                </a:solidFill>
              </a:rPr>
              <a:t>Full name, user name, PW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/>
              <a:t>Virtual machine name: Ubuntu </a:t>
            </a:r>
            <a:r>
              <a:rPr lang="en-US" altLang="ko-KR" sz="1600" smtClean="0"/>
              <a:t>x64 18.04.4</a:t>
            </a:r>
            <a:br>
              <a:rPr lang="en-US" altLang="ko-KR" sz="1600" smtClean="0"/>
            </a:br>
            <a:r>
              <a:rPr lang="en-US" altLang="ko-KR" sz="1600" smtClean="0"/>
              <a:t>Location</a:t>
            </a:r>
            <a:r>
              <a:rPr lang="en-US" altLang="ko-KR" sz="1600"/>
              <a:t>: C:\Users</a:t>
            </a:r>
            <a:r>
              <a:rPr lang="en-US" altLang="ko-KR" sz="1600" smtClean="0"/>
              <a:t>\[id]\Documents\Virtual </a:t>
            </a:r>
            <a:r>
              <a:rPr lang="en-US" altLang="ko-KR" sz="1600"/>
              <a:t>Machines\Ubuntu </a:t>
            </a:r>
            <a:r>
              <a:rPr lang="en-US" altLang="ko-KR" sz="1600" smtClean="0"/>
              <a:t>64-bit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smtClean="0"/>
              <a:t>"</a:t>
            </a:r>
            <a:r>
              <a:rPr lang="en-US" altLang="ko-KR" sz="1600"/>
              <a:t>VMware Tools for </a:t>
            </a:r>
            <a:r>
              <a:rPr lang="en-US" altLang="ko-KR" sz="1600" smtClean="0"/>
              <a:t>Linux“ </a:t>
            </a:r>
            <a:r>
              <a:rPr lang="ko-KR" altLang="en-US" sz="1600" smtClean="0"/>
              <a:t>설치알림창 </a:t>
            </a:r>
            <a:r>
              <a:rPr lang="en-US" altLang="ko-KR" sz="1600" smtClean="0">
                <a:sym typeface="Wingdings" panose="05000000000000000000" pitchFamily="2" charset="2"/>
              </a:rPr>
              <a:t> </a:t>
            </a:r>
            <a:r>
              <a:rPr lang="ko-KR" altLang="en-US" sz="1600" smtClean="0">
                <a:sym typeface="Wingdings" panose="05000000000000000000" pitchFamily="2" charset="2"/>
              </a:rPr>
              <a:t>확인</a:t>
            </a:r>
            <a:endParaRPr lang="en-US" altLang="ko-KR" sz="1600" smtClean="0">
              <a:sym typeface="Wingdings" panose="05000000000000000000" pitchFamily="2" charset="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smtClean="0">
                <a:sym typeface="Wingdings" panose="05000000000000000000" pitchFamily="2" charset="2"/>
              </a:rPr>
              <a:t>설치 시간이 오래 걸림</a:t>
            </a:r>
            <a:endParaRPr lang="en-US" altLang="ko-KR" sz="1600" smtClean="0">
              <a:sym typeface="Wingdings" panose="05000000000000000000" pitchFamily="2" charset="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smtClean="0">
                <a:sym typeface="Wingdings" panose="05000000000000000000" pitchFamily="2" charset="2"/>
              </a:rPr>
              <a:t>설치 완료후 </a:t>
            </a:r>
            <a:r>
              <a:rPr lang="en-US" altLang="ko-KR" sz="1600" smtClean="0">
                <a:sym typeface="Wingdings" panose="05000000000000000000" pitchFamily="2" charset="2"/>
              </a:rPr>
              <a:t></a:t>
            </a:r>
            <a:r>
              <a:rPr lang="ko-KR" altLang="en-US" sz="1600" smtClean="0">
                <a:sym typeface="Wingdings" panose="05000000000000000000" pitchFamily="2" charset="2"/>
              </a:rPr>
              <a:t> 생성한 사용자 아이디</a:t>
            </a:r>
            <a:r>
              <a:rPr lang="en-US" altLang="ko-KR" sz="1600" smtClean="0">
                <a:sym typeface="Wingdings" panose="05000000000000000000" pitchFamily="2" charset="2"/>
              </a:rPr>
              <a:t>/</a:t>
            </a:r>
            <a:r>
              <a:rPr lang="ko-KR" altLang="en-US" sz="1600" smtClean="0">
                <a:sym typeface="Wingdings" panose="05000000000000000000" pitchFamily="2" charset="2"/>
              </a:rPr>
              <a:t>패스워드로 로그인</a:t>
            </a:r>
            <a:endParaRPr lang="en-US" altLang="ko-KR" sz="16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09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쉘 제어문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if </a:t>
            </a:r>
            <a:r>
              <a:rPr lang="ko-KR" altLang="en-US" smtClean="0"/>
              <a:t>문</a:t>
            </a:r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r>
              <a:rPr lang="en-US" altLang="ko-KR" smtClean="0"/>
              <a:t>case </a:t>
            </a:r>
            <a:r>
              <a:rPr lang="ko-KR" altLang="en-US" smtClean="0"/>
              <a:t>문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27784" y="1628800"/>
            <a:ext cx="5328592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MSG=“1”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if [ $MSG = “1” ] ; then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echo “MSG is $MSG”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elif [ $MSG = “2” ] ; then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echo “MSG is two”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else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echo “MSG is not good”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fi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27784" y="3933056"/>
            <a:ext cx="5328592" cy="24622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case `date +%a` in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“Mon”)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echo “Monday”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;;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“Tue | “Thu”)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echo “Tuesday or Thursday”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;;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*)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echo “nonsense”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;;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esac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12836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조건식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smtClean="0"/>
              <a:t>종류 </a:t>
            </a:r>
            <a:r>
              <a:rPr lang="en-US" altLang="ko-KR" sz="2400" smtClean="0"/>
              <a:t>(linux bible 161</a:t>
            </a:r>
            <a:r>
              <a:rPr lang="ko-KR" altLang="en-US" sz="2400" smtClean="0"/>
              <a:t>쪽</a:t>
            </a:r>
            <a:r>
              <a:rPr lang="en-US" altLang="ko-KR" sz="2400" smtClean="0"/>
              <a:t>)</a:t>
            </a:r>
          </a:p>
          <a:p>
            <a:pPr lvl="1"/>
            <a:r>
              <a:rPr lang="en-US" altLang="ko-KR" sz="2000" smtClean="0"/>
              <a:t>[ -e /bin/mysql ] </a:t>
            </a:r>
            <a:r>
              <a:rPr lang="ko-KR" altLang="en-US" sz="2000" smtClean="0"/>
              <a:t>파일이 있으면 참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[ -d /bin ] </a:t>
            </a:r>
            <a:r>
              <a:rPr lang="en-US" altLang="ko-KR" sz="2000" smtClean="0">
                <a:sym typeface="Wingdings" panose="05000000000000000000" pitchFamily="2" charset="2"/>
              </a:rPr>
              <a:t> </a:t>
            </a:r>
            <a:r>
              <a:rPr lang="ko-KR" altLang="en-US" sz="2000" smtClean="0">
                <a:sym typeface="Wingdings" panose="05000000000000000000" pitchFamily="2" charset="2"/>
              </a:rPr>
              <a:t>디렉토리이면 참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pPr lvl="1"/>
            <a:r>
              <a:rPr lang="en-US" altLang="ko-KR" sz="2000" smtClean="0">
                <a:sym typeface="Wingdings" panose="05000000000000000000" pitchFamily="2" charset="2"/>
              </a:rPr>
              <a:t>[ -x /bin/ls ]  </a:t>
            </a:r>
            <a:r>
              <a:rPr lang="ko-KR" altLang="en-US" sz="2000" smtClean="0">
                <a:sym typeface="Wingdings" panose="05000000000000000000" pitchFamily="2" charset="2"/>
              </a:rPr>
              <a:t>실행파일이면 참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pPr lvl="1"/>
            <a:r>
              <a:rPr lang="en-US" altLang="ko-KR" sz="2000" smtClean="0">
                <a:sym typeface="Wingdings" panose="05000000000000000000" pitchFamily="2" charset="2"/>
              </a:rPr>
              <a:t>[ -n “abc” ]  </a:t>
            </a:r>
            <a:r>
              <a:rPr lang="ko-KR" altLang="en-US" sz="2000" smtClean="0">
                <a:sym typeface="Wingdings" panose="05000000000000000000" pitchFamily="2" charset="2"/>
              </a:rPr>
              <a:t>빈스트링이 아니면 참 </a:t>
            </a:r>
            <a:r>
              <a:rPr lang="en-US" altLang="ko-KR" sz="2000" smtClean="0">
                <a:sym typeface="Wingdings" panose="05000000000000000000" pitchFamily="2" charset="2"/>
              </a:rPr>
              <a:t>(-z)</a:t>
            </a:r>
          </a:p>
          <a:p>
            <a:pPr lvl="1"/>
            <a:r>
              <a:rPr lang="en-US" altLang="ko-KR" sz="2000" smtClean="0">
                <a:sym typeface="Wingdings" panose="05000000000000000000" pitchFamily="2" charset="2"/>
              </a:rPr>
              <a:t>[ expr1 –a expr2 ]  -o, -eq, -ne, =, !=, -ge, -gt, -le, -lt</a:t>
            </a:r>
          </a:p>
          <a:p>
            <a:pPr lvl="1"/>
            <a:endParaRPr lang="en-US" altLang="ko-KR" sz="2000">
              <a:sym typeface="Wingdings" panose="05000000000000000000" pitchFamily="2" charset="2"/>
            </a:endParaRPr>
          </a:p>
          <a:p>
            <a:r>
              <a:rPr lang="ko-KR" altLang="en-US" sz="2400" smtClean="0">
                <a:sym typeface="Wingdings" panose="05000000000000000000" pitchFamily="2" charset="2"/>
              </a:rPr>
              <a:t>명령 실행 연결</a:t>
            </a:r>
            <a:endParaRPr lang="en-US" altLang="ko-KR" sz="2400" smtClean="0">
              <a:sym typeface="Wingdings" panose="05000000000000000000" pitchFamily="2" charset="2"/>
            </a:endParaRPr>
          </a:p>
          <a:p>
            <a:pPr lvl="1"/>
            <a:r>
              <a:rPr lang="en-US" altLang="ko-KR" sz="2000" smtClean="0">
                <a:sym typeface="Wingdings" panose="05000000000000000000" pitchFamily="2" charset="2"/>
              </a:rPr>
              <a:t>[ -d “~/src” ] || mkdir “~/src”</a:t>
            </a:r>
          </a:p>
          <a:p>
            <a:pPr lvl="1"/>
            <a:r>
              <a:rPr lang="en-US" altLang="ko-KR" sz="2000" smtClean="0">
                <a:sym typeface="Wingdings" panose="05000000000000000000" pitchFamily="2" charset="2"/>
              </a:rPr>
              <a:t>[ -d “~/src” ] &amp;&amp; touch ~/src/test.c</a:t>
            </a:r>
            <a:endParaRPr lang="ko-KR" altLang="en-US" sz="2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91424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유용한 기능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smtClean="0"/>
              <a:t>grep</a:t>
            </a:r>
          </a:p>
          <a:p>
            <a:pPr lvl="1"/>
            <a:r>
              <a:rPr lang="en-US" altLang="ko-KR" sz="1800" smtClean="0"/>
              <a:t>env | grep ^P</a:t>
            </a:r>
          </a:p>
          <a:p>
            <a:pPr lvl="1"/>
            <a:r>
              <a:rPr lang="en-US" altLang="ko-KR" sz="1800" smtClean="0"/>
              <a:t>ls –al | grep ^d</a:t>
            </a:r>
            <a:endParaRPr lang="en-US" altLang="ko-KR" sz="1800"/>
          </a:p>
          <a:p>
            <a:r>
              <a:rPr lang="en-US" altLang="ko-KR" sz="2000" smtClean="0"/>
              <a:t>cut</a:t>
            </a:r>
          </a:p>
          <a:p>
            <a:pPr lvl="1"/>
            <a:r>
              <a:rPr lang="en-US" altLang="ko-KR" sz="1800" smtClean="0"/>
              <a:t>grep /home /etc/passwd | cut –d’:’ –f6 – </a:t>
            </a:r>
            <a:r>
              <a:rPr lang="en-US" altLang="ko-KR" sz="1800" smtClean="0">
                <a:sym typeface="Wingdings" panose="05000000000000000000" pitchFamily="2" charset="2"/>
              </a:rPr>
              <a:t> </a:t>
            </a:r>
            <a:r>
              <a:rPr lang="ko-KR" altLang="en-US" sz="1800" smtClean="0">
                <a:sym typeface="Wingdings" panose="05000000000000000000" pitchFamily="2" charset="2"/>
              </a:rPr>
              <a:t>표준입력에서 읽어 구분자가 </a:t>
            </a:r>
            <a:r>
              <a:rPr lang="en-US" altLang="ko-KR" sz="1800" smtClean="0">
                <a:sym typeface="Wingdings" panose="05000000000000000000" pitchFamily="2" charset="2"/>
              </a:rPr>
              <a:t>‘:’ </a:t>
            </a:r>
            <a:r>
              <a:rPr lang="ko-KR" altLang="en-US" sz="1800" smtClean="0">
                <a:sym typeface="Wingdings" panose="05000000000000000000" pitchFamily="2" charset="2"/>
              </a:rPr>
              <a:t>인 여섯번째 칼럼</a:t>
            </a:r>
            <a:endParaRPr lang="en-US" altLang="ko-KR" sz="1800">
              <a:sym typeface="Wingdings" panose="05000000000000000000" pitchFamily="2" charset="2"/>
            </a:endParaRPr>
          </a:p>
          <a:p>
            <a:r>
              <a:rPr lang="en-US" altLang="ko-KR" sz="2200" smtClean="0">
                <a:sym typeface="Wingdings" panose="05000000000000000000" pitchFamily="2" charset="2"/>
              </a:rPr>
              <a:t>tr</a:t>
            </a:r>
          </a:p>
          <a:p>
            <a:pPr lvl="1"/>
            <a:r>
              <a:rPr lang="en-US" altLang="ko-KR" sz="1800" smtClean="0">
                <a:sym typeface="Wingdings" panose="05000000000000000000" pitchFamily="2" charset="2"/>
              </a:rPr>
              <a:t>echo “I am Tom” | tr [:blank:] [_]</a:t>
            </a:r>
            <a:endParaRPr lang="en-US" altLang="ko-KR" sz="1800">
              <a:sym typeface="Wingdings" panose="05000000000000000000" pitchFamily="2" charset="2"/>
            </a:endParaRPr>
          </a:p>
          <a:p>
            <a:r>
              <a:rPr lang="en-US" altLang="ko-KR" sz="2200" smtClean="0">
                <a:sym typeface="Wingdings" panose="05000000000000000000" pitchFamily="2" charset="2"/>
              </a:rPr>
              <a:t>sed</a:t>
            </a:r>
          </a:p>
          <a:p>
            <a:pPr lvl="1"/>
            <a:r>
              <a:rPr lang="en-US" altLang="ko-KR" sz="1800" smtClean="0">
                <a:sym typeface="Wingdings" panose="05000000000000000000" pitchFamily="2" charset="2"/>
              </a:rPr>
              <a:t>sed ‘s/My/His/g’ hello.c &gt; hello2.c</a:t>
            </a:r>
          </a:p>
          <a:p>
            <a:r>
              <a:rPr lang="en-US" altLang="ko-KR" sz="2200" smtClean="0"/>
              <a:t>sort</a:t>
            </a:r>
          </a:p>
          <a:p>
            <a:pPr lvl="1"/>
            <a:r>
              <a:rPr lang="en-US" altLang="ko-KR" sz="1800" smtClean="0"/>
              <a:t>ls –l | sort –r –k 5,5n </a:t>
            </a:r>
            <a:r>
              <a:rPr lang="en-US" altLang="ko-KR" sz="1800" smtClean="0">
                <a:sym typeface="Wingdings" panose="05000000000000000000" pitchFamily="2" charset="2"/>
              </a:rPr>
              <a:t> 5</a:t>
            </a:r>
            <a:r>
              <a:rPr lang="ko-KR" altLang="en-US" sz="1800" smtClean="0">
                <a:sym typeface="Wingdings" panose="05000000000000000000" pitchFamily="2" charset="2"/>
              </a:rPr>
              <a:t>번째 칼럼을 키로 내림차순 정렬 </a:t>
            </a:r>
            <a:r>
              <a:rPr lang="en-US" altLang="ko-KR" sz="1800" smtClean="0">
                <a:sym typeface="Wingdings" panose="05000000000000000000" pitchFamily="2" charset="2"/>
              </a:rPr>
              <a:t>(n</a:t>
            </a:r>
            <a:r>
              <a:rPr lang="ko-KR" altLang="en-US" sz="1800" smtClean="0">
                <a:sym typeface="Wingdings" panose="05000000000000000000" pitchFamily="2" charset="2"/>
              </a:rPr>
              <a:t>은 숫자화</a:t>
            </a:r>
            <a:r>
              <a:rPr lang="en-US" altLang="ko-KR" sz="1800" smtClean="0"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00744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vi </a:t>
            </a:r>
            <a:r>
              <a:rPr lang="ko-KR" altLang="en-US" smtClean="0"/>
              <a:t>문서편집</a:t>
            </a:r>
            <a:r>
              <a:rPr lang="ko-KR" altLang="en-US"/>
              <a:t>기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755576" y="4293096"/>
            <a:ext cx="3960440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57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vi </a:t>
            </a:r>
            <a:r>
              <a:rPr lang="ko-KR" altLang="en-US" smtClean="0"/>
              <a:t>는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400" smtClean="0"/>
              <a:t>vi </a:t>
            </a:r>
            <a:r>
              <a:rPr lang="ko-KR" altLang="en-US" sz="2400" smtClean="0"/>
              <a:t>는 리눅스의 터미널 기반 대표적인 문서편집기이다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예전에는 윈도우가 아니라 터미널</a:t>
            </a:r>
            <a:r>
              <a:rPr lang="en-US" altLang="ko-KR" sz="2000" smtClean="0"/>
              <a:t>(</a:t>
            </a:r>
            <a:r>
              <a:rPr lang="ko-KR" altLang="en-US" sz="2000" smtClean="0"/>
              <a:t>콘솔</a:t>
            </a:r>
            <a:r>
              <a:rPr lang="en-US" altLang="ko-KR" sz="2000" smtClean="0"/>
              <a:t>) </a:t>
            </a:r>
            <a:r>
              <a:rPr lang="ko-KR" altLang="en-US" sz="2000" smtClean="0"/>
              <a:t>화면만 있었기 때문에 마우스를 사용하지 않고 키보드 만으로 문서를 편집하였다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vi </a:t>
            </a:r>
            <a:r>
              <a:rPr lang="ko-KR" altLang="en-US" sz="2000" smtClean="0"/>
              <a:t>를 사용하면 마우스를 잡지 않고도 텍스트 파일을 다룰수 있다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대부분의 리눅스 개발자나 운영자는 </a:t>
            </a:r>
            <a:r>
              <a:rPr lang="en-US" altLang="ko-KR" sz="2000" smtClean="0"/>
              <a:t>vi </a:t>
            </a:r>
            <a:r>
              <a:rPr lang="ko-KR" altLang="en-US" sz="2000" smtClean="0"/>
              <a:t>만 사용한다</a:t>
            </a:r>
            <a:endParaRPr lang="en-US" altLang="ko-KR" sz="2000" smtClean="0"/>
          </a:p>
          <a:p>
            <a:pPr lvl="1"/>
            <a:endParaRPr lang="en-US" altLang="ko-KR" sz="2000"/>
          </a:p>
          <a:p>
            <a:r>
              <a:rPr lang="ko-KR" altLang="en-US" sz="2400" smtClean="0"/>
              <a:t>주요 사용법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[ESC</a:t>
            </a:r>
            <a:r>
              <a:rPr lang="ko-KR" altLang="en-US" sz="2000" smtClean="0"/>
              <a:t>키</a:t>
            </a:r>
            <a:r>
              <a:rPr lang="en-US" altLang="ko-KR" sz="2000" smtClean="0"/>
              <a:t>] </a:t>
            </a:r>
            <a:r>
              <a:rPr lang="en-US" altLang="ko-KR" sz="2000" smtClean="0">
                <a:sym typeface="Wingdings" panose="05000000000000000000" pitchFamily="2" charset="2"/>
              </a:rPr>
              <a:t> </a:t>
            </a:r>
            <a:r>
              <a:rPr lang="ko-KR" altLang="en-US" sz="2000" smtClean="0">
                <a:sym typeface="Wingdings" panose="05000000000000000000" pitchFamily="2" charset="2"/>
              </a:rPr>
              <a:t>문서편집 모드에서 명령모드로 전환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pPr lvl="1"/>
            <a:r>
              <a:rPr lang="en-US" altLang="ko-KR" sz="2000" smtClean="0">
                <a:sym typeface="Wingdings" panose="05000000000000000000" pitchFamily="2" charset="2"/>
              </a:rPr>
              <a:t>‘a’ </a:t>
            </a:r>
            <a:r>
              <a:rPr lang="ko-KR" altLang="en-US" sz="2000" smtClean="0">
                <a:sym typeface="Wingdings" panose="05000000000000000000" pitchFamily="2" charset="2"/>
              </a:rPr>
              <a:t>또는 </a:t>
            </a:r>
            <a:r>
              <a:rPr lang="en-US" altLang="ko-KR" sz="2000" smtClean="0">
                <a:sym typeface="Wingdings" panose="05000000000000000000" pitchFamily="2" charset="2"/>
              </a:rPr>
              <a:t>‘i’  </a:t>
            </a:r>
            <a:r>
              <a:rPr lang="ko-KR" altLang="en-US" sz="2000" smtClean="0">
                <a:sym typeface="Wingdings" panose="05000000000000000000" pitchFamily="2" charset="2"/>
              </a:rPr>
              <a:t>명령모드에서 편집모드로 전환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pPr lvl="1"/>
            <a:r>
              <a:rPr lang="en-US" altLang="ko-KR" sz="2000" smtClean="0">
                <a:sym typeface="Wingdings" panose="05000000000000000000" pitchFamily="2" charset="2"/>
              </a:rPr>
              <a:t>‘x’  </a:t>
            </a:r>
            <a:r>
              <a:rPr lang="ko-KR" altLang="en-US" sz="2000" smtClean="0">
                <a:sym typeface="Wingdings" panose="05000000000000000000" pitchFamily="2" charset="2"/>
              </a:rPr>
              <a:t>한문자 삭제</a:t>
            </a:r>
            <a:endParaRPr lang="en-US" altLang="ko-KR" sz="2000">
              <a:sym typeface="Wingdings" panose="05000000000000000000" pitchFamily="2" charset="2"/>
            </a:endParaRPr>
          </a:p>
          <a:p>
            <a:pPr lvl="1"/>
            <a:r>
              <a:rPr lang="en-US" altLang="ko-KR" sz="2000" smtClean="0">
                <a:sym typeface="Wingdings" panose="05000000000000000000" pitchFamily="2" charset="2"/>
              </a:rPr>
              <a:t>‘o’  </a:t>
            </a:r>
            <a:r>
              <a:rPr lang="ko-KR" altLang="en-US" sz="2000" smtClean="0">
                <a:sym typeface="Wingdings" panose="05000000000000000000" pitchFamily="2" charset="2"/>
              </a:rPr>
              <a:t>아래줄 추가</a:t>
            </a:r>
            <a:r>
              <a:rPr lang="en-US" altLang="ko-KR" sz="2000" smtClean="0">
                <a:sym typeface="Wingdings" panose="05000000000000000000" pitchFamily="2" charset="2"/>
              </a:rPr>
              <a:t>, ‘dd’  </a:t>
            </a:r>
            <a:r>
              <a:rPr lang="ko-KR" altLang="en-US" sz="2000" smtClean="0">
                <a:sym typeface="Wingdings" panose="05000000000000000000" pitchFamily="2" charset="2"/>
              </a:rPr>
              <a:t>한줄 삭제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‘:q’ </a:t>
            </a:r>
            <a:r>
              <a:rPr lang="en-US" altLang="ko-KR" sz="2000" smtClean="0">
                <a:sym typeface="Wingdings" panose="05000000000000000000" pitchFamily="2" charset="2"/>
              </a:rPr>
              <a:t> </a:t>
            </a:r>
            <a:r>
              <a:rPr lang="ko-KR" altLang="en-US" sz="2000" smtClean="0">
                <a:sym typeface="Wingdings" panose="05000000000000000000" pitchFamily="2" charset="2"/>
              </a:rPr>
              <a:t>저장하지 않고 종료</a:t>
            </a:r>
            <a:r>
              <a:rPr lang="en-US" altLang="ko-KR" sz="2000" smtClean="0">
                <a:sym typeface="Wingdings" panose="05000000000000000000" pitchFamily="2" charset="2"/>
              </a:rPr>
              <a:t>, ‘:wq’  </a:t>
            </a:r>
            <a:r>
              <a:rPr lang="ko-KR" altLang="en-US" sz="2000" smtClean="0">
                <a:sym typeface="Wingdings" panose="05000000000000000000" pitchFamily="2" charset="2"/>
              </a:rPr>
              <a:t>저장하고 종료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pPr lvl="1"/>
            <a:r>
              <a:rPr lang="en-US" altLang="ko-KR" sz="2000" smtClean="0">
                <a:sym typeface="Wingdings" panose="05000000000000000000" pitchFamily="2" charset="2"/>
              </a:rPr>
              <a:t>jkli  </a:t>
            </a:r>
            <a:r>
              <a:rPr lang="ko-KR" altLang="en-US" sz="2000" smtClean="0">
                <a:sym typeface="Wingdings" panose="05000000000000000000" pitchFamily="2" charset="2"/>
              </a:rPr>
              <a:t>왼쪽</a:t>
            </a:r>
            <a:r>
              <a:rPr lang="en-US" altLang="ko-KR" sz="2000" smtClean="0">
                <a:sym typeface="Wingdings" panose="05000000000000000000" pitchFamily="2" charset="2"/>
              </a:rPr>
              <a:t>/</a:t>
            </a:r>
            <a:r>
              <a:rPr lang="ko-KR" altLang="en-US" sz="2000" smtClean="0">
                <a:sym typeface="Wingdings" panose="05000000000000000000" pitchFamily="2" charset="2"/>
              </a:rPr>
              <a:t>아래</a:t>
            </a:r>
            <a:r>
              <a:rPr lang="en-US" altLang="ko-KR" sz="2000" smtClean="0">
                <a:sym typeface="Wingdings" panose="05000000000000000000" pitchFamily="2" charset="2"/>
              </a:rPr>
              <a:t>/</a:t>
            </a:r>
            <a:r>
              <a:rPr lang="ko-KR" altLang="en-US" sz="2000" smtClean="0">
                <a:sym typeface="Wingdings" panose="05000000000000000000" pitchFamily="2" charset="2"/>
              </a:rPr>
              <a:t>오른쪽</a:t>
            </a:r>
            <a:r>
              <a:rPr lang="en-US" altLang="ko-KR" sz="2000" smtClean="0">
                <a:sym typeface="Wingdings" panose="05000000000000000000" pitchFamily="2" charset="2"/>
              </a:rPr>
              <a:t>/</a:t>
            </a:r>
            <a:r>
              <a:rPr lang="ko-KR" altLang="en-US" sz="2000" smtClean="0">
                <a:sym typeface="Wingdings" panose="05000000000000000000" pitchFamily="2" charset="2"/>
              </a:rPr>
              <a:t>위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pPr lvl="1"/>
            <a:r>
              <a:rPr lang="en-US" altLang="ko-KR" sz="2000" smtClean="0">
                <a:sym typeface="Wingdings" panose="05000000000000000000" pitchFamily="2" charset="2"/>
              </a:rPr>
              <a:t>ctrl-f, ctrl-b, :1, G  </a:t>
            </a:r>
            <a:r>
              <a:rPr lang="ko-KR" altLang="en-US" sz="2000" smtClean="0">
                <a:sym typeface="Wingdings" panose="05000000000000000000" pitchFamily="2" charset="2"/>
              </a:rPr>
              <a:t>뒷페이지</a:t>
            </a:r>
            <a:r>
              <a:rPr lang="en-US" altLang="ko-KR" sz="2000" smtClean="0">
                <a:sym typeface="Wingdings" panose="05000000000000000000" pitchFamily="2" charset="2"/>
              </a:rPr>
              <a:t>, </a:t>
            </a:r>
            <a:r>
              <a:rPr lang="ko-KR" altLang="en-US" sz="2000" smtClean="0">
                <a:sym typeface="Wingdings" panose="05000000000000000000" pitchFamily="2" charset="2"/>
              </a:rPr>
              <a:t>앞페이지</a:t>
            </a:r>
            <a:r>
              <a:rPr lang="en-US" altLang="ko-KR" sz="2000" smtClean="0">
                <a:sym typeface="Wingdings" panose="05000000000000000000" pitchFamily="2" charset="2"/>
              </a:rPr>
              <a:t>, </a:t>
            </a:r>
            <a:r>
              <a:rPr lang="ko-KR" altLang="en-US" sz="2000" smtClean="0">
                <a:sym typeface="Wingdings" panose="05000000000000000000" pitchFamily="2" charset="2"/>
              </a:rPr>
              <a:t>첫줄</a:t>
            </a:r>
            <a:r>
              <a:rPr lang="en-US" altLang="ko-KR" sz="2000" smtClean="0">
                <a:sym typeface="Wingdings" panose="05000000000000000000" pitchFamily="2" charset="2"/>
              </a:rPr>
              <a:t>, </a:t>
            </a:r>
            <a:r>
              <a:rPr lang="ko-KR" altLang="en-US" sz="2000" smtClean="0">
                <a:sym typeface="Wingdings" panose="05000000000000000000" pitchFamily="2" charset="2"/>
              </a:rPr>
              <a:t>끝줄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pPr lvl="1"/>
            <a:r>
              <a:rPr lang="en-US" altLang="ko-KR" sz="2000" smtClean="0">
                <a:sym typeface="Wingdings" panose="05000000000000000000" pitchFamily="2" charset="2"/>
              </a:rPr>
              <a:t>/</a:t>
            </a:r>
            <a:r>
              <a:rPr lang="ko-KR" altLang="en-US" sz="2000" smtClean="0">
                <a:sym typeface="Wingdings" panose="05000000000000000000" pitchFamily="2" charset="2"/>
              </a:rPr>
              <a:t>검색어</a:t>
            </a:r>
            <a:r>
              <a:rPr lang="en-US" altLang="ko-KR" sz="2000" smtClean="0">
                <a:sym typeface="Wingdings" panose="05000000000000000000" pitchFamily="2" charset="2"/>
              </a:rPr>
              <a:t>, n  </a:t>
            </a:r>
            <a:r>
              <a:rPr lang="ko-KR" altLang="en-US" sz="2000" smtClean="0">
                <a:sym typeface="Wingdings" panose="05000000000000000000" pitchFamily="2" charset="2"/>
              </a:rPr>
              <a:t>검색위치</a:t>
            </a:r>
            <a:r>
              <a:rPr lang="en-US" altLang="ko-KR" sz="2000" smtClean="0">
                <a:sym typeface="Wingdings" panose="05000000000000000000" pitchFamily="2" charset="2"/>
              </a:rPr>
              <a:t>, </a:t>
            </a:r>
            <a:r>
              <a:rPr lang="ko-KR" altLang="en-US" sz="2000" smtClean="0">
                <a:sym typeface="Wingdings" panose="05000000000000000000" pitchFamily="2" charset="2"/>
              </a:rPr>
              <a:t>다음위치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pPr lvl="1"/>
            <a:r>
              <a:rPr lang="en-US" altLang="ko-KR" sz="2000" smtClean="0">
                <a:sym typeface="Wingdings" panose="05000000000000000000" pitchFamily="2" charset="2"/>
              </a:rPr>
              <a:t>‘yy’  </a:t>
            </a:r>
            <a:r>
              <a:rPr lang="ko-KR" altLang="en-US" sz="2000" smtClean="0">
                <a:sym typeface="Wingdings" panose="05000000000000000000" pitchFamily="2" charset="2"/>
              </a:rPr>
              <a:t>한줄 복사</a:t>
            </a:r>
            <a:r>
              <a:rPr lang="en-US" altLang="ko-KR" sz="2000" smtClean="0">
                <a:sym typeface="Wingdings" panose="05000000000000000000" pitchFamily="2" charset="2"/>
              </a:rPr>
              <a:t>, ‘p’  </a:t>
            </a:r>
            <a:r>
              <a:rPr lang="ko-KR" altLang="en-US" sz="2000" smtClean="0">
                <a:sym typeface="Wingdings" panose="05000000000000000000" pitchFamily="2" charset="2"/>
              </a:rPr>
              <a:t>붙이</a:t>
            </a:r>
            <a:r>
              <a:rPr lang="ko-KR" altLang="en-US" sz="2000">
                <a:sym typeface="Wingdings" panose="05000000000000000000" pitchFamily="2" charset="2"/>
              </a:rPr>
              <a:t>기</a:t>
            </a:r>
            <a:endParaRPr lang="en-US" altLang="ko-KR" sz="2000" smtClean="0">
              <a:sym typeface="Wingdings" panose="05000000000000000000" pitchFamily="2" charset="2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08976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시스</a:t>
            </a:r>
            <a:r>
              <a:rPr lang="ko-KR" altLang="en-US"/>
              <a:t>템</a:t>
            </a:r>
            <a:r>
              <a:rPr lang="ko-KR" altLang="en-US" smtClean="0"/>
              <a:t> 관리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755576" y="4293096"/>
            <a:ext cx="3960440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43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ps </a:t>
            </a:r>
            <a:r>
              <a:rPr lang="ko-KR" altLang="en-US" smtClean="0"/>
              <a:t>명령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실</a:t>
            </a:r>
            <a:r>
              <a:rPr lang="ko-KR" altLang="en-US"/>
              <a:t>행</a:t>
            </a:r>
            <a:r>
              <a:rPr lang="ko-KR" altLang="en-US" smtClean="0"/>
              <a:t>중인 프로세스 목록 출력</a:t>
            </a:r>
            <a:endParaRPr lang="en-US" altLang="ko-KR" smtClean="0"/>
          </a:p>
          <a:p>
            <a:pPr lvl="1"/>
            <a:r>
              <a:rPr lang="en-US" altLang="ko-KR" smtClean="0"/>
              <a:t>ps u </a:t>
            </a:r>
            <a:r>
              <a:rPr lang="en-US" altLang="ko-KR" smtClean="0">
                <a:sym typeface="Wingdings" panose="05000000000000000000" pitchFamily="2" charset="2"/>
              </a:rPr>
              <a:t> </a:t>
            </a:r>
            <a:r>
              <a:rPr lang="ko-KR" altLang="en-US" smtClean="0">
                <a:sym typeface="Wingdings" panose="05000000000000000000" pitchFamily="2" charset="2"/>
              </a:rPr>
              <a:t>현재 터미널의 프로세스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ps ux  </a:t>
            </a:r>
            <a:r>
              <a:rPr lang="ko-KR" altLang="en-US" smtClean="0">
                <a:sym typeface="Wingdings" panose="05000000000000000000" pitchFamily="2" charset="2"/>
              </a:rPr>
              <a:t>현재 사용자의 프로세스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ps aux  </a:t>
            </a:r>
            <a:r>
              <a:rPr lang="ko-KR" altLang="en-US" smtClean="0">
                <a:sym typeface="Wingdings" panose="05000000000000000000" pitchFamily="2" charset="2"/>
              </a:rPr>
              <a:t>모든 프로세스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ps –ef  </a:t>
            </a:r>
            <a:r>
              <a:rPr lang="ko-KR" altLang="en-US" smtClean="0">
                <a:sym typeface="Wingdings" panose="05000000000000000000" pitchFamily="2" charset="2"/>
              </a:rPr>
              <a:t>모든 프로세스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58966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기타 프로세스 명령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smtClean="0"/>
              <a:t>top</a:t>
            </a:r>
          </a:p>
          <a:p>
            <a:pPr lvl="1"/>
            <a:r>
              <a:rPr lang="en-US" altLang="ko-KR" smtClean="0"/>
              <a:t>CPU </a:t>
            </a:r>
            <a:r>
              <a:rPr lang="ko-KR" altLang="en-US" smtClean="0"/>
              <a:t>와 메모리 사용현황 출력</a:t>
            </a:r>
            <a:endParaRPr lang="en-US" altLang="ko-KR" smtClean="0"/>
          </a:p>
          <a:p>
            <a:pPr lvl="1"/>
            <a:r>
              <a:rPr lang="en-US" altLang="ko-KR" smtClean="0"/>
              <a:t>vmstat </a:t>
            </a:r>
            <a:r>
              <a:rPr lang="en-US" altLang="ko-KR" smtClean="0">
                <a:sym typeface="Wingdings" panose="05000000000000000000" pitchFamily="2" charset="2"/>
              </a:rPr>
              <a:t> </a:t>
            </a:r>
            <a:r>
              <a:rPr lang="ko-KR" altLang="en-US" smtClean="0">
                <a:sym typeface="Wingdings" panose="05000000000000000000" pitchFamily="2" charset="2"/>
              </a:rPr>
              <a:t>상세 정보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ko-KR" altLang="en-US" smtClean="0"/>
              <a:t>백그라운드 프로세스</a:t>
            </a:r>
            <a:endParaRPr lang="en-US" altLang="ko-KR" smtClean="0"/>
          </a:p>
          <a:p>
            <a:pPr lvl="1"/>
            <a:r>
              <a:rPr lang="en-US" altLang="ko-KR" smtClean="0"/>
              <a:t>gedit memo.txt &amp;</a:t>
            </a:r>
          </a:p>
          <a:p>
            <a:pPr lvl="1"/>
            <a:r>
              <a:rPr lang="en-US" altLang="ko-KR" smtClean="0"/>
              <a:t>jobs</a:t>
            </a:r>
          </a:p>
          <a:p>
            <a:pPr lvl="1"/>
            <a:endParaRPr lang="en-US" altLang="ko-KR"/>
          </a:p>
          <a:p>
            <a:r>
              <a:rPr lang="ko-KR" altLang="en-US" smtClean="0"/>
              <a:t>프로세스 강제 종료</a:t>
            </a:r>
            <a:endParaRPr lang="en-US" altLang="ko-KR" smtClean="0"/>
          </a:p>
          <a:p>
            <a:pPr lvl="1"/>
            <a:r>
              <a:rPr lang="en-US" altLang="ko-KR" smtClean="0"/>
              <a:t>kill -9 [PID] (kill –SIGKILL [PID])</a:t>
            </a:r>
          </a:p>
          <a:p>
            <a:pPr lvl="1"/>
            <a:endParaRPr lang="en-US" altLang="ko-KR"/>
          </a:p>
          <a:p>
            <a:r>
              <a:rPr lang="en-US" altLang="ko-KR" smtClean="0"/>
              <a:t>free</a:t>
            </a:r>
          </a:p>
          <a:p>
            <a:pPr lvl="1"/>
            <a:r>
              <a:rPr lang="ko-KR" altLang="en-US" smtClean="0"/>
              <a:t>메모리 사용현황 출력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82563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부팅 메시지 확인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dmesg</a:t>
            </a:r>
            <a:endParaRPr lang="ko-KR" alt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04864"/>
            <a:ext cx="6173787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4530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파일시스템 관리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2400" smtClean="0"/>
              <a:t>df </a:t>
            </a:r>
            <a:r>
              <a:rPr lang="en-US" altLang="ko-KR" sz="2400" smtClean="0">
                <a:sym typeface="Wingdings" panose="05000000000000000000" pitchFamily="2" charset="2"/>
              </a:rPr>
              <a:t> </a:t>
            </a:r>
            <a:r>
              <a:rPr lang="ko-KR" altLang="en-US" sz="2400" smtClean="0">
                <a:sym typeface="Wingdings" panose="05000000000000000000" pitchFamily="2" charset="2"/>
              </a:rPr>
              <a:t>파일시스템 목록</a:t>
            </a:r>
            <a:endParaRPr lang="en-US" altLang="ko-KR" sz="2400" smtClean="0">
              <a:sym typeface="Wingdings" panose="05000000000000000000" pitchFamily="2" charset="2"/>
            </a:endParaRPr>
          </a:p>
          <a:p>
            <a:endParaRPr lang="en-US" altLang="ko-KR" sz="2400">
              <a:sym typeface="Wingdings" panose="05000000000000000000" pitchFamily="2" charset="2"/>
            </a:endParaRPr>
          </a:p>
          <a:p>
            <a:endParaRPr lang="en-US" altLang="ko-KR" sz="2400" smtClean="0">
              <a:sym typeface="Wingdings" panose="05000000000000000000" pitchFamily="2" charset="2"/>
            </a:endParaRPr>
          </a:p>
          <a:p>
            <a:endParaRPr lang="en-US" altLang="ko-KR" sz="2400">
              <a:sym typeface="Wingdings" panose="05000000000000000000" pitchFamily="2" charset="2"/>
            </a:endParaRPr>
          </a:p>
          <a:p>
            <a:endParaRPr lang="en-US" altLang="ko-KR" sz="2400" smtClean="0">
              <a:sym typeface="Wingdings" panose="05000000000000000000" pitchFamily="2" charset="2"/>
            </a:endParaRPr>
          </a:p>
          <a:p>
            <a:r>
              <a:rPr lang="en-US" altLang="ko-KR" sz="2400" smtClean="0">
                <a:sym typeface="Wingdings" panose="05000000000000000000" pitchFamily="2" charset="2"/>
              </a:rPr>
              <a:t>mount  </a:t>
            </a:r>
            <a:r>
              <a:rPr lang="ko-KR" altLang="en-US" sz="2400" smtClean="0">
                <a:sym typeface="Wingdings" panose="05000000000000000000" pitchFamily="2" charset="2"/>
              </a:rPr>
              <a:t>마운트 목록</a:t>
            </a:r>
            <a:endParaRPr lang="en-US" altLang="ko-KR" sz="2400" smtClean="0">
              <a:sym typeface="Wingdings" panose="05000000000000000000" pitchFamily="2" charset="2"/>
            </a:endParaRPr>
          </a:p>
          <a:p>
            <a:endParaRPr lang="en-US" altLang="ko-KR" sz="2400">
              <a:sym typeface="Wingdings" panose="05000000000000000000" pitchFamily="2" charset="2"/>
            </a:endParaRPr>
          </a:p>
          <a:p>
            <a:endParaRPr lang="en-US" altLang="ko-KR" sz="2400" smtClean="0">
              <a:sym typeface="Wingdings" panose="05000000000000000000" pitchFamily="2" charset="2"/>
            </a:endParaRPr>
          </a:p>
          <a:p>
            <a:endParaRPr lang="en-US" altLang="ko-KR" sz="2400">
              <a:sym typeface="Wingdings" panose="05000000000000000000" pitchFamily="2" charset="2"/>
            </a:endParaRPr>
          </a:p>
          <a:p>
            <a:endParaRPr lang="en-US" altLang="ko-KR" sz="2400" smtClean="0">
              <a:sym typeface="Wingdings" panose="05000000000000000000" pitchFamily="2" charset="2"/>
            </a:endParaRPr>
          </a:p>
          <a:p>
            <a:r>
              <a:rPr lang="en-US" altLang="ko-KR" sz="2400" smtClean="0">
                <a:sym typeface="Wingdings" panose="05000000000000000000" pitchFamily="2" charset="2"/>
              </a:rPr>
              <a:t>du – k –max-depth=1 /home  </a:t>
            </a:r>
            <a:r>
              <a:rPr lang="ko-KR" altLang="en-US" sz="2400" smtClean="0">
                <a:sym typeface="Wingdings" panose="05000000000000000000" pitchFamily="2" charset="2"/>
              </a:rPr>
              <a:t>하위 디렉토리 사용량</a:t>
            </a:r>
            <a:endParaRPr lang="en-US" altLang="ko-KR" sz="2400" smtClean="0">
              <a:sym typeface="Wingdings" panose="05000000000000000000" pitchFamily="2" charset="2"/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88840"/>
            <a:ext cx="5859463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56" y="4005064"/>
            <a:ext cx="6221413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268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화면 해상도 설정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r>
              <a:rPr lang="ko-KR" altLang="en-US" sz="2000" smtClean="0">
                <a:sym typeface="Wingdings" panose="05000000000000000000" pitchFamily="2" charset="2"/>
              </a:rPr>
              <a:t>우분투 실행전 </a:t>
            </a:r>
            <a:r>
              <a:rPr lang="en-US" altLang="ko-KR" sz="2000" smtClean="0">
                <a:sym typeface="Wingdings" panose="05000000000000000000" pitchFamily="2" charset="2"/>
              </a:rPr>
              <a:t>VMware </a:t>
            </a:r>
            <a:r>
              <a:rPr lang="ko-KR" altLang="en-US" sz="2000" smtClean="0">
                <a:sym typeface="Wingdings" panose="05000000000000000000" pitchFamily="2" charset="2"/>
              </a:rPr>
              <a:t>화면에서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pPr lvl="1"/>
            <a:r>
              <a:rPr lang="ko-KR" altLang="en-US" sz="1600" smtClean="0"/>
              <a:t>왼쪽창에서 우분투 선택 </a:t>
            </a:r>
            <a:r>
              <a:rPr lang="en-US" altLang="ko-KR" sz="1600" smtClean="0">
                <a:sym typeface="Wingdings" panose="05000000000000000000" pitchFamily="2" charset="2"/>
              </a:rPr>
              <a:t> </a:t>
            </a:r>
            <a:r>
              <a:rPr lang="ko-KR" altLang="en-US" sz="1600" smtClean="0">
                <a:sym typeface="Wingdings" panose="05000000000000000000" pitchFamily="2" charset="2"/>
              </a:rPr>
              <a:t>오른쪽창 하단 </a:t>
            </a:r>
            <a:r>
              <a:rPr lang="en-US" altLang="ko-KR" sz="1600" smtClean="0">
                <a:sym typeface="Wingdings" panose="05000000000000000000" pitchFamily="2" charset="2"/>
              </a:rPr>
              <a:t>“Edit virtual machine settings”</a:t>
            </a:r>
          </a:p>
          <a:p>
            <a:pPr lvl="1"/>
            <a:r>
              <a:rPr lang="en-US" altLang="ko-KR" sz="1600" smtClean="0"/>
              <a:t>“Display” </a:t>
            </a:r>
            <a:r>
              <a:rPr lang="en-US" altLang="ko-KR" sz="1600" smtClean="0">
                <a:sym typeface="Wingdings" panose="05000000000000000000" pitchFamily="2" charset="2"/>
              </a:rPr>
              <a:t> “Use host setting for monitors” </a:t>
            </a:r>
            <a:r>
              <a:rPr lang="ko-KR" altLang="en-US" sz="1600" smtClean="0">
                <a:sym typeface="Wingdings" panose="05000000000000000000" pitchFamily="2" charset="2"/>
              </a:rPr>
              <a:t>선택</a:t>
            </a:r>
            <a:endParaRPr lang="en-US" altLang="ko-KR" sz="1600" smtClean="0">
              <a:sym typeface="Wingdings" panose="05000000000000000000" pitchFamily="2" charset="2"/>
            </a:endParaRPr>
          </a:p>
          <a:p>
            <a:endParaRPr lang="en-US" altLang="ko-KR" sz="2000" smtClean="0"/>
          </a:p>
          <a:p>
            <a:endParaRPr lang="en-US" altLang="ko-KR" sz="2000"/>
          </a:p>
          <a:p>
            <a:endParaRPr lang="en-US" altLang="ko-KR" sz="2000" smtClean="0"/>
          </a:p>
          <a:p>
            <a:endParaRPr lang="en-US" altLang="ko-KR" sz="2000"/>
          </a:p>
          <a:p>
            <a:endParaRPr lang="en-US" altLang="ko-KR" sz="2000" smtClean="0"/>
          </a:p>
          <a:p>
            <a:endParaRPr lang="en-US" altLang="ko-KR" sz="2000"/>
          </a:p>
          <a:p>
            <a:endParaRPr lang="en-US" altLang="ko-KR" sz="2000" smtClean="0"/>
          </a:p>
          <a:p>
            <a:endParaRPr lang="en-US" altLang="ko-KR" sz="2000"/>
          </a:p>
          <a:p>
            <a:endParaRPr lang="en-US" altLang="ko-KR" sz="2000" smtClean="0"/>
          </a:p>
          <a:p>
            <a:r>
              <a:rPr lang="ko-KR" altLang="en-US" sz="2000" smtClean="0"/>
              <a:t>우분투 실행후</a:t>
            </a:r>
            <a:endParaRPr lang="en-US" altLang="ko-KR" sz="2000" smtClean="0"/>
          </a:p>
          <a:p>
            <a:pPr lvl="1"/>
            <a:r>
              <a:rPr lang="en-US" altLang="ko-KR" sz="1600" smtClean="0"/>
              <a:t>“</a:t>
            </a:r>
            <a:r>
              <a:rPr lang="ko-KR" altLang="en-US" sz="1600" smtClean="0"/>
              <a:t>설정 </a:t>
            </a:r>
            <a:r>
              <a:rPr lang="en-US" altLang="ko-KR" sz="1600"/>
              <a:t>&gt; Devices &gt; Displays" </a:t>
            </a:r>
            <a:r>
              <a:rPr lang="ko-KR" altLang="en-US" sz="1600"/>
              <a:t>에서 해상도 선택</a:t>
            </a:r>
            <a:endParaRPr lang="en-US" altLang="ko-KR" sz="1600"/>
          </a:p>
          <a:p>
            <a:pPr lvl="1"/>
            <a:endParaRPr lang="en-US" altLang="ko-KR" sz="16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646015"/>
            <a:ext cx="7934325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5004048" y="4117627"/>
            <a:ext cx="1656184" cy="28803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61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계속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sz="2400" smtClean="0"/>
              <a:t>fdisk </a:t>
            </a:r>
            <a:r>
              <a:rPr lang="en-US" altLang="ko-KR" sz="2400" smtClean="0">
                <a:sym typeface="Wingdings" panose="05000000000000000000" pitchFamily="2" charset="2"/>
              </a:rPr>
              <a:t> </a:t>
            </a:r>
            <a:r>
              <a:rPr lang="ko-KR" altLang="en-US" sz="2400" smtClean="0">
                <a:sym typeface="Wingdings" panose="05000000000000000000" pitchFamily="2" charset="2"/>
              </a:rPr>
              <a:t>하드디스크 파티션</a:t>
            </a:r>
            <a:endParaRPr lang="en-US" altLang="ko-KR" sz="2400" smtClean="0">
              <a:sym typeface="Wingdings" panose="05000000000000000000" pitchFamily="2" charset="2"/>
            </a:endParaRPr>
          </a:p>
          <a:p>
            <a:endParaRPr lang="en-US" altLang="ko-KR" sz="2400" smtClean="0">
              <a:sym typeface="Wingdings" panose="05000000000000000000" pitchFamily="2" charset="2"/>
            </a:endParaRPr>
          </a:p>
          <a:p>
            <a:endParaRPr lang="en-US" altLang="ko-KR" sz="2400">
              <a:sym typeface="Wingdings" panose="05000000000000000000" pitchFamily="2" charset="2"/>
            </a:endParaRPr>
          </a:p>
          <a:p>
            <a:endParaRPr lang="en-US" altLang="ko-KR" sz="2400" smtClean="0">
              <a:sym typeface="Wingdings" panose="05000000000000000000" pitchFamily="2" charset="2"/>
            </a:endParaRPr>
          </a:p>
          <a:p>
            <a:endParaRPr lang="en-US" altLang="ko-KR" sz="2400">
              <a:sym typeface="Wingdings" panose="05000000000000000000" pitchFamily="2" charset="2"/>
            </a:endParaRPr>
          </a:p>
          <a:p>
            <a:endParaRPr lang="en-US" altLang="ko-KR" sz="2400" smtClean="0">
              <a:sym typeface="Wingdings" panose="05000000000000000000" pitchFamily="2" charset="2"/>
            </a:endParaRPr>
          </a:p>
          <a:p>
            <a:endParaRPr lang="en-US" altLang="ko-KR" sz="2400">
              <a:sym typeface="Wingdings" panose="05000000000000000000" pitchFamily="2" charset="2"/>
            </a:endParaRPr>
          </a:p>
          <a:p>
            <a:r>
              <a:rPr lang="en-US" altLang="ko-KR" sz="2400" smtClean="0">
                <a:sym typeface="Wingdings" panose="05000000000000000000" pitchFamily="2" charset="2"/>
              </a:rPr>
              <a:t>ext4  </a:t>
            </a:r>
            <a:r>
              <a:rPr lang="ko-KR" altLang="en-US" sz="2400" smtClean="0">
                <a:sym typeface="Wingdings" panose="05000000000000000000" pitchFamily="2" charset="2"/>
              </a:rPr>
              <a:t>리눅스 기본 파일시스템 타입</a:t>
            </a:r>
            <a:endParaRPr lang="en-US" altLang="ko-KR" sz="2400" smtClean="0">
              <a:sym typeface="Wingdings" panose="05000000000000000000" pitchFamily="2" charset="2"/>
            </a:endParaRPr>
          </a:p>
          <a:p>
            <a:pPr lvl="1"/>
            <a:r>
              <a:rPr lang="ko-KR" altLang="en-US" sz="2000" smtClean="0">
                <a:sym typeface="Wingdings" panose="05000000000000000000" pitchFamily="2" charset="2"/>
              </a:rPr>
              <a:t>윈도우 </a:t>
            </a:r>
            <a:r>
              <a:rPr lang="en-US" altLang="ko-KR" sz="2000" smtClean="0">
                <a:sym typeface="Wingdings" panose="05000000000000000000" pitchFamily="2" charset="2"/>
              </a:rPr>
              <a:t>: vfat, ntfs(</a:t>
            </a:r>
            <a:r>
              <a:rPr lang="ko-KR" altLang="en-US" sz="2000" smtClean="0">
                <a:sym typeface="Wingdings" panose="05000000000000000000" pitchFamily="2" charset="2"/>
              </a:rPr>
              <a:t>신규</a:t>
            </a:r>
            <a:r>
              <a:rPr lang="en-US" altLang="ko-KR" sz="2000" smtClean="0">
                <a:sym typeface="Wingdings" panose="05000000000000000000" pitchFamily="2" charset="2"/>
              </a:rPr>
              <a:t>)</a:t>
            </a:r>
          </a:p>
          <a:p>
            <a:pPr lvl="1"/>
            <a:endParaRPr lang="en-US" altLang="ko-KR" sz="2000">
              <a:sym typeface="Wingdings" panose="05000000000000000000" pitchFamily="2" charset="2"/>
            </a:endParaRPr>
          </a:p>
          <a:p>
            <a:r>
              <a:rPr lang="ko-KR" altLang="en-US" sz="2400" smtClean="0">
                <a:sym typeface="Wingdings" panose="05000000000000000000" pitchFamily="2" charset="2"/>
              </a:rPr>
              <a:t>기타 명령</a:t>
            </a:r>
            <a:endParaRPr lang="en-US" altLang="ko-KR" sz="2400" smtClean="0">
              <a:sym typeface="Wingdings" panose="05000000000000000000" pitchFamily="2" charset="2"/>
            </a:endParaRPr>
          </a:p>
          <a:p>
            <a:pPr lvl="1"/>
            <a:r>
              <a:rPr lang="en-US" altLang="ko-KR" sz="2000" smtClean="0">
                <a:sym typeface="Wingdings" panose="05000000000000000000" pitchFamily="2" charset="2"/>
              </a:rPr>
              <a:t>mount</a:t>
            </a:r>
          </a:p>
          <a:p>
            <a:pPr lvl="1"/>
            <a:r>
              <a:rPr lang="en-US" altLang="ko-KR" sz="2000" smtClean="0">
                <a:sym typeface="Wingdings" panose="05000000000000000000" pitchFamily="2" charset="2"/>
              </a:rPr>
              <a:t>fdisk</a:t>
            </a:r>
          </a:p>
          <a:p>
            <a:pPr lvl="1"/>
            <a:r>
              <a:rPr lang="en-US" altLang="ko-KR" sz="2000" smtClean="0">
                <a:sym typeface="Wingdings" panose="05000000000000000000" pitchFamily="2" charset="2"/>
              </a:rPr>
              <a:t>mkfs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088257"/>
            <a:ext cx="4791075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08830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네트워크 관리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smtClean="0"/>
              <a:t>ifconfig </a:t>
            </a:r>
            <a:r>
              <a:rPr lang="en-US" altLang="ko-KR" sz="2400" smtClean="0">
                <a:sym typeface="Wingdings" panose="05000000000000000000" pitchFamily="2" charset="2"/>
              </a:rPr>
              <a:t> </a:t>
            </a:r>
            <a:r>
              <a:rPr lang="ko-KR" altLang="en-US" sz="2400" smtClean="0">
                <a:sym typeface="Wingdings" panose="05000000000000000000" pitchFamily="2" charset="2"/>
              </a:rPr>
              <a:t>랜카드와 </a:t>
            </a:r>
            <a:r>
              <a:rPr lang="en-US" altLang="ko-KR" sz="2400" smtClean="0">
                <a:sym typeface="Wingdings" panose="05000000000000000000" pitchFamily="2" charset="2"/>
              </a:rPr>
              <a:t>IP</a:t>
            </a:r>
            <a:r>
              <a:rPr lang="ko-KR" altLang="en-US" sz="2400" smtClean="0">
                <a:sym typeface="Wingdings" panose="05000000000000000000" pitchFamily="2" charset="2"/>
              </a:rPr>
              <a:t>주소 확인</a:t>
            </a:r>
            <a:endParaRPr lang="en-US" altLang="ko-KR" sz="2400" smtClean="0">
              <a:sym typeface="Wingdings" panose="05000000000000000000" pitchFamily="2" charset="2"/>
            </a:endParaRPr>
          </a:p>
          <a:p>
            <a:endParaRPr lang="en-US" altLang="ko-KR" sz="2400">
              <a:sym typeface="Wingdings" panose="05000000000000000000" pitchFamily="2" charset="2"/>
            </a:endParaRPr>
          </a:p>
          <a:p>
            <a:endParaRPr lang="en-US" altLang="ko-KR" sz="2400" smtClean="0">
              <a:sym typeface="Wingdings" panose="05000000000000000000" pitchFamily="2" charset="2"/>
            </a:endParaRPr>
          </a:p>
          <a:p>
            <a:endParaRPr lang="en-US" altLang="ko-KR" sz="2400">
              <a:sym typeface="Wingdings" panose="05000000000000000000" pitchFamily="2" charset="2"/>
            </a:endParaRPr>
          </a:p>
          <a:p>
            <a:endParaRPr lang="en-US" altLang="ko-KR" sz="2400" smtClean="0">
              <a:sym typeface="Wingdings" panose="05000000000000000000" pitchFamily="2" charset="2"/>
            </a:endParaRPr>
          </a:p>
          <a:p>
            <a:endParaRPr lang="en-US" altLang="ko-KR" sz="2400">
              <a:sym typeface="Wingdings" panose="05000000000000000000" pitchFamily="2" charset="2"/>
            </a:endParaRPr>
          </a:p>
          <a:p>
            <a:endParaRPr lang="en-US" altLang="ko-KR" sz="2400" smtClean="0">
              <a:sym typeface="Wingdings" panose="05000000000000000000" pitchFamily="2" charset="2"/>
            </a:endParaRPr>
          </a:p>
          <a:p>
            <a:endParaRPr lang="en-US" altLang="ko-KR" sz="2400">
              <a:sym typeface="Wingdings" panose="05000000000000000000" pitchFamily="2" charset="2"/>
            </a:endParaRPr>
          </a:p>
          <a:p>
            <a:r>
              <a:rPr lang="en-US" altLang="ko-KR" sz="2400" smtClean="0">
                <a:sym typeface="Wingdings" panose="05000000000000000000" pitchFamily="2" charset="2"/>
              </a:rPr>
              <a:t>route –n  </a:t>
            </a:r>
            <a:r>
              <a:rPr lang="ko-KR" altLang="en-US" sz="2400" smtClean="0">
                <a:sym typeface="Wingdings" panose="05000000000000000000" pitchFamily="2" charset="2"/>
              </a:rPr>
              <a:t>게이트웨이 주소 확인</a:t>
            </a:r>
            <a:endParaRPr lang="en-US" altLang="ko-KR" sz="2400" smtClean="0">
              <a:sym typeface="Wingdings" panose="05000000000000000000" pitchFamily="2" charset="2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060848"/>
            <a:ext cx="6135687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661248"/>
            <a:ext cx="5964237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37732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계속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smtClean="0"/>
              <a:t>ping </a:t>
            </a:r>
            <a:r>
              <a:rPr lang="en-US" altLang="ko-KR" sz="2400" smtClean="0"/>
              <a:t>google.com</a:t>
            </a:r>
          </a:p>
          <a:p>
            <a:pPr lvl="1"/>
            <a:r>
              <a:rPr lang="ko-KR" altLang="en-US" sz="2000" smtClean="0">
                <a:sym typeface="Wingdings" panose="05000000000000000000" pitchFamily="2" charset="2"/>
              </a:rPr>
              <a:t>인터넷 </a:t>
            </a:r>
            <a:r>
              <a:rPr lang="ko-KR" altLang="en-US" sz="2000" smtClean="0">
                <a:sym typeface="Wingdings" panose="05000000000000000000" pitchFamily="2" charset="2"/>
              </a:rPr>
              <a:t>연결 확인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endParaRPr lang="en-US" altLang="ko-KR" sz="2400" smtClean="0">
              <a:sym typeface="Wingdings" panose="05000000000000000000" pitchFamily="2" charset="2"/>
            </a:endParaRPr>
          </a:p>
          <a:p>
            <a:r>
              <a:rPr lang="ko-KR" altLang="en-US" sz="2400" smtClean="0">
                <a:sym typeface="Wingdings" panose="05000000000000000000" pitchFamily="2" charset="2"/>
              </a:rPr>
              <a:t>기타</a:t>
            </a:r>
            <a:endParaRPr lang="en-US" altLang="ko-KR" sz="2400" smtClean="0">
              <a:sym typeface="Wingdings" panose="05000000000000000000" pitchFamily="2" charset="2"/>
            </a:endParaRPr>
          </a:p>
          <a:p>
            <a:pPr lvl="1"/>
            <a:r>
              <a:rPr lang="en-US" altLang="ko-KR" sz="2000" smtClean="0">
                <a:sym typeface="Wingdings" panose="05000000000000000000" pitchFamily="2" charset="2"/>
              </a:rPr>
              <a:t>netstat –i, netstat –t, netstat –ta (</a:t>
            </a:r>
            <a:r>
              <a:rPr lang="ko-KR" altLang="en-US" sz="2000" smtClean="0">
                <a:sym typeface="Wingdings" panose="05000000000000000000" pitchFamily="2" charset="2"/>
              </a:rPr>
              <a:t>통계</a:t>
            </a:r>
            <a:r>
              <a:rPr lang="en-US" altLang="ko-KR" sz="2000" smtClean="0">
                <a:sym typeface="Wingdings" panose="05000000000000000000" pitchFamily="2" charset="2"/>
              </a:rPr>
              <a:t>, </a:t>
            </a:r>
            <a:r>
              <a:rPr lang="ko-KR" altLang="en-US" sz="2000" smtClean="0">
                <a:sym typeface="Wingdings" panose="05000000000000000000" pitchFamily="2" charset="2"/>
              </a:rPr>
              <a:t>연결</a:t>
            </a:r>
            <a:r>
              <a:rPr lang="en-US" altLang="ko-KR" sz="2000" smtClean="0">
                <a:sym typeface="Wingdings" panose="05000000000000000000" pitchFamily="2" charset="2"/>
              </a:rPr>
              <a:t>, </a:t>
            </a:r>
            <a:r>
              <a:rPr lang="ko-KR" altLang="en-US" sz="2000" smtClean="0">
                <a:sym typeface="Wingdings" panose="05000000000000000000" pitchFamily="2" charset="2"/>
              </a:rPr>
              <a:t>모든연결</a:t>
            </a:r>
            <a:r>
              <a:rPr lang="en-US" altLang="ko-KR" sz="2000" smtClean="0">
                <a:sym typeface="Wingdings" panose="05000000000000000000" pitchFamily="2" charset="2"/>
              </a:rPr>
              <a:t>)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pPr lvl="1"/>
            <a:r>
              <a:rPr lang="en-US" altLang="ko-KR" sz="2000" smtClean="0">
                <a:sym typeface="Wingdings" panose="05000000000000000000" pitchFamily="2" charset="2"/>
              </a:rPr>
              <a:t>traceroute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pPr lvl="1"/>
            <a:r>
              <a:rPr lang="en-US" altLang="ko-KR" sz="2000" smtClean="0">
                <a:sym typeface="Wingdings" panose="05000000000000000000" pitchFamily="2" charset="2"/>
              </a:rPr>
              <a:t>hostname</a:t>
            </a:r>
          </a:p>
          <a:p>
            <a:pPr lvl="1"/>
            <a:r>
              <a:rPr lang="en-US" altLang="ko-KR" sz="2000" smtClean="0">
                <a:sym typeface="Wingdings" panose="05000000000000000000" pitchFamily="2" charset="2"/>
              </a:rPr>
              <a:t>dnsdomainname</a:t>
            </a:r>
            <a:endParaRPr lang="ko-KR" altLang="en-US" sz="2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41151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패키지 관리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2800" smtClean="0"/>
              <a:t>apt-cache</a:t>
            </a:r>
          </a:p>
          <a:p>
            <a:pPr lvl="1"/>
            <a:r>
              <a:rPr lang="en-US" altLang="ko-KR" sz="2400" smtClean="0"/>
              <a:t>apt-cache search “extended attributes”</a:t>
            </a:r>
          </a:p>
          <a:p>
            <a:pPr lvl="1"/>
            <a:r>
              <a:rPr lang="en-US" altLang="ko-KR" sz="2400" smtClean="0"/>
              <a:t>apt-cache show attr</a:t>
            </a:r>
          </a:p>
          <a:p>
            <a:pPr lvl="1"/>
            <a:endParaRPr lang="en-US" altLang="ko-KR" sz="2400"/>
          </a:p>
          <a:p>
            <a:r>
              <a:rPr lang="en-US" altLang="ko-KR" sz="2800" smtClean="0"/>
              <a:t>apt-get</a:t>
            </a:r>
          </a:p>
          <a:p>
            <a:pPr lvl="1"/>
            <a:r>
              <a:rPr lang="en-US" altLang="ko-KR" sz="2400" smtClean="0"/>
              <a:t>apt-get install attr</a:t>
            </a:r>
          </a:p>
          <a:p>
            <a:pPr lvl="1"/>
            <a:r>
              <a:rPr lang="en-US" altLang="ko-KR" sz="2400" smtClean="0"/>
              <a:t>apt-get remove attr</a:t>
            </a:r>
          </a:p>
          <a:p>
            <a:pPr lvl="1"/>
            <a:r>
              <a:rPr lang="en-US" altLang="ko-KR" sz="2400" smtClean="0"/>
              <a:t>apt-get –purge remove attr (</a:t>
            </a:r>
            <a:r>
              <a:rPr lang="ko-KR" altLang="en-US" sz="2400" smtClean="0"/>
              <a:t>설정파일도 삭제</a:t>
            </a:r>
            <a:r>
              <a:rPr lang="en-US" altLang="ko-KR" sz="2400" smtClean="0"/>
              <a:t>)</a:t>
            </a:r>
          </a:p>
          <a:p>
            <a:pPr lvl="1"/>
            <a:r>
              <a:rPr lang="en-US" altLang="ko-KR" sz="2400" smtClean="0"/>
              <a:t>apt-get update (</a:t>
            </a:r>
            <a:r>
              <a:rPr lang="ko-KR" altLang="en-US" sz="2400" smtClean="0"/>
              <a:t>정보를 현행화</a:t>
            </a:r>
            <a:r>
              <a:rPr lang="en-US" altLang="ko-KR" sz="2400" smtClean="0"/>
              <a:t>, /etc/apt/sources.list)</a:t>
            </a:r>
          </a:p>
          <a:p>
            <a:pPr lvl="1"/>
            <a:r>
              <a:rPr lang="en-US" altLang="ko-KR" sz="2400" smtClean="0"/>
              <a:t>apt-get upgrade (</a:t>
            </a:r>
            <a:r>
              <a:rPr lang="ko-KR" altLang="en-US" sz="2400" smtClean="0"/>
              <a:t>업그레이드 표시</a:t>
            </a:r>
            <a:r>
              <a:rPr lang="en-US" altLang="ko-KR" sz="2400" smtClean="0"/>
              <a:t>/</a:t>
            </a:r>
            <a:r>
              <a:rPr lang="ko-KR" altLang="en-US" sz="2400" smtClean="0"/>
              <a:t>실행</a:t>
            </a:r>
            <a:r>
              <a:rPr lang="en-US" altLang="ko-KR" sz="2400" smtClean="0"/>
              <a:t>)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06197328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부팅 프로세스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smtClean="0"/>
              <a:t>init </a:t>
            </a:r>
            <a:r>
              <a:rPr lang="ko-KR" altLang="en-US" sz="2400" smtClean="0"/>
              <a:t>데몬 </a:t>
            </a:r>
            <a:r>
              <a:rPr lang="en-US" altLang="ko-KR" sz="2400" smtClean="0"/>
              <a:t>(</a:t>
            </a:r>
            <a:r>
              <a:rPr lang="ko-KR" altLang="en-US" sz="2400" smtClean="0"/>
              <a:t>이전 리눅스</a:t>
            </a:r>
            <a:r>
              <a:rPr lang="en-US" altLang="ko-KR" sz="2400" smtClean="0"/>
              <a:t>)</a:t>
            </a:r>
          </a:p>
          <a:p>
            <a:r>
              <a:rPr lang="en-US" altLang="ko-KR" sz="2400" smtClean="0"/>
              <a:t>systemd (</a:t>
            </a:r>
            <a:r>
              <a:rPr lang="ko-KR" altLang="en-US" sz="2400" smtClean="0"/>
              <a:t>최근 우분투</a:t>
            </a:r>
            <a:r>
              <a:rPr lang="en-US" altLang="ko-KR" sz="2400" smtClean="0"/>
              <a:t>)</a:t>
            </a:r>
          </a:p>
          <a:p>
            <a:pPr lvl="1"/>
            <a:endParaRPr lang="en-US" altLang="ko-KR" sz="2000"/>
          </a:p>
          <a:p>
            <a:pPr lvl="1"/>
            <a:endParaRPr lang="en-US" altLang="ko-KR" sz="2000" smtClean="0"/>
          </a:p>
          <a:p>
            <a:pPr lvl="1"/>
            <a:endParaRPr lang="en-US" altLang="ko-KR" sz="2000"/>
          </a:p>
          <a:p>
            <a:pPr lvl="1"/>
            <a:endParaRPr lang="en-US" altLang="ko-KR" sz="2000" smtClean="0"/>
          </a:p>
          <a:p>
            <a:pPr lvl="1"/>
            <a:endParaRPr lang="en-US" altLang="ko-KR" sz="2000"/>
          </a:p>
          <a:p>
            <a:pPr lvl="1"/>
            <a:endParaRPr lang="en-US" altLang="ko-KR" sz="2000" smtClean="0"/>
          </a:p>
          <a:p>
            <a:pPr lvl="1"/>
            <a:r>
              <a:rPr lang="en-US" altLang="ko-KR" sz="2000" smtClean="0"/>
              <a:t>/lib/systemd/system</a:t>
            </a:r>
          </a:p>
          <a:p>
            <a:pPr lvl="1"/>
            <a:r>
              <a:rPr lang="en-US" altLang="ko-KR" sz="2000" smtClean="0"/>
              <a:t>/etc/systemd/system</a:t>
            </a:r>
            <a:endParaRPr lang="ko-KR" altLang="en-US" sz="200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564904"/>
            <a:ext cx="41433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343920"/>
            <a:ext cx="5726113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968" y="4136008"/>
            <a:ext cx="5783263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62248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개발환</a:t>
            </a:r>
            <a:r>
              <a:rPr lang="ko-KR" altLang="en-US"/>
              <a:t>경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755576" y="4293096"/>
            <a:ext cx="3960440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80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gcc </a:t>
            </a:r>
            <a:r>
              <a:rPr lang="ko-KR" altLang="en-US" smtClean="0"/>
              <a:t>설치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smtClean="0"/>
              <a:t>설치 절차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sudo </a:t>
            </a:r>
            <a:r>
              <a:rPr lang="en-US" altLang="ko-KR" sz="2000"/>
              <a:t>apt update</a:t>
            </a:r>
          </a:p>
          <a:p>
            <a:pPr lvl="1"/>
            <a:r>
              <a:rPr lang="en-US" altLang="ko-KR" sz="2000" smtClean="0"/>
              <a:t>sudo </a:t>
            </a:r>
            <a:r>
              <a:rPr lang="en-US" altLang="ko-KR" sz="2000"/>
              <a:t>apt install build-essential</a:t>
            </a:r>
          </a:p>
          <a:p>
            <a:pPr lvl="1"/>
            <a:r>
              <a:rPr lang="en-US" altLang="ko-KR" sz="2000" smtClean="0"/>
              <a:t>sudo </a:t>
            </a:r>
            <a:r>
              <a:rPr lang="en-US" altLang="ko-KR" sz="2000"/>
              <a:t>apt-get install manpages-dev</a:t>
            </a:r>
          </a:p>
          <a:p>
            <a:pPr lvl="1"/>
            <a:r>
              <a:rPr lang="en-US" altLang="ko-KR" sz="2000" smtClean="0"/>
              <a:t>gcc </a:t>
            </a:r>
            <a:r>
              <a:rPr lang="en-US" altLang="ko-KR" sz="2000"/>
              <a:t>--</a:t>
            </a:r>
            <a:r>
              <a:rPr lang="en-US" altLang="ko-KR" sz="2000"/>
              <a:t>version </a:t>
            </a:r>
            <a:r>
              <a:rPr lang="en-US" altLang="ko-KR" sz="2000" smtClean="0">
                <a:sym typeface="Wingdings" panose="05000000000000000000" pitchFamily="2" charset="2"/>
              </a:rPr>
              <a:t></a:t>
            </a:r>
            <a:r>
              <a:rPr lang="en-US" altLang="ko-KR" sz="2000" smtClean="0"/>
              <a:t> 7.4.0</a:t>
            </a:r>
            <a:endParaRPr lang="ko-KR" altLang="en-US" sz="200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4005064"/>
            <a:ext cx="5343525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17165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gcc </a:t>
            </a:r>
            <a:r>
              <a:rPr lang="ko-KR" altLang="en-US" smtClean="0"/>
              <a:t>컴파일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z="2400" smtClean="0"/>
              <a:t>컴파일 방법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gcc hello.c </a:t>
            </a:r>
            <a:r>
              <a:rPr lang="en-US" altLang="ko-KR" sz="2000" smtClean="0">
                <a:sym typeface="Wingdings" panose="05000000000000000000" pitchFamily="2" charset="2"/>
              </a:rPr>
              <a:t> a.out</a:t>
            </a:r>
          </a:p>
          <a:p>
            <a:pPr lvl="1"/>
            <a:r>
              <a:rPr lang="en-US" altLang="ko-KR" sz="2000" smtClean="0">
                <a:sym typeface="Wingdings" panose="05000000000000000000" pitchFamily="2" charset="2"/>
              </a:rPr>
              <a:t>gcc –o hello hello.c  hello</a:t>
            </a:r>
          </a:p>
          <a:p>
            <a:pPr lvl="1"/>
            <a:r>
              <a:rPr lang="en-US" altLang="ko-KR" sz="2000" smtClean="0">
                <a:sym typeface="Wingdings" panose="05000000000000000000" pitchFamily="2" charset="2"/>
              </a:rPr>
              <a:t>gcc –c hello.c  hello.o</a:t>
            </a:r>
          </a:p>
          <a:p>
            <a:pPr lvl="1"/>
            <a:r>
              <a:rPr lang="en-US" altLang="ko-KR" sz="2000" smtClean="0">
                <a:sym typeface="Wingdings" panose="05000000000000000000" pitchFamily="2" charset="2"/>
              </a:rPr>
              <a:t>gcc –o hello2 hello.o  hello2</a:t>
            </a:r>
          </a:p>
          <a:p>
            <a:pPr lvl="1"/>
            <a:endParaRPr lang="en-US" altLang="ko-KR" sz="2000">
              <a:sym typeface="Wingdings" panose="05000000000000000000" pitchFamily="2" charset="2"/>
            </a:endParaRPr>
          </a:p>
          <a:p>
            <a:r>
              <a:rPr lang="ko-KR" altLang="en-US" sz="2400" smtClean="0">
                <a:sym typeface="Wingdings" panose="05000000000000000000" pitchFamily="2" charset="2"/>
              </a:rPr>
              <a:t>관련 디렉토리</a:t>
            </a:r>
            <a:endParaRPr lang="en-US" altLang="ko-KR" sz="2400" smtClean="0">
              <a:sym typeface="Wingdings" panose="05000000000000000000" pitchFamily="2" charset="2"/>
            </a:endParaRPr>
          </a:p>
          <a:p>
            <a:pPr lvl="1"/>
            <a:r>
              <a:rPr lang="en-US" altLang="ko-KR" sz="2000" smtClean="0">
                <a:sym typeface="Wingdings" panose="05000000000000000000" pitchFamily="2" charset="2"/>
              </a:rPr>
              <a:t>/usr/include  </a:t>
            </a:r>
            <a:r>
              <a:rPr lang="ko-KR" altLang="en-US" sz="2000" smtClean="0">
                <a:sym typeface="Wingdings" panose="05000000000000000000" pitchFamily="2" charset="2"/>
              </a:rPr>
              <a:t>헤더 파일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pPr lvl="1"/>
            <a:r>
              <a:rPr lang="en-US" altLang="ko-KR" sz="2000" smtClean="0">
                <a:sym typeface="Wingdings" panose="05000000000000000000" pitchFamily="2" charset="2"/>
              </a:rPr>
              <a:t>/usr/lib  </a:t>
            </a:r>
            <a:r>
              <a:rPr lang="ko-KR" altLang="en-US" sz="2000" smtClean="0">
                <a:sym typeface="Wingdings" panose="05000000000000000000" pitchFamily="2" charset="2"/>
              </a:rPr>
              <a:t>시스템 라이브러리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pPr lvl="1"/>
            <a:endParaRPr lang="en-US" altLang="ko-KR" sz="2000">
              <a:sym typeface="Wingdings" panose="05000000000000000000" pitchFamily="2" charset="2"/>
            </a:endParaRPr>
          </a:p>
          <a:p>
            <a:r>
              <a:rPr lang="en-US" altLang="ko-KR" sz="2400" smtClean="0">
                <a:sym typeface="Wingdings" panose="05000000000000000000" pitchFamily="2" charset="2"/>
              </a:rPr>
              <a:t>man </a:t>
            </a:r>
            <a:r>
              <a:rPr lang="ko-KR" altLang="en-US" sz="2400" smtClean="0">
                <a:sym typeface="Wingdings" panose="05000000000000000000" pitchFamily="2" charset="2"/>
              </a:rPr>
              <a:t>페이지</a:t>
            </a:r>
            <a:endParaRPr lang="en-US" altLang="ko-KR" sz="2400" smtClean="0">
              <a:sym typeface="Wingdings" panose="05000000000000000000" pitchFamily="2" charset="2"/>
            </a:endParaRPr>
          </a:p>
          <a:p>
            <a:pPr lvl="1"/>
            <a:r>
              <a:rPr lang="en-US" altLang="ko-KR" sz="2000" smtClean="0"/>
              <a:t>apropos open, man –k open</a:t>
            </a:r>
          </a:p>
          <a:p>
            <a:pPr lvl="1"/>
            <a:r>
              <a:rPr lang="en-US" altLang="ko-KR" sz="2000" smtClean="0"/>
              <a:t>man 2 open, man 3 abs</a:t>
            </a:r>
            <a:endParaRPr lang="ko-KR" altLang="en-US" sz="2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4064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python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smtClean="0"/>
              <a:t>python3 </a:t>
            </a:r>
            <a:r>
              <a:rPr lang="ko-KR" altLang="en-US" sz="2800" smtClean="0"/>
              <a:t>가 설치되어 있음</a:t>
            </a:r>
            <a:endParaRPr lang="en-US" altLang="ko-KR" sz="2800" smtClean="0"/>
          </a:p>
          <a:p>
            <a:pPr lvl="1"/>
            <a:r>
              <a:rPr lang="en-US" altLang="ko-KR" sz="2400" smtClean="0"/>
              <a:t>/usr/bin/python3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978250"/>
            <a:ext cx="7688122" cy="3475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71280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기타 기능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755576" y="4293096"/>
            <a:ext cx="3960440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26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기본 기능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755576" y="4293096"/>
            <a:ext cx="3960440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41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참고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smtClean="0"/>
              <a:t>tar, gzip</a:t>
            </a:r>
          </a:p>
          <a:p>
            <a:r>
              <a:rPr lang="en-US" altLang="ko-KR" smtClean="0"/>
              <a:t>wget, curl</a:t>
            </a:r>
          </a:p>
          <a:p>
            <a:r>
              <a:rPr lang="en-US" altLang="ko-KR" smtClean="0"/>
              <a:t>ssh, ftp, sftp</a:t>
            </a:r>
          </a:p>
          <a:p>
            <a:r>
              <a:rPr lang="en-US" altLang="ko-KR" smtClean="0"/>
              <a:t>date, cal</a:t>
            </a:r>
          </a:p>
          <a:p>
            <a:r>
              <a:rPr lang="en-US" altLang="ko-KR" smtClean="0"/>
              <a:t>cat &gt; 1.txt </a:t>
            </a:r>
            <a:r>
              <a:rPr lang="en-US" altLang="ko-KR" smtClean="0">
                <a:sym typeface="Wingdings" panose="05000000000000000000" pitchFamily="2" charset="2"/>
              </a:rPr>
              <a:t> </a:t>
            </a:r>
            <a:r>
              <a:rPr lang="ko-KR" altLang="en-US" smtClean="0">
                <a:sym typeface="Wingdings" panose="05000000000000000000" pitchFamily="2" charset="2"/>
              </a:rPr>
              <a:t>종료는 </a:t>
            </a:r>
            <a:r>
              <a:rPr lang="en-US" altLang="ko-KR" smtClean="0">
                <a:sym typeface="Wingdings" panose="05000000000000000000" pitchFamily="2" charset="2"/>
              </a:rPr>
              <a:t>ctrl-d</a:t>
            </a:r>
            <a:endParaRPr lang="en-US" altLang="ko-KR" smtClean="0"/>
          </a:p>
          <a:p>
            <a:r>
              <a:rPr lang="en-US" altLang="ko-KR" smtClean="0"/>
              <a:t>uname –a : </a:t>
            </a:r>
            <a:r>
              <a:rPr lang="ko-KR" altLang="en-US" smtClean="0"/>
              <a:t>시스템 정보 출력</a:t>
            </a:r>
            <a:endParaRPr lang="en-US" altLang="ko-KR" smtClean="0"/>
          </a:p>
          <a:p>
            <a:r>
              <a:rPr lang="en-US" altLang="ko-KR" smtClean="0"/>
              <a:t>awk, </a:t>
            </a:r>
            <a:r>
              <a:rPr lang="en-US" altLang="ko-KR" smtClean="0"/>
              <a:t>expand, unexpand, fold, split</a:t>
            </a:r>
            <a:endParaRPr lang="en-US" altLang="ko-KR" smtClean="0"/>
          </a:p>
          <a:p>
            <a:r>
              <a:rPr lang="ko-KR" altLang="en-US" smtClean="0"/>
              <a:t>이미지 변환 </a:t>
            </a:r>
            <a:r>
              <a:rPr lang="en-US" altLang="ko-KR" smtClean="0"/>
              <a:t>: convert (identify: </a:t>
            </a:r>
            <a:r>
              <a:rPr lang="ko-KR" altLang="en-US" smtClean="0"/>
              <a:t>정보출력</a:t>
            </a:r>
            <a:r>
              <a:rPr lang="en-US" altLang="ko-KR" smtClean="0"/>
              <a:t>)</a:t>
            </a:r>
          </a:p>
          <a:p>
            <a:pPr lvl="1"/>
            <a:r>
              <a:rPr lang="en-US" altLang="ko-KR" smtClean="0"/>
              <a:t>ubuntu linux toolbox 6</a:t>
            </a:r>
            <a:r>
              <a:rPr lang="ko-KR" altLang="en-US" smtClean="0"/>
              <a:t>장</a:t>
            </a:r>
            <a:endParaRPr lang="en-US" altLang="ko-KR" smtClean="0"/>
          </a:p>
          <a:p>
            <a:r>
              <a:rPr lang="ko-KR" altLang="en-US" smtClean="0"/>
              <a:t>사이</a:t>
            </a:r>
            <a:r>
              <a:rPr lang="ko-KR" altLang="en-US"/>
              <a:t>트</a:t>
            </a:r>
            <a:endParaRPr lang="en-US" altLang="ko-KR" smtClean="0"/>
          </a:p>
          <a:p>
            <a:pPr lvl="1"/>
            <a:r>
              <a:rPr lang="en-US" altLang="ko-KR" smtClean="0"/>
              <a:t>linuxcommand.org</a:t>
            </a:r>
          </a:p>
          <a:p>
            <a:pPr lvl="1"/>
            <a:r>
              <a:rPr lang="en-US" altLang="ko-KR" smtClean="0"/>
              <a:t>www.tdlp.org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237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리눅스 터미널</a:t>
            </a:r>
            <a:endParaRPr lang="ko-KR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6124" y="1567333"/>
            <a:ext cx="7260398" cy="4525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1059152" y="3285257"/>
            <a:ext cx="504056" cy="504056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291400" y="2997225"/>
            <a:ext cx="504056" cy="504056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212296" y="2421161"/>
            <a:ext cx="359024" cy="36004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3472436" y="2421161"/>
            <a:ext cx="359024" cy="36004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947584" y="2421161"/>
            <a:ext cx="359024" cy="36004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55576" y="6165304"/>
            <a:ext cx="7837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mtClean="0"/>
              <a:t>리눅스 작업은 대부분 </a:t>
            </a:r>
            <a:r>
              <a:rPr lang="ko-KR" altLang="en-US" b="1" smtClean="0">
                <a:solidFill>
                  <a:srgbClr val="FF0000"/>
                </a:solidFill>
              </a:rPr>
              <a:t>터미널</a:t>
            </a:r>
            <a:r>
              <a:rPr lang="ko-KR" altLang="en-US" smtClean="0"/>
              <a:t>에서 이루어진다 </a:t>
            </a:r>
            <a:r>
              <a:rPr lang="en-US" altLang="ko-KR" smtClean="0">
                <a:sym typeface="Wingdings" panose="05000000000000000000" pitchFamily="2" charset="2"/>
              </a:rPr>
              <a:t> </a:t>
            </a:r>
            <a:r>
              <a:rPr lang="ko-KR" altLang="en-US" smtClean="0">
                <a:sym typeface="Wingdings" panose="05000000000000000000" pitchFamily="2" charset="2"/>
              </a:rPr>
              <a:t>텍스트로 명령어 실행</a:t>
            </a:r>
            <a:endParaRPr lang="en-US" altLang="ko-KR" smtClean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ko-KR" altLang="en-US" smtClean="0">
                <a:sym typeface="Wingdings" panose="05000000000000000000" pitchFamily="2" charset="2"/>
              </a:rPr>
              <a:t>터미널은 여러 개의 탭과 창을 띄울 수 있다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59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8568</TotalTime>
  <Words>2827</Words>
  <Application>Microsoft Office PowerPoint</Application>
  <PresentationFormat>화면 슬라이드 쇼(4:3)</PresentationFormat>
  <Paragraphs>656</Paragraphs>
  <Slides>80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80</vt:i4>
      </vt:variant>
    </vt:vector>
  </HeadingPairs>
  <TitlesOfParts>
    <vt:vector size="81" baseType="lpstr">
      <vt:lpstr>Office 테마</vt:lpstr>
      <vt:lpstr>리눅스</vt:lpstr>
      <vt:lpstr>리눅스 설치</vt:lpstr>
      <vt:lpstr>우분투 다운로드</vt:lpstr>
      <vt:lpstr>사용자 관리</vt:lpstr>
      <vt:lpstr>VMware 다운로드</vt:lpstr>
      <vt:lpstr>VMware에 우분투 설치</vt:lpstr>
      <vt:lpstr>화면 해상도 설정</vt:lpstr>
      <vt:lpstr>기본 기능</vt:lpstr>
      <vt:lpstr>리눅스 터미널</vt:lpstr>
      <vt:lpstr>첫걸음</vt:lpstr>
      <vt:lpstr>ls 명령</vt:lpstr>
      <vt:lpstr>파일 정보</vt:lpstr>
      <vt:lpstr>cat 명령</vt:lpstr>
      <vt:lpstr>gedit (텍스트 에디터)</vt:lpstr>
      <vt:lpstr>실행파일 경로</vt:lpstr>
      <vt:lpstr>프롬프트</vt:lpstr>
      <vt:lpstr>alias</vt:lpstr>
      <vt:lpstr>히스토리</vt:lpstr>
      <vt:lpstr>man</vt:lpstr>
      <vt:lpstr>.bashrc</vt:lpstr>
      <vt:lpstr>파일 생성/삭제</vt:lpstr>
      <vt:lpstr>sudo 명령</vt:lpstr>
      <vt:lpstr>우분투 패키지 설치</vt:lpstr>
      <vt:lpstr>네트워크 확인</vt:lpstr>
      <vt:lpstr>실행 프로세스 확인</vt:lpstr>
      <vt:lpstr>전원 끄기</vt:lpstr>
      <vt:lpstr>사용자 관리</vt:lpstr>
      <vt:lpstr>아이디 확인</vt:lpstr>
      <vt:lpstr>사용자 설정 파일</vt:lpstr>
      <vt:lpstr>그룹 설정 파일</vt:lpstr>
      <vt:lpstr>사용자 추가</vt:lpstr>
      <vt:lpstr>비밀번호 설정</vt:lpstr>
      <vt:lpstr>사용자 수정</vt:lpstr>
      <vt:lpstr>파일의 사용자</vt:lpstr>
      <vt:lpstr>디렉토리와 파일</vt:lpstr>
      <vt:lpstr>루트 디렉토리</vt:lpstr>
      <vt:lpstr>디렉토리 설명</vt:lpstr>
      <vt:lpstr>디렉토리 이동</vt:lpstr>
      <vt:lpstr>디렉토리 생성/삭제</vt:lpstr>
      <vt:lpstr>파일 목록</vt:lpstr>
      <vt:lpstr>리다이렉션</vt:lpstr>
      <vt:lpstr>파일 복사/생성</vt:lpstr>
      <vt:lpstr>텍스트파일 출력</vt:lpstr>
      <vt:lpstr>파일 권한 변경</vt:lpstr>
      <vt:lpstr>파일 이동/삭제</vt:lpstr>
      <vt:lpstr>파일 찾기</vt:lpstr>
      <vt:lpstr>명령어 경로</vt:lpstr>
      <vt:lpstr>명령어 히스토리</vt:lpstr>
      <vt:lpstr>기타 명령어 처리</vt:lpstr>
      <vt:lpstr>텍스트파일에서 찾기</vt:lpstr>
      <vt:lpstr>man 명령</vt:lpstr>
      <vt:lpstr>쉘(shell) 다루기</vt:lpstr>
      <vt:lpstr>쉘(shell) 개념</vt:lpstr>
      <vt:lpstr>bash 실행절차</vt:lpstr>
      <vt:lpstr>~/.bashrc 파일</vt:lpstr>
      <vt:lpstr>환경변수와 alias</vt:lpstr>
      <vt:lpstr>기타 기능</vt:lpstr>
      <vt:lpstr>쉘 실행파일 만들기</vt:lpstr>
      <vt:lpstr>쉘파일 인자</vt:lpstr>
      <vt:lpstr>쉘 제어문</vt:lpstr>
      <vt:lpstr>조건식</vt:lpstr>
      <vt:lpstr>유용한 기능</vt:lpstr>
      <vt:lpstr>vi 문서편집기</vt:lpstr>
      <vt:lpstr>vi 는?</vt:lpstr>
      <vt:lpstr>시스템 관리</vt:lpstr>
      <vt:lpstr>ps 명령</vt:lpstr>
      <vt:lpstr>기타 프로세스 명령</vt:lpstr>
      <vt:lpstr>부팅 메시지 확인</vt:lpstr>
      <vt:lpstr>파일시스템 관리</vt:lpstr>
      <vt:lpstr>(계속)</vt:lpstr>
      <vt:lpstr>네트워크 관리</vt:lpstr>
      <vt:lpstr>(계속)</vt:lpstr>
      <vt:lpstr>패키지 관리</vt:lpstr>
      <vt:lpstr>부팅 프로세스</vt:lpstr>
      <vt:lpstr>개발환경</vt:lpstr>
      <vt:lpstr>gcc 설치</vt:lpstr>
      <vt:lpstr>gcc 컴파일</vt:lpstr>
      <vt:lpstr>python</vt:lpstr>
      <vt:lpstr>기타 기능</vt:lpstr>
      <vt:lpstr>참고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프로그래밍</dc:title>
  <dc:creator>hwangheui lee</dc:creator>
  <cp:lastModifiedBy>hwangheui lee</cp:lastModifiedBy>
  <cp:revision>369</cp:revision>
  <dcterms:created xsi:type="dcterms:W3CDTF">2019-01-17T00:58:44Z</dcterms:created>
  <dcterms:modified xsi:type="dcterms:W3CDTF">2020-03-05T03:25:15Z</dcterms:modified>
</cp:coreProperties>
</file>