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04" r:id="rId2"/>
    <p:sldId id="1602" r:id="rId3"/>
    <p:sldId id="160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52A6-7373-49A2-AEB5-D2E1F4222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A6B6C5-6A5F-49CE-B86E-0605E79F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30321-3CBB-4DCF-B317-F178291D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D167E-384F-4C51-AAF0-2ECD528A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BC725-54A5-4761-BC72-D9782AA6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77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AEFA5-F428-4433-844F-E878AE6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428AAE-48C5-4EC4-B8FB-6EDC486E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89D30-C9CE-46B4-850A-1CF6FDD6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51CA9-D87B-4688-81F2-A820C8B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A6162-E130-4880-86C9-F331CECB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6EEB9B-125B-44EA-89CF-8A4740AE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9DF915-92EA-4BA1-B307-A7848132A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2606BF-1D03-4992-B054-D82F584C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CC780-6956-4D76-B814-9023DC72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315CB-704C-4D2B-87C6-D09BFBD0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37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ABEA-BDA3-4A50-AE66-3862E2C7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01448-8EB4-4DC0-9077-10437FC1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1A1922-E488-45C9-88D1-C755753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3839D-0BD5-4431-92BA-C5B467D6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C48DE-0E8A-4F9C-BF7E-EEA18D9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2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8EEC-0F66-4B55-B079-8BA7C3D8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8F2017-110E-4C76-A9F5-616D5698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83C90-6D1B-4A00-8446-BEFF0E8B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16921-3E20-4683-A05B-A7A927AD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128F0-7F50-49B6-938C-7104DE5C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0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4FEE6-9CA5-46FD-8993-7942BD43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80EB8-B9F7-47F6-A513-58ECECAAE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8833A-121E-43A1-8893-20EF3DDA2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4FA95-3AAE-4F76-812D-3E340926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6F1F6-8F5D-4274-B1C1-DD38AA6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E234C3-3F2D-451C-961B-031D88CF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4A26A-894D-4FF6-9B6F-2D3F4AD5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0B0BD-8433-466A-AE2F-D06052AF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0651C9-5C43-4598-B6CF-94DC7C53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1CCF7A-FF8F-4506-9217-440D5B070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121F0A-5F0D-4677-9F9B-D8845167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6CFC48-8FDA-40ED-B036-6C3BF1AB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F4ECB-A357-4AB2-BE15-D60EA10C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CA00ED-4839-46E1-AB3C-0071254A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40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6E3A6-B5F1-4133-979B-FDEEA6C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503BCC-DE64-4C27-A398-0A801F46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BA6841-E3D5-4D14-A51F-570334E9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F70D0F-5C4D-481F-83E4-A144242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77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17B68-7F4F-4E9B-8958-703DA1D4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54C793-6631-456A-8E2A-B031C797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A2CD8-C6C1-46EC-AEFC-E16C0371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6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D214B-BE23-4EE7-9DC1-0ACFC6CA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4E2CA-0AEE-48E2-B0ED-6EA4AE79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11F0C8-E796-4121-B31C-0B2DFB3D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79201-9629-4A9D-AB4D-1329C94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B0E6EA-77C0-4EB3-867D-80301D07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657CB-2764-4485-A4DD-9347D8A6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78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4FC5D-8C90-458B-A74F-544BFCFE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E9E620-796B-4948-AAE8-1CBE8DDC3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AA81BC-760A-42FC-A734-209CC243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F4EB2-D795-4BD6-BD5A-AA7A72E5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468EFE-068C-4C67-B518-3EA1B74E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4AFB8-C8AD-434F-99D7-0AB262D2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9D1682-6952-4146-866D-FD9752EC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CFCEED-2AEE-49FF-A56A-DCF0EDDC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E37F8-52B8-4D5A-80F8-F1827A291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198E-0802-496C-9A4E-5D1058470AF5}" type="datetimeFigureOut">
              <a:rPr lang="de-DE" smtClean="0"/>
              <a:t>22.05.2020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51A95-6978-44F0-A6EB-2F68A26C9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A2B463-2728-4B64-A78D-AAA0BE065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D010-8EA2-435D-8C06-CF37D7D117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98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2C093-98EB-4FD5-9F89-0C1B6802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019B44-852D-4C3D-8559-C9C2927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D72C1AD-A73F-483A-A338-42238B8B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de-DE" sz="2400" dirty="0"/>
              <a:t>Fungibles Geld </a:t>
            </a:r>
            <a:r>
              <a:rPr lang="de-DE" sz="2400" dirty="0" err="1"/>
              <a:t>vs</a:t>
            </a:r>
            <a:br>
              <a:rPr lang="de-DE" sz="2400" dirty="0"/>
            </a:br>
            <a:r>
              <a:rPr lang="de-DE" sz="2400" dirty="0" err="1"/>
              <a:t>framing</a:t>
            </a:r>
            <a:r>
              <a:rPr lang="de-DE" sz="2400" dirty="0"/>
              <a:t>, </a:t>
            </a:r>
            <a:r>
              <a:rPr lang="de-DE" sz="2400" dirty="0" err="1"/>
              <a:t>windfall</a:t>
            </a:r>
            <a:r>
              <a:rPr lang="de-DE" sz="2400" dirty="0"/>
              <a:t> </a:t>
            </a:r>
            <a:r>
              <a:rPr lang="de-DE" sz="2400" dirty="0" err="1"/>
              <a:t>gains</a:t>
            </a:r>
            <a:r>
              <a:rPr lang="de-DE" sz="2400" dirty="0"/>
              <a:t>, mentale Buchführung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B4021F4-8F6A-48CD-867C-A9F2BC1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21" y="1556793"/>
            <a:ext cx="4258816" cy="432048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de-DE" sz="1800" dirty="0"/>
              <a:t>Sie haben insgesamt € 100.000 zur Verfügung. Dieser Betrag setzt sich folgendermaßen zusammen:</a:t>
            </a:r>
          </a:p>
          <a:p>
            <a:r>
              <a:rPr lang="de-DE" sz="1800" dirty="0"/>
              <a:t>€ 50.000 Erbschaft von den Eltern</a:t>
            </a:r>
          </a:p>
          <a:p>
            <a:r>
              <a:rPr lang="de-DE" sz="1800" dirty="0"/>
              <a:t>€ 30.000 eigene Ersparnisse der letzten Jahre</a:t>
            </a:r>
          </a:p>
          <a:p>
            <a:r>
              <a:rPr lang="de-DE" sz="1800" dirty="0"/>
              <a:t>€ 20.000 Lotteriegewinn (6 aus 45)</a:t>
            </a:r>
          </a:p>
          <a:p>
            <a:pPr marL="0" indent="0">
              <a:buNone/>
            </a:pPr>
            <a:r>
              <a:rPr lang="de-DE" sz="1800" dirty="0"/>
              <a:t>Sie sollen das gesamte Geld investieren. Dafür stehen zwei Möglichkeiten zur Verfügung:</a:t>
            </a:r>
          </a:p>
          <a:p>
            <a:pPr marL="514350" indent="-514350">
              <a:buAutoNum type="arabicPeriod"/>
            </a:pPr>
            <a:r>
              <a:rPr lang="de-DE" sz="1800" dirty="0">
                <a:solidFill>
                  <a:srgbClr val="FF0000"/>
                </a:solidFill>
              </a:rPr>
              <a:t>Eine riskante Investition, bei der sie in 2 Jahren das gesamte Kapitel verdoppeln können oder 75% verlieren.</a:t>
            </a:r>
          </a:p>
          <a:p>
            <a:pPr marL="514350" indent="-514350">
              <a:buAutoNum type="arabicPeriod"/>
            </a:pPr>
            <a:r>
              <a:rPr lang="de-DE" sz="1800" dirty="0">
                <a:solidFill>
                  <a:srgbClr val="00B050"/>
                </a:solidFill>
              </a:rPr>
              <a:t>Eine sichere Sparform, bei der sie das Kapitel sicher erhalten und 2% Zinsen in 2 Jahren erhalten.</a:t>
            </a:r>
          </a:p>
          <a:p>
            <a:pPr marL="0" indent="0">
              <a:buNone/>
            </a:pPr>
            <a:r>
              <a:rPr lang="de-DE" sz="1800" dirty="0"/>
              <a:t>Wieviel investieren Sie in die Alternative 1 und wieviel in die Alternative 2. Von welchen Quellen sollen wieviel in Alternative 1 und wieviel in Alternative 2 investiert werden.</a:t>
            </a:r>
          </a:p>
          <a:p>
            <a:pPr marL="0" indent="0">
              <a:buNone/>
            </a:pPr>
            <a:r>
              <a:rPr lang="de-DE" sz="1800" dirty="0"/>
              <a:t>Begründen Sie ihre Entscheidung (Überlegungen, Motive und Ziele)!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31EE76E-CC4F-4ED1-BCF3-244A937643E6}"/>
              </a:ext>
            </a:extLst>
          </p:cNvPr>
          <p:cNvSpPr txBox="1">
            <a:spLocks/>
          </p:cNvSpPr>
          <p:nvPr/>
        </p:nvSpPr>
        <p:spPr>
          <a:xfrm>
            <a:off x="1703512" y="1556793"/>
            <a:ext cx="4258816" cy="43204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Sie haben insgesamt € 100.000 zur Verfügung. Dieser Betrag setzt sich folgendermaßen zusammen:</a:t>
            </a:r>
          </a:p>
          <a:p>
            <a:r>
              <a:rPr lang="de-DE" sz="1800" dirty="0"/>
              <a:t>€ 20.000 Erbschaft von den Eltern</a:t>
            </a:r>
          </a:p>
          <a:p>
            <a:r>
              <a:rPr lang="de-DE" sz="1800" dirty="0"/>
              <a:t>€ 70.000 eigene Ersparnisse der letzten Jahre</a:t>
            </a:r>
          </a:p>
          <a:p>
            <a:r>
              <a:rPr lang="de-DE" sz="1800" dirty="0"/>
              <a:t>€ 10.000 Lotteriegewinn (6 aus 45)</a:t>
            </a:r>
          </a:p>
          <a:p>
            <a:pPr marL="0" indent="0">
              <a:buNone/>
            </a:pPr>
            <a:r>
              <a:rPr lang="de-DE" sz="1800" dirty="0"/>
              <a:t>Sie sollen das gesamte Geld investieren. Dafür stehen zwei Möglichkeiten zur Verfügung: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de-DE" sz="1800" dirty="0">
                <a:solidFill>
                  <a:srgbClr val="FF0000"/>
                </a:solidFill>
              </a:rPr>
              <a:t>Eine riskante Investition, bei der sie in 2 Jahren das gesamte Kapitel verdoppeln können oder 75% verlieren.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de-DE" sz="1800" dirty="0">
                <a:solidFill>
                  <a:srgbClr val="00B050"/>
                </a:solidFill>
              </a:rPr>
              <a:t>Eine sichere Sparform, bei der sie das Kapitel sicher erhalten und 2% Zinsen in 2 Jahren erhalten.</a:t>
            </a:r>
          </a:p>
          <a:p>
            <a:pPr marL="0" indent="0">
              <a:buNone/>
            </a:pPr>
            <a:r>
              <a:rPr lang="de-DE" sz="1800" dirty="0"/>
              <a:t>Wieviel investieren Sie in die Alternative 1 und wieviel in die Alternative 2. Von welchen Quellen sollen wieviel in Alternative 1 und wieviel in Alternative 2 investiert werden.</a:t>
            </a:r>
          </a:p>
          <a:p>
            <a:pPr marL="0" indent="0">
              <a:buNone/>
            </a:pPr>
            <a:r>
              <a:rPr lang="de-DE" sz="1800" dirty="0"/>
              <a:t>Begründen Sie ihre Entscheidung (Überlegungen, Motive und Ziele)!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6F21C0C-C0E0-48E8-BBB5-B281198B9884}"/>
              </a:ext>
            </a:extLst>
          </p:cNvPr>
          <p:cNvSpPr txBox="1">
            <a:spLocks/>
          </p:cNvSpPr>
          <p:nvPr/>
        </p:nvSpPr>
        <p:spPr>
          <a:xfrm>
            <a:off x="1703512" y="1124744"/>
            <a:ext cx="4258816" cy="49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1800" dirty="0"/>
              <a:t>Gruppe A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6E440E-9C3D-4CEB-96E4-33C8F0D3F637}"/>
              </a:ext>
            </a:extLst>
          </p:cNvPr>
          <p:cNvSpPr txBox="1">
            <a:spLocks/>
          </p:cNvSpPr>
          <p:nvPr/>
        </p:nvSpPr>
        <p:spPr>
          <a:xfrm>
            <a:off x="6096000" y="1056715"/>
            <a:ext cx="4258816" cy="49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1800" dirty="0"/>
              <a:t>Gruppe B</a:t>
            </a:r>
          </a:p>
        </p:txBody>
      </p:sp>
    </p:spTree>
    <p:extLst>
      <p:ext uri="{BB962C8B-B14F-4D97-AF65-F5344CB8AC3E}">
        <p14:creationId xmlns:p14="http://schemas.microsoft.com/office/powerpoint/2010/main" val="33221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F8EC4-3B09-474B-B511-DA61FBD8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Gruppe A: Fungibles Geld </a:t>
            </a:r>
            <a:r>
              <a:rPr lang="de-DE" sz="2800" dirty="0" err="1"/>
              <a:t>vs</a:t>
            </a:r>
            <a:br>
              <a:rPr lang="de-DE" sz="2800" dirty="0"/>
            </a:br>
            <a:r>
              <a:rPr lang="de-DE" sz="2800" dirty="0" err="1"/>
              <a:t>framing</a:t>
            </a:r>
            <a:r>
              <a:rPr lang="de-DE" sz="2800" dirty="0"/>
              <a:t>, </a:t>
            </a:r>
            <a:r>
              <a:rPr lang="de-DE" sz="2800" dirty="0" err="1"/>
              <a:t>windfall</a:t>
            </a:r>
            <a:r>
              <a:rPr lang="de-DE" sz="2800" dirty="0"/>
              <a:t> </a:t>
            </a:r>
            <a:r>
              <a:rPr lang="de-DE" sz="2800" dirty="0" err="1"/>
              <a:t>gains</a:t>
            </a:r>
            <a:r>
              <a:rPr lang="de-DE" sz="2800" dirty="0"/>
              <a:t>, mentale Buchführung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5D8ED-23CD-4537-AC91-1B747402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Sie haben insgesamt € 100.000 zur Verfügung. Dieser Betrag setzt sich folgendermaßen zusammen:</a:t>
            </a:r>
          </a:p>
          <a:p>
            <a:r>
              <a:rPr lang="de-DE" sz="1800" dirty="0"/>
              <a:t>€ 50.000 Erbschaft von den Eltern</a:t>
            </a:r>
          </a:p>
          <a:p>
            <a:r>
              <a:rPr lang="de-DE" sz="1800" dirty="0"/>
              <a:t>€ 30.000 Eigene Ersparnisse der letzten Jahre</a:t>
            </a:r>
          </a:p>
          <a:p>
            <a:r>
              <a:rPr lang="de-DE" sz="1800" dirty="0"/>
              <a:t>€ 20.000 Lotteriegewinn (6 aus 45)</a:t>
            </a:r>
          </a:p>
          <a:p>
            <a:pPr marL="0" indent="0">
              <a:buNone/>
            </a:pPr>
            <a:r>
              <a:rPr lang="de-DE" sz="1800" dirty="0"/>
              <a:t>Sie sollen das gesamte Geld investieren. Dafür stehen zwei Möglichkeiten zur Verfügung:</a:t>
            </a:r>
          </a:p>
          <a:p>
            <a:pPr marL="514350" indent="-514350">
              <a:buAutoNum type="arabicPeriod"/>
            </a:pPr>
            <a:r>
              <a:rPr lang="de-DE" sz="1800" dirty="0">
                <a:solidFill>
                  <a:srgbClr val="FF0000"/>
                </a:solidFill>
              </a:rPr>
              <a:t>Eine etwas riskante Investition, bei der sie in 2 Jahren das gesamte Kapitel verdoppeln können oder 75% verlieren.</a:t>
            </a:r>
          </a:p>
          <a:p>
            <a:pPr marL="514350" indent="-514350">
              <a:buAutoNum type="arabicPeriod"/>
            </a:pPr>
            <a:r>
              <a:rPr lang="de-DE" sz="1800" dirty="0">
                <a:solidFill>
                  <a:srgbClr val="00B050"/>
                </a:solidFill>
              </a:rPr>
              <a:t>Eine sichere Sparform, bei der sie das Kapitel sicher erhalten und 2% Zinsen in 2 Jahren erhalten.</a:t>
            </a:r>
          </a:p>
          <a:p>
            <a:pPr marL="0" indent="0">
              <a:buNone/>
            </a:pPr>
            <a:r>
              <a:rPr lang="de-DE" sz="1800" dirty="0"/>
              <a:t>Wieviel investieren Sie in die Alternative 1 und wieviel in die Alternative 2. Von welchen Quellen sollen wieviel in Alternative 1 und wieviel in Alternative 2 investiert werden.</a:t>
            </a:r>
          </a:p>
          <a:p>
            <a:pPr marL="0" indent="0">
              <a:buNone/>
            </a:pPr>
            <a:r>
              <a:rPr lang="de-DE" sz="1800" dirty="0"/>
              <a:t>Begründen Sie ihre Entscheidung (Überlegungen, Motive und Ziele)!</a:t>
            </a:r>
          </a:p>
        </p:txBody>
      </p:sp>
    </p:spTree>
    <p:extLst>
      <p:ext uri="{BB962C8B-B14F-4D97-AF65-F5344CB8AC3E}">
        <p14:creationId xmlns:p14="http://schemas.microsoft.com/office/powerpoint/2010/main" val="428030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F8EC4-3B09-474B-B511-DA61FBD8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Gruppe B: Fungibles Geld </a:t>
            </a:r>
            <a:r>
              <a:rPr lang="de-DE" sz="2800" dirty="0" err="1"/>
              <a:t>vs</a:t>
            </a:r>
            <a:br>
              <a:rPr lang="de-DE" sz="2800" dirty="0"/>
            </a:br>
            <a:r>
              <a:rPr lang="de-DE" sz="2800" dirty="0" err="1"/>
              <a:t>framing</a:t>
            </a:r>
            <a:r>
              <a:rPr lang="de-DE" sz="2800" dirty="0"/>
              <a:t>, </a:t>
            </a:r>
            <a:r>
              <a:rPr lang="de-DE" sz="2800" dirty="0" err="1"/>
              <a:t>windfall</a:t>
            </a:r>
            <a:r>
              <a:rPr lang="de-DE" sz="2800" dirty="0"/>
              <a:t> </a:t>
            </a:r>
            <a:r>
              <a:rPr lang="de-DE" sz="2800" dirty="0" err="1"/>
              <a:t>gains</a:t>
            </a:r>
            <a:r>
              <a:rPr lang="de-DE" sz="2800" dirty="0"/>
              <a:t>, mentale Buchführung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5D8ED-23CD-4537-AC91-1B747402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Sie haben insgesamt € 100.000 zur Verfügung. Dieser Betrag setzt sich folgendermaßen zusammen:</a:t>
            </a:r>
          </a:p>
          <a:p>
            <a:r>
              <a:rPr lang="de-DE" sz="1800" dirty="0"/>
              <a:t>€ 20.000 Erbschaft von den Eltern</a:t>
            </a:r>
          </a:p>
          <a:p>
            <a:r>
              <a:rPr lang="de-DE" sz="1800" dirty="0"/>
              <a:t>€ 70.000 Eigene Ersparnisse der letzten Jahre</a:t>
            </a:r>
          </a:p>
          <a:p>
            <a:r>
              <a:rPr lang="de-DE" sz="1800" dirty="0"/>
              <a:t>€ 10.000 Lotteriegewinn (6 aus 45)</a:t>
            </a:r>
          </a:p>
          <a:p>
            <a:pPr marL="0" indent="0">
              <a:buNone/>
            </a:pPr>
            <a:r>
              <a:rPr lang="de-DE" sz="1800" dirty="0"/>
              <a:t>Sie sollen das gesamte Geld investieren. Dafür stehen zwei Möglichkeiten zur Verfügung:</a:t>
            </a:r>
          </a:p>
          <a:p>
            <a:pPr marL="514350" indent="-514350">
              <a:buAutoNum type="arabicPeriod"/>
            </a:pPr>
            <a:r>
              <a:rPr lang="de-DE" sz="1800" dirty="0">
                <a:solidFill>
                  <a:srgbClr val="FF0000"/>
                </a:solidFill>
              </a:rPr>
              <a:t>Eine etwas riskante Investition, bei der sie in 2 Jahren das gesamte Kapitel verdoppeln können oder 75% verlieren.</a:t>
            </a:r>
          </a:p>
          <a:p>
            <a:pPr marL="514350" indent="-514350">
              <a:buAutoNum type="arabicPeriod"/>
            </a:pPr>
            <a:r>
              <a:rPr lang="de-DE" sz="1800" dirty="0">
                <a:solidFill>
                  <a:srgbClr val="00B050"/>
                </a:solidFill>
              </a:rPr>
              <a:t>Eine sichere Sparform, bei der sie das Kapitel sicher erhalten und 2% Zinsen in 2 Jahren erhalten.</a:t>
            </a:r>
          </a:p>
          <a:p>
            <a:pPr marL="0" indent="0">
              <a:buNone/>
            </a:pPr>
            <a:r>
              <a:rPr lang="de-DE" sz="1800" dirty="0"/>
              <a:t>Wieviel investieren Sie in die Alternative 1 und wieviel in die Alternative 2. Von welchen Quellen sollen wieviel in Alternative 1 und wieviel in Alternative 2 investiert werden.</a:t>
            </a:r>
          </a:p>
          <a:p>
            <a:pPr marL="0" indent="0">
              <a:buNone/>
            </a:pPr>
            <a:r>
              <a:rPr lang="de-DE" sz="1800" dirty="0"/>
              <a:t>Begründen Sie ihre Entscheidung (Überlegungen, Motive und Ziele)!</a:t>
            </a:r>
          </a:p>
        </p:txBody>
      </p:sp>
    </p:spTree>
    <p:extLst>
      <p:ext uri="{BB962C8B-B14F-4D97-AF65-F5344CB8AC3E}">
        <p14:creationId xmlns:p14="http://schemas.microsoft.com/office/powerpoint/2010/main" val="201103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Fungibles Geld vs framing, windfall gains, mentale Buchführung</vt:lpstr>
      <vt:lpstr>Gruppe A: Fungibles Geld vs framing, windfall gains, mentale Buchführung</vt:lpstr>
      <vt:lpstr>Gruppe B: Fungibles Geld vs framing, windfall gains, mentale Buchführung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Fungibles Geld vs framing, windfall gains, mentale Buchführung</dc:title>
  <dc:creator>Erich Kirchler</dc:creator>
  <cp:lastModifiedBy>Erich Kirchler</cp:lastModifiedBy>
  <cp:revision>1</cp:revision>
  <dcterms:created xsi:type="dcterms:W3CDTF">2020-05-22T16:47:14Z</dcterms:created>
  <dcterms:modified xsi:type="dcterms:W3CDTF">2020-05-22T16:47:26Z</dcterms:modified>
</cp:coreProperties>
</file>