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handoutMasterIdLst>
    <p:handoutMasterId r:id="rId8"/>
  </p:handoutMasterIdLst>
  <p:sldIdLst>
    <p:sldId id="369" r:id="rId2"/>
    <p:sldId id="258" r:id="rId3"/>
    <p:sldId id="352" r:id="rId4"/>
    <p:sldId id="353" r:id="rId5"/>
    <p:sldId id="354" r:id="rId6"/>
    <p:sldId id="355" r:id="rId7"/>
  </p:sldIdLst>
  <p:sldSz cx="12192000" cy="6858000"/>
  <p:notesSz cx="6858000" cy="9144000"/>
  <p:embeddedFontLst>
    <p:embeddedFont>
      <p:font typeface="Verdana" panose="020B0604030504040204" pitchFamily="34" charset="0"/>
      <p:regular r:id="rId9"/>
      <p:bold r:id="rId10"/>
      <p:italic r:id="rId11"/>
      <p:boldItalic r:id="rId12"/>
    </p:embeddedFont>
    <p:embeddedFont>
      <p:font typeface="HY견명조" panose="0203060000010101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EF"/>
    <a:srgbClr val="EC9892"/>
    <a:srgbClr val="B93945"/>
    <a:srgbClr val="F2B8B4"/>
    <a:srgbClr val="D9838B"/>
    <a:srgbClr val="D37079"/>
    <a:srgbClr val="FFFFFF"/>
    <a:srgbClr val="F8E6C7"/>
    <a:srgbClr val="F9E6C7"/>
    <a:srgbClr val="D973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98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rcRect r="1250" b="21952"/>
          <a:stretch/>
        </p:blipFill>
        <p:spPr>
          <a:xfrm>
            <a:off x="6600056" y="1772816"/>
            <a:ext cx="525658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8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gradFill flip="none" rotWithShape="1">
          <a:gsLst>
            <a:gs pos="96460">
              <a:srgbClr val="F2B8B4"/>
            </a:gs>
            <a:gs pos="0">
              <a:srgbClr val="FFFEFE"/>
            </a:gs>
            <a:gs pos="72000">
              <a:srgbClr val="F9DCDA"/>
            </a:gs>
            <a:gs pos="49000">
              <a:schemeClr val="bg1">
                <a:alpha val="76000"/>
                <a:lumMod val="87000"/>
                <a:lumOff val="1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4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gradFill flip="none" rotWithShape="1">
          <a:gsLst>
            <a:gs pos="96460">
              <a:srgbClr val="F2B8B4"/>
            </a:gs>
            <a:gs pos="0">
              <a:srgbClr val="FFFEFE"/>
            </a:gs>
            <a:gs pos="72000">
              <a:srgbClr val="F9DCDA"/>
            </a:gs>
            <a:gs pos="49000">
              <a:schemeClr val="bg1">
                <a:alpha val="76000"/>
                <a:lumMod val="87000"/>
                <a:lumOff val="13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82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2423592" y="548680"/>
            <a:ext cx="7272808" cy="5908351"/>
            <a:chOff x="2423592" y="548680"/>
            <a:chExt cx="7272808" cy="5908351"/>
          </a:xfrm>
        </p:grpSpPr>
        <p:sp>
          <p:nvSpPr>
            <p:cNvPr id="6" name="Line 5"/>
            <p:cNvSpPr>
              <a:spLocks noChangeShapeType="1"/>
            </p:cNvSpPr>
            <p:nvPr userDrawn="1">
              <p:custDataLst>
                <p:tags r:id="rId1"/>
              </p:custDataLst>
            </p:nvPr>
          </p:nvSpPr>
          <p:spPr bwMode="auto">
            <a:xfrm>
              <a:off x="3342217" y="3418781"/>
              <a:ext cx="5535083" cy="0"/>
            </a:xfrm>
            <a:prstGeom prst="line">
              <a:avLst/>
            </a:prstGeom>
            <a:ln>
              <a:prstDash val="dash"/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sz="1800"/>
            </a:p>
          </p:txBody>
        </p:sp>
        <p:sp>
          <p:nvSpPr>
            <p:cNvPr id="8" name="Line 5"/>
            <p:cNvSpPr>
              <a:spLocks noChangeShapeType="1"/>
            </p:cNvSpPr>
            <p:nvPr userDrawn="1">
              <p:custDataLst>
                <p:tags r:id="rId2"/>
              </p:custDataLst>
            </p:nvPr>
          </p:nvSpPr>
          <p:spPr bwMode="auto">
            <a:xfrm>
              <a:off x="3342217" y="3418781"/>
              <a:ext cx="5535083" cy="0"/>
            </a:xfrm>
            <a:prstGeom prst="line">
              <a:avLst/>
            </a:prstGeom>
            <a:ln>
              <a:prstDash val="dash"/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sz="1800"/>
            </a:p>
          </p:txBody>
        </p:sp>
        <p:sp>
          <p:nvSpPr>
            <p:cNvPr id="11" name="Text Box 4"/>
            <p:cNvSpPr txBox="1">
              <a:spLocks noChangeArrowheads="1"/>
            </p:cNvSpPr>
            <p:nvPr userDrawn="1">
              <p:custDataLst>
                <p:tags r:id="rId3"/>
              </p:custDataLst>
            </p:nvPr>
          </p:nvSpPr>
          <p:spPr bwMode="auto">
            <a:xfrm>
              <a:off x="3687233" y="3385216"/>
              <a:ext cx="48768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4400" b="1" dirty="0">
                  <a:solidFill>
                    <a:srgbClr val="D9D1D5"/>
                  </a:solidFill>
                  <a:latin typeface="HY견명조" pitchFamily="18" charset="-127"/>
                  <a:ea typeface="HY견명조" pitchFamily="18" charset="-127"/>
                </a:rPr>
                <a:t>Thank</a:t>
              </a:r>
              <a:r>
                <a:rPr lang="en-US" altLang="ko-KR" sz="4400" b="1" baseline="0" dirty="0">
                  <a:solidFill>
                    <a:srgbClr val="D9D1D5"/>
                  </a:solidFill>
                  <a:latin typeface="HY견명조" pitchFamily="18" charset="-127"/>
                  <a:ea typeface="HY견명조" pitchFamily="18" charset="-127"/>
                </a:rPr>
                <a:t> You</a:t>
              </a:r>
              <a:endPara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 userDrawn="1">
              <p:custDataLst>
                <p:tags r:id="rId4"/>
              </p:custDataLst>
            </p:nvPr>
          </p:nvSpPr>
          <p:spPr bwMode="auto">
            <a:xfrm>
              <a:off x="2423592" y="548680"/>
              <a:ext cx="7272808" cy="590835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EEEEEE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8456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44016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764704"/>
            <a:ext cx="3119669" cy="0"/>
          </a:xfrm>
          <a:prstGeom prst="line">
            <a:avLst/>
          </a:prstGeom>
          <a:ln w="76200">
            <a:solidFill>
              <a:srgbClr val="D37079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764704"/>
            <a:ext cx="3119669" cy="0"/>
          </a:xfrm>
          <a:prstGeom prst="line">
            <a:avLst/>
          </a:prstGeom>
          <a:ln w="76200">
            <a:solidFill>
              <a:srgbClr val="F2B8B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764704"/>
            <a:ext cx="3119669" cy="0"/>
          </a:xfrm>
          <a:prstGeom prst="line">
            <a:avLst/>
          </a:prstGeom>
          <a:ln w="76200">
            <a:solidFill>
              <a:srgbClr val="F8E6C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3119669" cy="0"/>
          </a:xfrm>
          <a:prstGeom prst="line">
            <a:avLst/>
          </a:prstGeom>
          <a:ln w="76200">
            <a:solidFill>
              <a:srgbClr val="B9394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39350" y="908720"/>
            <a:ext cx="11713301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93945"/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D9737E"/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rgbClr val="D9737E"/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Clr>
                <a:srgbClr val="D9737E"/>
              </a:buClr>
              <a:buSzPct val="96000"/>
              <a:defRPr sz="14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2022-02-14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85" r:id="rId4"/>
    <p:sldLayoutId id="214748367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hanbit.co.kr/src/4576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>
            <a:extLst>
              <a:ext uri="{FF2B5EF4-FFF2-40B4-BE49-F238E27FC236}">
                <a16:creationId xmlns:a16="http://schemas.microsoft.com/office/drawing/2014/main" xmlns="" id="{086995A1-3267-4125-B953-A6F53465711E}"/>
              </a:ext>
            </a:extLst>
          </p:cNvPr>
          <p:cNvSpPr/>
          <p:nvPr/>
        </p:nvSpPr>
        <p:spPr>
          <a:xfrm>
            <a:off x="6240016" y="908720"/>
            <a:ext cx="4136304" cy="4863821"/>
          </a:xfrm>
          <a:prstGeom prst="roundRect">
            <a:avLst>
              <a:gd name="adj" fmla="val 5013"/>
            </a:avLst>
          </a:prstGeom>
          <a:solidFill>
            <a:schemeClr val="bg1"/>
          </a:solidFill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20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강의교안 이용 안내</a:t>
            </a:r>
            <a:r>
              <a:rPr kumimoji="0" lang="en-US" altLang="ko-KR" sz="20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]</a:t>
            </a:r>
          </a:p>
          <a:p>
            <a:pPr marL="17145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000" kern="120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en-US" altLang="ko-KR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/>
            </a:r>
            <a:br>
              <a:rPr kumimoji="0" lang="en-US" altLang="ko-KR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</a:b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저자와 </a:t>
            </a:r>
            <a:r>
              <a:rPr kumimoji="0" lang="ko-KR" altLang="en-US" sz="1400" kern="1200" dirty="0" err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㈜에 있습니다</a:t>
            </a:r>
            <a:r>
              <a:rPr kumimoji="0" lang="en-US" altLang="ko-KR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endParaRPr kumimoji="0" lang="en-US" altLang="ko-KR" sz="1400" kern="120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kern="120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908720"/>
            <a:ext cx="493951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2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" y="620713"/>
            <a:ext cx="12192000" cy="547687"/>
          </a:xfrm>
        </p:spPr>
        <p:txBody>
          <a:bodyPr/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교재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943872" y="1474788"/>
            <a:ext cx="6336704" cy="4321175"/>
          </a:xfrm>
        </p:spPr>
        <p:txBody>
          <a:bodyPr anchor="ctr" anchorCtr="0"/>
          <a:lstStyle/>
          <a:p>
            <a:pPr marL="179388" lvl="1" indent="-179388">
              <a:lnSpc>
                <a:spcPct val="120000"/>
              </a:lnSpc>
            </a:pPr>
            <a:r>
              <a:rPr lang="ko-KR" altLang="en-US" sz="1800" dirty="0"/>
              <a:t>도서명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IT@CookBook</a:t>
            </a:r>
            <a:r>
              <a:rPr lang="en-US" altLang="ko-KR" sz="1800" dirty="0"/>
              <a:t>, </a:t>
            </a:r>
            <a:r>
              <a:rPr lang="ko-KR" altLang="en-US" sz="1800" dirty="0"/>
              <a:t>쉽게 배우는 자료구조 </a:t>
            </a:r>
            <a:r>
              <a:rPr lang="en-US" altLang="ko-KR" sz="1800" dirty="0"/>
              <a:t>with </a:t>
            </a:r>
            <a:r>
              <a:rPr lang="ko-KR" altLang="en-US" sz="1800" dirty="0"/>
              <a:t>자바</a:t>
            </a:r>
            <a:endParaRPr lang="en-US" altLang="ko-KR" sz="1800" dirty="0"/>
          </a:p>
          <a:p>
            <a:pPr marL="179388" lvl="1" indent="-179388">
              <a:lnSpc>
                <a:spcPct val="120000"/>
              </a:lnSpc>
            </a:pPr>
            <a:r>
              <a:rPr lang="en-US" altLang="ko-KR" sz="1800" dirty="0">
                <a:latin typeface="+mn-lt"/>
              </a:rPr>
              <a:t>ISBN : 979–11–5664–576–4 93000</a:t>
            </a:r>
            <a:endParaRPr lang="ko-KR" altLang="en-US" sz="1800" dirty="0">
              <a:latin typeface="+mn-lt"/>
            </a:endParaRPr>
          </a:p>
          <a:p>
            <a:pPr marL="179388" lvl="1" indent="-179388">
              <a:lnSpc>
                <a:spcPct val="120000"/>
              </a:lnSpc>
            </a:pPr>
            <a:r>
              <a:rPr lang="ko-KR" altLang="en-US" sz="1800" dirty="0"/>
              <a:t>저자 </a:t>
            </a:r>
            <a:r>
              <a:rPr lang="en-US" altLang="ko-KR" sz="1800" dirty="0"/>
              <a:t>: </a:t>
            </a:r>
            <a:r>
              <a:rPr lang="ko-KR" altLang="en-US" sz="1800" dirty="0"/>
              <a:t>문병로</a:t>
            </a:r>
            <a:endParaRPr lang="en-US" altLang="ko-KR" sz="1800" dirty="0"/>
          </a:p>
          <a:p>
            <a:pPr marL="179388" lvl="1" indent="-179388">
              <a:lnSpc>
                <a:spcPct val="120000"/>
              </a:lnSpc>
            </a:pPr>
            <a:r>
              <a:rPr lang="ko-KR" altLang="en-US" sz="1800" dirty="0"/>
              <a:t>출판사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한빛아카데미</a:t>
            </a:r>
            <a:r>
              <a:rPr lang="en-US" altLang="ko-KR" sz="1800" dirty="0"/>
              <a:t>(</a:t>
            </a:r>
            <a:r>
              <a:rPr lang="ko-KR" altLang="en-US" sz="1800" dirty="0"/>
              <a:t>주</a:t>
            </a:r>
            <a:r>
              <a:rPr lang="en-US" altLang="ko-KR" sz="1800" dirty="0"/>
              <a:t>)</a:t>
            </a:r>
          </a:p>
          <a:p>
            <a:pPr marL="179388" lvl="1" indent="-179388">
              <a:lnSpc>
                <a:spcPct val="120000"/>
              </a:lnSpc>
            </a:pPr>
            <a:r>
              <a:rPr lang="ko-KR" altLang="en-US" sz="1800" dirty="0"/>
              <a:t>페이지 </a:t>
            </a:r>
            <a:r>
              <a:rPr lang="en-US" altLang="ko-KR" sz="1800" dirty="0"/>
              <a:t>/ </a:t>
            </a:r>
            <a:r>
              <a:rPr lang="ko-KR" altLang="en-US" sz="1800" dirty="0"/>
              <a:t>정가 </a:t>
            </a:r>
            <a:r>
              <a:rPr lang="en-US" altLang="ko-KR" sz="1800" dirty="0"/>
              <a:t>: 500p / 29,000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179388" lvl="1" indent="-179388">
              <a:lnSpc>
                <a:spcPct val="120000"/>
              </a:lnSpc>
            </a:pPr>
            <a:r>
              <a:rPr lang="ko-KR" altLang="en-US" sz="1800" dirty="0"/>
              <a:t>예제 소스 </a:t>
            </a:r>
            <a:r>
              <a:rPr lang="en-US" altLang="ko-KR" sz="1800" dirty="0"/>
              <a:t>: </a:t>
            </a:r>
            <a:r>
              <a:rPr lang="en-US" altLang="ko-KR" dirty="0">
                <a:hlinkClick r:id="rId2"/>
              </a:rPr>
              <a:t>http://www.hanbit.co.kr/src/4576</a:t>
            </a:r>
            <a:endParaRPr lang="en-US" altLang="ko-KR" dirty="0"/>
          </a:p>
          <a:p>
            <a:pPr marL="179388" lvl="1" indent="-179388"/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484784"/>
            <a:ext cx="3454755" cy="4320000"/>
          </a:xfrm>
          <a:prstGeom prst="rect">
            <a:avLst/>
          </a:prstGeom>
          <a:ln>
            <a:solidFill>
              <a:srgbClr val="D9737E"/>
            </a:solidFill>
          </a:ln>
        </p:spPr>
      </p:pic>
    </p:spTree>
    <p:extLst>
      <p:ext uri="{BB962C8B-B14F-4D97-AF65-F5344CB8AC3E}">
        <p14:creationId xmlns:p14="http://schemas.microsoft.com/office/powerpoint/2010/main" val="232235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내용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68288" indent="-268288">
              <a:spcAft>
                <a:spcPts val="1200"/>
              </a:spcAft>
              <a:buNone/>
              <a:tabLst>
                <a:tab pos="268288" algn="l"/>
              </a:tabLst>
            </a:pPr>
            <a:r>
              <a:rPr lang="ko-KR" altLang="en-US" sz="1500" b="1" dirty="0">
                <a:solidFill>
                  <a:srgbClr val="B93945"/>
                </a:solidFill>
              </a:rPr>
              <a:t>➊ 공부를 위한 준비</a:t>
            </a:r>
            <a:r>
              <a:rPr lang="en-US" altLang="ko-KR" sz="1500" b="1" dirty="0">
                <a:solidFill>
                  <a:srgbClr val="B93945"/>
                </a:solidFill>
              </a:rPr>
              <a:t>(1~4</a:t>
            </a:r>
            <a:r>
              <a:rPr lang="ko-KR" altLang="en-US" sz="1500" b="1" dirty="0">
                <a:solidFill>
                  <a:srgbClr val="B93945"/>
                </a:solidFill>
              </a:rPr>
              <a:t>장</a:t>
            </a:r>
            <a:r>
              <a:rPr lang="en-US" altLang="ko-KR" sz="1500" b="1" dirty="0">
                <a:solidFill>
                  <a:srgbClr val="B93945"/>
                </a:solidFill>
              </a:rPr>
              <a:t>) </a:t>
            </a:r>
            <a:r>
              <a:rPr lang="ko-KR" altLang="en-US" sz="1500" dirty="0"/>
              <a:t>이 책을 본격적으로 공부하기 전에 알아야 할 내용들을 담았습니다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자료구조와 알고리즘의 개념</a:t>
            </a:r>
            <a:r>
              <a:rPr lang="en-US" altLang="ko-KR" sz="1500" dirty="0"/>
              <a:t>, </a:t>
            </a:r>
            <a:r>
              <a:rPr lang="ko-KR" altLang="en-US" sz="1500" dirty="0"/>
              <a:t>사고법의 중요 메커니즘인 재귀</a:t>
            </a:r>
            <a:r>
              <a:rPr lang="en-US" altLang="ko-KR" sz="1500" dirty="0"/>
              <a:t>, </a:t>
            </a:r>
            <a:r>
              <a:rPr lang="ko-KR" altLang="en-US" sz="1500" dirty="0"/>
              <a:t>알고리즘의 성능 파악 방법과 성능 표현 방법을 소개합니다</a:t>
            </a:r>
            <a:r>
              <a:rPr lang="en-US" altLang="ko-KR" sz="1500" dirty="0"/>
              <a:t>. 4</a:t>
            </a:r>
            <a:r>
              <a:rPr lang="ko-KR" altLang="en-US" sz="1500" dirty="0"/>
              <a:t>장에서는 이 책에 나오는 코드와 친해질 수 있도록 자바 언어의 기초 내용을 정리했습니다</a:t>
            </a:r>
            <a:r>
              <a:rPr lang="en-US" altLang="ko-KR" sz="1500" dirty="0"/>
              <a:t>.</a:t>
            </a:r>
          </a:p>
          <a:p>
            <a:pPr marL="268288" indent="-268288">
              <a:spcAft>
                <a:spcPts val="1200"/>
              </a:spcAft>
              <a:buNone/>
              <a:tabLst>
                <a:tab pos="268288" algn="l"/>
              </a:tabLst>
            </a:pPr>
            <a:r>
              <a:rPr lang="en-US" altLang="ko-KR" sz="1500" b="1" dirty="0">
                <a:solidFill>
                  <a:srgbClr val="B93945"/>
                </a:solidFill>
              </a:rPr>
              <a:t>➋ </a:t>
            </a:r>
            <a:r>
              <a:rPr lang="ko-KR" altLang="en-US" sz="1500" b="1" dirty="0">
                <a:solidFill>
                  <a:srgbClr val="B93945"/>
                </a:solidFill>
              </a:rPr>
              <a:t>선형 자료구조</a:t>
            </a:r>
            <a:r>
              <a:rPr lang="en-US" altLang="ko-KR" sz="1500" b="1" dirty="0">
                <a:solidFill>
                  <a:srgbClr val="B93945"/>
                </a:solidFill>
              </a:rPr>
              <a:t>(5~7</a:t>
            </a:r>
            <a:r>
              <a:rPr lang="ko-KR" altLang="en-US" sz="1500" b="1" dirty="0">
                <a:solidFill>
                  <a:srgbClr val="B93945"/>
                </a:solidFill>
              </a:rPr>
              <a:t>장</a:t>
            </a:r>
            <a:r>
              <a:rPr lang="en-US" altLang="ko-KR" sz="1500" b="1" dirty="0">
                <a:solidFill>
                  <a:srgbClr val="B93945"/>
                </a:solidFill>
              </a:rPr>
              <a:t>)</a:t>
            </a:r>
            <a:r>
              <a:rPr lang="en-US" altLang="ko-KR" sz="1500" dirty="0"/>
              <a:t> </a:t>
            </a:r>
            <a:r>
              <a:rPr lang="ko-KR" altLang="en-US" sz="1500" dirty="0"/>
              <a:t>일차원적 자료구조인 리스트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스택</a:t>
            </a:r>
            <a:r>
              <a:rPr lang="en-US" altLang="ko-KR" sz="1500" dirty="0"/>
              <a:t>, </a:t>
            </a:r>
            <a:r>
              <a:rPr lang="ko-KR" altLang="en-US" sz="1500" dirty="0"/>
              <a:t>큐에 대해 공부합니다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단순하지만 아주 많이 사용되는 유용한 자료구조입니다</a:t>
            </a:r>
            <a:r>
              <a:rPr lang="en-US" altLang="ko-KR" sz="1500" dirty="0"/>
              <a:t>.</a:t>
            </a:r>
          </a:p>
          <a:p>
            <a:pPr marL="268288" indent="-268288">
              <a:spcAft>
                <a:spcPts val="1200"/>
              </a:spcAft>
              <a:buNone/>
              <a:tabLst>
                <a:tab pos="268288" algn="l"/>
              </a:tabLst>
            </a:pPr>
            <a:r>
              <a:rPr lang="en-US" altLang="ko-KR" sz="1500" b="1" dirty="0">
                <a:solidFill>
                  <a:srgbClr val="B93945"/>
                </a:solidFill>
              </a:rPr>
              <a:t>➌ </a:t>
            </a:r>
            <a:r>
              <a:rPr lang="ko-KR" altLang="en-US" sz="1500" b="1" dirty="0">
                <a:solidFill>
                  <a:srgbClr val="B93945"/>
                </a:solidFill>
              </a:rPr>
              <a:t>색인</a:t>
            </a:r>
            <a:r>
              <a:rPr lang="en-US" altLang="ko-KR" sz="1500" b="1" dirty="0">
                <a:solidFill>
                  <a:srgbClr val="B93945"/>
                </a:solidFill>
              </a:rPr>
              <a:t>(10~12</a:t>
            </a:r>
            <a:r>
              <a:rPr lang="ko-KR" altLang="en-US" sz="1500" b="1" dirty="0">
                <a:solidFill>
                  <a:srgbClr val="B93945"/>
                </a:solidFill>
              </a:rPr>
              <a:t>장</a:t>
            </a:r>
            <a:r>
              <a:rPr lang="en-US" altLang="ko-KR" sz="1500" b="1" dirty="0">
                <a:solidFill>
                  <a:srgbClr val="B93945"/>
                </a:solidFill>
              </a:rPr>
              <a:t>)</a:t>
            </a:r>
            <a:r>
              <a:rPr lang="en-US" altLang="ko-KR" sz="1500" dirty="0"/>
              <a:t> </a:t>
            </a:r>
            <a:r>
              <a:rPr lang="ko-KR" altLang="en-US" sz="1500" dirty="0"/>
              <a:t>저장한 데이터를 효율적으로 찾기 위한 색인 기능을 지원하는 자료구조를 다룹니다</a:t>
            </a:r>
            <a:r>
              <a:rPr lang="en-US" altLang="ko-KR" sz="1500" dirty="0"/>
              <a:t>. </a:t>
            </a:r>
            <a:r>
              <a:rPr lang="ko-KR" altLang="en-US" sz="1500" dirty="0"/>
              <a:t>이진 검색 </a:t>
            </a:r>
            <a:r>
              <a:rPr lang="ko-KR" altLang="en-US" sz="1500" dirty="0" err="1"/>
              <a:t>트리로</a:t>
            </a:r>
            <a:r>
              <a:rPr lang="ko-KR" altLang="en-US" sz="1500" dirty="0"/>
              <a:t> 시작해서 균형 잡힌 이진 검색 </a:t>
            </a:r>
            <a:r>
              <a:rPr lang="ko-KR" altLang="en-US" sz="1500" dirty="0" err="1"/>
              <a:t>트리인</a:t>
            </a:r>
            <a:r>
              <a:rPr lang="ko-KR" altLang="en-US" sz="1500" dirty="0"/>
              <a:t> </a:t>
            </a:r>
            <a:r>
              <a:rPr lang="en-US" altLang="ko-KR" sz="1500" dirty="0"/>
              <a:t>AVL </a:t>
            </a:r>
            <a:r>
              <a:rPr lang="ko-KR" altLang="en-US" sz="1500" dirty="0" err="1"/>
              <a:t>트리와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레드</a:t>
            </a:r>
            <a:r>
              <a:rPr lang="en-US" altLang="ko-KR" sz="1500" dirty="0"/>
              <a:t>-</a:t>
            </a:r>
            <a:r>
              <a:rPr lang="ko-KR" altLang="en-US" sz="1500" dirty="0"/>
              <a:t>블랙 트리</a:t>
            </a:r>
            <a:r>
              <a:rPr lang="en-US" altLang="ko-KR" sz="1500" dirty="0"/>
              <a:t>, </a:t>
            </a:r>
            <a:r>
              <a:rPr lang="ko-KR" altLang="en-US" sz="1500" dirty="0"/>
              <a:t>용량이 큰 색인을 위한 </a:t>
            </a:r>
            <a:r>
              <a:rPr lang="en-US" altLang="ko-KR" sz="1500" dirty="0"/>
              <a:t>B-</a:t>
            </a:r>
            <a:r>
              <a:rPr lang="ko-KR" altLang="en-US" sz="1500" dirty="0" err="1"/>
              <a:t>트리까지</a:t>
            </a:r>
            <a:r>
              <a:rPr lang="ko-KR" altLang="en-US" sz="1500" dirty="0"/>
              <a:t> 공부합니다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또한 이런 색인들과 성격이 조금 다른</a:t>
            </a:r>
            <a:r>
              <a:rPr lang="en-US" altLang="ko-KR" sz="1500" dirty="0"/>
              <a:t>, </a:t>
            </a:r>
            <a:r>
              <a:rPr lang="ko-KR" altLang="en-US" sz="1500" dirty="0"/>
              <a:t>내용에 의해 자리가 정해지는 해시 테이블을 공부합니다</a:t>
            </a:r>
            <a:r>
              <a:rPr lang="en-US" altLang="ko-KR" sz="1500" dirty="0"/>
              <a:t>.</a:t>
            </a:r>
          </a:p>
          <a:p>
            <a:pPr marL="268288" indent="-268288">
              <a:spcAft>
                <a:spcPts val="1200"/>
              </a:spcAft>
              <a:buNone/>
              <a:tabLst>
                <a:tab pos="268288" algn="l"/>
              </a:tabLst>
            </a:pPr>
            <a:r>
              <a:rPr lang="en-US" altLang="ko-KR" sz="1500" b="1" dirty="0">
                <a:solidFill>
                  <a:srgbClr val="B93945"/>
                </a:solidFill>
              </a:rPr>
              <a:t>➍ </a:t>
            </a:r>
            <a:r>
              <a:rPr lang="ko-KR" altLang="en-US" sz="1500" b="1" dirty="0">
                <a:solidFill>
                  <a:srgbClr val="B93945"/>
                </a:solidFill>
              </a:rPr>
              <a:t>우선순위 큐</a:t>
            </a:r>
            <a:r>
              <a:rPr lang="en-US" altLang="ko-KR" sz="1500" dirty="0"/>
              <a:t> </a:t>
            </a:r>
            <a:r>
              <a:rPr lang="ko-KR" altLang="en-US" sz="1500" b="1" dirty="0" err="1">
                <a:solidFill>
                  <a:srgbClr val="B93945"/>
                </a:solidFill>
              </a:rPr>
              <a:t>힙</a:t>
            </a:r>
            <a:r>
              <a:rPr lang="en-US" altLang="ko-KR" sz="1500" b="1" dirty="0">
                <a:solidFill>
                  <a:srgbClr val="B93945"/>
                </a:solidFill>
              </a:rPr>
              <a:t>(8</a:t>
            </a:r>
            <a:r>
              <a:rPr lang="ko-KR" altLang="en-US" sz="1500" b="1" dirty="0">
                <a:solidFill>
                  <a:srgbClr val="B93945"/>
                </a:solidFill>
              </a:rPr>
              <a:t>장</a:t>
            </a:r>
            <a:r>
              <a:rPr lang="en-US" altLang="ko-KR" sz="1500" b="1" dirty="0">
                <a:solidFill>
                  <a:srgbClr val="B93945"/>
                </a:solidFill>
              </a:rPr>
              <a:t>) </a:t>
            </a:r>
            <a:r>
              <a:rPr lang="ko-KR" altLang="en-US" sz="1500" dirty="0"/>
              <a:t>우선순위가 있는 데이터를 처리하기 위한 효과적인 자료구조인 </a:t>
            </a:r>
            <a:r>
              <a:rPr lang="ko-KR" altLang="en-US" sz="1500" dirty="0" err="1"/>
              <a:t>힙을</a:t>
            </a:r>
            <a:r>
              <a:rPr lang="ko-KR" altLang="en-US" sz="1500" dirty="0"/>
              <a:t> 공부합니다</a:t>
            </a:r>
            <a:r>
              <a:rPr lang="en-US" altLang="ko-KR" sz="1500" dirty="0"/>
              <a:t>. </a:t>
            </a:r>
            <a:r>
              <a:rPr lang="ko-KR" altLang="en-US" sz="1500" dirty="0" err="1"/>
              <a:t>힙도</a:t>
            </a:r>
            <a:r>
              <a:rPr lang="ko-KR" altLang="en-US" sz="1500" dirty="0"/>
              <a:t> 생각하는 방법을 훈련하기 좋은 도구이고</a:t>
            </a:r>
            <a:r>
              <a:rPr lang="en-US" altLang="ko-KR" sz="1500" dirty="0"/>
              <a:t>, </a:t>
            </a:r>
            <a:r>
              <a:rPr lang="ko-KR" altLang="en-US" sz="1500" dirty="0"/>
              <a:t>정렬에도 사용되는 유용한 자료구조입니다</a:t>
            </a:r>
            <a:r>
              <a:rPr lang="en-US" altLang="ko-KR" sz="1500" dirty="0"/>
              <a:t>.</a:t>
            </a:r>
          </a:p>
          <a:p>
            <a:pPr marL="268288" indent="-268288">
              <a:spcAft>
                <a:spcPts val="600"/>
              </a:spcAft>
              <a:buNone/>
              <a:tabLst>
                <a:tab pos="268288" algn="l"/>
              </a:tabLst>
            </a:pPr>
            <a:r>
              <a:rPr lang="en-US" altLang="ko-KR" sz="1500" b="1" dirty="0">
                <a:solidFill>
                  <a:srgbClr val="B93945"/>
                </a:solidFill>
              </a:rPr>
              <a:t>➎ </a:t>
            </a:r>
            <a:r>
              <a:rPr lang="ko-KR" altLang="en-US" sz="1500" b="1" dirty="0">
                <a:solidFill>
                  <a:srgbClr val="B93945"/>
                </a:solidFill>
              </a:rPr>
              <a:t>생각의 훈련</a:t>
            </a:r>
            <a:r>
              <a:rPr lang="en-US" altLang="ko-KR" sz="1500" b="1" dirty="0">
                <a:solidFill>
                  <a:srgbClr val="B93945"/>
                </a:solidFill>
              </a:rPr>
              <a:t>(9</a:t>
            </a:r>
            <a:r>
              <a:rPr lang="ko-KR" altLang="en-US" sz="1500" b="1" dirty="0">
                <a:solidFill>
                  <a:srgbClr val="B93945"/>
                </a:solidFill>
              </a:rPr>
              <a:t>장</a:t>
            </a:r>
            <a:r>
              <a:rPr lang="en-US" altLang="ko-KR" sz="1500" b="1" dirty="0">
                <a:solidFill>
                  <a:srgbClr val="B93945"/>
                </a:solidFill>
              </a:rPr>
              <a:t>, 13</a:t>
            </a:r>
            <a:r>
              <a:rPr lang="ko-KR" altLang="en-US" sz="1500" b="1" dirty="0">
                <a:solidFill>
                  <a:srgbClr val="B93945"/>
                </a:solidFill>
              </a:rPr>
              <a:t>장</a:t>
            </a:r>
            <a:r>
              <a:rPr lang="en-US" altLang="ko-KR" sz="1500" b="1" dirty="0">
                <a:solidFill>
                  <a:srgbClr val="B93945"/>
                </a:solidFill>
              </a:rPr>
              <a:t>) </a:t>
            </a:r>
            <a:r>
              <a:rPr lang="ko-KR" altLang="en-US" sz="1500" dirty="0"/>
              <a:t>정렬은 그 자체로도 중요하지만 체계적인 사고법을 훈련할 수 있는 좋은 도구입니다</a:t>
            </a:r>
            <a:r>
              <a:rPr lang="en-US" altLang="ko-KR" sz="1500" dirty="0"/>
              <a:t>. 9</a:t>
            </a:r>
            <a:r>
              <a:rPr lang="ko-KR" altLang="en-US" sz="1500" dirty="0"/>
              <a:t>장에서는 </a:t>
            </a:r>
            <a:r>
              <a:rPr lang="en-US" altLang="ko-KR" sz="1500" dirty="0"/>
              <a:t>10</a:t>
            </a:r>
            <a:r>
              <a:rPr lang="ko-KR" altLang="en-US" sz="1500" dirty="0"/>
              <a:t>가지 정렬 알고리즘을 소개하면서 정렬 알고리즘의 상대적 속도로 재어본 결과도 함께 제시합니다</a:t>
            </a:r>
            <a:r>
              <a:rPr lang="en-US" altLang="ko-KR" sz="1500" dirty="0"/>
              <a:t>. 13</a:t>
            </a:r>
            <a:r>
              <a:rPr lang="ko-KR" altLang="en-US" sz="1500" dirty="0"/>
              <a:t>장에서는 데이터 간 관계를 반영하는 그래프를 사용하여 최소 신장 트리 찾기</a:t>
            </a:r>
            <a:r>
              <a:rPr lang="en-US" altLang="ko-KR" sz="1500" dirty="0"/>
              <a:t>, </a:t>
            </a:r>
            <a:r>
              <a:rPr lang="ko-KR" altLang="en-US" sz="1500" dirty="0"/>
              <a:t>최단 경로 찾기 등의 알고리즘을 공부합니다</a:t>
            </a:r>
          </a:p>
        </p:txBody>
      </p:sp>
    </p:spTree>
    <p:extLst>
      <p:ext uri="{BB962C8B-B14F-4D97-AF65-F5344CB8AC3E}">
        <p14:creationId xmlns:p14="http://schemas.microsoft.com/office/powerpoint/2010/main" val="25980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계획표</a:t>
            </a:r>
          </a:p>
        </p:txBody>
      </p:sp>
      <p:graphicFrame>
        <p:nvGraphicFramePr>
          <p:cNvPr id="4" name="내용 개체 틀 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50095956"/>
              </p:ext>
            </p:extLst>
          </p:nvPr>
        </p:nvGraphicFramePr>
        <p:xfrm>
          <a:off x="1865531" y="1043735"/>
          <a:ext cx="7785865" cy="55356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268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3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650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해당 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1-2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자료구조 소개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재귀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자기호출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와 귀납적 사고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알고리즘의 성능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자바 기초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스택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필기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중간고사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우선순위 큐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 err="1"/>
                        <a:t>힙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색인과 이진 검색 트리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균형 검색 트리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해시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13</a:t>
                      </a:r>
                      <a:r>
                        <a:rPr lang="ko-KR" altLang="en-US" sz="1400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그래프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25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필기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기말고사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07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주요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쉬운 개념 설명 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자료구조의 일상 비유 → 자료구조의 실제 활용 사례 또는 핵심 개념과 원리의 시각화	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기본 원리 이론</a:t>
            </a:r>
            <a:r>
              <a:rPr lang="en-US" altLang="ko-KR" dirty="0"/>
              <a:t>-</a:t>
            </a:r>
            <a:r>
              <a:rPr lang="ko-KR" altLang="en-US" dirty="0"/>
              <a:t>동작 과정 그림</a:t>
            </a:r>
            <a:r>
              <a:rPr lang="en-US" altLang="ko-KR" dirty="0"/>
              <a:t>-</a:t>
            </a:r>
            <a:r>
              <a:rPr lang="ko-KR" altLang="en-US" dirty="0"/>
              <a:t>구현</a:t>
            </a:r>
            <a:r>
              <a:rPr lang="en-US" altLang="ko-KR" dirty="0"/>
              <a:t>(</a:t>
            </a:r>
            <a:r>
              <a:rPr lang="ko-KR" altLang="en-US" dirty="0"/>
              <a:t>추상 </a:t>
            </a:r>
            <a:r>
              <a:rPr lang="ko-KR" altLang="en-US" dirty="0" err="1"/>
              <a:t>자료형</a:t>
            </a:r>
            <a:r>
              <a:rPr lang="ko-KR" altLang="en-US" dirty="0"/>
              <a:t> 정의 → 알고리즘 설계 → 프로그램 작성</a:t>
            </a:r>
            <a:r>
              <a:rPr lang="en-US" altLang="ko-KR" dirty="0"/>
              <a:t>)</a:t>
            </a:r>
            <a:r>
              <a:rPr lang="ko-KR" altLang="en-US" dirty="0"/>
              <a:t>을 한 세트로 익힐 수 있는 구성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최적화된 알고리즘과 코드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자바와 </a:t>
            </a:r>
            <a:r>
              <a:rPr lang="ko-KR" altLang="en-US" dirty="0" err="1"/>
              <a:t>파이썬으로</a:t>
            </a:r>
            <a:r>
              <a:rPr lang="ko-KR" altLang="en-US" dirty="0"/>
              <a:t> 함께 구현하고 테스트하여 최적의 형태로 다듬어진 알고리즘과 코드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원하는 </a:t>
            </a:r>
            <a:r>
              <a:rPr lang="ko-KR" altLang="en-US" dirty="0" err="1"/>
              <a:t>데이터셋을</a:t>
            </a:r>
            <a:r>
              <a:rPr lang="ko-KR" altLang="en-US" dirty="0"/>
              <a:t> 넣어 테스트해볼 수 있게 자료구조 프로그램과 데모 프로그램 분리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학습 이해도도 점검하고 실력까지 키워주는 연습문제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본문에서는 자료구조를 핵심 기능 중심으로 구현하고 연습문제에서는 구현한 자료구조를 </a:t>
            </a:r>
            <a:r>
              <a:rPr lang="ko-KR" altLang="en-US" dirty="0" smtClean="0"/>
              <a:t>확장 또는 </a:t>
            </a:r>
            <a:r>
              <a:rPr lang="ko-KR" altLang="en-US" smtClean="0"/>
              <a:t>변형 해봄으로써 </a:t>
            </a:r>
            <a:r>
              <a:rPr lang="ko-KR" altLang="en-US" dirty="0"/>
              <a:t>실력을 향상시킬 수 있는 출제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330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379</Words>
  <Application>Microsoft Office PowerPoint</Application>
  <PresentationFormat>와이드스크린</PresentationFormat>
  <Paragraphs>80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Wingdings</vt:lpstr>
      <vt:lpstr>Verdana</vt:lpstr>
      <vt:lpstr>HY견명조</vt:lpstr>
      <vt:lpstr>맑은 고딕</vt:lpstr>
      <vt:lpstr>Arial</vt:lpstr>
      <vt:lpstr>1_Office 테마</vt:lpstr>
      <vt:lpstr>PowerPoint 프레젠테이션</vt:lpstr>
      <vt:lpstr>교재 정보</vt:lpstr>
      <vt:lpstr>주요 내용 요약</vt:lpstr>
      <vt:lpstr>강의 계획표</vt:lpstr>
      <vt:lpstr>이 책의 주요 특징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brmoon</cp:lastModifiedBy>
  <cp:revision>197</cp:revision>
  <dcterms:created xsi:type="dcterms:W3CDTF">2006-10-05T04:04:58Z</dcterms:created>
  <dcterms:modified xsi:type="dcterms:W3CDTF">2022-02-13T17:44:22Z</dcterms:modified>
</cp:coreProperties>
</file>