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369" r:id="rId2"/>
    <p:sldId id="380" r:id="rId3"/>
    <p:sldId id="379" r:id="rId4"/>
    <p:sldId id="583" r:id="rId5"/>
    <p:sldId id="381" r:id="rId6"/>
    <p:sldId id="584" r:id="rId7"/>
    <p:sldId id="585" r:id="rId8"/>
    <p:sldId id="382" r:id="rId9"/>
    <p:sldId id="549" r:id="rId10"/>
    <p:sldId id="550" r:id="rId11"/>
    <p:sldId id="551" r:id="rId12"/>
    <p:sldId id="571" r:id="rId13"/>
    <p:sldId id="572" r:id="rId14"/>
    <p:sldId id="384" r:id="rId15"/>
    <p:sldId id="588" r:id="rId16"/>
    <p:sldId id="589" r:id="rId17"/>
    <p:sldId id="590" r:id="rId18"/>
    <p:sldId id="574" r:id="rId19"/>
    <p:sldId id="385" r:id="rId20"/>
    <p:sldId id="591" r:id="rId21"/>
    <p:sldId id="592" r:id="rId22"/>
    <p:sldId id="579" r:id="rId23"/>
    <p:sldId id="581" r:id="rId24"/>
    <p:sldId id="556" r:id="rId25"/>
    <p:sldId id="557" r:id="rId26"/>
    <p:sldId id="593" r:id="rId27"/>
    <p:sldId id="594" r:id="rId28"/>
    <p:sldId id="596" r:id="rId29"/>
    <p:sldId id="565" r:id="rId30"/>
    <p:sldId id="355" r:id="rId31"/>
  </p:sldIdLst>
  <p:sldSz cx="12192000" cy="6858000"/>
  <p:notesSz cx="6858000" cy="9144000"/>
  <p:embeddedFontLst>
    <p:embeddedFont>
      <p:font typeface="Verdana" panose="020B0604030504040204" pitchFamily="34" charset="0"/>
      <p:regular r:id="rId34"/>
      <p:bold r:id="rId35"/>
      <p:italic r:id="rId36"/>
      <p:boldItalic r:id="rId37"/>
    </p:embeddedFont>
    <p:embeddedFont>
      <p:font typeface="HY견고딕" panose="02030600000101010101" pitchFamily="18" charset="-127"/>
      <p:regular r:id="rId38"/>
    </p:embeddedFont>
    <p:embeddedFont>
      <p:font typeface="HY헤드라인M" panose="02030600000101010101" pitchFamily="18" charset="-127"/>
      <p:regular r:id="rId39"/>
    </p:embeddedFont>
    <p:embeddedFont>
      <p:font typeface="HY견명조" panose="02030600000101010101" pitchFamily="18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Times" panose="02020603050405020304" pitchFamily="18" charset="0"/>
      <p:regular r:id="rId43"/>
      <p:bold r:id="rId44"/>
      <p:italic r:id="rId45"/>
      <p:boldItalic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B93945"/>
    <a:srgbClr val="F4E9E9"/>
    <a:srgbClr val="EEEFEF"/>
    <a:srgbClr val="EC9892"/>
    <a:srgbClr val="F2B8B4"/>
    <a:srgbClr val="D9838B"/>
    <a:srgbClr val="D37079"/>
    <a:srgbClr val="FFFFFF"/>
    <a:srgbClr val="F8E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6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B552D-6B7B-46BC-91D5-AC2E7532DB5E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E149B-BD4F-4B21-A576-E1A28A23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4CF441-C0C3-4913-9F7B-DC0567F7CF13}" type="slidenum">
              <a:rPr lang="en-US" altLang="ko-KR" sz="1200" smtClean="0">
                <a:latin typeface="Times" panose="02020603050405020304" pitchFamily="18" charset="0"/>
              </a:rPr>
              <a:pPr/>
              <a:t>9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64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3C2141-12AD-4037-96F9-BFBBB0B8A528}" type="slidenum">
              <a:rPr lang="en-US" altLang="ko-KR" sz="1200" smtClean="0">
                <a:latin typeface="Times" panose="02020603050405020304" pitchFamily="18" charset="0"/>
              </a:rPr>
              <a:pPr/>
              <a:t>10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54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D84492-5329-42E0-9655-11E00F586C4F}" type="slidenum">
              <a:rPr lang="en-US" altLang="ko-KR" sz="1200" smtClean="0">
                <a:latin typeface="Times" panose="02020603050405020304" pitchFamily="18" charset="0"/>
              </a:rPr>
              <a:pPr/>
              <a:t>11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67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8A095D-7DB2-4624-AC0D-9AABFF64E23F}" type="slidenum">
              <a:rPr lang="en-US" altLang="ko-KR" sz="1200" smtClean="0">
                <a:latin typeface="Times" panose="02020603050405020304" pitchFamily="18" charset="0"/>
              </a:rPr>
              <a:pPr/>
              <a:t>12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579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700CA0-36B6-4FF9-8A8C-E139969F6333}" type="slidenum">
              <a:rPr lang="en-US" altLang="ko-KR" sz="1200" smtClean="0">
                <a:latin typeface="Times" panose="02020603050405020304" pitchFamily="18" charset="0"/>
              </a:rPr>
              <a:pPr/>
              <a:t>13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613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BDA65B-F425-471C-ADE2-FBBF270A10C9}" type="slidenum">
              <a:rPr lang="en-US" altLang="ko-KR" sz="1200" smtClean="0">
                <a:latin typeface="Times" panose="02020603050405020304" pitchFamily="18" charset="0"/>
              </a:rPr>
              <a:pPr/>
              <a:t>24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34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E41537-350D-4AF1-8969-6AF0CB281491}" type="slidenum">
              <a:rPr lang="en-US" altLang="ko-KR" sz="1200" smtClean="0">
                <a:latin typeface="Times" panose="02020603050405020304" pitchFamily="18" charset="0"/>
              </a:rPr>
              <a:pPr/>
              <a:t>25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~3/6/2019(2</a:t>
            </a:r>
            <a:r>
              <a:rPr lang="ko-KR" altLang="en-US">
                <a:ea typeface="굴림" panose="020B0600000101010101" pitchFamily="50" charset="-127"/>
              </a:rPr>
              <a:t>강</a:t>
            </a:r>
            <a:r>
              <a:rPr lang="en-US" altLang="ko-KR">
                <a:ea typeface="굴림" panose="020B0600000101010101" pitchFamily="50" charset="-127"/>
              </a:rPr>
              <a:t>)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61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DDC393-5A1D-4A55-80F5-BEC1B7BAA003}" type="slidenum">
              <a:rPr lang="en-US" altLang="ko-KR" sz="1200" smtClean="0">
                <a:latin typeface="Times" panose="02020603050405020304" pitchFamily="18" charset="0"/>
              </a:rPr>
              <a:pPr/>
              <a:t>28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65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9F9FE8-5E52-4FFB-9B65-52313D7E7799}" type="slidenum">
              <a:rPr lang="en-US" altLang="ko-KR" sz="1200" smtClean="0">
                <a:latin typeface="Times" panose="02020603050405020304" pitchFamily="18" charset="0"/>
              </a:rPr>
              <a:pPr/>
              <a:t>29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47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gradFill flip="none" rotWithShape="1">
          <a:gsLst>
            <a:gs pos="96460">
              <a:srgbClr val="F2B8B4"/>
            </a:gs>
            <a:gs pos="0">
              <a:srgbClr val="FFFEFE"/>
            </a:gs>
            <a:gs pos="72000">
              <a:srgbClr val="F9DCDA"/>
            </a:gs>
            <a:gs pos="49000">
              <a:schemeClr val="bg1">
                <a:alpha val="76000"/>
                <a:lumMod val="87000"/>
                <a:lumOff val="1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58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gradFill flip="none" rotWithShape="1">
          <a:gsLst>
            <a:gs pos="0">
              <a:srgbClr val="FFFEFE"/>
            </a:gs>
            <a:gs pos="61000">
              <a:srgbClr val="F9DCDA"/>
            </a:gs>
            <a:gs pos="41000">
              <a:schemeClr val="bg1">
                <a:alpha val="76000"/>
                <a:lumMod val="92000"/>
                <a:lumOff val="8000"/>
              </a:schemeClr>
            </a:gs>
            <a:gs pos="99000">
              <a:srgbClr val="D9838B"/>
            </a:gs>
            <a:gs pos="80000">
              <a:srgbClr val="F2B8B4"/>
            </a:gs>
          </a:gsLst>
          <a:lin ang="14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rcRect r="1250" b="21952"/>
          <a:stretch/>
        </p:blipFill>
        <p:spPr>
          <a:xfrm>
            <a:off x="7464152" y="2452388"/>
            <a:ext cx="4727848" cy="41449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191344" y="2492896"/>
            <a:ext cx="7272807" cy="1125853"/>
          </a:xfrm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5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839417" y="1052736"/>
            <a:ext cx="10585176" cy="5544616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93945"/>
              </a:buClr>
              <a:buFont typeface="Wingdings" pitchFamily="2" charset="2"/>
              <a:buChar char="n"/>
              <a:defRPr sz="24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D9737E"/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rgbClr val="D9737E"/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Clr>
                <a:srgbClr val="D9737E"/>
              </a:buClr>
              <a:buSzPct val="96000"/>
              <a:defRPr sz="14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2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715145"/>
          </a:xfrm>
          <a:prstGeom prst="rect">
            <a:avLst/>
          </a:prstGeom>
          <a:solidFill>
            <a:srgbClr val="C0504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239350" y="-22694"/>
            <a:ext cx="11748674" cy="715391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26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 shadeToTitle="1">
        <a:gradFill flip="none" rotWithShape="1">
          <a:gsLst>
            <a:gs pos="39000">
              <a:srgbClr val="FFFFFF"/>
            </a:gs>
            <a:gs pos="0">
              <a:srgbClr val="FFFEFE"/>
            </a:gs>
            <a:gs pos="70000">
              <a:srgbClr val="F9DCDA"/>
            </a:gs>
            <a:gs pos="95000">
              <a:srgbClr val="F2B8B4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155340" y="2996952"/>
            <a:ext cx="11881320" cy="1125853"/>
          </a:xfrm>
        </p:spPr>
        <p:txBody>
          <a:bodyPr/>
          <a:lstStyle>
            <a:lvl1pPr algn="ctr">
              <a:defRPr sz="4800" b="0">
                <a:solidFill>
                  <a:srgbClr val="B9394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74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230070"/>
            <a:ext cx="11161946" cy="620463"/>
          </a:xfrm>
        </p:spPr>
        <p:txBody>
          <a:bodyPr/>
          <a:lstStyle>
            <a:lvl1pPr algn="l">
              <a:defRPr sz="3600" b="0">
                <a:solidFill>
                  <a:srgbClr val="C0504D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199656"/>
            <a:ext cx="11161945" cy="5397696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B93945"/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6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4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D991E63-66A8-46B9-A127-F1ACE6DCB804}"/>
              </a:ext>
            </a:extLst>
          </p:cNvPr>
          <p:cNvGrpSpPr/>
          <p:nvPr userDrawn="1"/>
        </p:nvGrpSpPr>
        <p:grpSpPr>
          <a:xfrm>
            <a:off x="538385" y="1025094"/>
            <a:ext cx="11161945" cy="0"/>
            <a:chOff x="538385" y="764704"/>
            <a:chExt cx="11161945" cy="0"/>
          </a:xfrm>
        </p:grpSpPr>
        <p:cxnSp>
          <p:nvCxnSpPr>
            <p:cNvPr id="16" name="직선 연결선 8">
              <a:extLst>
                <a:ext uri="{FF2B5EF4-FFF2-40B4-BE49-F238E27FC236}">
                  <a16:creationId xmlns="" xmlns:a16="http://schemas.microsoft.com/office/drawing/2014/main" id="{EE1932D5-6794-4CBA-9D62-7E3B00EDD359}"/>
                </a:ext>
              </a:extLst>
            </p:cNvPr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0">
              <a:extLst>
                <a:ext uri="{FF2B5EF4-FFF2-40B4-BE49-F238E27FC236}">
                  <a16:creationId xmlns="" xmlns:a16="http://schemas.microsoft.com/office/drawing/2014/main" id="{E5F930A2-856B-4AC9-8680-CA14CC3A9C3A}"/>
                </a:ext>
              </a:extLst>
            </p:cNvPr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2">
              <a:extLst>
                <a:ext uri="{FF2B5EF4-FFF2-40B4-BE49-F238E27FC236}">
                  <a16:creationId xmlns="" xmlns:a16="http://schemas.microsoft.com/office/drawing/2014/main" id="{FDAA0E11-0359-4460-B0AE-2AE3C69D18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72330" y="764704"/>
              <a:ext cx="2628000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3">
              <a:extLst>
                <a:ext uri="{FF2B5EF4-FFF2-40B4-BE49-F238E27FC236}">
                  <a16:creationId xmlns="" xmlns:a16="http://schemas.microsoft.com/office/drawing/2014/main" id="{F2823D7C-512F-4D3B-8788-968EEDFA77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8385" y="764704"/>
              <a:ext cx="2581284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4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199656"/>
            <a:ext cx="11161945" cy="5397696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B93945"/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6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4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D991E63-66A8-46B9-A127-F1ACE6DCB804}"/>
              </a:ext>
            </a:extLst>
          </p:cNvPr>
          <p:cNvGrpSpPr/>
          <p:nvPr userDrawn="1"/>
        </p:nvGrpSpPr>
        <p:grpSpPr>
          <a:xfrm>
            <a:off x="538385" y="1025094"/>
            <a:ext cx="11161945" cy="0"/>
            <a:chOff x="538385" y="764704"/>
            <a:chExt cx="11161945" cy="0"/>
          </a:xfrm>
        </p:grpSpPr>
        <p:cxnSp>
          <p:nvCxnSpPr>
            <p:cNvPr id="16" name="직선 연결선 8">
              <a:extLst>
                <a:ext uri="{FF2B5EF4-FFF2-40B4-BE49-F238E27FC236}">
                  <a16:creationId xmlns="" xmlns:a16="http://schemas.microsoft.com/office/drawing/2014/main" id="{EE1932D5-6794-4CBA-9D62-7E3B00EDD359}"/>
                </a:ext>
              </a:extLst>
            </p:cNvPr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0">
              <a:extLst>
                <a:ext uri="{FF2B5EF4-FFF2-40B4-BE49-F238E27FC236}">
                  <a16:creationId xmlns="" xmlns:a16="http://schemas.microsoft.com/office/drawing/2014/main" id="{E5F930A2-856B-4AC9-8680-CA14CC3A9C3A}"/>
                </a:ext>
              </a:extLst>
            </p:cNvPr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2">
              <a:extLst>
                <a:ext uri="{FF2B5EF4-FFF2-40B4-BE49-F238E27FC236}">
                  <a16:creationId xmlns="" xmlns:a16="http://schemas.microsoft.com/office/drawing/2014/main" id="{FDAA0E11-0359-4460-B0AE-2AE3C69D18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72330" y="764704"/>
              <a:ext cx="2628000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3">
              <a:extLst>
                <a:ext uri="{FF2B5EF4-FFF2-40B4-BE49-F238E27FC236}">
                  <a16:creationId xmlns="" xmlns:a16="http://schemas.microsoft.com/office/drawing/2014/main" id="{F2823D7C-512F-4D3B-8788-968EEDFA77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8385" y="764704"/>
              <a:ext cx="2581284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670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2423592" y="548680"/>
            <a:ext cx="7272808" cy="5908351"/>
            <a:chOff x="2423592" y="548680"/>
            <a:chExt cx="7272808" cy="5908351"/>
          </a:xfrm>
        </p:grpSpPr>
        <p:sp>
          <p:nvSpPr>
            <p:cNvPr id="6" name="Line 5"/>
            <p:cNvSpPr>
              <a:spLocks noChangeShapeType="1"/>
            </p:cNvSpPr>
            <p:nvPr userDrawn="1">
              <p:custDataLst>
                <p:tags r:id="rId1"/>
              </p:custDataLst>
            </p:nvPr>
          </p:nvSpPr>
          <p:spPr bwMode="auto">
            <a:xfrm>
              <a:off x="3342217" y="3418781"/>
              <a:ext cx="5535083" cy="0"/>
            </a:xfrm>
            <a:prstGeom prst="line">
              <a:avLst/>
            </a:prstGeom>
            <a:ln>
              <a:prstDash val="dash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sz="1800"/>
            </a:p>
          </p:txBody>
        </p:sp>
        <p:sp>
          <p:nvSpPr>
            <p:cNvPr id="8" name="Line 5"/>
            <p:cNvSpPr>
              <a:spLocks noChangeShapeType="1"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3342217" y="3418781"/>
              <a:ext cx="5535083" cy="0"/>
            </a:xfrm>
            <a:prstGeom prst="line">
              <a:avLst/>
            </a:prstGeom>
            <a:ln>
              <a:prstDash val="dash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sz="1800"/>
            </a:p>
          </p:txBody>
        </p:sp>
        <p:sp>
          <p:nvSpPr>
            <p:cNvPr id="11" name="Text Box 4"/>
            <p:cNvSpPr txBox="1">
              <a:spLocks noChangeArrowheads="1"/>
            </p:cNvSpPr>
            <p:nvPr userDrawn="1">
              <p:custDataLst>
                <p:tags r:id="rId3"/>
              </p:custDataLst>
            </p:nvPr>
          </p:nvSpPr>
          <p:spPr bwMode="auto">
            <a:xfrm>
              <a:off x="3687233" y="3385216"/>
              <a:ext cx="48768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4400" b="1" dirty="0">
                  <a:solidFill>
                    <a:srgbClr val="D9D1D5"/>
                  </a:solidFill>
                  <a:latin typeface="HY견명조" pitchFamily="18" charset="-127"/>
                  <a:ea typeface="HY견명조" pitchFamily="18" charset="-127"/>
                </a:rPr>
                <a:t>Thank</a:t>
              </a:r>
              <a:r>
                <a:rPr lang="en-US" altLang="ko-KR" sz="4400" b="1" baseline="0" dirty="0">
                  <a:solidFill>
                    <a:srgbClr val="D9D1D5"/>
                  </a:solidFill>
                  <a:latin typeface="HY견명조" pitchFamily="18" charset="-127"/>
                  <a:ea typeface="HY견명조" pitchFamily="18" charset="-127"/>
                </a:rPr>
                <a:t> You</a:t>
              </a:r>
              <a:endPara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auto">
            <a:xfrm>
              <a:off x="2423592" y="548680"/>
              <a:ext cx="7272808" cy="590835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EEEEEE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8456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2022-02-14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2" r:id="rId2"/>
    <p:sldLayoutId id="2147483691" r:id="rId3"/>
    <p:sldLayoutId id="2147483697" r:id="rId4"/>
    <p:sldLayoutId id="2147483694" r:id="rId5"/>
    <p:sldLayoutId id="2147483698" r:id="rId6"/>
    <p:sldLayoutId id="2147483685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DA4YclG3uE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>
            <a:extLst>
              <a:ext uri="{FF2B5EF4-FFF2-40B4-BE49-F238E27FC236}">
                <a16:creationId xmlns="" xmlns:a16="http://schemas.microsoft.com/office/drawing/2014/main" id="{086995A1-3267-4125-B953-A6F53465711E}"/>
              </a:ext>
            </a:extLst>
          </p:cNvPr>
          <p:cNvSpPr/>
          <p:nvPr/>
        </p:nvSpPr>
        <p:spPr>
          <a:xfrm>
            <a:off x="6240016" y="908720"/>
            <a:ext cx="4136304" cy="4863821"/>
          </a:xfrm>
          <a:prstGeom prst="roundRect">
            <a:avLst>
              <a:gd name="adj" fmla="val 5013"/>
            </a:avLst>
          </a:prstGeom>
          <a:solidFill>
            <a:schemeClr val="bg1"/>
          </a:solidFill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]</a:t>
            </a:r>
          </a:p>
          <a:p>
            <a:pPr marL="17145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0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/>
            </a:r>
            <a:b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</a:b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저자와 </a:t>
            </a:r>
            <a:r>
              <a:rPr kumimoji="0" lang="ko-KR" altLang="en-US" sz="1400" kern="1200" dirty="0" err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endParaRPr kumimoji="0" lang="en-US" altLang="ko-KR" sz="14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908720"/>
            <a:ext cx="493951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7383653" y="1167813"/>
            <a:ext cx="4579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ea typeface="굴림" panose="020B0600000101010101" pitchFamily="50" charset="-127"/>
              </a:rPr>
              <a:t>내 데스크 탑 </a:t>
            </a:r>
            <a:r>
              <a:rPr lang="en-US" altLang="ko-KR" sz="2400" dirty="0">
                <a:ea typeface="굴림" panose="020B0600000101010101" pitchFamily="50" charset="-127"/>
              </a:rPr>
              <a:t>PC: Pentium</a:t>
            </a:r>
            <a:r>
              <a:rPr lang="ko-KR" altLang="en-US" sz="2400" dirty="0"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ea typeface="굴림" panose="020B0600000101010101" pitchFamily="50" charset="-127"/>
              </a:rPr>
              <a:t>3GHz</a:t>
            </a:r>
            <a:endParaRPr lang="ko-KR" altLang="en-US" sz="2400" dirty="0">
              <a:ea typeface="굴림" panose="020B0600000101010101" pitchFamily="50" charset="-127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014418" y="2122181"/>
            <a:ext cx="19623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fib(50) – 36</a:t>
            </a:r>
            <a:r>
              <a:rPr lang="ko-KR" altLang="en-US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초</a:t>
            </a:r>
            <a:endParaRPr lang="en-US" altLang="ko-KR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014419" y="2715905"/>
            <a:ext cx="2654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fib(66) – </a:t>
            </a:r>
            <a:r>
              <a:rPr lang="ko-KR" altLang="en-US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하루</a:t>
            </a:r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정도</a:t>
            </a:r>
            <a:endParaRPr lang="en-US" altLang="ko-KR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014419" y="3309630"/>
            <a:ext cx="34243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rgbClr val="FF33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fib(100) – 3</a:t>
            </a:r>
            <a:r>
              <a:rPr lang="ko-KR" altLang="en-US" sz="2400">
                <a:solidFill>
                  <a:srgbClr val="FF33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만</a:t>
            </a:r>
            <a:r>
              <a:rPr lang="en-US" altLang="ko-KR" sz="2400">
                <a:solidFill>
                  <a:srgbClr val="FF33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5</a:t>
            </a:r>
            <a:r>
              <a:rPr lang="ko-KR" altLang="en-US" sz="2400">
                <a:solidFill>
                  <a:srgbClr val="FF33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천년 정도</a:t>
            </a:r>
            <a:endParaRPr lang="en-US" altLang="ko-KR" sz="2400">
              <a:solidFill>
                <a:srgbClr val="FF33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2014418" y="3903355"/>
            <a:ext cx="29626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dirty="0">
                <a:solidFill>
                  <a:srgbClr val="FF33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fib(136) – 1</a:t>
            </a:r>
            <a:r>
              <a:rPr lang="ko-KR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조년 초과</a:t>
            </a:r>
            <a:endParaRPr lang="en-US" altLang="ko-KR" sz="2400" dirty="0">
              <a:solidFill>
                <a:srgbClr val="FF33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0DBF6B-A9D2-49CD-863F-DAA65848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</a:t>
            </a:r>
            <a:r>
              <a:rPr lang="ko-KR" altLang="en-US" sz="3000" dirty="0">
                <a:solidFill>
                  <a:srgbClr val="00B0F0"/>
                </a:solidFill>
              </a:rPr>
              <a:t>재귀적</a:t>
            </a:r>
            <a:r>
              <a:rPr lang="en-US" altLang="ko-KR" sz="3000" dirty="0">
                <a:solidFill>
                  <a:srgbClr val="00B0F0"/>
                </a:solidFill>
              </a:rPr>
              <a:t> fib(100)</a:t>
            </a:r>
            <a:r>
              <a:rPr lang="ko-KR" altLang="en-US" sz="3000" dirty="0">
                <a:solidFill>
                  <a:srgbClr val="00B0F0"/>
                </a:solidFill>
              </a:rPr>
              <a:t>은 얼마나 걸릴까</a:t>
            </a:r>
            <a:r>
              <a:rPr lang="en-US" altLang="ko-KR" sz="3000" dirty="0">
                <a:solidFill>
                  <a:srgbClr val="00B0F0"/>
                </a:solidFill>
              </a:rPr>
              <a:t>?</a:t>
            </a:r>
            <a:endParaRPr lang="ko-KR" altLang="en-US" sz="3000" dirty="0">
              <a:solidFill>
                <a:srgbClr val="00B0F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014417" y="5090804"/>
            <a:ext cx="87254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지수함수적 중복 호출로 인해 이런 치명적인 비효율이 발생한다</a:t>
            </a:r>
            <a:endParaRPr lang="en-US" altLang="ko-KR" sz="2400" dirty="0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51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1639911" y="2075907"/>
            <a:ext cx="3996607" cy="180972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Times New Roman" pitchFamily="18" charset="0"/>
                <a:ea typeface="굴림" pitchFamily="50" charset="-127"/>
              </a:rPr>
              <a:t>fib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(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) :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        t[1] 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</a:rPr>
              <a:t>← 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 t[2] 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</a:rPr>
              <a:t>← 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 1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solidFill>
                  <a:srgbClr val="0070C0"/>
                </a:solidFill>
                <a:latin typeface="Times New Roman" pitchFamily="18" charset="0"/>
                <a:ea typeface="굴림" pitchFamily="50" charset="-127"/>
              </a:rPr>
              <a:t>        for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2400" i="1" dirty="0" err="1"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</a:rPr>
              <a:t> ←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 3 </a:t>
            </a:r>
            <a:r>
              <a:rPr lang="en-US" altLang="ko-KR" sz="2400" b="1" dirty="0">
                <a:solidFill>
                  <a:srgbClr val="0070C0"/>
                </a:solidFill>
                <a:latin typeface="Times New Roman" pitchFamily="18" charset="0"/>
                <a:ea typeface="굴림" pitchFamily="50" charset="-127"/>
              </a:rPr>
              <a:t>to</a:t>
            </a:r>
            <a: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 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</a:rPr>
              <a:t>n</a:t>
            </a:r>
            <a:endParaRPr lang="en-US" altLang="ko-KR" sz="2400" dirty="0">
              <a:latin typeface="Times New Roman" pitchFamily="18" charset="0"/>
              <a:ea typeface="굴림" pitchFamily="50" charset="-127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                t[</a:t>
            </a:r>
            <a:r>
              <a:rPr lang="en-US" altLang="ko-KR" sz="2400" i="1" dirty="0" err="1"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] 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</a:rPr>
              <a:t>← 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 t[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-1] + t[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-2]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solidFill>
                  <a:srgbClr val="0070C0"/>
                </a:solidFill>
                <a:latin typeface="Times New Roman" pitchFamily="18" charset="0"/>
                <a:ea typeface="굴림" pitchFamily="50" charset="-127"/>
              </a:rPr>
              <a:t>        return</a:t>
            </a:r>
            <a:r>
              <a:rPr lang="en-US" altLang="ko-KR" sz="2400" b="1" dirty="0">
                <a:solidFill>
                  <a:schemeClr val="accent2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t[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]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989116" y="2749937"/>
            <a:ext cx="3868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천만 분의 </a:t>
            </a:r>
            <a:r>
              <a:rPr lang="en-US" altLang="ko-KR" sz="2400" dirty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초도 안 걸린다</a:t>
            </a:r>
            <a:endParaRPr lang="en-US" altLang="ko-KR" sz="2400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101018-D6F1-4616-A378-6538C13B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</a:t>
            </a:r>
            <a:r>
              <a:rPr lang="ko-KR" altLang="en-US" sz="3000" dirty="0">
                <a:solidFill>
                  <a:srgbClr val="00B0F0"/>
                </a:solidFill>
              </a:rPr>
              <a:t>비재귀적 </a:t>
            </a:r>
            <a:r>
              <a:rPr lang="en-US" altLang="ko-KR" sz="3000" dirty="0">
                <a:solidFill>
                  <a:srgbClr val="00B0F0"/>
                </a:solidFill>
              </a:rPr>
              <a:t>fib(100)</a:t>
            </a:r>
            <a:r>
              <a:rPr lang="ko-KR" altLang="en-US" sz="3000" dirty="0">
                <a:solidFill>
                  <a:srgbClr val="00B0F0"/>
                </a:solidFill>
              </a:rPr>
              <a:t>은</a:t>
            </a:r>
            <a:r>
              <a:rPr lang="en-US" altLang="ko-KR" sz="3000" dirty="0">
                <a:solidFill>
                  <a:srgbClr val="00B0F0"/>
                </a:solidFill>
              </a:rPr>
              <a:t>?</a:t>
            </a:r>
            <a:endParaRPr lang="ko-KR" altLang="en-US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BFB65B2-A418-41BB-BDFF-2C1D4218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B9394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수열                                                    </a:t>
            </a:r>
            <a:r>
              <a:rPr lang="ko-KR" altLang="en-US" sz="3000" dirty="0">
                <a:solidFill>
                  <a:srgbClr val="00B0F0"/>
                </a:solidFill>
              </a:rPr>
              <a:t>팩토리얼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908551" y="2155286"/>
            <a:ext cx="22333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← 재귀적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554720" y="3806572"/>
            <a:ext cx="187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factorial(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</a:p>
        </p:txBody>
      </p:sp>
      <p:sp>
        <p:nvSpPr>
          <p:cNvPr id="216070" name="AutoShape 6"/>
          <p:cNvSpPr>
            <a:spLocks/>
          </p:cNvSpPr>
          <p:nvPr/>
        </p:nvSpPr>
        <p:spPr bwMode="auto">
          <a:xfrm>
            <a:off x="3475594" y="3765297"/>
            <a:ext cx="1524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704194" y="3536697"/>
            <a:ext cx="343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>
                <a:latin typeface="Times New Roman" panose="02020603050405020304" pitchFamily="18" charset="0"/>
                <a:ea typeface="굴림" panose="020B0600000101010101" pitchFamily="50" charset="-127"/>
              </a:rPr>
              <a:t>1		     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if  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 = 0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704194" y="3993897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 * factorial(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-1)   if  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&gt; 0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81151" y="1566579"/>
            <a:ext cx="3327400" cy="14219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! = 1·2·3···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! = 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·(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-1)·(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-2)···1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= 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·(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-1)!</a:t>
            </a:r>
          </a:p>
        </p:txBody>
      </p:sp>
    </p:spTree>
    <p:extLst>
      <p:ext uri="{BB962C8B-B14F-4D97-AF65-F5344CB8AC3E}">
        <p14:creationId xmlns:p14="http://schemas.microsoft.com/office/powerpoint/2010/main" val="19947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287515" y="1599358"/>
            <a:ext cx="3995737" cy="17541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50" charset="-127"/>
              </a:rPr>
              <a:t>fact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	tmp ← 1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b="1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50" charset="-127"/>
              </a:rPr>
              <a:t>i ←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b="1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to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50" charset="-127"/>
              </a:rPr>
              <a:t> 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		tmp ← 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 * tmp 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b="1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24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tmp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7105577" y="2288332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비재귀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7095" name="Line 7"/>
          <p:cNvSpPr>
            <a:spLocks noChangeShapeType="1"/>
          </p:cNvSpPr>
          <p:nvPr/>
        </p:nvSpPr>
        <p:spPr bwMode="auto">
          <a:xfrm flipH="1">
            <a:off x="6419776" y="251693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1270" name="Group 10"/>
          <p:cNvGrpSpPr>
            <a:grpSpLocks/>
          </p:cNvGrpSpPr>
          <p:nvPr/>
        </p:nvGrpSpPr>
        <p:grpSpPr bwMode="auto">
          <a:xfrm>
            <a:off x="2279576" y="4725144"/>
            <a:ext cx="5370513" cy="1200150"/>
            <a:chOff x="384" y="2632"/>
            <a:chExt cx="3383" cy="756"/>
          </a:xfrm>
        </p:grpSpPr>
        <p:sp>
          <p:nvSpPr>
            <p:cNvPr id="11273" name="Text Box 3"/>
            <p:cNvSpPr txBox="1">
              <a:spLocks noChangeArrowheads="1"/>
            </p:cNvSpPr>
            <p:nvPr/>
          </p:nvSpPr>
          <p:spPr bwMode="auto">
            <a:xfrm>
              <a:off x="384" y="2632"/>
              <a:ext cx="2555" cy="756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400" b="1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fact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2400" i="1"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) :</a:t>
              </a:r>
            </a:p>
            <a:p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	</a:t>
              </a:r>
              <a:r>
                <a:rPr lang="en-US" altLang="ko-KR" sz="2400" b="1">
                  <a:solidFill>
                    <a:srgbClr val="0070C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if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 (</a:t>
              </a:r>
              <a:r>
                <a:rPr lang="en-US" altLang="ko-KR" sz="2400" i="1">
                  <a:latin typeface="Times New Roman" panose="02020603050405020304" pitchFamily="18" charset="0"/>
                  <a:ea typeface="굴림" panose="020B0600000101010101" pitchFamily="50" charset="-127"/>
                </a:rPr>
                <a:t>n 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= 0) </a:t>
              </a:r>
              <a:r>
                <a:rPr lang="en-US" altLang="ko-KR" sz="2400" b="1">
                  <a:solidFill>
                    <a:srgbClr val="0070C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return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 1</a:t>
              </a:r>
            </a:p>
            <a:p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	</a:t>
              </a:r>
              <a:r>
                <a:rPr lang="en-US" altLang="ko-KR" sz="2400" b="1">
                  <a:solidFill>
                    <a:srgbClr val="0070C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else return</a:t>
              </a:r>
              <a:r>
                <a:rPr lang="en-US" altLang="ko-KR" sz="2400">
                  <a:solidFill>
                    <a:srgbClr val="0070C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400" i="1"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*</a:t>
              </a:r>
              <a:r>
                <a:rPr lang="en-US" altLang="ko-KR" sz="240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fact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2400" i="1"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-1)</a:t>
              </a:r>
            </a:p>
          </p:txBody>
        </p:sp>
        <p:sp>
          <p:nvSpPr>
            <p:cNvPr id="13324" name="Text Box 5"/>
            <p:cNvSpPr txBox="1">
              <a:spLocks noChangeArrowheads="1"/>
            </p:cNvSpPr>
            <p:nvPr/>
          </p:nvSpPr>
          <p:spPr bwMode="auto">
            <a:xfrm>
              <a:off x="3328" y="2898"/>
              <a:ext cx="4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7094" name="Line 6"/>
            <p:cNvSpPr>
              <a:spLocks noChangeShapeType="1"/>
            </p:cNvSpPr>
            <p:nvPr/>
          </p:nvSpPr>
          <p:spPr bwMode="auto">
            <a:xfrm flipH="1">
              <a:off x="3040" y="304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ko-KR" altLang="en-US">
                <a:latin typeface="Arial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851575" y="3068961"/>
            <a:ext cx="2435105" cy="1838748"/>
            <a:chOff x="6705599" y="2908301"/>
            <a:chExt cx="2435105" cy="1452563"/>
          </a:xfrm>
        </p:grpSpPr>
        <p:grpSp>
          <p:nvGrpSpPr>
            <p:cNvPr id="8" name="그룹 7"/>
            <p:cNvGrpSpPr>
              <a:grpSpLocks/>
            </p:cNvGrpSpPr>
            <p:nvPr/>
          </p:nvGrpSpPr>
          <p:grpSpPr bwMode="auto">
            <a:xfrm>
              <a:off x="6705599" y="2908301"/>
              <a:ext cx="1668548" cy="1452563"/>
              <a:chOff x="5562600" y="3168989"/>
              <a:chExt cx="1668838" cy="1451872"/>
            </a:xfrm>
          </p:grpSpPr>
          <p:cxnSp>
            <p:nvCxnSpPr>
              <p:cNvPr id="11277" name="직선 화살표 연결선 4"/>
              <p:cNvCxnSpPr>
                <a:cxnSpLocks noChangeShapeType="1"/>
              </p:cNvCxnSpPr>
              <p:nvPr/>
            </p:nvCxnSpPr>
            <p:spPr bwMode="auto">
              <a:xfrm flipH="1" flipV="1">
                <a:off x="5562600" y="3168989"/>
                <a:ext cx="1668838" cy="558789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78" name="직선 화살표 연결선 6"/>
              <p:cNvCxnSpPr>
                <a:cxnSpLocks noChangeShapeType="1"/>
              </p:cNvCxnSpPr>
              <p:nvPr/>
            </p:nvCxnSpPr>
            <p:spPr bwMode="auto">
              <a:xfrm flipH="1">
                <a:off x="5995951" y="3727778"/>
                <a:ext cx="1235487" cy="89308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" name="직사각형 4"/>
            <p:cNvSpPr/>
            <p:nvPr/>
          </p:nvSpPr>
          <p:spPr>
            <a:xfrm>
              <a:off x="8374147" y="3299902"/>
              <a:ext cx="7665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sz="24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Θ</a:t>
              </a:r>
              <a:r>
                <a:rPr lang="en-US" altLang="ko-KR" sz="24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24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</a:t>
              </a:r>
              <a:r>
                <a:rPr lang="en-US" altLang="ko-KR" sz="24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)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CB1D20D-23FB-430B-BE98-2253B937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B9394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수열                                                      </a:t>
            </a:r>
            <a:r>
              <a:rPr lang="ko-KR" altLang="en-US" sz="3000" dirty="0">
                <a:solidFill>
                  <a:srgbClr val="00B0F0"/>
                </a:solidFill>
              </a:rPr>
              <a:t>팩토리얼</a:t>
            </a:r>
          </a:p>
        </p:txBody>
      </p:sp>
    </p:spTree>
    <p:extLst>
      <p:ext uri="{BB962C8B-B14F-4D97-AF65-F5344CB8AC3E}">
        <p14:creationId xmlns:p14="http://schemas.microsoft.com/office/powerpoint/2010/main" val="2270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탑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6700" indent="-2667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원반 </a:t>
            </a:r>
            <a:r>
              <a:rPr lang="en-US" altLang="ko-KR" sz="2400" i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개</a:t>
            </a:r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기둥 </a:t>
            </a:r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3</a:t>
            </a:r>
            <a:r>
              <a:rPr lang="ko-KR" altLang="en-US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개</a:t>
            </a:r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(a, b, c)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266700" indent="-2667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목표</a:t>
            </a:r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sz="2200" i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2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2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개의 원반을 기둥 </a:t>
            </a:r>
            <a:r>
              <a:rPr lang="en-US" altLang="ko-KR" sz="22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a</a:t>
            </a:r>
            <a:r>
              <a:rPr lang="ko-KR" altLang="en-US" sz="22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로부터 기둥 </a:t>
            </a:r>
            <a:r>
              <a:rPr lang="en-US" altLang="ko-KR" sz="22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b</a:t>
            </a:r>
            <a:r>
              <a:rPr lang="ko-KR" altLang="en-US" sz="22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로 옮긴다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492896"/>
            <a:ext cx="879348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AA3B64-4DD8-473D-9BCA-E7FC8EEC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탑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072EE2-A5AD-469F-BCBF-2FB85814C3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2000" dirty="0">
                <a:latin typeface="+mj-ea"/>
                <a:ea typeface="+mj-ea"/>
                <a:cs typeface="Times New Roman" panose="02020603050405020304" pitchFamily="18" charset="0"/>
              </a:rPr>
              <a:t>함수 정의</a:t>
            </a:r>
            <a:r>
              <a:rPr lang="en-US" altLang="ko-KR" sz="2000" dirty="0">
                <a:latin typeface="+mj-ea"/>
                <a:ea typeface="+mj-ea"/>
                <a:cs typeface="Times New Roman" panose="02020603050405020304" pitchFamily="18" charset="0"/>
              </a:rPr>
              <a:t>: move(n, </a:t>
            </a:r>
            <a:r>
              <a:rPr lang="en-US" altLang="ko-KR" sz="2000" dirty="0">
                <a:solidFill>
                  <a:srgbClr val="FF3300"/>
                </a:solidFill>
                <a:latin typeface="+mj-ea"/>
                <a:ea typeface="+mj-ea"/>
                <a:cs typeface="Times New Roman" panose="02020603050405020304" pitchFamily="18" charset="0"/>
              </a:rPr>
              <a:t>source, destination</a:t>
            </a:r>
            <a:r>
              <a:rPr lang="en-US" altLang="ko-KR" sz="2000" dirty="0">
                <a:latin typeface="+mj-ea"/>
                <a:ea typeface="+mj-ea"/>
                <a:cs typeface="Times New Roman" panose="02020603050405020304" pitchFamily="18" charset="0"/>
              </a:rPr>
              <a:t>, spare)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◀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ko-KR" altLang="en-US" dirty="0">
                <a:latin typeface="+mj-ea"/>
                <a:ea typeface="+mj-ea"/>
                <a:cs typeface="Times New Roman" panose="02020603050405020304" pitchFamily="18" charset="0"/>
              </a:rPr>
              <a:t>개의 원반을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source</a:t>
            </a:r>
            <a:r>
              <a:rPr lang="en-US" altLang="ko-KR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+mj-ea"/>
                <a:ea typeface="+mj-ea"/>
                <a:cs typeface="Times New Roman" panose="02020603050405020304" pitchFamily="18" charset="0"/>
              </a:rPr>
              <a:t>기둥으로부터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destination</a:t>
            </a:r>
            <a:r>
              <a:rPr lang="en-US" altLang="ko-KR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+mj-ea"/>
                <a:ea typeface="+mj-ea"/>
                <a:cs typeface="Times New Roman" panose="02020603050405020304" pitchFamily="18" charset="0"/>
              </a:rPr>
              <a:t>기둥으로 옮긴다</a:t>
            </a:r>
            <a:r>
              <a:rPr lang="en-US" altLang="ko-KR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◀ </a:t>
            </a:r>
            <a:r>
              <a:rPr lang="en-US" altLang="ko-KR" dirty="0">
                <a:latin typeface="+mj-ea"/>
                <a:ea typeface="+mj-ea"/>
                <a:cs typeface="Times New Roman" panose="02020603050405020304" pitchFamily="18" charset="0"/>
              </a:rPr>
              <a:t>Spare :</a:t>
            </a:r>
            <a:r>
              <a:rPr lang="ko-KR" altLang="en-US" dirty="0">
                <a:latin typeface="+mj-ea"/>
                <a:ea typeface="+mj-ea"/>
                <a:cs typeface="Times New Roman" panose="02020603050405020304" pitchFamily="18" charset="0"/>
              </a:rPr>
              <a:t> 보조 기둥</a:t>
            </a:r>
            <a:endParaRPr lang="en-US" altLang="ko-KR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66700" lvl="1" indent="0">
              <a:buNone/>
            </a:pPr>
            <a:endParaRPr lang="en-US" altLang="ko-KR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+mj-ea"/>
                <a:ea typeface="+mj-ea"/>
                <a:cs typeface="Times New Roman" panose="02020603050405020304" pitchFamily="18" charset="0"/>
              </a:rPr>
              <a:t>예</a:t>
            </a:r>
            <a:r>
              <a:rPr lang="en-US" altLang="ko-KR" sz="2000" dirty="0">
                <a:latin typeface="+mj-ea"/>
                <a:ea typeface="+mj-ea"/>
                <a:cs typeface="Times New Roman" panose="02020603050405020304" pitchFamily="18" charset="0"/>
              </a:rPr>
              <a:t>: move(4, </a:t>
            </a:r>
            <a:r>
              <a:rPr lang="en-US" altLang="ko-KR" sz="2000" dirty="0">
                <a:solidFill>
                  <a:srgbClr val="FF3300"/>
                </a:solidFill>
                <a:latin typeface="+mj-ea"/>
                <a:ea typeface="+mj-ea"/>
                <a:cs typeface="Times New Roman" panose="02020603050405020304" pitchFamily="18" charset="0"/>
              </a:rPr>
              <a:t>a, b</a:t>
            </a:r>
            <a:r>
              <a:rPr lang="en-US" altLang="ko-KR" sz="2000" dirty="0">
                <a:latin typeface="+mj-ea"/>
                <a:ea typeface="+mj-ea"/>
                <a:cs typeface="Times New Roman" panose="02020603050405020304" pitchFamily="18" charset="0"/>
              </a:rPr>
              <a:t>, c)</a:t>
            </a:r>
          </a:p>
          <a:p>
            <a:pPr marL="715963" lvl="1" indent="0">
              <a:buNone/>
            </a:pPr>
            <a:r>
              <a:rPr lang="en-US" altLang="ko-KR" dirty="0" smtClean="0">
                <a:latin typeface="+mj-ea"/>
                <a:ea typeface="+mj-ea"/>
                <a:cs typeface="Times New Roman" panose="02020603050405020304" pitchFamily="18" charset="0"/>
              </a:rPr>
              <a:t>	   move(3</a:t>
            </a:r>
            <a:r>
              <a:rPr lang="en-US" altLang="ko-KR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solidFill>
                  <a:srgbClr val="FF3300"/>
                </a:solidFill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solidFill>
                  <a:srgbClr val="FF3300"/>
                </a:solidFill>
                <a:latin typeface="+mj-ea"/>
                <a:ea typeface="+mj-ea"/>
                <a:cs typeface="Times New Roman" panose="02020603050405020304" pitchFamily="18" charset="0"/>
              </a:rPr>
              <a:t>, c</a:t>
            </a:r>
            <a:r>
              <a:rPr lang="en-US" altLang="ko-KR" dirty="0">
                <a:latin typeface="+mj-ea"/>
                <a:ea typeface="+mj-ea"/>
                <a:cs typeface="Times New Roman" panose="02020603050405020304" pitchFamily="18" charset="0"/>
              </a:rPr>
              <a:t>, b)</a:t>
            </a:r>
          </a:p>
          <a:p>
            <a:pPr marL="715963" lvl="1" indent="0">
              <a:buNone/>
            </a:pPr>
            <a:r>
              <a:rPr lang="en-US" altLang="ko-KR" sz="1600" dirty="0" smtClean="0">
                <a:solidFill>
                  <a:srgbClr val="FF3300"/>
                </a:solidFill>
                <a:latin typeface="+mj-ea"/>
                <a:ea typeface="+mj-ea"/>
                <a:cs typeface="Times New Roman" panose="02020603050405020304" pitchFamily="18" charset="0"/>
              </a:rPr>
              <a:t>	   a</a:t>
            </a:r>
            <a:r>
              <a:rPr lang="ko-KR" altLang="en-US" dirty="0">
                <a:latin typeface="+mj-ea"/>
                <a:ea typeface="+mj-ea"/>
                <a:cs typeface="Times New Roman" panose="02020603050405020304" pitchFamily="18" charset="0"/>
              </a:rPr>
              <a:t>에 있는 </a:t>
            </a:r>
            <a:r>
              <a:rPr lang="en-US" altLang="ko-KR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latin typeface="+mj-ea"/>
                <a:ea typeface="+mj-ea"/>
                <a:cs typeface="Times New Roman" panose="02020603050405020304" pitchFamily="18" charset="0"/>
              </a:rPr>
              <a:t>유일한</a:t>
            </a:r>
            <a:r>
              <a:rPr lang="en-US" altLang="ko-KR" dirty="0">
                <a:latin typeface="+mj-ea"/>
                <a:ea typeface="+mj-ea"/>
                <a:cs typeface="Times New Roman" panose="02020603050405020304" pitchFamily="18" charset="0"/>
              </a:rPr>
              <a:t>) </a:t>
            </a:r>
            <a:r>
              <a:rPr lang="ko-KR" altLang="en-US" dirty="0">
                <a:latin typeface="+mj-ea"/>
                <a:ea typeface="+mj-ea"/>
                <a:cs typeface="Times New Roman" panose="02020603050405020304" pitchFamily="18" charset="0"/>
              </a:rPr>
              <a:t>원반을 </a:t>
            </a:r>
            <a:r>
              <a:rPr lang="en-US" altLang="ko-KR" dirty="0">
                <a:solidFill>
                  <a:srgbClr val="FF3300"/>
                </a:solidFill>
                <a:latin typeface="+mj-ea"/>
                <a:ea typeface="+mj-ea"/>
                <a:cs typeface="Times New Roman" panose="02020603050405020304" pitchFamily="18" charset="0"/>
              </a:rPr>
              <a:t>b</a:t>
            </a:r>
            <a:r>
              <a:rPr lang="ko-KR" altLang="en-US" dirty="0">
                <a:latin typeface="+mj-ea"/>
                <a:ea typeface="+mj-ea"/>
                <a:cs typeface="Times New Roman" panose="02020603050405020304" pitchFamily="18" charset="0"/>
              </a:rPr>
              <a:t>로 옮긴다 </a:t>
            </a:r>
            <a:endParaRPr lang="en-US" altLang="ko-KR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15963" lvl="1" indent="0">
              <a:buNone/>
            </a:pPr>
            <a:r>
              <a:rPr lang="en-US" altLang="ko-KR" dirty="0" smtClean="0">
                <a:latin typeface="+mj-ea"/>
                <a:ea typeface="+mj-ea"/>
                <a:cs typeface="Times New Roman" panose="02020603050405020304" pitchFamily="18" charset="0"/>
              </a:rPr>
              <a:t>	   move(3</a:t>
            </a:r>
            <a:r>
              <a:rPr lang="en-US" altLang="ko-KR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dirty="0">
                <a:solidFill>
                  <a:srgbClr val="FF3300"/>
                </a:solidFill>
                <a:latin typeface="+mj-ea"/>
                <a:ea typeface="+mj-ea"/>
                <a:cs typeface="Times New Roman" panose="02020603050405020304" pitchFamily="18" charset="0"/>
              </a:rPr>
              <a:t>c, b</a:t>
            </a:r>
            <a:r>
              <a:rPr lang="en-US" altLang="ko-KR" dirty="0">
                <a:latin typeface="+mj-ea"/>
                <a:ea typeface="+mj-ea"/>
                <a:cs typeface="Times New Roman" panose="02020603050405020304" pitchFamily="18" charset="0"/>
              </a:rPr>
              <a:t>, a)</a:t>
            </a:r>
          </a:p>
          <a:p>
            <a:pPr marL="266700" lvl="1" indent="0">
              <a:buNone/>
            </a:pPr>
            <a:endParaRPr lang="en-US" altLang="ko-KR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+mj-ea"/>
                <a:ea typeface="+mj-ea"/>
                <a:cs typeface="Times New Roman" panose="02020603050405020304" pitchFamily="18" charset="0"/>
              </a:rPr>
              <a:t>목표</a:t>
            </a:r>
            <a:r>
              <a:rPr lang="en-US" altLang="ko-KR" sz="2000" dirty="0">
                <a:latin typeface="+mj-ea"/>
                <a:ea typeface="+mj-ea"/>
                <a:cs typeface="Times New Roman" panose="02020603050405020304" pitchFamily="18" charset="0"/>
              </a:rPr>
              <a:t> : move(n, </a:t>
            </a:r>
            <a:r>
              <a:rPr lang="en-US" altLang="ko-KR" sz="2000" dirty="0">
                <a:solidFill>
                  <a:srgbClr val="FF3300"/>
                </a:solidFill>
                <a:latin typeface="+mj-ea"/>
                <a:ea typeface="+mj-ea"/>
                <a:cs typeface="Times New Roman" panose="02020603050405020304" pitchFamily="18" charset="0"/>
              </a:rPr>
              <a:t>a, b</a:t>
            </a:r>
            <a:r>
              <a:rPr lang="en-US" altLang="ko-KR" sz="2000" dirty="0">
                <a:latin typeface="+mj-ea"/>
                <a:ea typeface="+mj-ea"/>
                <a:cs typeface="Times New Roman" panose="02020603050405020304" pitchFamily="18" charset="0"/>
              </a:rPr>
              <a:t>, c)</a:t>
            </a:r>
          </a:p>
          <a:p>
            <a:endParaRPr lang="en-US" altLang="ko-KR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+mj-ea"/>
                <a:ea typeface="+mj-ea"/>
                <a:cs typeface="Times New Roman" panose="02020603050405020304" pitchFamily="18" charset="0"/>
                <a:hlinkClick r:id="rId2"/>
              </a:rPr>
              <a:t>동영상으로 보기 </a:t>
            </a:r>
            <a:endParaRPr lang="ko-KR" altLang="en-US" dirty="0"/>
          </a:p>
        </p:txBody>
      </p:sp>
      <p:grpSp>
        <p:nvGrpSpPr>
          <p:cNvPr id="4" name="그룹 5">
            <a:extLst>
              <a:ext uri="{FF2B5EF4-FFF2-40B4-BE49-F238E27FC236}">
                <a16:creationId xmlns="" xmlns:a16="http://schemas.microsoft.com/office/drawing/2014/main" id="{E4435A5F-5335-4969-9FF1-685267211678}"/>
              </a:ext>
            </a:extLst>
          </p:cNvPr>
          <p:cNvGrpSpPr>
            <a:grpSpLocks/>
          </p:cNvGrpSpPr>
          <p:nvPr/>
        </p:nvGrpSpPr>
        <p:grpSpPr bwMode="auto">
          <a:xfrm>
            <a:off x="8256240" y="1313259"/>
            <a:ext cx="2222500" cy="963613"/>
            <a:chOff x="6436245" y="765544"/>
            <a:chExt cx="2222196" cy="962800"/>
          </a:xfrm>
        </p:grpSpPr>
        <p:cxnSp>
          <p:nvCxnSpPr>
            <p:cNvPr id="5" name="직선 연결선 3">
              <a:extLst>
                <a:ext uri="{FF2B5EF4-FFF2-40B4-BE49-F238E27FC236}">
                  <a16:creationId xmlns="" xmlns:a16="http://schemas.microsoft.com/office/drawing/2014/main" id="{60F9CA7B-DBBC-4B4E-B231-5C1A6318F3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75723" y="765544"/>
              <a:ext cx="0" cy="92857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직선 연결선 11">
              <a:extLst>
                <a:ext uri="{FF2B5EF4-FFF2-40B4-BE49-F238E27FC236}">
                  <a16:creationId xmlns="" xmlns:a16="http://schemas.microsoft.com/office/drawing/2014/main" id="{F3FEDCBA-4F89-4AF7-BE5D-52331BCB63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658441" y="799767"/>
              <a:ext cx="0" cy="92857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직선 연결선 12">
              <a:extLst>
                <a:ext uri="{FF2B5EF4-FFF2-40B4-BE49-F238E27FC236}">
                  <a16:creationId xmlns="" xmlns:a16="http://schemas.microsoft.com/office/drawing/2014/main" id="{D0305F24-8FB8-4C0B-A0D2-F04D6BEE24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75942" y="765544"/>
              <a:ext cx="0" cy="92857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모서리가 둥근 직사각형 4">
              <a:extLst>
                <a:ext uri="{FF2B5EF4-FFF2-40B4-BE49-F238E27FC236}">
                  <a16:creationId xmlns="" xmlns:a16="http://schemas.microsoft.com/office/drawing/2014/main" id="{1A129250-6E9F-4948-BA87-315BB75BA1F7}"/>
                </a:ext>
              </a:extLst>
            </p:cNvPr>
            <p:cNvSpPr/>
            <p:nvPr/>
          </p:nvSpPr>
          <p:spPr bwMode="auto">
            <a:xfrm>
              <a:off x="6436245" y="1552280"/>
              <a:ext cx="893641" cy="141169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9" name="모서리가 둥근 직사각형 14">
              <a:extLst>
                <a:ext uri="{FF2B5EF4-FFF2-40B4-BE49-F238E27FC236}">
                  <a16:creationId xmlns="" xmlns:a16="http://schemas.microsoft.com/office/drawing/2014/main" id="{A48E71F3-F0A4-44C5-B774-796D142CC48C}"/>
                </a:ext>
              </a:extLst>
            </p:cNvPr>
            <p:cNvSpPr/>
            <p:nvPr/>
          </p:nvSpPr>
          <p:spPr bwMode="auto">
            <a:xfrm>
              <a:off x="6514022" y="1368285"/>
              <a:ext cx="715864" cy="169720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0" name="모서리가 둥근 직사각형 15">
              <a:extLst>
                <a:ext uri="{FF2B5EF4-FFF2-40B4-BE49-F238E27FC236}">
                  <a16:creationId xmlns="" xmlns:a16="http://schemas.microsoft.com/office/drawing/2014/main" id="{B49730AE-C89A-4A4D-8294-773FC02D2F10}"/>
                </a:ext>
              </a:extLst>
            </p:cNvPr>
            <p:cNvSpPr/>
            <p:nvPr/>
          </p:nvSpPr>
          <p:spPr bwMode="auto">
            <a:xfrm>
              <a:off x="6606085" y="1181118"/>
              <a:ext cx="546025" cy="169720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1" name="모서리가 둥근 직사각형 16">
              <a:extLst>
                <a:ext uri="{FF2B5EF4-FFF2-40B4-BE49-F238E27FC236}">
                  <a16:creationId xmlns="" xmlns:a16="http://schemas.microsoft.com/office/drawing/2014/main" id="{7EB9918E-BBC6-4181-B191-DA7FB85BE58E}"/>
                </a:ext>
              </a:extLst>
            </p:cNvPr>
            <p:cNvSpPr/>
            <p:nvPr/>
          </p:nvSpPr>
          <p:spPr bwMode="auto">
            <a:xfrm>
              <a:off x="6691798" y="1000296"/>
              <a:ext cx="361900" cy="169720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12" name="Line 8">
            <a:extLst>
              <a:ext uri="{FF2B5EF4-FFF2-40B4-BE49-F238E27FC236}">
                <a16:creationId xmlns="" xmlns:a16="http://schemas.microsoft.com/office/drawing/2014/main" id="{694F8180-7B14-4070-BBCE-498D59ED0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1504" y="3539524"/>
            <a:ext cx="0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DAB0B7F-8369-472B-B5F1-BE763E8960C7}"/>
              </a:ext>
            </a:extLst>
          </p:cNvPr>
          <p:cNvGrpSpPr/>
          <p:nvPr/>
        </p:nvGrpSpPr>
        <p:grpSpPr>
          <a:xfrm>
            <a:off x="8040216" y="2618705"/>
            <a:ext cx="2573337" cy="3614738"/>
            <a:chOff x="7967664" y="2778125"/>
            <a:chExt cx="2573337" cy="3614738"/>
          </a:xfrm>
        </p:grpSpPr>
        <p:grpSp>
          <p:nvGrpSpPr>
            <p:cNvPr id="14" name="그룹 6">
              <a:extLst>
                <a:ext uri="{FF2B5EF4-FFF2-40B4-BE49-F238E27FC236}">
                  <a16:creationId xmlns="" xmlns:a16="http://schemas.microsoft.com/office/drawing/2014/main" id="{FB35EC22-FE7B-4048-9FD0-4670A48FD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7664" y="2919414"/>
              <a:ext cx="2573337" cy="928687"/>
              <a:chOff x="6443333" y="2919523"/>
              <a:chExt cx="2573072" cy="928577"/>
            </a:xfrm>
          </p:grpSpPr>
          <p:grpSp>
            <p:nvGrpSpPr>
              <p:cNvPr id="39" name="그룹 18">
                <a:extLst>
                  <a:ext uri="{FF2B5EF4-FFF2-40B4-BE49-F238E27FC236}">
                    <a16:creationId xmlns="" xmlns:a16="http://schemas.microsoft.com/office/drawing/2014/main" id="{FD97A26C-D6A9-433B-BD28-6D5E061F9C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43333" y="2919523"/>
                <a:ext cx="2215108" cy="928577"/>
                <a:chOff x="6443333" y="765544"/>
                <a:chExt cx="2215108" cy="928577"/>
              </a:xfrm>
            </p:grpSpPr>
            <p:cxnSp>
              <p:nvCxnSpPr>
                <p:cNvPr id="43" name="직선 연결선 19">
                  <a:extLst>
                    <a:ext uri="{FF2B5EF4-FFF2-40B4-BE49-F238E27FC236}">
                      <a16:creationId xmlns="" xmlns:a16="http://schemas.microsoft.com/office/drawing/2014/main" id="{6D550578-187A-4706-8022-EC08108BAD3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882811" y="765544"/>
                  <a:ext cx="0" cy="928577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" name="직선 연결선 20">
                  <a:extLst>
                    <a:ext uri="{FF2B5EF4-FFF2-40B4-BE49-F238E27FC236}">
                      <a16:creationId xmlns="" xmlns:a16="http://schemas.microsoft.com/office/drawing/2014/main" id="{E3507712-37FC-473A-91DA-628DF078769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8658441" y="765544"/>
                  <a:ext cx="0" cy="928577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직선 연결선 21">
                  <a:extLst>
                    <a:ext uri="{FF2B5EF4-FFF2-40B4-BE49-F238E27FC236}">
                      <a16:creationId xmlns="" xmlns:a16="http://schemas.microsoft.com/office/drawing/2014/main" id="{36E76D3F-BF75-4701-A775-A6918A0BA45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7775942" y="765544"/>
                  <a:ext cx="0" cy="928577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6" name="모서리가 둥근 직사각형 22">
                  <a:extLst>
                    <a:ext uri="{FF2B5EF4-FFF2-40B4-BE49-F238E27FC236}">
                      <a16:creationId xmlns="" xmlns:a16="http://schemas.microsoft.com/office/drawing/2014/main" id="{ADAE62EC-FFD2-47B7-8AB7-D6A417294964}"/>
                    </a:ext>
                  </a:extLst>
                </p:cNvPr>
                <p:cNvSpPr/>
                <p:nvPr/>
              </p:nvSpPr>
              <p:spPr bwMode="auto">
                <a:xfrm>
                  <a:off x="6443333" y="1552851"/>
                  <a:ext cx="892083" cy="141270"/>
                </a:xfrm>
                <a:prstGeom prst="round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40" name="모서리가 둥근 직사각형 26">
                <a:extLst>
                  <a:ext uri="{FF2B5EF4-FFF2-40B4-BE49-F238E27FC236}">
                    <a16:creationId xmlns="" xmlns:a16="http://schemas.microsoft.com/office/drawing/2014/main" id="{676A176F-4EF4-4BAA-88CA-E753C239BCBA}"/>
                  </a:ext>
                </a:extLst>
              </p:cNvPr>
              <p:cNvSpPr/>
              <p:nvPr/>
            </p:nvSpPr>
            <p:spPr bwMode="auto">
              <a:xfrm>
                <a:off x="8300517" y="3678258"/>
                <a:ext cx="715888" cy="169842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41" name="모서리가 둥근 직사각형 27">
                <a:extLst>
                  <a:ext uri="{FF2B5EF4-FFF2-40B4-BE49-F238E27FC236}">
                    <a16:creationId xmlns="" xmlns:a16="http://schemas.microsoft.com/office/drawing/2014/main" id="{56DE2F51-BA37-40E5-AFB8-63BDB6C0CDA0}"/>
                  </a:ext>
                </a:extLst>
              </p:cNvPr>
              <p:cNvSpPr/>
              <p:nvPr/>
            </p:nvSpPr>
            <p:spPr bwMode="auto">
              <a:xfrm>
                <a:off x="8392582" y="3489367"/>
                <a:ext cx="546044" cy="171430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42" name="모서리가 둥근 직사각형 28">
                <a:extLst>
                  <a:ext uri="{FF2B5EF4-FFF2-40B4-BE49-F238E27FC236}">
                    <a16:creationId xmlns="" xmlns:a16="http://schemas.microsoft.com/office/drawing/2014/main" id="{EEBF8AA7-56DB-49AB-B60D-E038D3E5C471}"/>
                  </a:ext>
                </a:extLst>
              </p:cNvPr>
              <p:cNvSpPr/>
              <p:nvPr/>
            </p:nvSpPr>
            <p:spPr bwMode="auto">
              <a:xfrm>
                <a:off x="8478298" y="3302065"/>
                <a:ext cx="360325" cy="171430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15" name="그룹 30">
              <a:extLst>
                <a:ext uri="{FF2B5EF4-FFF2-40B4-BE49-F238E27FC236}">
                  <a16:creationId xmlns="" xmlns:a16="http://schemas.microsoft.com/office/drawing/2014/main" id="{47BF862D-D217-449D-B042-ED48332FD6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7400" y="4152900"/>
              <a:ext cx="2133600" cy="928688"/>
              <a:chOff x="6882811" y="2919523"/>
              <a:chExt cx="2133594" cy="928577"/>
            </a:xfrm>
          </p:grpSpPr>
          <p:grpSp>
            <p:nvGrpSpPr>
              <p:cNvPr id="31" name="그룹 31">
                <a:extLst>
                  <a:ext uri="{FF2B5EF4-FFF2-40B4-BE49-F238E27FC236}">
                    <a16:creationId xmlns="" xmlns:a16="http://schemas.microsoft.com/office/drawing/2014/main" id="{B53FE54F-825A-412C-81E1-E5560B142C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2811" y="2919523"/>
                <a:ext cx="1775630" cy="928577"/>
                <a:chOff x="6882811" y="765544"/>
                <a:chExt cx="1775630" cy="928577"/>
              </a:xfrm>
            </p:grpSpPr>
            <p:cxnSp>
              <p:nvCxnSpPr>
                <p:cNvPr id="35" name="직선 연결선 35">
                  <a:extLst>
                    <a:ext uri="{FF2B5EF4-FFF2-40B4-BE49-F238E27FC236}">
                      <a16:creationId xmlns="" xmlns:a16="http://schemas.microsoft.com/office/drawing/2014/main" id="{E68EA2B7-D967-48EB-A5E8-7A4A081B77D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882811" y="765544"/>
                  <a:ext cx="0" cy="928577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직선 연결선 36">
                  <a:extLst>
                    <a:ext uri="{FF2B5EF4-FFF2-40B4-BE49-F238E27FC236}">
                      <a16:creationId xmlns="" xmlns:a16="http://schemas.microsoft.com/office/drawing/2014/main" id="{C75E68C5-82C0-4F6F-901C-D3005482609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8658441" y="765544"/>
                  <a:ext cx="0" cy="928577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직선 연결선 37">
                  <a:extLst>
                    <a:ext uri="{FF2B5EF4-FFF2-40B4-BE49-F238E27FC236}">
                      <a16:creationId xmlns="" xmlns:a16="http://schemas.microsoft.com/office/drawing/2014/main" id="{B50AE4DB-0AA0-46A7-A550-0178BE9300C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7775942" y="765544"/>
                  <a:ext cx="0" cy="928577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8" name="모서리가 둥근 직사각형 38">
                  <a:extLst>
                    <a:ext uri="{FF2B5EF4-FFF2-40B4-BE49-F238E27FC236}">
                      <a16:creationId xmlns="" xmlns:a16="http://schemas.microsoft.com/office/drawing/2014/main" id="{E71309A2-F695-430B-85B5-2DE3E86C4B29}"/>
                    </a:ext>
                  </a:extLst>
                </p:cNvPr>
                <p:cNvSpPr/>
                <p:nvPr/>
              </p:nvSpPr>
              <p:spPr bwMode="auto">
                <a:xfrm>
                  <a:off x="7336835" y="1552850"/>
                  <a:ext cx="893760" cy="141271"/>
                </a:xfrm>
                <a:prstGeom prst="round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32" name="모서리가 둥근 직사각형 32">
                <a:extLst>
                  <a:ext uri="{FF2B5EF4-FFF2-40B4-BE49-F238E27FC236}">
                    <a16:creationId xmlns="" xmlns:a16="http://schemas.microsoft.com/office/drawing/2014/main" id="{28BD03CC-8A9A-4191-AC70-12041F932696}"/>
                  </a:ext>
                </a:extLst>
              </p:cNvPr>
              <p:cNvSpPr/>
              <p:nvPr/>
            </p:nvSpPr>
            <p:spPr bwMode="auto">
              <a:xfrm>
                <a:off x="8300445" y="3678257"/>
                <a:ext cx="715960" cy="16984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33" name="모서리가 둥근 직사각형 33">
                <a:extLst>
                  <a:ext uri="{FF2B5EF4-FFF2-40B4-BE49-F238E27FC236}">
                    <a16:creationId xmlns="" xmlns:a16="http://schemas.microsoft.com/office/drawing/2014/main" id="{2046F26A-7743-4E84-A5BD-3555069D235B}"/>
                  </a:ext>
                </a:extLst>
              </p:cNvPr>
              <p:cNvSpPr/>
              <p:nvPr/>
            </p:nvSpPr>
            <p:spPr bwMode="auto">
              <a:xfrm>
                <a:off x="8392520" y="3489368"/>
                <a:ext cx="546098" cy="171430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34" name="모서리가 둥근 직사각형 34">
                <a:extLst>
                  <a:ext uri="{FF2B5EF4-FFF2-40B4-BE49-F238E27FC236}">
                    <a16:creationId xmlns="" xmlns:a16="http://schemas.microsoft.com/office/drawing/2014/main" id="{481931D8-FC95-4DD0-9E68-A2D02B46B69C}"/>
                  </a:ext>
                </a:extLst>
              </p:cNvPr>
              <p:cNvSpPr/>
              <p:nvPr/>
            </p:nvSpPr>
            <p:spPr bwMode="auto">
              <a:xfrm>
                <a:off x="8478245" y="3302065"/>
                <a:ext cx="360361" cy="171430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16" name="그룹 39">
              <a:extLst>
                <a:ext uri="{FF2B5EF4-FFF2-40B4-BE49-F238E27FC236}">
                  <a16:creationId xmlns="" xmlns:a16="http://schemas.microsoft.com/office/drawing/2014/main" id="{753204DD-216D-4B03-87C9-48010C0F6F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6289" y="5464175"/>
              <a:ext cx="1774825" cy="928688"/>
              <a:chOff x="6882811" y="2919523"/>
              <a:chExt cx="1775630" cy="928577"/>
            </a:xfrm>
          </p:grpSpPr>
          <p:grpSp>
            <p:nvGrpSpPr>
              <p:cNvPr id="23" name="그룹 40">
                <a:extLst>
                  <a:ext uri="{FF2B5EF4-FFF2-40B4-BE49-F238E27FC236}">
                    <a16:creationId xmlns="" xmlns:a16="http://schemas.microsoft.com/office/drawing/2014/main" id="{D5EA8CE3-DEAB-4763-A780-75E1040444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2811" y="2919523"/>
                <a:ext cx="1775630" cy="928577"/>
                <a:chOff x="6882811" y="765544"/>
                <a:chExt cx="1775630" cy="928577"/>
              </a:xfrm>
            </p:grpSpPr>
            <p:cxnSp>
              <p:nvCxnSpPr>
                <p:cNvPr id="27" name="직선 연결선 44">
                  <a:extLst>
                    <a:ext uri="{FF2B5EF4-FFF2-40B4-BE49-F238E27FC236}">
                      <a16:creationId xmlns="" xmlns:a16="http://schemas.microsoft.com/office/drawing/2014/main" id="{A24B89EC-333C-4790-BD5C-6AA8F996233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882811" y="765544"/>
                  <a:ext cx="0" cy="928577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" name="직선 연결선 45">
                  <a:extLst>
                    <a:ext uri="{FF2B5EF4-FFF2-40B4-BE49-F238E27FC236}">
                      <a16:creationId xmlns="" xmlns:a16="http://schemas.microsoft.com/office/drawing/2014/main" id="{6E198BFB-DE14-4D46-B0B3-5D2F39A95F7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8658441" y="765544"/>
                  <a:ext cx="0" cy="928577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" name="직선 연결선 46">
                  <a:extLst>
                    <a:ext uri="{FF2B5EF4-FFF2-40B4-BE49-F238E27FC236}">
                      <a16:creationId xmlns="" xmlns:a16="http://schemas.microsoft.com/office/drawing/2014/main" id="{4197F8BA-2EC7-48A9-BCFA-CC35B9C0A5D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7775942" y="765544"/>
                  <a:ext cx="0" cy="928577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0" name="모서리가 둥근 직사각형 47">
                  <a:extLst>
                    <a:ext uri="{FF2B5EF4-FFF2-40B4-BE49-F238E27FC236}">
                      <a16:creationId xmlns="" xmlns:a16="http://schemas.microsoft.com/office/drawing/2014/main" id="{0AF8E296-430B-467C-88DE-4DA14E40CB87}"/>
                    </a:ext>
                  </a:extLst>
                </p:cNvPr>
                <p:cNvSpPr/>
                <p:nvPr/>
              </p:nvSpPr>
              <p:spPr bwMode="auto">
                <a:xfrm>
                  <a:off x="7337042" y="1552850"/>
                  <a:ext cx="892580" cy="141271"/>
                </a:xfrm>
                <a:prstGeom prst="round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24" name="모서리가 둥근 직사각형 41">
                <a:extLst>
                  <a:ext uri="{FF2B5EF4-FFF2-40B4-BE49-F238E27FC236}">
                    <a16:creationId xmlns="" xmlns:a16="http://schemas.microsoft.com/office/drawing/2014/main" id="{5AFEA1B8-8BA6-4147-8090-2CAD34159147}"/>
                  </a:ext>
                </a:extLst>
              </p:cNvPr>
              <p:cNvSpPr/>
              <p:nvPr/>
            </p:nvSpPr>
            <p:spPr bwMode="auto">
              <a:xfrm>
                <a:off x="7421217" y="3521114"/>
                <a:ext cx="716288" cy="171430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25" name="모서리가 둥근 직사각형 42">
                <a:extLst>
                  <a:ext uri="{FF2B5EF4-FFF2-40B4-BE49-F238E27FC236}">
                    <a16:creationId xmlns="" xmlns:a16="http://schemas.microsoft.com/office/drawing/2014/main" id="{D45AA8A9-1700-470F-8638-1AE2B0D0F738}"/>
                  </a:ext>
                </a:extLst>
              </p:cNvPr>
              <p:cNvSpPr/>
              <p:nvPr/>
            </p:nvSpPr>
            <p:spPr bwMode="auto">
              <a:xfrm>
                <a:off x="7513334" y="3333811"/>
                <a:ext cx="546348" cy="171430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26" name="모서리가 둥근 직사각형 43">
                <a:extLst>
                  <a:ext uri="{FF2B5EF4-FFF2-40B4-BE49-F238E27FC236}">
                    <a16:creationId xmlns="" xmlns:a16="http://schemas.microsoft.com/office/drawing/2014/main" id="{FEC656CA-5EE2-45AE-AA97-E97D2686E885}"/>
                  </a:ext>
                </a:extLst>
              </p:cNvPr>
              <p:cNvSpPr/>
              <p:nvPr/>
            </p:nvSpPr>
            <p:spPr bwMode="auto">
              <a:xfrm>
                <a:off x="7599098" y="3146509"/>
                <a:ext cx="360526" cy="169842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7" name="자유형 9">
              <a:extLst>
                <a:ext uri="{FF2B5EF4-FFF2-40B4-BE49-F238E27FC236}">
                  <a16:creationId xmlns="" xmlns:a16="http://schemas.microsoft.com/office/drawing/2014/main" id="{84EE6E56-47AB-4689-82C9-3688FD8CCF24}"/>
                </a:ext>
              </a:extLst>
            </p:cNvPr>
            <p:cNvSpPr/>
            <p:nvPr/>
          </p:nvSpPr>
          <p:spPr bwMode="auto">
            <a:xfrm>
              <a:off x="8489950" y="2778125"/>
              <a:ext cx="1503363" cy="484188"/>
            </a:xfrm>
            <a:custGeom>
              <a:avLst/>
              <a:gdLst>
                <a:gd name="connsiteX0" fmla="*/ 0 w 1502735"/>
                <a:gd name="connsiteY0" fmla="*/ 335466 h 484322"/>
                <a:gd name="connsiteX1" fmla="*/ 772633 w 1502735"/>
                <a:gd name="connsiteY1" fmla="*/ 2313 h 484322"/>
                <a:gd name="connsiteX2" fmla="*/ 1502735 w 1502735"/>
                <a:gd name="connsiteY2" fmla="*/ 484322 h 48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2735" h="484322">
                  <a:moveTo>
                    <a:pt x="0" y="335466"/>
                  </a:moveTo>
                  <a:cubicBezTo>
                    <a:pt x="261088" y="156485"/>
                    <a:pt x="522177" y="-22496"/>
                    <a:pt x="772633" y="2313"/>
                  </a:cubicBezTo>
                  <a:cubicBezTo>
                    <a:pt x="1023089" y="27122"/>
                    <a:pt x="1262912" y="255722"/>
                    <a:pt x="1502735" y="484322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" name="자유형 50">
              <a:extLst>
                <a:ext uri="{FF2B5EF4-FFF2-40B4-BE49-F238E27FC236}">
                  <a16:creationId xmlns="" xmlns:a16="http://schemas.microsoft.com/office/drawing/2014/main" id="{B713054D-1640-4829-A294-438E8BA08351}"/>
                </a:ext>
              </a:extLst>
            </p:cNvPr>
            <p:cNvSpPr/>
            <p:nvPr/>
          </p:nvSpPr>
          <p:spPr bwMode="auto">
            <a:xfrm>
              <a:off x="8489950" y="4491038"/>
              <a:ext cx="723900" cy="368300"/>
            </a:xfrm>
            <a:custGeom>
              <a:avLst/>
              <a:gdLst>
                <a:gd name="connsiteX0" fmla="*/ 0 w 1502735"/>
                <a:gd name="connsiteY0" fmla="*/ 335466 h 484322"/>
                <a:gd name="connsiteX1" fmla="*/ 772633 w 1502735"/>
                <a:gd name="connsiteY1" fmla="*/ 2313 h 484322"/>
                <a:gd name="connsiteX2" fmla="*/ 1502735 w 1502735"/>
                <a:gd name="connsiteY2" fmla="*/ 484322 h 48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2735" h="484322">
                  <a:moveTo>
                    <a:pt x="0" y="335466"/>
                  </a:moveTo>
                  <a:cubicBezTo>
                    <a:pt x="261088" y="156485"/>
                    <a:pt x="522177" y="-22496"/>
                    <a:pt x="772633" y="2313"/>
                  </a:cubicBezTo>
                  <a:cubicBezTo>
                    <a:pt x="1023089" y="27122"/>
                    <a:pt x="1262912" y="255722"/>
                    <a:pt x="1502735" y="484322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" name="자유형 51">
              <a:extLst>
                <a:ext uri="{FF2B5EF4-FFF2-40B4-BE49-F238E27FC236}">
                  <a16:creationId xmlns="" xmlns:a16="http://schemas.microsoft.com/office/drawing/2014/main" id="{CE16C832-85D5-4E4C-9681-0277F23FB4D5}"/>
                </a:ext>
              </a:extLst>
            </p:cNvPr>
            <p:cNvSpPr/>
            <p:nvPr/>
          </p:nvSpPr>
          <p:spPr bwMode="auto">
            <a:xfrm flipH="1">
              <a:off x="9401176" y="5316538"/>
              <a:ext cx="688975" cy="347662"/>
            </a:xfrm>
            <a:custGeom>
              <a:avLst/>
              <a:gdLst>
                <a:gd name="connsiteX0" fmla="*/ 0 w 1502735"/>
                <a:gd name="connsiteY0" fmla="*/ 335466 h 484322"/>
                <a:gd name="connsiteX1" fmla="*/ 772633 w 1502735"/>
                <a:gd name="connsiteY1" fmla="*/ 2313 h 484322"/>
                <a:gd name="connsiteX2" fmla="*/ 1502735 w 1502735"/>
                <a:gd name="connsiteY2" fmla="*/ 484322 h 48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2735" h="484322">
                  <a:moveTo>
                    <a:pt x="0" y="335466"/>
                  </a:moveTo>
                  <a:cubicBezTo>
                    <a:pt x="261088" y="156485"/>
                    <a:pt x="522177" y="-22496"/>
                    <a:pt x="772633" y="2313"/>
                  </a:cubicBezTo>
                  <a:cubicBezTo>
                    <a:pt x="1023089" y="27122"/>
                    <a:pt x="1262912" y="255722"/>
                    <a:pt x="1502735" y="484322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0" name="타원 10">
              <a:extLst>
                <a:ext uri="{FF2B5EF4-FFF2-40B4-BE49-F238E27FC236}">
                  <a16:creationId xmlns="" xmlns:a16="http://schemas.microsoft.com/office/drawing/2014/main" id="{B92EAF7C-8D0F-4A23-8FEA-7F2BD485365C}"/>
                </a:ext>
              </a:extLst>
            </p:cNvPr>
            <p:cNvSpPr/>
            <p:nvPr/>
          </p:nvSpPr>
          <p:spPr bwMode="auto">
            <a:xfrm>
              <a:off x="9825038" y="3214689"/>
              <a:ext cx="715962" cy="714375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1" name="타원 53">
              <a:extLst>
                <a:ext uri="{FF2B5EF4-FFF2-40B4-BE49-F238E27FC236}">
                  <a16:creationId xmlns="" xmlns:a16="http://schemas.microsoft.com/office/drawing/2014/main" id="{5F12E6EB-E7ED-4F35-BA41-3CD39808FBF7}"/>
                </a:ext>
              </a:extLst>
            </p:cNvPr>
            <p:cNvSpPr/>
            <p:nvPr/>
          </p:nvSpPr>
          <p:spPr bwMode="auto">
            <a:xfrm>
              <a:off x="8916989" y="5646738"/>
              <a:ext cx="733425" cy="703262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2" name="타원 13">
              <a:extLst>
                <a:ext uri="{FF2B5EF4-FFF2-40B4-BE49-F238E27FC236}">
                  <a16:creationId xmlns="" xmlns:a16="http://schemas.microsoft.com/office/drawing/2014/main" id="{43826E15-B3CF-4B72-B67A-CE8F9374928D}"/>
                </a:ext>
              </a:extLst>
            </p:cNvPr>
            <p:cNvSpPr/>
            <p:nvPr/>
          </p:nvSpPr>
          <p:spPr bwMode="auto">
            <a:xfrm>
              <a:off x="8774114" y="4865689"/>
              <a:ext cx="1050925" cy="301625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9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AA3B64-4DD8-473D-9BCA-E7FC8EEC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탑 </a:t>
            </a:r>
          </a:p>
        </p:txBody>
      </p:sp>
      <p:pic>
        <p:nvPicPr>
          <p:cNvPr id="47" name="그림 3">
            <a:extLst>
              <a:ext uri="{FF2B5EF4-FFF2-40B4-BE49-F238E27FC236}">
                <a16:creationId xmlns="" xmlns:a16="http://schemas.microsoft.com/office/drawing/2014/main" id="{8CF50A31-E6E3-4F32-83EF-1886FC439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27250"/>
            <a:ext cx="9059565" cy="2885585"/>
          </a:xfrm>
          <a:prstGeom prst="rect">
            <a:avLst/>
          </a:prstGeom>
        </p:spPr>
      </p:pic>
      <p:pic>
        <p:nvPicPr>
          <p:cNvPr id="49" name="그림 7">
            <a:extLst>
              <a:ext uri="{FF2B5EF4-FFF2-40B4-BE49-F238E27FC236}">
                <a16:creationId xmlns="" xmlns:a16="http://schemas.microsoft.com/office/drawing/2014/main" id="{F4DBDCB8-9EB3-4DD9-8488-F4D8FF69D68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719736" y="4447389"/>
            <a:ext cx="5657850" cy="2295525"/>
          </a:xfrm>
          <a:prstGeom prst="rect">
            <a:avLst/>
          </a:prstGeom>
        </p:spPr>
      </p:pic>
      <p:sp>
        <p:nvSpPr>
          <p:cNvPr id="53" name="Arrow: Down 52">
            <a:extLst>
              <a:ext uri="{FF2B5EF4-FFF2-40B4-BE49-F238E27FC236}">
                <a16:creationId xmlns="" xmlns:a16="http://schemas.microsoft.com/office/drawing/2014/main" id="{E9C4A0C8-0E11-43C3-94C0-0EF9C429CF5D}"/>
              </a:ext>
            </a:extLst>
          </p:cNvPr>
          <p:cNvSpPr/>
          <p:nvPr/>
        </p:nvSpPr>
        <p:spPr>
          <a:xfrm>
            <a:off x="7680176" y="4058324"/>
            <a:ext cx="144016" cy="3435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8A6E339-B081-4D8E-899E-72238CAF7FAE}"/>
              </a:ext>
            </a:extLst>
          </p:cNvPr>
          <p:cNvSpPr txBox="1"/>
          <p:nvPr/>
        </p:nvSpPr>
        <p:spPr>
          <a:xfrm>
            <a:off x="7752184" y="4045445"/>
            <a:ext cx="2016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solidFill>
                  <a:srgbClr val="FF0000"/>
                </a:solidFill>
                <a:latin typeface="YDVYMjOStd12"/>
              </a:rPr>
              <a:t>마지막 직전 단계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B9394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 정렬                                              </a:t>
            </a:r>
            <a:r>
              <a:rPr lang="ko-KR" altLang="en-US" sz="3000" dirty="0">
                <a:solidFill>
                  <a:srgbClr val="00B0F0"/>
                </a:solidFill>
              </a:rPr>
              <a:t>작동 원리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="" xmlns:a16="http://schemas.microsoft.com/office/drawing/2014/main" id="{B23B6135-E0DD-4711-A95F-66A1ADE21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907" y="2001284"/>
            <a:ext cx="6062658" cy="187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742950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원소를 찾는다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742950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원소와 맨 오른쪽 원소를 자리 바꾼다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742950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맨 오른쪽 자리를 관심 대상에서 제외한다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원소가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남을 때까지 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순환을 반복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오른쪽 중괄호 1">
            <a:extLst>
              <a:ext uri="{FF2B5EF4-FFF2-40B4-BE49-F238E27FC236}">
                <a16:creationId xmlns="" xmlns:a16="http://schemas.microsoft.com/office/drawing/2014/main" id="{2713EF49-96F8-4E20-9947-023CDA8DD8C3}"/>
              </a:ext>
            </a:extLst>
          </p:cNvPr>
          <p:cNvSpPr/>
          <p:nvPr/>
        </p:nvSpPr>
        <p:spPr>
          <a:xfrm>
            <a:off x="6817056" y="2151248"/>
            <a:ext cx="215047" cy="1205743"/>
          </a:xfrm>
          <a:prstGeom prst="rightBrace">
            <a:avLst>
              <a:gd name="adj1" fmla="val 4381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2">
            <a:extLst>
              <a:ext uri="{FF2B5EF4-FFF2-40B4-BE49-F238E27FC236}">
                <a16:creationId xmlns="" xmlns:a16="http://schemas.microsoft.com/office/drawing/2014/main" id="{B71CA674-5A92-47A4-9D78-FEE106B4A2B7}"/>
              </a:ext>
            </a:extLst>
          </p:cNvPr>
          <p:cNvSpPr/>
          <p:nvPr/>
        </p:nvSpPr>
        <p:spPr>
          <a:xfrm>
            <a:off x="7032103" y="2492896"/>
            <a:ext cx="4599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과정을 한번 끝내면 자신과 동일하지만 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크기가 하나 작은 문제를 만난다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167036" y="3432648"/>
            <a:ext cx="2877554" cy="1711867"/>
            <a:chOff x="6167036" y="3432648"/>
            <a:chExt cx="2877554" cy="1711867"/>
          </a:xfrm>
        </p:grpSpPr>
        <p:grpSp>
          <p:nvGrpSpPr>
            <p:cNvPr id="7" name="그룹 6"/>
            <p:cNvGrpSpPr/>
            <p:nvPr/>
          </p:nvGrpSpPr>
          <p:grpSpPr>
            <a:xfrm>
              <a:off x="6167036" y="3432648"/>
              <a:ext cx="732952" cy="825500"/>
              <a:chOff x="6216366" y="2968625"/>
              <a:chExt cx="732952" cy="825500"/>
            </a:xfrm>
            <a:solidFill>
              <a:srgbClr val="545454"/>
            </a:solidFill>
          </p:grpSpPr>
          <p:sp>
            <p:nvSpPr>
              <p:cNvPr id="29" name="직사각형 28"/>
              <p:cNvSpPr/>
              <p:nvPr/>
            </p:nvSpPr>
            <p:spPr>
              <a:xfrm>
                <a:off x="6232861" y="3133415"/>
                <a:ext cx="716457" cy="56330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6619" name="Line 1035"/>
              <p:cNvSpPr>
                <a:spLocks noChangeShapeType="1"/>
              </p:cNvSpPr>
              <p:nvPr/>
            </p:nvSpPr>
            <p:spPr bwMode="auto">
              <a:xfrm>
                <a:off x="6216366" y="2968625"/>
                <a:ext cx="0" cy="82550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6849758" y="4775183"/>
              <a:ext cx="2194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관심 대상에서 제외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40" name="Line 1040"/>
            <p:cNvSpPr>
              <a:spLocks noChangeShapeType="1"/>
            </p:cNvSpPr>
            <p:nvPr/>
          </p:nvSpPr>
          <p:spPr bwMode="auto">
            <a:xfrm flipH="1" flipV="1">
              <a:off x="6639636" y="4266494"/>
              <a:ext cx="354842" cy="507247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80971" y="3589888"/>
          <a:ext cx="3732665" cy="57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5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5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5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2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283249" y="1859437"/>
            <a:ext cx="1500188" cy="1491088"/>
            <a:chOff x="5324192" y="1395413"/>
            <a:chExt cx="1500188" cy="1491088"/>
          </a:xfrm>
        </p:grpSpPr>
        <p:sp>
          <p:nvSpPr>
            <p:cNvPr id="5" name="직사각형 4"/>
            <p:cNvSpPr/>
            <p:nvPr/>
          </p:nvSpPr>
          <p:spPr>
            <a:xfrm>
              <a:off x="5467066" y="2323193"/>
              <a:ext cx="749300" cy="563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Group 1041"/>
            <p:cNvGrpSpPr>
              <a:grpSpLocks/>
            </p:cNvGrpSpPr>
            <p:nvPr/>
          </p:nvGrpSpPr>
          <p:grpSpPr bwMode="auto">
            <a:xfrm>
              <a:off x="5324192" y="1395413"/>
              <a:ext cx="1500188" cy="1001712"/>
              <a:chOff x="3894" y="921"/>
              <a:chExt cx="945" cy="631"/>
            </a:xfrm>
          </p:grpSpPr>
          <p:sp>
            <p:nvSpPr>
              <p:cNvPr id="196623" name="Text Box 1039"/>
              <p:cNvSpPr txBox="1">
                <a:spLocks noChangeArrowheads="1"/>
              </p:cNvSpPr>
              <p:nvPr/>
            </p:nvSpPr>
            <p:spPr bwMode="auto">
              <a:xfrm>
                <a:off x="3894" y="921"/>
                <a:ext cx="94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2400" dirty="0">
                    <a:solidFill>
                      <a:srgbClr val="0066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rPr>
                  <a:t>최대 원소</a:t>
                </a:r>
                <a:endParaRPr lang="en-US" altLang="ko-KR" sz="2400" dirty="0">
                  <a:solidFill>
                    <a:srgbClr val="0066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96624" name="Line 1040"/>
              <p:cNvSpPr>
                <a:spLocks noChangeShapeType="1"/>
              </p:cNvSpPr>
              <p:nvPr/>
            </p:nvSpPr>
            <p:spPr bwMode="auto">
              <a:xfrm flipH="1">
                <a:off x="4168" y="1168"/>
                <a:ext cx="80" cy="384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</p:grpSp>
      <p:sp>
        <p:nvSpPr>
          <p:cNvPr id="196615" name="Arc 1031"/>
          <p:cNvSpPr>
            <a:spLocks/>
          </p:cNvSpPr>
          <p:nvPr/>
        </p:nvSpPr>
        <p:spPr bwMode="auto">
          <a:xfrm rot="-2790373">
            <a:off x="5897611" y="2572224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180971" y="2783554"/>
          <a:ext cx="3732665" cy="57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5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5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5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2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436B709D-7126-4BE3-A588-14AB0F8F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B9394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 정렬                                            </a:t>
            </a:r>
            <a:r>
              <a:rPr lang="ko-KR" altLang="en-US" sz="3000" dirty="0">
                <a:solidFill>
                  <a:srgbClr val="00B0F0"/>
                </a:solidFill>
              </a:rPr>
              <a:t>애니메이션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234519" y="4258149"/>
            <a:ext cx="4188704" cy="1391270"/>
            <a:chOff x="3234519" y="4258149"/>
            <a:chExt cx="4188704" cy="1391270"/>
          </a:xfrm>
        </p:grpSpPr>
        <p:sp>
          <p:nvSpPr>
            <p:cNvPr id="37" name="직사각형 36"/>
            <p:cNvSpPr/>
            <p:nvPr/>
          </p:nvSpPr>
          <p:spPr>
            <a:xfrm>
              <a:off x="3367304" y="5003088"/>
              <a:ext cx="40559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자신과 동일하지만 </a:t>
              </a:r>
              <a:endPara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크기가 하나 작은 정렬</a:t>
              </a:r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문제를 만난다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8" name="Line 1040"/>
            <p:cNvSpPr>
              <a:spLocks noChangeShapeType="1"/>
            </p:cNvSpPr>
            <p:nvPr/>
          </p:nvSpPr>
          <p:spPr bwMode="auto">
            <a:xfrm flipH="1" flipV="1">
              <a:off x="4672084" y="4583877"/>
              <a:ext cx="2274" cy="404379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왼쪽 중괄호 10"/>
            <p:cNvSpPr/>
            <p:nvPr/>
          </p:nvSpPr>
          <p:spPr>
            <a:xfrm rot="16200000">
              <a:off x="4534810" y="2957858"/>
              <a:ext cx="260900" cy="2861481"/>
            </a:xfrm>
            <a:prstGeom prst="leftBrace">
              <a:avLst>
                <a:gd name="adj1" fmla="val 5814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34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B9394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 정렬                                               </a:t>
            </a:r>
            <a:r>
              <a:rPr lang="ko-KR" altLang="en-US" sz="3000" dirty="0">
                <a:solidFill>
                  <a:srgbClr val="00B0F0"/>
                </a:solidFill>
              </a:rPr>
              <a:t>알고리즘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05" y="1236835"/>
            <a:ext cx="8871384" cy="2136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43" y="4058788"/>
            <a:ext cx="8919754" cy="246655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10260E87-EEEA-4EC3-9B8C-E2B425B9E648}"/>
              </a:ext>
            </a:extLst>
          </p:cNvPr>
          <p:cNvSpPr/>
          <p:nvPr/>
        </p:nvSpPr>
        <p:spPr>
          <a:xfrm>
            <a:off x="2639616" y="3547157"/>
            <a:ext cx="144016" cy="3435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EF2109-8BDE-460B-B19B-ACC351FFD0B7}"/>
              </a:ext>
            </a:extLst>
          </p:cNvPr>
          <p:cNvSpPr txBox="1"/>
          <p:nvPr/>
        </p:nvSpPr>
        <p:spPr>
          <a:xfrm>
            <a:off x="2783632" y="3519862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  <a:latin typeface="+mj-ea"/>
                <a:ea typeface="+mj-ea"/>
              </a:rPr>
              <a:t>이를 재귀 알고리즘으로 표현하면</a:t>
            </a:r>
          </a:p>
        </p:txBody>
      </p:sp>
    </p:spTree>
    <p:extLst>
      <p:ext uri="{BB962C8B-B14F-4D97-AF65-F5344CB8AC3E}">
        <p14:creationId xmlns:p14="http://schemas.microsoft.com/office/powerpoint/2010/main" val="10143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재귀</a:t>
            </a:r>
            <a:r>
              <a:rPr lang="en-US" altLang="ko-KR" dirty="0"/>
              <a:t>(</a:t>
            </a:r>
            <a:r>
              <a:rPr lang="ko-KR" altLang="en-US" dirty="0"/>
              <a:t>자기호출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귀납적 사고</a:t>
            </a:r>
          </a:p>
        </p:txBody>
      </p:sp>
    </p:spTree>
    <p:extLst>
      <p:ext uri="{BB962C8B-B14F-4D97-AF65-F5344CB8AC3E}">
        <p14:creationId xmlns:p14="http://schemas.microsoft.com/office/powerpoint/2010/main" val="34443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중위</a:t>
            </a:r>
            <a:r>
              <a:rPr lang="en-US" altLang="ko-KR" dirty="0"/>
              <a:t>, </a:t>
            </a:r>
            <a:r>
              <a:rPr lang="ko-KR" altLang="en-US" dirty="0"/>
              <a:t>전위</a:t>
            </a:r>
            <a:r>
              <a:rPr lang="en-US" altLang="ko-KR" dirty="0"/>
              <a:t>, </a:t>
            </a:r>
            <a:r>
              <a:rPr lang="ko-KR" altLang="en-US" dirty="0"/>
              <a:t>후위 표현법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수식을 표현할 때 연산자의 상대적 위치에 따라</a:t>
            </a:r>
            <a:endParaRPr lang="en-US" altLang="ko-KR" dirty="0"/>
          </a:p>
          <a:p>
            <a:pPr lvl="1"/>
            <a:r>
              <a:rPr lang="ko-KR" altLang="en-US" dirty="0"/>
              <a:t>전위 표현</a:t>
            </a:r>
            <a:r>
              <a:rPr lang="en-US" altLang="ko-KR" baseline="30000" dirty="0"/>
              <a:t>Prefix Expression</a:t>
            </a:r>
          </a:p>
          <a:p>
            <a:pPr lvl="1"/>
            <a:r>
              <a:rPr lang="ko-KR" altLang="en-US" dirty="0"/>
              <a:t>중위 표현</a:t>
            </a:r>
            <a:r>
              <a:rPr lang="en-US" altLang="ko-KR" baseline="30000" dirty="0"/>
              <a:t>Infix Expression</a:t>
            </a:r>
          </a:p>
          <a:p>
            <a:pPr lvl="1"/>
            <a:r>
              <a:rPr lang="ko-KR" altLang="en-US" dirty="0"/>
              <a:t>후위 표현</a:t>
            </a:r>
            <a:r>
              <a:rPr lang="en-US" altLang="ko-KR" baseline="30000" dirty="0"/>
              <a:t>Postfix Expression</a:t>
            </a:r>
          </a:p>
          <a:p>
            <a:pPr marL="0" indent="0">
              <a:buNone/>
            </a:pPr>
            <a:r>
              <a:rPr lang="ko-KR" altLang="en-US" dirty="0"/>
              <a:t>   로 나뉜다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3">
            <a:extLst>
              <a:ext uri="{FF2B5EF4-FFF2-40B4-BE49-F238E27FC236}">
                <a16:creationId xmlns="" xmlns:a16="http://schemas.microsoft.com/office/drawing/2014/main" id="{5F10DEDB-6E1A-4225-A3FA-8093E486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140968"/>
            <a:ext cx="573521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중위</a:t>
            </a:r>
            <a:r>
              <a:rPr lang="en-US" altLang="ko-KR" dirty="0"/>
              <a:t>, </a:t>
            </a:r>
            <a:r>
              <a:rPr lang="ko-KR" altLang="en-US" dirty="0"/>
              <a:t>전위</a:t>
            </a:r>
            <a:r>
              <a:rPr lang="en-US" altLang="ko-KR" dirty="0"/>
              <a:t>, </a:t>
            </a:r>
            <a:r>
              <a:rPr lang="ko-KR" altLang="en-US" dirty="0"/>
              <a:t>후위 표현법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형식 언어로 표현하면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DC389BA-DB5A-4EE8-9AD6-125DE9E1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628800"/>
            <a:ext cx="7920880" cy="3868945"/>
          </a:xfrm>
          <a:prstGeom prst="rect">
            <a:avLst/>
          </a:prstGeom>
        </p:spPr>
      </p:pic>
      <p:sp>
        <p:nvSpPr>
          <p:cNvPr id="17" name="직사각형 18">
            <a:extLst>
              <a:ext uri="{FF2B5EF4-FFF2-40B4-BE49-F238E27FC236}">
                <a16:creationId xmlns="" xmlns:a16="http://schemas.microsoft.com/office/drawing/2014/main" id="{E876D38B-7014-4DEF-A7E7-866FA8451E3F}"/>
              </a:ext>
            </a:extLst>
          </p:cNvPr>
          <p:cNvSpPr/>
          <p:nvPr/>
        </p:nvSpPr>
        <p:spPr>
          <a:xfrm>
            <a:off x="11039785" y="2420888"/>
            <a:ext cx="320723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5">
            <a:extLst>
              <a:ext uri="{FF2B5EF4-FFF2-40B4-BE49-F238E27FC236}">
                <a16:creationId xmlns="" xmlns:a16="http://schemas.microsoft.com/office/drawing/2014/main" id="{13E3BC19-3D0A-454A-8EB3-00CF4C821553}"/>
              </a:ext>
            </a:extLst>
          </p:cNvPr>
          <p:cNvSpPr/>
          <p:nvPr/>
        </p:nvSpPr>
        <p:spPr>
          <a:xfrm>
            <a:off x="9029476" y="2420888"/>
            <a:ext cx="320723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7">
            <a:extLst>
              <a:ext uri="{FF2B5EF4-FFF2-40B4-BE49-F238E27FC236}">
                <a16:creationId xmlns="" xmlns:a16="http://schemas.microsoft.com/office/drawing/2014/main" id="{A379CB2F-19B6-4B1E-8782-42A0D67C1FD6}"/>
              </a:ext>
            </a:extLst>
          </p:cNvPr>
          <p:cNvSpPr/>
          <p:nvPr/>
        </p:nvSpPr>
        <p:spPr>
          <a:xfrm>
            <a:off x="9420712" y="2420888"/>
            <a:ext cx="1553570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A32BE8F-27D7-4B1B-B62C-7F7CBD3D6A1A}"/>
              </a:ext>
            </a:extLst>
          </p:cNvPr>
          <p:cNvSpPr txBox="1"/>
          <p:nvPr/>
        </p:nvSpPr>
        <p:spPr>
          <a:xfrm>
            <a:off x="9029476" y="2420888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-  +  A  *  B  C  D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="" xmlns:a16="http://schemas.microsoft.com/office/drawing/2014/main" id="{644BBE5D-04F0-4C0F-973A-15BAD4AFE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965" y="3462886"/>
            <a:ext cx="1135554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742950">
              <a:lnSpc>
                <a:spcPct val="12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600" baseline="36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="" xmlns:a16="http://schemas.microsoft.com/office/drawing/2014/main" id="{46296C00-CA7A-4C23-AFBB-6440E9152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703" y="3462886"/>
            <a:ext cx="101727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742950">
              <a:lnSpc>
                <a:spcPct val="12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&lt;prefix&gt;</a:t>
            </a:r>
            <a:endParaRPr lang="en-US" altLang="ko-KR" sz="1600" baseline="36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="" xmlns:a16="http://schemas.microsoft.com/office/drawing/2014/main" id="{25A9F26D-3F12-4CAA-B1BF-37AE708E5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4975" y="3462886"/>
            <a:ext cx="101727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742950">
              <a:lnSpc>
                <a:spcPct val="12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&lt;prefix&gt;</a:t>
            </a:r>
            <a:endParaRPr lang="en-US" altLang="ko-KR" sz="1600" baseline="36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화살표 연결선 22">
            <a:extLst>
              <a:ext uri="{FF2B5EF4-FFF2-40B4-BE49-F238E27FC236}">
                <a16:creationId xmlns="" xmlns:a16="http://schemas.microsoft.com/office/drawing/2014/main" id="{2CDD2FD0-19C7-4941-A33F-C6B37045CDE6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9189837" y="2882553"/>
            <a:ext cx="83905" cy="58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6B5B7C09-D20C-423F-8228-511BDE96A606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10187390" y="2882553"/>
            <a:ext cx="88949" cy="58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6">
            <a:extLst>
              <a:ext uri="{FF2B5EF4-FFF2-40B4-BE49-F238E27FC236}">
                <a16:creationId xmlns="" xmlns:a16="http://schemas.microsoft.com/office/drawing/2014/main" id="{0999E49C-AEB4-41EE-B2EC-739C98CA5665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11203898" y="2878055"/>
            <a:ext cx="89713" cy="584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602732D-9E68-4BAA-B902-52645046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</a:t>
            </a:r>
            <a:r>
              <a:rPr lang="en-US" altLang="ko-KR" baseline="30000" dirty="0"/>
              <a:t>Depth-First Search                              </a:t>
            </a:r>
            <a:r>
              <a:rPr lang="ko-KR" altLang="en-US" sz="3000" dirty="0">
                <a:solidFill>
                  <a:srgbClr val="00B0F0"/>
                </a:solidFill>
              </a:rPr>
              <a:t>알고리즘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416" y="364502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이들을 연결하는 간선으로 이루어진 그래프에서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노드로부터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방문할 수 있는 모든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방문하는 작업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60213" y="4521485"/>
            <a:ext cx="5597190" cy="1730186"/>
            <a:chOff x="1151628" y="1278888"/>
            <a:chExt cx="8720631" cy="2662235"/>
          </a:xfrm>
        </p:grpSpPr>
        <p:grpSp>
          <p:nvGrpSpPr>
            <p:cNvPr id="6" name="그룹 5"/>
            <p:cNvGrpSpPr/>
            <p:nvPr/>
          </p:nvGrpSpPr>
          <p:grpSpPr>
            <a:xfrm>
              <a:off x="1151628" y="1278888"/>
              <a:ext cx="3637313" cy="2662235"/>
              <a:chOff x="493250" y="430215"/>
              <a:chExt cx="2570186" cy="1887538"/>
            </a:xfrm>
          </p:grpSpPr>
          <p:sp>
            <p:nvSpPr>
              <p:cNvPr id="31" name="Oval 2"/>
              <p:cNvSpPr>
                <a:spLocks noChangeArrowheads="1"/>
              </p:cNvSpPr>
              <p:nvPr/>
            </p:nvSpPr>
            <p:spPr bwMode="auto">
              <a:xfrm>
                <a:off x="493250" y="835987"/>
                <a:ext cx="279400" cy="26828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ko-KR" sz="1200" dirty="0"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32" name="Oval 3"/>
              <p:cNvSpPr>
                <a:spLocks noChangeArrowheads="1"/>
              </p:cNvSpPr>
              <p:nvPr/>
            </p:nvSpPr>
            <p:spPr bwMode="auto">
              <a:xfrm>
                <a:off x="1255273" y="2047878"/>
                <a:ext cx="280988" cy="2698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6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Oval 4"/>
              <p:cNvSpPr>
                <a:spLocks noChangeArrowheads="1"/>
              </p:cNvSpPr>
              <p:nvPr/>
            </p:nvSpPr>
            <p:spPr bwMode="auto">
              <a:xfrm>
                <a:off x="494980" y="1643065"/>
                <a:ext cx="279400" cy="2698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3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Oval 5"/>
              <p:cNvSpPr>
                <a:spLocks noChangeArrowheads="1"/>
              </p:cNvSpPr>
              <p:nvPr/>
            </p:nvSpPr>
            <p:spPr bwMode="auto">
              <a:xfrm>
                <a:off x="1255273" y="1238253"/>
                <a:ext cx="280988" cy="2698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2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6"/>
              <p:cNvSpPr>
                <a:spLocks noChangeArrowheads="1"/>
              </p:cNvSpPr>
              <p:nvPr/>
            </p:nvSpPr>
            <p:spPr bwMode="auto">
              <a:xfrm>
                <a:off x="2026798" y="1576389"/>
                <a:ext cx="280988" cy="268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5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Oval 7"/>
              <p:cNvSpPr>
                <a:spLocks noChangeArrowheads="1"/>
              </p:cNvSpPr>
              <p:nvPr/>
            </p:nvSpPr>
            <p:spPr bwMode="auto">
              <a:xfrm>
                <a:off x="2026798" y="800103"/>
                <a:ext cx="280988" cy="2698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4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255273" y="430215"/>
                <a:ext cx="280988" cy="2698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1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Line 9"/>
              <p:cNvSpPr>
                <a:spLocks noChangeShapeType="1"/>
              </p:cNvSpPr>
              <p:nvPr/>
            </p:nvSpPr>
            <p:spPr bwMode="auto">
              <a:xfrm>
                <a:off x="747274" y="1036639"/>
                <a:ext cx="531813" cy="2603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 flipV="1">
                <a:off x="764736" y="1431927"/>
                <a:ext cx="506412" cy="27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>
                <a:off x="1537848" y="558802"/>
                <a:ext cx="533400" cy="2778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 flipV="1">
                <a:off x="1520386" y="1012827"/>
                <a:ext cx="533400" cy="285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2" name="Line 14"/>
              <p:cNvSpPr>
                <a:spLocks noChangeShapeType="1"/>
              </p:cNvSpPr>
              <p:nvPr/>
            </p:nvSpPr>
            <p:spPr bwMode="auto">
              <a:xfrm>
                <a:off x="1526737" y="1431928"/>
                <a:ext cx="515937" cy="211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3" name="Line 16"/>
              <p:cNvSpPr>
                <a:spLocks noChangeShapeType="1"/>
              </p:cNvSpPr>
              <p:nvPr/>
            </p:nvSpPr>
            <p:spPr bwMode="auto">
              <a:xfrm flipV="1">
                <a:off x="1526736" y="1804989"/>
                <a:ext cx="527050" cy="3175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 flipH="1">
                <a:off x="624577" y="1104274"/>
                <a:ext cx="0" cy="5387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5" name="Line 27"/>
              <p:cNvSpPr>
                <a:spLocks noChangeShapeType="1"/>
              </p:cNvSpPr>
              <p:nvPr/>
            </p:nvSpPr>
            <p:spPr bwMode="auto">
              <a:xfrm flipV="1">
                <a:off x="771206" y="1741490"/>
                <a:ext cx="1266825" cy="23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6" name="Oval 29"/>
              <p:cNvSpPr>
                <a:spLocks noChangeArrowheads="1"/>
              </p:cNvSpPr>
              <p:nvPr/>
            </p:nvSpPr>
            <p:spPr bwMode="auto">
              <a:xfrm>
                <a:off x="2782448" y="1235078"/>
                <a:ext cx="280988" cy="26828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7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Line 30"/>
              <p:cNvSpPr>
                <a:spLocks noChangeShapeType="1"/>
              </p:cNvSpPr>
              <p:nvPr/>
            </p:nvSpPr>
            <p:spPr bwMode="auto">
              <a:xfrm>
                <a:off x="2303024" y="995365"/>
                <a:ext cx="506413" cy="2968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234946" y="1278888"/>
              <a:ext cx="3637313" cy="2662235"/>
              <a:chOff x="493250" y="430215"/>
              <a:chExt cx="2570186" cy="1887538"/>
            </a:xfrm>
          </p:grpSpPr>
          <p:sp>
            <p:nvSpPr>
              <p:cNvPr id="14" name="Oval 2"/>
              <p:cNvSpPr>
                <a:spLocks noChangeArrowheads="1"/>
              </p:cNvSpPr>
              <p:nvPr/>
            </p:nvSpPr>
            <p:spPr bwMode="auto">
              <a:xfrm>
                <a:off x="493250" y="835987"/>
                <a:ext cx="279400" cy="26828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ko-KR" sz="1200" dirty="0"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15" name="Oval 3"/>
              <p:cNvSpPr>
                <a:spLocks noChangeArrowheads="1"/>
              </p:cNvSpPr>
              <p:nvPr/>
            </p:nvSpPr>
            <p:spPr bwMode="auto">
              <a:xfrm>
                <a:off x="1255273" y="2047878"/>
                <a:ext cx="280988" cy="2698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6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Oval 4"/>
              <p:cNvSpPr>
                <a:spLocks noChangeArrowheads="1"/>
              </p:cNvSpPr>
              <p:nvPr/>
            </p:nvSpPr>
            <p:spPr bwMode="auto">
              <a:xfrm>
                <a:off x="494980" y="1643065"/>
                <a:ext cx="279400" cy="269875"/>
              </a:xfrm>
              <a:prstGeom prst="ellipse">
                <a:avLst/>
              </a:prstGeom>
              <a:solidFill>
                <a:srgbClr val="FEC7BE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3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1255273" y="1238253"/>
                <a:ext cx="280988" cy="269875"/>
              </a:xfrm>
              <a:prstGeom prst="ellipse">
                <a:avLst/>
              </a:prstGeom>
              <a:solidFill>
                <a:srgbClr val="FEC7BE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2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Oval 6"/>
              <p:cNvSpPr>
                <a:spLocks noChangeArrowheads="1"/>
              </p:cNvSpPr>
              <p:nvPr/>
            </p:nvSpPr>
            <p:spPr bwMode="auto">
              <a:xfrm>
                <a:off x="2026798" y="1576389"/>
                <a:ext cx="280988" cy="268288"/>
              </a:xfrm>
              <a:prstGeom prst="ellipse">
                <a:avLst/>
              </a:prstGeom>
              <a:solidFill>
                <a:srgbClr val="FEC7BE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5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Oval 7"/>
              <p:cNvSpPr>
                <a:spLocks noChangeArrowheads="1"/>
              </p:cNvSpPr>
              <p:nvPr/>
            </p:nvSpPr>
            <p:spPr bwMode="auto">
              <a:xfrm>
                <a:off x="2026798" y="800103"/>
                <a:ext cx="280988" cy="269875"/>
              </a:xfrm>
              <a:prstGeom prst="ellipse">
                <a:avLst/>
              </a:prstGeom>
              <a:solidFill>
                <a:srgbClr val="FEC7BE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4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Oval 8"/>
              <p:cNvSpPr>
                <a:spLocks noChangeArrowheads="1"/>
              </p:cNvSpPr>
              <p:nvPr/>
            </p:nvSpPr>
            <p:spPr bwMode="auto">
              <a:xfrm>
                <a:off x="1255273" y="430215"/>
                <a:ext cx="280988" cy="269875"/>
              </a:xfrm>
              <a:prstGeom prst="ellipse">
                <a:avLst/>
              </a:prstGeom>
              <a:solidFill>
                <a:srgbClr val="FEC7BE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1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747274" y="1036639"/>
                <a:ext cx="531813" cy="2603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V="1">
                <a:off x="764736" y="1431927"/>
                <a:ext cx="506412" cy="27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1537848" y="558802"/>
                <a:ext cx="533400" cy="27781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V="1">
                <a:off x="1520386" y="1012827"/>
                <a:ext cx="533400" cy="285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1526737" y="1431928"/>
                <a:ext cx="515937" cy="211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 flipV="1">
                <a:off x="1526736" y="1804989"/>
                <a:ext cx="527050" cy="3175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H="1">
                <a:off x="624577" y="1104274"/>
                <a:ext cx="0" cy="53879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 flipV="1">
                <a:off x="771206" y="1741490"/>
                <a:ext cx="1266825" cy="23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2782448" y="1235078"/>
                <a:ext cx="280988" cy="268287"/>
              </a:xfrm>
              <a:prstGeom prst="ellipse">
                <a:avLst/>
              </a:prstGeom>
              <a:solidFill>
                <a:srgbClr val="FEC7BE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7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2303024" y="995365"/>
                <a:ext cx="506413" cy="2968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8" name="오른쪽 화살표 7"/>
            <p:cNvSpPr/>
            <p:nvPr/>
          </p:nvSpPr>
          <p:spPr>
            <a:xfrm>
              <a:off x="5356690" y="2285343"/>
              <a:ext cx="254946" cy="5628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Line 56"/>
            <p:cNvSpPr>
              <a:spLocks noChangeShapeType="1"/>
            </p:cNvSpPr>
            <p:nvPr/>
          </p:nvSpPr>
          <p:spPr bwMode="auto">
            <a:xfrm>
              <a:off x="6613197" y="2140659"/>
              <a:ext cx="753294" cy="36819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11" name="Line 56"/>
            <p:cNvSpPr>
              <a:spLocks noChangeShapeType="1"/>
            </p:cNvSpPr>
            <p:nvPr/>
          </p:nvSpPr>
          <p:spPr bwMode="auto">
            <a:xfrm flipV="1">
              <a:off x="7688542" y="2100620"/>
              <a:ext cx="754866" cy="39370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12" name="Line 56"/>
            <p:cNvSpPr>
              <a:spLocks noChangeShapeType="1"/>
            </p:cNvSpPr>
            <p:nvPr/>
          </p:nvSpPr>
          <p:spPr bwMode="auto">
            <a:xfrm>
              <a:off x="8783041" y="2075991"/>
              <a:ext cx="729760" cy="41833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13" name="Line 56"/>
            <p:cNvSpPr>
              <a:spLocks noChangeShapeType="1"/>
            </p:cNvSpPr>
            <p:nvPr/>
          </p:nvSpPr>
          <p:spPr bwMode="auto">
            <a:xfrm flipV="1">
              <a:off x="6647066" y="3128346"/>
              <a:ext cx="1774046" cy="306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362101" y="4924913"/>
            <a:ext cx="2640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노드로부터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방문할 수 있는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1, 2, 3, 4, 5, 7</a:t>
            </a:r>
          </a:p>
        </p:txBody>
      </p:sp>
      <p:pic>
        <p:nvPicPr>
          <p:cNvPr id="55" name="그림 5">
            <a:extLst>
              <a:ext uri="{FF2B5EF4-FFF2-40B4-BE49-F238E27FC236}">
                <a16:creationId xmlns="" xmlns:a16="http://schemas.microsoft.com/office/drawing/2014/main" id="{F0FA7CC7-F6D6-46B2-A15C-768584051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75"/>
          <a:stretch/>
        </p:blipFill>
        <p:spPr>
          <a:xfrm>
            <a:off x="983432" y="6295326"/>
            <a:ext cx="7488832" cy="374034"/>
          </a:xfrm>
          <a:prstGeom prst="rect">
            <a:avLst/>
          </a:prstGeom>
        </p:spPr>
      </p:pic>
      <p:pic>
        <p:nvPicPr>
          <p:cNvPr id="56" name="그림 6">
            <a:extLst>
              <a:ext uri="{FF2B5EF4-FFF2-40B4-BE49-F238E27FC236}">
                <a16:creationId xmlns="" xmlns:a16="http://schemas.microsoft.com/office/drawing/2014/main" id="{5F5C72F0-F152-4492-A645-4ACC14D3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1149842"/>
            <a:ext cx="7380820" cy="23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E6E9D17-E892-4CC1-8421-FC6433AC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</a:t>
            </a:r>
            <a:r>
              <a:rPr lang="en-US" altLang="ko-KR" baseline="30000" dirty="0"/>
              <a:t>Depth-First Search                              </a:t>
            </a:r>
            <a:r>
              <a:rPr lang="ko-KR" altLang="en-US" sz="3000" dirty="0">
                <a:solidFill>
                  <a:srgbClr val="00B0F0"/>
                </a:solidFill>
              </a:rPr>
              <a:t>작동 예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D921346-8368-4823-9006-2EECFE99C6AB}"/>
              </a:ext>
            </a:extLst>
          </p:cNvPr>
          <p:cNvGrpSpPr/>
          <p:nvPr/>
        </p:nvGrpSpPr>
        <p:grpSpPr>
          <a:xfrm>
            <a:off x="783773" y="1651378"/>
            <a:ext cx="10294250" cy="4836818"/>
            <a:chOff x="783773" y="1651378"/>
            <a:chExt cx="10294250" cy="4836818"/>
          </a:xfrm>
        </p:grpSpPr>
        <p:grpSp>
          <p:nvGrpSpPr>
            <p:cNvPr id="2" name="그룹 1"/>
            <p:cNvGrpSpPr/>
            <p:nvPr/>
          </p:nvGrpSpPr>
          <p:grpSpPr>
            <a:xfrm>
              <a:off x="955213" y="1651378"/>
              <a:ext cx="2624439" cy="1922741"/>
              <a:chOff x="493250" y="430215"/>
              <a:chExt cx="2570186" cy="1887538"/>
            </a:xfrm>
          </p:grpSpPr>
          <p:sp>
            <p:nvSpPr>
              <p:cNvPr id="101378" name="Oval 2"/>
              <p:cNvSpPr>
                <a:spLocks noChangeArrowheads="1"/>
              </p:cNvSpPr>
              <p:nvPr/>
            </p:nvSpPr>
            <p:spPr bwMode="auto">
              <a:xfrm>
                <a:off x="493250" y="835987"/>
                <a:ext cx="279400" cy="26828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ko-KR" sz="1400" dirty="0"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101379" name="Oval 3"/>
              <p:cNvSpPr>
                <a:spLocks noChangeArrowheads="1"/>
              </p:cNvSpPr>
              <p:nvPr/>
            </p:nvSpPr>
            <p:spPr bwMode="auto">
              <a:xfrm>
                <a:off x="1255273" y="2047878"/>
                <a:ext cx="280988" cy="2698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6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1380" name="Oval 4"/>
              <p:cNvSpPr>
                <a:spLocks noChangeArrowheads="1"/>
              </p:cNvSpPr>
              <p:nvPr/>
            </p:nvSpPr>
            <p:spPr bwMode="auto">
              <a:xfrm>
                <a:off x="494980" y="1643065"/>
                <a:ext cx="279400" cy="2698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3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1381" name="Oval 5"/>
              <p:cNvSpPr>
                <a:spLocks noChangeArrowheads="1"/>
              </p:cNvSpPr>
              <p:nvPr/>
            </p:nvSpPr>
            <p:spPr bwMode="auto">
              <a:xfrm>
                <a:off x="1255273" y="1238253"/>
                <a:ext cx="280988" cy="2698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2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1382" name="Oval 6"/>
              <p:cNvSpPr>
                <a:spLocks noChangeArrowheads="1"/>
              </p:cNvSpPr>
              <p:nvPr/>
            </p:nvSpPr>
            <p:spPr bwMode="auto">
              <a:xfrm>
                <a:off x="2026798" y="1576389"/>
                <a:ext cx="280988" cy="268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5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1383" name="Oval 7"/>
              <p:cNvSpPr>
                <a:spLocks noChangeArrowheads="1"/>
              </p:cNvSpPr>
              <p:nvPr/>
            </p:nvSpPr>
            <p:spPr bwMode="auto">
              <a:xfrm>
                <a:off x="2026798" y="800103"/>
                <a:ext cx="280988" cy="2698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4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1384" name="Oval 8"/>
              <p:cNvSpPr>
                <a:spLocks noChangeArrowheads="1"/>
              </p:cNvSpPr>
              <p:nvPr/>
            </p:nvSpPr>
            <p:spPr bwMode="auto">
              <a:xfrm>
                <a:off x="1255273" y="430215"/>
                <a:ext cx="280988" cy="2698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1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1385" name="Line 9"/>
              <p:cNvSpPr>
                <a:spLocks noChangeShapeType="1"/>
              </p:cNvSpPr>
              <p:nvPr/>
            </p:nvSpPr>
            <p:spPr bwMode="auto">
              <a:xfrm>
                <a:off x="747274" y="1036639"/>
                <a:ext cx="531813" cy="2603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1386" name="Line 10"/>
              <p:cNvSpPr>
                <a:spLocks noChangeShapeType="1"/>
              </p:cNvSpPr>
              <p:nvPr/>
            </p:nvSpPr>
            <p:spPr bwMode="auto">
              <a:xfrm flipV="1">
                <a:off x="764736" y="1431927"/>
                <a:ext cx="506412" cy="27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1388" name="Line 12"/>
              <p:cNvSpPr>
                <a:spLocks noChangeShapeType="1"/>
              </p:cNvSpPr>
              <p:nvPr/>
            </p:nvSpPr>
            <p:spPr bwMode="auto">
              <a:xfrm>
                <a:off x="1537848" y="558802"/>
                <a:ext cx="533400" cy="2778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1389" name="Line 13"/>
              <p:cNvSpPr>
                <a:spLocks noChangeShapeType="1"/>
              </p:cNvSpPr>
              <p:nvPr/>
            </p:nvSpPr>
            <p:spPr bwMode="auto">
              <a:xfrm flipV="1">
                <a:off x="1520386" y="1012827"/>
                <a:ext cx="533400" cy="285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1390" name="Line 14"/>
              <p:cNvSpPr>
                <a:spLocks noChangeShapeType="1"/>
              </p:cNvSpPr>
              <p:nvPr/>
            </p:nvSpPr>
            <p:spPr bwMode="auto">
              <a:xfrm>
                <a:off x="1526737" y="1431928"/>
                <a:ext cx="515937" cy="211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1392" name="Line 16"/>
              <p:cNvSpPr>
                <a:spLocks noChangeShapeType="1"/>
              </p:cNvSpPr>
              <p:nvPr/>
            </p:nvSpPr>
            <p:spPr bwMode="auto">
              <a:xfrm flipV="1">
                <a:off x="1526736" y="1804989"/>
                <a:ext cx="527050" cy="3175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1402" name="Line 26"/>
              <p:cNvSpPr>
                <a:spLocks noChangeShapeType="1"/>
              </p:cNvSpPr>
              <p:nvPr/>
            </p:nvSpPr>
            <p:spPr bwMode="auto">
              <a:xfrm flipH="1">
                <a:off x="624577" y="1104274"/>
                <a:ext cx="0" cy="5387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1403" name="Line 27"/>
              <p:cNvSpPr>
                <a:spLocks noChangeShapeType="1"/>
              </p:cNvSpPr>
              <p:nvPr/>
            </p:nvSpPr>
            <p:spPr bwMode="auto">
              <a:xfrm flipV="1">
                <a:off x="771206" y="1741490"/>
                <a:ext cx="1266825" cy="23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1405" name="Oval 29"/>
              <p:cNvSpPr>
                <a:spLocks noChangeArrowheads="1"/>
              </p:cNvSpPr>
              <p:nvPr/>
            </p:nvSpPr>
            <p:spPr bwMode="auto">
              <a:xfrm>
                <a:off x="2782448" y="1235078"/>
                <a:ext cx="280988" cy="26828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7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1406" name="Line 30"/>
              <p:cNvSpPr>
                <a:spLocks noChangeShapeType="1"/>
              </p:cNvSpPr>
              <p:nvPr/>
            </p:nvSpPr>
            <p:spPr bwMode="auto">
              <a:xfrm>
                <a:off x="2303024" y="995365"/>
                <a:ext cx="506413" cy="2968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622991" y="1653788"/>
              <a:ext cx="2624439" cy="1922741"/>
              <a:chOff x="493250" y="430215"/>
              <a:chExt cx="2570186" cy="1887538"/>
            </a:xfrm>
          </p:grpSpPr>
          <p:sp>
            <p:nvSpPr>
              <p:cNvPr id="230" name="Oval 2"/>
              <p:cNvSpPr>
                <a:spLocks noChangeArrowheads="1"/>
              </p:cNvSpPr>
              <p:nvPr/>
            </p:nvSpPr>
            <p:spPr bwMode="auto">
              <a:xfrm>
                <a:off x="493250" y="835987"/>
                <a:ext cx="279400" cy="26828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ko-KR" sz="1400" dirty="0"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231" name="Oval 3"/>
              <p:cNvSpPr>
                <a:spLocks noChangeArrowheads="1"/>
              </p:cNvSpPr>
              <p:nvPr/>
            </p:nvSpPr>
            <p:spPr bwMode="auto">
              <a:xfrm>
                <a:off x="1255273" y="2047878"/>
                <a:ext cx="280988" cy="2698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6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Oval 4"/>
              <p:cNvSpPr>
                <a:spLocks noChangeArrowheads="1"/>
              </p:cNvSpPr>
              <p:nvPr/>
            </p:nvSpPr>
            <p:spPr bwMode="auto">
              <a:xfrm>
                <a:off x="494980" y="1643065"/>
                <a:ext cx="279400" cy="2698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3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Oval 5"/>
              <p:cNvSpPr>
                <a:spLocks noChangeArrowheads="1"/>
              </p:cNvSpPr>
              <p:nvPr/>
            </p:nvSpPr>
            <p:spPr bwMode="auto">
              <a:xfrm>
                <a:off x="1255273" y="1238253"/>
                <a:ext cx="280988" cy="269875"/>
              </a:xfrm>
              <a:prstGeom prst="ellipse">
                <a:avLst/>
              </a:prstGeom>
              <a:solidFill>
                <a:srgbClr val="FEC7BE"/>
              </a:solidFill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2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Oval 6"/>
              <p:cNvSpPr>
                <a:spLocks noChangeArrowheads="1"/>
              </p:cNvSpPr>
              <p:nvPr/>
            </p:nvSpPr>
            <p:spPr bwMode="auto">
              <a:xfrm>
                <a:off x="2026798" y="1576389"/>
                <a:ext cx="280988" cy="268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5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Oval 7"/>
              <p:cNvSpPr>
                <a:spLocks noChangeArrowheads="1"/>
              </p:cNvSpPr>
              <p:nvPr/>
            </p:nvSpPr>
            <p:spPr bwMode="auto">
              <a:xfrm>
                <a:off x="2026798" y="800103"/>
                <a:ext cx="280988" cy="269875"/>
              </a:xfrm>
              <a:prstGeom prst="ellipse">
                <a:avLst/>
              </a:prstGeom>
              <a:solidFill>
                <a:srgbClr val="FEC7BE"/>
              </a:solidFill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4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Oval 8"/>
              <p:cNvSpPr>
                <a:spLocks noChangeArrowheads="1"/>
              </p:cNvSpPr>
              <p:nvPr/>
            </p:nvSpPr>
            <p:spPr bwMode="auto">
              <a:xfrm>
                <a:off x="1255273" y="430215"/>
                <a:ext cx="280988" cy="269875"/>
              </a:xfrm>
              <a:prstGeom prst="ellipse">
                <a:avLst/>
              </a:prstGeom>
              <a:solidFill>
                <a:srgbClr val="FEC7BE"/>
              </a:solidFill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1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Line 10"/>
              <p:cNvSpPr>
                <a:spLocks noChangeShapeType="1"/>
              </p:cNvSpPr>
              <p:nvPr/>
            </p:nvSpPr>
            <p:spPr bwMode="auto">
              <a:xfrm flipV="1">
                <a:off x="764736" y="1431927"/>
                <a:ext cx="506412" cy="27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9" name="Line 12"/>
              <p:cNvSpPr>
                <a:spLocks noChangeShapeType="1"/>
              </p:cNvSpPr>
              <p:nvPr/>
            </p:nvSpPr>
            <p:spPr bwMode="auto">
              <a:xfrm>
                <a:off x="1537848" y="558802"/>
                <a:ext cx="533400" cy="27781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1" name="Line 14"/>
              <p:cNvSpPr>
                <a:spLocks noChangeShapeType="1"/>
              </p:cNvSpPr>
              <p:nvPr/>
            </p:nvSpPr>
            <p:spPr bwMode="auto">
              <a:xfrm>
                <a:off x="1526737" y="1431928"/>
                <a:ext cx="515937" cy="211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2" name="Line 16"/>
              <p:cNvSpPr>
                <a:spLocks noChangeShapeType="1"/>
              </p:cNvSpPr>
              <p:nvPr/>
            </p:nvSpPr>
            <p:spPr bwMode="auto">
              <a:xfrm flipV="1">
                <a:off x="1526736" y="1804989"/>
                <a:ext cx="527050" cy="3175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3" name="Line 26"/>
              <p:cNvSpPr>
                <a:spLocks noChangeShapeType="1"/>
              </p:cNvSpPr>
              <p:nvPr/>
            </p:nvSpPr>
            <p:spPr bwMode="auto">
              <a:xfrm flipH="1">
                <a:off x="624577" y="1104274"/>
                <a:ext cx="0" cy="5387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4" name="Line 27"/>
              <p:cNvSpPr>
                <a:spLocks noChangeShapeType="1"/>
              </p:cNvSpPr>
              <p:nvPr/>
            </p:nvSpPr>
            <p:spPr bwMode="auto">
              <a:xfrm flipV="1">
                <a:off x="771206" y="1741490"/>
                <a:ext cx="1266825" cy="23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5" name="Oval 29"/>
              <p:cNvSpPr>
                <a:spLocks noChangeArrowheads="1"/>
              </p:cNvSpPr>
              <p:nvPr/>
            </p:nvSpPr>
            <p:spPr bwMode="auto">
              <a:xfrm>
                <a:off x="2782448" y="1235078"/>
                <a:ext cx="280988" cy="26828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latin typeface="Arial" panose="020B0604020202020204" pitchFamily="34" charset="0"/>
                  </a:rPr>
                  <a:t>7</a:t>
                </a:r>
                <a:endParaRPr lang="ko-KR" altLang="en-US" sz="1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" name="오른쪽 화살표 2"/>
            <p:cNvSpPr/>
            <p:nvPr/>
          </p:nvSpPr>
          <p:spPr>
            <a:xfrm>
              <a:off x="3989301" y="2378268"/>
              <a:ext cx="183952" cy="406534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8" name="Line 56"/>
            <p:cNvSpPr>
              <a:spLocks noChangeShapeType="1"/>
            </p:cNvSpPr>
            <p:nvPr/>
          </p:nvSpPr>
          <p:spPr bwMode="auto">
            <a:xfrm>
              <a:off x="4895912" y="2258984"/>
              <a:ext cx="543526" cy="2659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249" name="Line 56"/>
            <p:cNvSpPr>
              <a:spLocks noChangeShapeType="1"/>
            </p:cNvSpPr>
            <p:nvPr/>
          </p:nvSpPr>
          <p:spPr bwMode="auto">
            <a:xfrm flipV="1">
              <a:off x="5671808" y="2230067"/>
              <a:ext cx="544660" cy="28434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250" name="Line 56"/>
            <p:cNvSpPr>
              <a:spLocks noChangeShapeType="1"/>
            </p:cNvSpPr>
            <p:nvPr/>
          </p:nvSpPr>
          <p:spPr bwMode="auto">
            <a:xfrm>
              <a:off x="6461524" y="2212279"/>
              <a:ext cx="526545" cy="302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65" name="오른쪽 화살표 64"/>
            <p:cNvSpPr/>
            <p:nvPr/>
          </p:nvSpPr>
          <p:spPr>
            <a:xfrm rot="5400000">
              <a:off x="10606965" y="3765147"/>
              <a:ext cx="184129" cy="406143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9" name="오른쪽 화살표 88"/>
            <p:cNvSpPr/>
            <p:nvPr/>
          </p:nvSpPr>
          <p:spPr>
            <a:xfrm rot="10800000">
              <a:off x="3990628" y="4867441"/>
              <a:ext cx="183952" cy="406534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82624" y="3466561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(a)</a:t>
              </a:r>
              <a:endParaRPr lang="ko-KR" alt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592016" y="3463311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(b)</a:t>
              </a:r>
              <a:endParaRPr lang="ko-KR" altLang="en-US" sz="16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321026" y="1651378"/>
              <a:ext cx="2624439" cy="2088941"/>
              <a:chOff x="4247677" y="4486053"/>
              <a:chExt cx="2624439" cy="2088941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4247677" y="4486053"/>
                <a:ext cx="2624439" cy="1922741"/>
                <a:chOff x="493250" y="430215"/>
                <a:chExt cx="2570186" cy="1887538"/>
              </a:xfrm>
            </p:grpSpPr>
            <p:sp>
              <p:nvSpPr>
                <p:cNvPr id="45" name="Oval 2"/>
                <p:cNvSpPr>
                  <a:spLocks noChangeArrowheads="1"/>
                </p:cNvSpPr>
                <p:nvPr/>
              </p:nvSpPr>
              <p:spPr bwMode="auto">
                <a:xfrm>
                  <a:off x="493250" y="835987"/>
                  <a:ext cx="279400" cy="26828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ko-KR" sz="1400" dirty="0">
                      <a:latin typeface="굴림" panose="020B0600000101010101" pitchFamily="50" charset="-127"/>
                    </a:rPr>
                    <a:t>0</a:t>
                  </a:r>
                </a:p>
              </p:txBody>
            </p:sp>
            <p:sp>
              <p:nvSpPr>
                <p:cNvPr id="46" name="Oval 3"/>
                <p:cNvSpPr>
                  <a:spLocks noChangeArrowheads="1"/>
                </p:cNvSpPr>
                <p:nvPr/>
              </p:nvSpPr>
              <p:spPr bwMode="auto">
                <a:xfrm>
                  <a:off x="1255273" y="2047878"/>
                  <a:ext cx="280988" cy="2698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6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" name="Oval 4"/>
                <p:cNvSpPr>
                  <a:spLocks noChangeArrowheads="1"/>
                </p:cNvSpPr>
                <p:nvPr/>
              </p:nvSpPr>
              <p:spPr bwMode="auto">
                <a:xfrm>
                  <a:off x="494980" y="1643065"/>
                  <a:ext cx="279400" cy="2698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3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" name="Oval 5"/>
                <p:cNvSpPr>
                  <a:spLocks noChangeArrowheads="1"/>
                </p:cNvSpPr>
                <p:nvPr/>
              </p:nvSpPr>
              <p:spPr bwMode="auto">
                <a:xfrm>
                  <a:off x="1255273" y="1238253"/>
                  <a:ext cx="280988" cy="2698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2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Oval 6"/>
                <p:cNvSpPr>
                  <a:spLocks noChangeArrowheads="1"/>
                </p:cNvSpPr>
                <p:nvPr/>
              </p:nvSpPr>
              <p:spPr bwMode="auto">
                <a:xfrm>
                  <a:off x="2026798" y="1576389"/>
                  <a:ext cx="280988" cy="268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5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" name="Oval 7"/>
                <p:cNvSpPr>
                  <a:spLocks noChangeArrowheads="1"/>
                </p:cNvSpPr>
                <p:nvPr/>
              </p:nvSpPr>
              <p:spPr bwMode="auto">
                <a:xfrm>
                  <a:off x="2026798" y="800103"/>
                  <a:ext cx="280988" cy="2698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4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Oval 8"/>
                <p:cNvSpPr>
                  <a:spLocks noChangeArrowheads="1"/>
                </p:cNvSpPr>
                <p:nvPr/>
              </p:nvSpPr>
              <p:spPr bwMode="auto">
                <a:xfrm>
                  <a:off x="1255273" y="430215"/>
                  <a:ext cx="280988" cy="2698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1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" name="Line 9"/>
                <p:cNvSpPr>
                  <a:spLocks noChangeShapeType="1"/>
                </p:cNvSpPr>
                <p:nvPr/>
              </p:nvSpPr>
              <p:spPr bwMode="auto">
                <a:xfrm>
                  <a:off x="747274" y="1036639"/>
                  <a:ext cx="531813" cy="2603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54" name="Line 12"/>
                <p:cNvSpPr>
                  <a:spLocks noChangeShapeType="1"/>
                </p:cNvSpPr>
                <p:nvPr/>
              </p:nvSpPr>
              <p:spPr bwMode="auto">
                <a:xfrm>
                  <a:off x="1537848" y="558802"/>
                  <a:ext cx="533400" cy="277812"/>
                </a:xfrm>
                <a:prstGeom prst="line">
                  <a:avLst/>
                </a:prstGeom>
                <a:noFill/>
                <a:ln w="57150">
                  <a:solidFill>
                    <a:schemeClr val="bg1">
                      <a:lumMod val="65000"/>
                    </a:schemeClr>
                  </a:solidFill>
                  <a:round/>
                  <a:headEnd type="triangl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5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20386" y="1012827"/>
                  <a:ext cx="533400" cy="2857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56" name="Line 14"/>
                <p:cNvSpPr>
                  <a:spLocks noChangeShapeType="1"/>
                </p:cNvSpPr>
                <p:nvPr/>
              </p:nvSpPr>
              <p:spPr bwMode="auto">
                <a:xfrm>
                  <a:off x="1526737" y="1431928"/>
                  <a:ext cx="515937" cy="2111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526736" y="1804989"/>
                  <a:ext cx="527050" cy="3175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5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624577" y="1104274"/>
                  <a:ext cx="0" cy="5387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0" name="Oval 29"/>
                <p:cNvSpPr>
                  <a:spLocks noChangeArrowheads="1"/>
                </p:cNvSpPr>
                <p:nvPr/>
              </p:nvSpPr>
              <p:spPr bwMode="auto">
                <a:xfrm>
                  <a:off x="2782448" y="1235078"/>
                  <a:ext cx="280988" cy="268287"/>
                </a:xfrm>
                <a:prstGeom prst="ellipse">
                  <a:avLst/>
                </a:prstGeom>
                <a:solidFill>
                  <a:srgbClr val="FEC7BE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7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Line 56"/>
              <p:cNvSpPr>
                <a:spLocks noChangeShapeType="1"/>
              </p:cNvSpPr>
              <p:nvPr/>
            </p:nvSpPr>
            <p:spPr bwMode="auto">
              <a:xfrm>
                <a:off x="4520598" y="5103556"/>
                <a:ext cx="543526" cy="265924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63" name="Line 56"/>
              <p:cNvSpPr>
                <a:spLocks noChangeShapeType="1"/>
              </p:cNvSpPr>
              <p:nvPr/>
            </p:nvSpPr>
            <p:spPr bwMode="auto">
              <a:xfrm flipV="1">
                <a:off x="5296494" y="5074638"/>
                <a:ext cx="544660" cy="284342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51" name="Line 56"/>
              <p:cNvSpPr>
                <a:spLocks noChangeShapeType="1"/>
              </p:cNvSpPr>
              <p:nvPr/>
            </p:nvSpPr>
            <p:spPr bwMode="auto">
              <a:xfrm flipV="1">
                <a:off x="4523336" y="5797271"/>
                <a:ext cx="1291819" cy="347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>
                <a:off x="4496868" y="5469635"/>
                <a:ext cx="525208" cy="2945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223790" y="6236440"/>
                <a:ext cx="4251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(c)</a:t>
                </a:r>
                <a:endParaRPr lang="ko-KR" altLang="en-US" sz="1600" dirty="0"/>
              </a:p>
            </p:txBody>
          </p:sp>
          <p:cxnSp>
            <p:nvCxnSpPr>
              <p:cNvPr id="96" name="직선 화살표 연결선 95"/>
              <p:cNvCxnSpPr>
                <a:endCxn id="50" idx="2"/>
              </p:cNvCxnSpPr>
              <p:nvPr/>
            </p:nvCxnSpPr>
            <p:spPr>
              <a:xfrm>
                <a:off x="5311666" y="4709968"/>
                <a:ext cx="501931" cy="2903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Line 56"/>
              <p:cNvSpPr>
                <a:spLocks noChangeShapeType="1"/>
              </p:cNvSpPr>
              <p:nvPr/>
            </p:nvSpPr>
            <p:spPr bwMode="auto">
              <a:xfrm>
                <a:off x="6099136" y="5047737"/>
                <a:ext cx="526545" cy="30213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8453584" y="4055520"/>
              <a:ext cx="2624439" cy="2094580"/>
              <a:chOff x="584823" y="4480413"/>
              <a:chExt cx="2624439" cy="2094580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584823" y="4480413"/>
                <a:ext cx="2624439" cy="1922741"/>
                <a:chOff x="493250" y="430215"/>
                <a:chExt cx="2570186" cy="1887538"/>
              </a:xfrm>
            </p:grpSpPr>
            <p:sp>
              <p:nvSpPr>
                <p:cNvPr id="68" name="Oval 2"/>
                <p:cNvSpPr>
                  <a:spLocks noChangeArrowheads="1"/>
                </p:cNvSpPr>
                <p:nvPr/>
              </p:nvSpPr>
              <p:spPr bwMode="auto">
                <a:xfrm>
                  <a:off x="493250" y="835987"/>
                  <a:ext cx="279400" cy="26828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ko-KR" sz="1400" dirty="0">
                      <a:latin typeface="굴림" panose="020B0600000101010101" pitchFamily="50" charset="-127"/>
                    </a:rPr>
                    <a:t>0</a:t>
                  </a:r>
                </a:p>
              </p:txBody>
            </p:sp>
            <p:sp>
              <p:nvSpPr>
                <p:cNvPr id="69" name="Oval 3"/>
                <p:cNvSpPr>
                  <a:spLocks noChangeArrowheads="1"/>
                </p:cNvSpPr>
                <p:nvPr/>
              </p:nvSpPr>
              <p:spPr bwMode="auto">
                <a:xfrm>
                  <a:off x="1255273" y="2047878"/>
                  <a:ext cx="280988" cy="2698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6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0" name="Oval 4"/>
                <p:cNvSpPr>
                  <a:spLocks noChangeArrowheads="1"/>
                </p:cNvSpPr>
                <p:nvPr/>
              </p:nvSpPr>
              <p:spPr bwMode="auto">
                <a:xfrm>
                  <a:off x="494980" y="1643065"/>
                  <a:ext cx="279400" cy="2698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3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Oval 5"/>
                <p:cNvSpPr>
                  <a:spLocks noChangeArrowheads="1"/>
                </p:cNvSpPr>
                <p:nvPr/>
              </p:nvSpPr>
              <p:spPr bwMode="auto">
                <a:xfrm>
                  <a:off x="1255273" y="1238253"/>
                  <a:ext cx="280988" cy="2698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2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" name="Oval 6"/>
                <p:cNvSpPr>
                  <a:spLocks noChangeArrowheads="1"/>
                </p:cNvSpPr>
                <p:nvPr/>
              </p:nvSpPr>
              <p:spPr bwMode="auto">
                <a:xfrm>
                  <a:off x="2026798" y="1576389"/>
                  <a:ext cx="280988" cy="268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5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Oval 7"/>
                <p:cNvSpPr>
                  <a:spLocks noChangeArrowheads="1"/>
                </p:cNvSpPr>
                <p:nvPr/>
              </p:nvSpPr>
              <p:spPr bwMode="auto">
                <a:xfrm>
                  <a:off x="2026798" y="800103"/>
                  <a:ext cx="280988" cy="2698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4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4" name="Oval 8"/>
                <p:cNvSpPr>
                  <a:spLocks noChangeArrowheads="1"/>
                </p:cNvSpPr>
                <p:nvPr/>
              </p:nvSpPr>
              <p:spPr bwMode="auto">
                <a:xfrm>
                  <a:off x="1255273" y="430215"/>
                  <a:ext cx="280988" cy="2698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1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Line 9"/>
                <p:cNvSpPr>
                  <a:spLocks noChangeShapeType="1"/>
                </p:cNvSpPr>
                <p:nvPr/>
              </p:nvSpPr>
              <p:spPr bwMode="auto">
                <a:xfrm>
                  <a:off x="747274" y="1036639"/>
                  <a:ext cx="531813" cy="2603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6" name="Line 12"/>
                <p:cNvSpPr>
                  <a:spLocks noChangeShapeType="1"/>
                </p:cNvSpPr>
                <p:nvPr/>
              </p:nvSpPr>
              <p:spPr bwMode="auto">
                <a:xfrm>
                  <a:off x="1537848" y="558802"/>
                  <a:ext cx="533400" cy="277812"/>
                </a:xfrm>
                <a:prstGeom prst="line">
                  <a:avLst/>
                </a:prstGeom>
                <a:noFill/>
                <a:ln w="57150">
                  <a:solidFill>
                    <a:schemeClr val="bg1">
                      <a:lumMod val="65000"/>
                    </a:schemeClr>
                  </a:solidFill>
                  <a:round/>
                  <a:headEnd type="triangl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20386" y="1012827"/>
                  <a:ext cx="533400" cy="2857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8" name="Line 14"/>
                <p:cNvSpPr>
                  <a:spLocks noChangeShapeType="1"/>
                </p:cNvSpPr>
                <p:nvPr/>
              </p:nvSpPr>
              <p:spPr bwMode="auto">
                <a:xfrm>
                  <a:off x="1526737" y="1431928"/>
                  <a:ext cx="515937" cy="2111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7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526736" y="1804989"/>
                  <a:ext cx="527050" cy="3175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624577" y="1104274"/>
                  <a:ext cx="0" cy="5387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81" name="Oval 29"/>
                <p:cNvSpPr>
                  <a:spLocks noChangeArrowheads="1"/>
                </p:cNvSpPr>
                <p:nvPr/>
              </p:nvSpPr>
              <p:spPr bwMode="auto">
                <a:xfrm>
                  <a:off x="2782448" y="1235078"/>
                  <a:ext cx="280988" cy="26828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7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" name="Line 30"/>
                <p:cNvSpPr>
                  <a:spLocks noChangeShapeType="1"/>
                </p:cNvSpPr>
                <p:nvPr/>
              </p:nvSpPr>
              <p:spPr bwMode="auto">
                <a:xfrm>
                  <a:off x="2303024" y="995365"/>
                  <a:ext cx="506413" cy="296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83" name="Line 56"/>
              <p:cNvSpPr>
                <a:spLocks noChangeShapeType="1"/>
              </p:cNvSpPr>
              <p:nvPr/>
            </p:nvSpPr>
            <p:spPr bwMode="auto">
              <a:xfrm>
                <a:off x="857743" y="5103556"/>
                <a:ext cx="543526" cy="265924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84" name="Line 56"/>
              <p:cNvSpPr>
                <a:spLocks noChangeShapeType="1"/>
              </p:cNvSpPr>
              <p:nvPr/>
            </p:nvSpPr>
            <p:spPr bwMode="auto">
              <a:xfrm flipV="1">
                <a:off x="1633639" y="5074638"/>
                <a:ext cx="544660" cy="284342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85" name="Line 56"/>
              <p:cNvSpPr>
                <a:spLocks noChangeShapeType="1"/>
              </p:cNvSpPr>
              <p:nvPr/>
            </p:nvSpPr>
            <p:spPr bwMode="auto">
              <a:xfrm>
                <a:off x="2423356" y="5056850"/>
                <a:ext cx="526545" cy="302130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86" name="Line 56"/>
              <p:cNvSpPr>
                <a:spLocks noChangeShapeType="1"/>
              </p:cNvSpPr>
              <p:nvPr/>
            </p:nvSpPr>
            <p:spPr bwMode="auto">
              <a:xfrm flipV="1">
                <a:off x="860481" y="5797271"/>
                <a:ext cx="1291819" cy="347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87" name="Line 56"/>
              <p:cNvSpPr>
                <a:spLocks noChangeShapeType="1"/>
              </p:cNvSpPr>
              <p:nvPr/>
            </p:nvSpPr>
            <p:spPr bwMode="auto">
              <a:xfrm flipH="1">
                <a:off x="834013" y="5469635"/>
                <a:ext cx="525208" cy="2945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487601" y="6236439"/>
                <a:ext cx="436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(d)</a:t>
                </a:r>
                <a:endParaRPr lang="ko-KR" altLang="en-US" sz="1600" dirty="0"/>
              </a:p>
            </p:txBody>
          </p:sp>
          <p:cxnSp>
            <p:nvCxnSpPr>
              <p:cNvPr id="92" name="직선 화살표 연결선 91"/>
              <p:cNvCxnSpPr/>
              <p:nvPr/>
            </p:nvCxnSpPr>
            <p:spPr>
              <a:xfrm flipH="1" flipV="1">
                <a:off x="794261" y="5129715"/>
                <a:ext cx="520033" cy="2889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 flipH="1" flipV="1">
                <a:off x="2362743" y="5122086"/>
                <a:ext cx="520033" cy="2889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 flipH="1">
                <a:off x="1658260" y="5149845"/>
                <a:ext cx="537892" cy="2757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/>
            <p:cNvGrpSpPr/>
            <p:nvPr/>
          </p:nvGrpSpPr>
          <p:grpSpPr>
            <a:xfrm>
              <a:off x="4622991" y="4051943"/>
              <a:ext cx="2638877" cy="1985597"/>
              <a:chOff x="5189225" y="-172190"/>
              <a:chExt cx="2638877" cy="1985597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5189225" y="-172190"/>
                <a:ext cx="2638877" cy="1803411"/>
                <a:chOff x="493250" y="430215"/>
                <a:chExt cx="2570186" cy="1887538"/>
              </a:xfrm>
            </p:grpSpPr>
            <p:sp>
              <p:nvSpPr>
                <p:cNvPr id="134" name="Oval 2"/>
                <p:cNvSpPr>
                  <a:spLocks noChangeArrowheads="1"/>
                </p:cNvSpPr>
                <p:nvPr/>
              </p:nvSpPr>
              <p:spPr bwMode="auto">
                <a:xfrm>
                  <a:off x="493250" y="835987"/>
                  <a:ext cx="279400" cy="26828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ko-KR" sz="1400" dirty="0">
                      <a:latin typeface="굴림" panose="020B0600000101010101" pitchFamily="50" charset="-127"/>
                    </a:rPr>
                    <a:t>0</a:t>
                  </a:r>
                </a:p>
              </p:txBody>
            </p:sp>
            <p:sp>
              <p:nvSpPr>
                <p:cNvPr id="135" name="Oval 3"/>
                <p:cNvSpPr>
                  <a:spLocks noChangeArrowheads="1"/>
                </p:cNvSpPr>
                <p:nvPr/>
              </p:nvSpPr>
              <p:spPr bwMode="auto">
                <a:xfrm>
                  <a:off x="1255273" y="2047878"/>
                  <a:ext cx="280988" cy="2698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6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6" name="Oval 4"/>
                <p:cNvSpPr>
                  <a:spLocks noChangeArrowheads="1"/>
                </p:cNvSpPr>
                <p:nvPr/>
              </p:nvSpPr>
              <p:spPr bwMode="auto">
                <a:xfrm>
                  <a:off x="494980" y="1643065"/>
                  <a:ext cx="279400" cy="269875"/>
                </a:xfrm>
                <a:prstGeom prst="ellipse">
                  <a:avLst/>
                </a:prstGeom>
                <a:solidFill>
                  <a:srgbClr val="FEC7BE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3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7" name="Oval 5"/>
                <p:cNvSpPr>
                  <a:spLocks noChangeArrowheads="1"/>
                </p:cNvSpPr>
                <p:nvPr/>
              </p:nvSpPr>
              <p:spPr bwMode="auto">
                <a:xfrm>
                  <a:off x="1255273" y="1238253"/>
                  <a:ext cx="280988" cy="2698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2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8" name="Oval 6"/>
                <p:cNvSpPr>
                  <a:spLocks noChangeArrowheads="1"/>
                </p:cNvSpPr>
                <p:nvPr/>
              </p:nvSpPr>
              <p:spPr bwMode="auto">
                <a:xfrm>
                  <a:off x="2026798" y="1576389"/>
                  <a:ext cx="280988" cy="268288"/>
                </a:xfrm>
                <a:prstGeom prst="ellipse">
                  <a:avLst/>
                </a:prstGeom>
                <a:solidFill>
                  <a:srgbClr val="FEC7BE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5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9" name="Oval 7"/>
                <p:cNvSpPr>
                  <a:spLocks noChangeArrowheads="1"/>
                </p:cNvSpPr>
                <p:nvPr/>
              </p:nvSpPr>
              <p:spPr bwMode="auto">
                <a:xfrm>
                  <a:off x="2026798" y="800103"/>
                  <a:ext cx="280988" cy="2698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4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0" name="Oval 8"/>
                <p:cNvSpPr>
                  <a:spLocks noChangeArrowheads="1"/>
                </p:cNvSpPr>
                <p:nvPr/>
              </p:nvSpPr>
              <p:spPr bwMode="auto">
                <a:xfrm>
                  <a:off x="1255273" y="430215"/>
                  <a:ext cx="280988" cy="2698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1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1" name="Line 9"/>
                <p:cNvSpPr>
                  <a:spLocks noChangeShapeType="1"/>
                </p:cNvSpPr>
                <p:nvPr/>
              </p:nvSpPr>
              <p:spPr bwMode="auto">
                <a:xfrm>
                  <a:off x="747274" y="1036639"/>
                  <a:ext cx="531813" cy="2603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42" name="Line 12"/>
                <p:cNvSpPr>
                  <a:spLocks noChangeShapeType="1"/>
                </p:cNvSpPr>
                <p:nvPr/>
              </p:nvSpPr>
              <p:spPr bwMode="auto">
                <a:xfrm>
                  <a:off x="1537848" y="558802"/>
                  <a:ext cx="533400" cy="277812"/>
                </a:xfrm>
                <a:prstGeom prst="line">
                  <a:avLst/>
                </a:prstGeom>
                <a:noFill/>
                <a:ln w="57150">
                  <a:solidFill>
                    <a:schemeClr val="bg1">
                      <a:lumMod val="65000"/>
                    </a:schemeClr>
                  </a:solidFill>
                  <a:round/>
                  <a:headEnd type="triangl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4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20386" y="1012827"/>
                  <a:ext cx="533400" cy="2857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44" name="Line 14"/>
                <p:cNvSpPr>
                  <a:spLocks noChangeShapeType="1"/>
                </p:cNvSpPr>
                <p:nvPr/>
              </p:nvSpPr>
              <p:spPr bwMode="auto">
                <a:xfrm>
                  <a:off x="1526737" y="1431928"/>
                  <a:ext cx="515937" cy="2111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4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526736" y="1804989"/>
                  <a:ext cx="527050" cy="3175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4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624577" y="1104274"/>
                  <a:ext cx="0" cy="53879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47" name="Oval 29"/>
                <p:cNvSpPr>
                  <a:spLocks noChangeArrowheads="1"/>
                </p:cNvSpPr>
                <p:nvPr/>
              </p:nvSpPr>
              <p:spPr bwMode="auto">
                <a:xfrm>
                  <a:off x="2782448" y="1235078"/>
                  <a:ext cx="280988" cy="26828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7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8" name="Line 30"/>
                <p:cNvSpPr>
                  <a:spLocks noChangeShapeType="1"/>
                </p:cNvSpPr>
                <p:nvPr/>
              </p:nvSpPr>
              <p:spPr bwMode="auto">
                <a:xfrm>
                  <a:off x="2303024" y="995365"/>
                  <a:ext cx="506413" cy="296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95" name="Line 56"/>
              <p:cNvSpPr>
                <a:spLocks noChangeShapeType="1"/>
              </p:cNvSpPr>
              <p:nvPr/>
            </p:nvSpPr>
            <p:spPr bwMode="auto">
              <a:xfrm>
                <a:off x="5463647" y="412278"/>
                <a:ext cx="546516" cy="249420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98" name="Line 56"/>
              <p:cNvSpPr>
                <a:spLocks noChangeShapeType="1"/>
              </p:cNvSpPr>
              <p:nvPr/>
            </p:nvSpPr>
            <p:spPr bwMode="auto">
              <a:xfrm flipV="1">
                <a:off x="6243811" y="385156"/>
                <a:ext cx="547657" cy="266695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00" name="Line 56"/>
              <p:cNvSpPr>
                <a:spLocks noChangeShapeType="1"/>
              </p:cNvSpPr>
              <p:nvPr/>
            </p:nvSpPr>
            <p:spPr bwMode="auto">
              <a:xfrm>
                <a:off x="7037872" y="368472"/>
                <a:ext cx="529442" cy="283379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03" name="Line 56"/>
              <p:cNvSpPr>
                <a:spLocks noChangeShapeType="1"/>
              </p:cNvSpPr>
              <p:nvPr/>
            </p:nvSpPr>
            <p:spPr bwMode="auto">
              <a:xfrm flipV="1">
                <a:off x="5466400" y="1062940"/>
                <a:ext cx="1298925" cy="32587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04" name="Line 56"/>
              <p:cNvSpPr>
                <a:spLocks noChangeShapeType="1"/>
              </p:cNvSpPr>
              <p:nvPr/>
            </p:nvSpPr>
            <p:spPr bwMode="auto">
              <a:xfrm flipH="1">
                <a:off x="5439786" y="755638"/>
                <a:ext cx="528097" cy="2762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7184925" y="1474853"/>
                <a:ext cx="436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(e)</a:t>
                </a:r>
                <a:endParaRPr lang="ko-KR" altLang="en-US" sz="16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953812" y="4059657"/>
              <a:ext cx="2638877" cy="1985597"/>
              <a:chOff x="8875881" y="-172190"/>
              <a:chExt cx="2638877" cy="1985597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8875881" y="-172190"/>
                <a:ext cx="2638877" cy="1803411"/>
                <a:chOff x="493250" y="430215"/>
                <a:chExt cx="2570186" cy="1887538"/>
              </a:xfrm>
            </p:grpSpPr>
            <p:sp>
              <p:nvSpPr>
                <p:cNvPr id="119" name="Oval 2"/>
                <p:cNvSpPr>
                  <a:spLocks noChangeArrowheads="1"/>
                </p:cNvSpPr>
                <p:nvPr/>
              </p:nvSpPr>
              <p:spPr bwMode="auto">
                <a:xfrm>
                  <a:off x="493250" y="835987"/>
                  <a:ext cx="279400" cy="26828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ko-KR" sz="1400" dirty="0">
                      <a:latin typeface="굴림" panose="020B0600000101010101" pitchFamily="50" charset="-127"/>
                    </a:rPr>
                    <a:t>0</a:t>
                  </a:r>
                </a:p>
              </p:txBody>
            </p:sp>
            <p:sp>
              <p:nvSpPr>
                <p:cNvPr id="120" name="Oval 3"/>
                <p:cNvSpPr>
                  <a:spLocks noChangeArrowheads="1"/>
                </p:cNvSpPr>
                <p:nvPr/>
              </p:nvSpPr>
              <p:spPr bwMode="auto">
                <a:xfrm>
                  <a:off x="1255273" y="2047878"/>
                  <a:ext cx="280988" cy="2698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6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1" name="Oval 4"/>
                <p:cNvSpPr>
                  <a:spLocks noChangeArrowheads="1"/>
                </p:cNvSpPr>
                <p:nvPr/>
              </p:nvSpPr>
              <p:spPr bwMode="auto">
                <a:xfrm>
                  <a:off x="494980" y="1643065"/>
                  <a:ext cx="279400" cy="2698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3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" name="Oval 5"/>
                <p:cNvSpPr>
                  <a:spLocks noChangeArrowheads="1"/>
                </p:cNvSpPr>
                <p:nvPr/>
              </p:nvSpPr>
              <p:spPr bwMode="auto">
                <a:xfrm>
                  <a:off x="1255273" y="1238253"/>
                  <a:ext cx="280988" cy="2698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2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" name="Oval 6"/>
                <p:cNvSpPr>
                  <a:spLocks noChangeArrowheads="1"/>
                </p:cNvSpPr>
                <p:nvPr/>
              </p:nvSpPr>
              <p:spPr bwMode="auto">
                <a:xfrm>
                  <a:off x="2026798" y="1576389"/>
                  <a:ext cx="280988" cy="2682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5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4" name="Oval 7"/>
                <p:cNvSpPr>
                  <a:spLocks noChangeArrowheads="1"/>
                </p:cNvSpPr>
                <p:nvPr/>
              </p:nvSpPr>
              <p:spPr bwMode="auto">
                <a:xfrm>
                  <a:off x="2026798" y="800103"/>
                  <a:ext cx="280988" cy="2698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4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5" name="Oval 8"/>
                <p:cNvSpPr>
                  <a:spLocks noChangeArrowheads="1"/>
                </p:cNvSpPr>
                <p:nvPr/>
              </p:nvSpPr>
              <p:spPr bwMode="auto">
                <a:xfrm>
                  <a:off x="1255273" y="430215"/>
                  <a:ext cx="280988" cy="2698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1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6" name="Line 9"/>
                <p:cNvSpPr>
                  <a:spLocks noChangeShapeType="1"/>
                </p:cNvSpPr>
                <p:nvPr/>
              </p:nvSpPr>
              <p:spPr bwMode="auto">
                <a:xfrm>
                  <a:off x="747274" y="1036639"/>
                  <a:ext cx="531813" cy="2603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27" name="Line 12"/>
                <p:cNvSpPr>
                  <a:spLocks noChangeShapeType="1"/>
                </p:cNvSpPr>
                <p:nvPr/>
              </p:nvSpPr>
              <p:spPr bwMode="auto">
                <a:xfrm>
                  <a:off x="1537848" y="558802"/>
                  <a:ext cx="533400" cy="277812"/>
                </a:xfrm>
                <a:prstGeom prst="line">
                  <a:avLst/>
                </a:prstGeom>
                <a:noFill/>
                <a:ln w="57150">
                  <a:solidFill>
                    <a:schemeClr val="bg1">
                      <a:lumMod val="65000"/>
                    </a:schemeClr>
                  </a:solidFill>
                  <a:round/>
                  <a:headEnd type="triangl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2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20386" y="1012827"/>
                  <a:ext cx="533400" cy="2857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29" name="Line 14"/>
                <p:cNvSpPr>
                  <a:spLocks noChangeShapeType="1"/>
                </p:cNvSpPr>
                <p:nvPr/>
              </p:nvSpPr>
              <p:spPr bwMode="auto">
                <a:xfrm>
                  <a:off x="1526737" y="1431928"/>
                  <a:ext cx="515937" cy="2111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3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526736" y="1804989"/>
                  <a:ext cx="527050" cy="3175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31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624577" y="1104274"/>
                  <a:ext cx="0" cy="538791"/>
                </a:xfrm>
                <a:prstGeom prst="line">
                  <a:avLst/>
                </a:prstGeom>
                <a:noFill/>
                <a:ln w="57150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32" name="Oval 29"/>
                <p:cNvSpPr>
                  <a:spLocks noChangeArrowheads="1"/>
                </p:cNvSpPr>
                <p:nvPr/>
              </p:nvSpPr>
              <p:spPr bwMode="auto">
                <a:xfrm>
                  <a:off x="2782448" y="1235078"/>
                  <a:ext cx="280988" cy="26828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  <a:cs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dirty="0">
                      <a:latin typeface="Arial" panose="020B0604020202020204" pitchFamily="34" charset="0"/>
                    </a:rPr>
                    <a:t>7</a:t>
                  </a:r>
                  <a:endParaRPr lang="ko-KR" altLang="en-US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" name="Line 30"/>
                <p:cNvSpPr>
                  <a:spLocks noChangeShapeType="1"/>
                </p:cNvSpPr>
                <p:nvPr/>
              </p:nvSpPr>
              <p:spPr bwMode="auto">
                <a:xfrm>
                  <a:off x="2303024" y="995365"/>
                  <a:ext cx="506413" cy="296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111" name="Line 56"/>
              <p:cNvSpPr>
                <a:spLocks noChangeShapeType="1"/>
              </p:cNvSpPr>
              <p:nvPr/>
            </p:nvSpPr>
            <p:spPr bwMode="auto">
              <a:xfrm>
                <a:off x="9150303" y="412278"/>
                <a:ext cx="546516" cy="249420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12" name="Line 56"/>
              <p:cNvSpPr>
                <a:spLocks noChangeShapeType="1"/>
              </p:cNvSpPr>
              <p:nvPr/>
            </p:nvSpPr>
            <p:spPr bwMode="auto">
              <a:xfrm flipV="1">
                <a:off x="9930467" y="385156"/>
                <a:ext cx="547657" cy="266695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13" name="Line 56"/>
              <p:cNvSpPr>
                <a:spLocks noChangeShapeType="1"/>
              </p:cNvSpPr>
              <p:nvPr/>
            </p:nvSpPr>
            <p:spPr bwMode="auto">
              <a:xfrm>
                <a:off x="10724528" y="368472"/>
                <a:ext cx="529442" cy="283379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14" name="Line 56"/>
              <p:cNvSpPr>
                <a:spLocks noChangeShapeType="1"/>
              </p:cNvSpPr>
              <p:nvPr/>
            </p:nvSpPr>
            <p:spPr bwMode="auto">
              <a:xfrm flipV="1">
                <a:off x="9153056" y="1062940"/>
                <a:ext cx="1298925" cy="32587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15" name="Line 56"/>
              <p:cNvSpPr>
                <a:spLocks noChangeShapeType="1"/>
              </p:cNvSpPr>
              <p:nvPr/>
            </p:nvSpPr>
            <p:spPr bwMode="auto">
              <a:xfrm flipH="1">
                <a:off x="9126442" y="755638"/>
                <a:ext cx="528097" cy="2762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932994" y="1474853"/>
                <a:ext cx="3802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(f)</a:t>
                </a:r>
                <a:endParaRPr lang="ko-KR" altLang="en-US" sz="1600" dirty="0"/>
              </a:p>
            </p:txBody>
          </p:sp>
          <p:cxnSp>
            <p:nvCxnSpPr>
              <p:cNvPr id="117" name="직선 화살표 연결선 116"/>
              <p:cNvCxnSpPr/>
              <p:nvPr/>
            </p:nvCxnSpPr>
            <p:spPr>
              <a:xfrm flipH="1">
                <a:off x="9188476" y="1128950"/>
                <a:ext cx="1203029" cy="368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/>
              <p:cNvCxnSpPr/>
              <p:nvPr/>
            </p:nvCxnSpPr>
            <p:spPr>
              <a:xfrm flipH="1" flipV="1">
                <a:off x="8907522" y="439059"/>
                <a:ext cx="2918" cy="54318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오른쪽 화살표 148"/>
            <p:cNvSpPr/>
            <p:nvPr/>
          </p:nvSpPr>
          <p:spPr>
            <a:xfrm>
              <a:off x="7669560" y="2380405"/>
              <a:ext cx="183952" cy="406534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0" name="오른쪽 화살표 149"/>
            <p:cNvSpPr/>
            <p:nvPr/>
          </p:nvSpPr>
          <p:spPr>
            <a:xfrm rot="10800000">
              <a:off x="7745930" y="4760192"/>
              <a:ext cx="183952" cy="406534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151" name="그림 14">
              <a:extLst>
                <a:ext uri="{FF2B5EF4-FFF2-40B4-BE49-F238E27FC236}">
                  <a16:creationId xmlns="" xmlns:a16="http://schemas.microsoft.com/office/drawing/2014/main" id="{7C09E1EC-2657-44DB-B1E6-01494C3C5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3773" y="6156156"/>
              <a:ext cx="6288498" cy="332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68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타원 70"/>
          <p:cNvSpPr/>
          <p:nvPr/>
        </p:nvSpPr>
        <p:spPr bwMode="auto">
          <a:xfrm>
            <a:off x="5580063" y="3670300"/>
            <a:ext cx="368300" cy="38258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65" name="그룹 64"/>
          <p:cNvGrpSpPr>
            <a:grpSpLocks/>
          </p:cNvGrpSpPr>
          <p:nvPr/>
        </p:nvGrpSpPr>
        <p:grpSpPr bwMode="auto">
          <a:xfrm>
            <a:off x="5245101" y="4781550"/>
            <a:ext cx="773113" cy="1309688"/>
            <a:chOff x="4448765" y="4997302"/>
            <a:chExt cx="772415" cy="1309975"/>
          </a:xfrm>
        </p:grpSpPr>
        <p:sp>
          <p:nvSpPr>
            <p:cNvPr id="29759" name="TextBox 65"/>
            <p:cNvSpPr txBox="1">
              <a:spLocks noChangeArrowheads="1"/>
            </p:cNvSpPr>
            <p:nvPr/>
          </p:nvSpPr>
          <p:spPr bwMode="auto">
            <a:xfrm>
              <a:off x="4518037" y="4997302"/>
              <a:ext cx="569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mid</a:t>
              </a:r>
              <a:endParaRPr lang="ko-KR" altLang="en-US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9760" name="직선 화살표 연결선 66"/>
            <p:cNvCxnSpPr>
              <a:cxnSpLocks noChangeShapeType="1"/>
              <a:stCxn id="29759" idx="2"/>
              <a:endCxn id="69" idx="0"/>
            </p:cNvCxnSpPr>
            <p:nvPr/>
          </p:nvCxnSpPr>
          <p:spPr bwMode="auto">
            <a:xfrm flipH="1">
              <a:off x="4632836" y="5397412"/>
              <a:ext cx="169895" cy="5265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61" name="TextBox 67"/>
            <p:cNvSpPr txBox="1">
              <a:spLocks noChangeArrowheads="1"/>
            </p:cNvSpPr>
            <p:nvPr/>
          </p:nvSpPr>
          <p:spPr bwMode="auto">
            <a:xfrm>
              <a:off x="4675710" y="5460626"/>
              <a:ext cx="5454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11?</a:t>
              </a:r>
              <a:endParaRPr lang="ko-KR" altLang="en-US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4448765" y="5924605"/>
              <a:ext cx="367967" cy="38267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59" name="그룹 58"/>
          <p:cNvGrpSpPr>
            <a:grpSpLocks/>
          </p:cNvGrpSpPr>
          <p:nvPr/>
        </p:nvGrpSpPr>
        <p:grpSpPr bwMode="auto">
          <a:xfrm>
            <a:off x="4484689" y="4781550"/>
            <a:ext cx="758825" cy="1309688"/>
            <a:chOff x="4059211" y="4997302"/>
            <a:chExt cx="758859" cy="1309975"/>
          </a:xfrm>
        </p:grpSpPr>
        <p:sp>
          <p:nvSpPr>
            <p:cNvPr id="29755" name="TextBox 59"/>
            <p:cNvSpPr txBox="1">
              <a:spLocks noChangeArrowheads="1"/>
            </p:cNvSpPr>
            <p:nvPr/>
          </p:nvSpPr>
          <p:spPr bwMode="auto">
            <a:xfrm>
              <a:off x="4248683" y="4997302"/>
              <a:ext cx="569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 i="1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mid</a:t>
              </a:r>
              <a:endParaRPr lang="ko-KR" altLang="en-US" sz="20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9756" name="직선 화살표 연결선 60"/>
            <p:cNvCxnSpPr>
              <a:cxnSpLocks noChangeShapeType="1"/>
              <a:stCxn id="29755" idx="2"/>
              <a:endCxn id="63" idx="0"/>
            </p:cNvCxnSpPr>
            <p:nvPr/>
          </p:nvCxnSpPr>
          <p:spPr bwMode="auto">
            <a:xfrm>
              <a:off x="4533377" y="5397412"/>
              <a:ext cx="99459" cy="5265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57" name="TextBox 61"/>
            <p:cNvSpPr txBox="1">
              <a:spLocks noChangeArrowheads="1"/>
            </p:cNvSpPr>
            <p:nvPr/>
          </p:nvSpPr>
          <p:spPr bwMode="auto">
            <a:xfrm>
              <a:off x="4059211" y="5475764"/>
              <a:ext cx="5454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11?</a:t>
              </a:r>
              <a:endParaRPr lang="ko-KR" altLang="en-US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타원 62"/>
            <p:cNvSpPr/>
            <p:nvPr/>
          </p:nvSpPr>
          <p:spPr bwMode="auto">
            <a:xfrm>
              <a:off x="4448165" y="5924605"/>
              <a:ext cx="368317" cy="38267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46" name="그룹 45"/>
          <p:cNvGrpSpPr>
            <a:grpSpLocks/>
          </p:cNvGrpSpPr>
          <p:nvPr/>
        </p:nvGrpSpPr>
        <p:grpSpPr bwMode="auto">
          <a:xfrm>
            <a:off x="3630613" y="4772026"/>
            <a:ext cx="869950" cy="1311275"/>
            <a:chOff x="3947933" y="4997302"/>
            <a:chExt cx="868974" cy="1309975"/>
          </a:xfrm>
        </p:grpSpPr>
        <p:sp>
          <p:nvSpPr>
            <p:cNvPr id="29751" name="TextBox 46"/>
            <p:cNvSpPr txBox="1">
              <a:spLocks noChangeArrowheads="1"/>
            </p:cNvSpPr>
            <p:nvPr/>
          </p:nvSpPr>
          <p:spPr bwMode="auto">
            <a:xfrm>
              <a:off x="4106917" y="4997302"/>
              <a:ext cx="569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 i="1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mid</a:t>
              </a:r>
              <a:endParaRPr lang="ko-KR" altLang="en-US" sz="20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9752" name="직선 화살표 연결선 47"/>
            <p:cNvCxnSpPr>
              <a:cxnSpLocks noChangeShapeType="1"/>
              <a:stCxn id="29751" idx="2"/>
              <a:endCxn id="50" idx="0"/>
            </p:cNvCxnSpPr>
            <p:nvPr/>
          </p:nvCxnSpPr>
          <p:spPr bwMode="auto">
            <a:xfrm>
              <a:off x="4391611" y="5397412"/>
              <a:ext cx="241225" cy="5265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53" name="TextBox 48"/>
            <p:cNvSpPr txBox="1">
              <a:spLocks noChangeArrowheads="1"/>
            </p:cNvSpPr>
            <p:nvPr/>
          </p:nvSpPr>
          <p:spPr bwMode="auto">
            <a:xfrm>
              <a:off x="3947933" y="5450702"/>
              <a:ext cx="5454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11?</a:t>
              </a:r>
              <a:endParaRPr lang="ko-KR" altLang="en-US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4449020" y="5923483"/>
              <a:ext cx="367887" cy="38379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5976938" y="4764089"/>
            <a:ext cx="863600" cy="1309687"/>
            <a:chOff x="4448765" y="4997302"/>
            <a:chExt cx="864749" cy="1309975"/>
          </a:xfrm>
        </p:grpSpPr>
        <p:sp>
          <p:nvSpPr>
            <p:cNvPr id="29747" name="TextBox 2"/>
            <p:cNvSpPr txBox="1">
              <a:spLocks noChangeArrowheads="1"/>
            </p:cNvSpPr>
            <p:nvPr/>
          </p:nvSpPr>
          <p:spPr bwMode="auto">
            <a:xfrm>
              <a:off x="4532214" y="4997302"/>
              <a:ext cx="569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 i="1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mid</a:t>
              </a:r>
              <a:endParaRPr lang="ko-KR" altLang="en-US" sz="2000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9748" name="직선 화살표 연결선 36"/>
            <p:cNvCxnSpPr>
              <a:cxnSpLocks noChangeShapeType="1"/>
              <a:stCxn id="29747" idx="2"/>
              <a:endCxn id="29733" idx="0"/>
            </p:cNvCxnSpPr>
            <p:nvPr/>
          </p:nvCxnSpPr>
          <p:spPr bwMode="auto">
            <a:xfrm flipH="1">
              <a:off x="4629418" y="5397412"/>
              <a:ext cx="187490" cy="5568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49" name="TextBox 41"/>
            <p:cNvSpPr txBox="1">
              <a:spLocks noChangeArrowheads="1"/>
            </p:cNvSpPr>
            <p:nvPr/>
          </p:nvSpPr>
          <p:spPr bwMode="auto">
            <a:xfrm>
              <a:off x="4768044" y="5475764"/>
              <a:ext cx="5454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11?</a:t>
              </a:r>
              <a:endParaRPr lang="ko-KR" altLang="en-US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4448765" y="5924606"/>
              <a:ext cx="368790" cy="382671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2438400" y="1203325"/>
            <a:ext cx="7239000" cy="317009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binarySearch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(A[]</a:t>
            </a:r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) :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◀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정렬된 배열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A[0…n-1]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에서 원소 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를 찾는다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← 0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←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while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≤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← (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+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)/2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(A[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] &lt;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←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+ 1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 if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(A[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] &gt;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←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– 1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 return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“Not found”</a:t>
            </a:r>
          </a:p>
        </p:txBody>
      </p:sp>
      <p:sp>
        <p:nvSpPr>
          <p:cNvPr id="29706" name="직사각형 1"/>
          <p:cNvSpPr>
            <a:spLocks noChangeArrowheads="1"/>
          </p:cNvSpPr>
          <p:nvPr/>
        </p:nvSpPr>
        <p:spPr bwMode="auto">
          <a:xfrm>
            <a:off x="2659063" y="5721351"/>
            <a:ext cx="368300" cy="333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800">
                <a:ea typeface="굴림" panose="020B0600000101010101" pitchFamily="50" charset="-127"/>
              </a:rPr>
              <a:t>1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07" name="직사각형 6"/>
          <p:cNvSpPr>
            <a:spLocks noChangeArrowheads="1"/>
          </p:cNvSpPr>
          <p:nvPr/>
        </p:nvSpPr>
        <p:spPr bwMode="auto">
          <a:xfrm>
            <a:off x="3027363" y="5721351"/>
            <a:ext cx="368300" cy="333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800">
                <a:ea typeface="굴림" panose="020B0600000101010101" pitchFamily="50" charset="-127"/>
              </a:rPr>
              <a:t>2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08" name="직사각형 8"/>
          <p:cNvSpPr>
            <a:spLocks noChangeArrowheads="1"/>
          </p:cNvSpPr>
          <p:nvPr/>
        </p:nvSpPr>
        <p:spPr bwMode="auto">
          <a:xfrm>
            <a:off x="3395663" y="5721351"/>
            <a:ext cx="368300" cy="333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800">
                <a:ea typeface="굴림" panose="020B0600000101010101" pitchFamily="50" charset="-127"/>
              </a:rPr>
              <a:t>5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09" name="직사각형 9"/>
          <p:cNvSpPr>
            <a:spLocks noChangeArrowheads="1"/>
          </p:cNvSpPr>
          <p:nvPr/>
        </p:nvSpPr>
        <p:spPr bwMode="auto">
          <a:xfrm>
            <a:off x="3763964" y="5719764"/>
            <a:ext cx="369887" cy="333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800">
                <a:ea typeface="굴림" panose="020B0600000101010101" pitchFamily="50" charset="-127"/>
              </a:rPr>
              <a:t>6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10" name="직사각형 10"/>
          <p:cNvSpPr>
            <a:spLocks noChangeArrowheads="1"/>
          </p:cNvSpPr>
          <p:nvPr/>
        </p:nvSpPr>
        <p:spPr bwMode="auto">
          <a:xfrm>
            <a:off x="4133850" y="5719764"/>
            <a:ext cx="368300" cy="333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800">
                <a:ea typeface="굴림" panose="020B0600000101010101" pitchFamily="50" charset="-127"/>
              </a:rPr>
              <a:t>7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11" name="직사각형 11"/>
          <p:cNvSpPr>
            <a:spLocks noChangeArrowheads="1"/>
          </p:cNvSpPr>
          <p:nvPr/>
        </p:nvSpPr>
        <p:spPr bwMode="auto">
          <a:xfrm>
            <a:off x="4502150" y="5719764"/>
            <a:ext cx="368300" cy="333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800">
                <a:ea typeface="굴림" panose="020B0600000101010101" pitchFamily="50" charset="-127"/>
              </a:rPr>
              <a:t>8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12" name="직사각형 12"/>
          <p:cNvSpPr>
            <a:spLocks noChangeArrowheads="1"/>
          </p:cNvSpPr>
          <p:nvPr/>
        </p:nvSpPr>
        <p:spPr bwMode="auto">
          <a:xfrm>
            <a:off x="4870450" y="5718176"/>
            <a:ext cx="368300" cy="333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13" name="직사각형 14"/>
          <p:cNvSpPr>
            <a:spLocks noChangeArrowheads="1"/>
          </p:cNvSpPr>
          <p:nvPr/>
        </p:nvSpPr>
        <p:spPr bwMode="auto">
          <a:xfrm>
            <a:off x="8924925" y="5718175"/>
            <a:ext cx="361950" cy="331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14" name="직사각형 15"/>
          <p:cNvSpPr>
            <a:spLocks noChangeArrowheads="1"/>
          </p:cNvSpPr>
          <p:nvPr/>
        </p:nvSpPr>
        <p:spPr bwMode="auto">
          <a:xfrm>
            <a:off x="9286875" y="5716589"/>
            <a:ext cx="368300" cy="331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15" name="직사각형 16"/>
          <p:cNvSpPr>
            <a:spLocks noChangeArrowheads="1"/>
          </p:cNvSpPr>
          <p:nvPr/>
        </p:nvSpPr>
        <p:spPr bwMode="auto">
          <a:xfrm>
            <a:off x="6345238" y="5718175"/>
            <a:ext cx="368300" cy="331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16" name="직사각형 17"/>
          <p:cNvSpPr>
            <a:spLocks noChangeArrowheads="1"/>
          </p:cNvSpPr>
          <p:nvPr/>
        </p:nvSpPr>
        <p:spPr bwMode="auto">
          <a:xfrm>
            <a:off x="6713538" y="5718175"/>
            <a:ext cx="368300" cy="331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17" name="직사각형 18"/>
          <p:cNvSpPr>
            <a:spLocks noChangeArrowheads="1"/>
          </p:cNvSpPr>
          <p:nvPr/>
        </p:nvSpPr>
        <p:spPr bwMode="auto">
          <a:xfrm>
            <a:off x="7081838" y="5718176"/>
            <a:ext cx="368300" cy="333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18" name="직사각형 19"/>
          <p:cNvSpPr>
            <a:spLocks noChangeArrowheads="1"/>
          </p:cNvSpPr>
          <p:nvPr/>
        </p:nvSpPr>
        <p:spPr bwMode="auto">
          <a:xfrm>
            <a:off x="7450139" y="5718176"/>
            <a:ext cx="369887" cy="333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19" name="직사각형 20"/>
          <p:cNvSpPr>
            <a:spLocks noChangeArrowheads="1"/>
          </p:cNvSpPr>
          <p:nvPr/>
        </p:nvSpPr>
        <p:spPr bwMode="auto">
          <a:xfrm>
            <a:off x="7820025" y="5718175"/>
            <a:ext cx="368300" cy="331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20" name="직사각형 21"/>
          <p:cNvSpPr>
            <a:spLocks noChangeArrowheads="1"/>
          </p:cNvSpPr>
          <p:nvPr/>
        </p:nvSpPr>
        <p:spPr bwMode="auto">
          <a:xfrm>
            <a:off x="8188325" y="5718175"/>
            <a:ext cx="368300" cy="331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21" name="직사각형 22"/>
          <p:cNvSpPr>
            <a:spLocks noChangeArrowheads="1"/>
          </p:cNvSpPr>
          <p:nvPr/>
        </p:nvSpPr>
        <p:spPr bwMode="auto">
          <a:xfrm>
            <a:off x="8556625" y="5718175"/>
            <a:ext cx="368300" cy="331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22" name="TextBox 2"/>
          <p:cNvSpPr txBox="1">
            <a:spLocks noChangeArrowheads="1"/>
          </p:cNvSpPr>
          <p:nvPr/>
        </p:nvSpPr>
        <p:spPr bwMode="auto">
          <a:xfrm>
            <a:off x="4826001" y="5691189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800">
                <a:ea typeface="굴림" panose="020B0600000101010101" pitchFamily="50" charset="-127"/>
              </a:rPr>
              <a:t>10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23" name="TextBox 23"/>
          <p:cNvSpPr txBox="1">
            <a:spLocks noChangeArrowheads="1"/>
          </p:cNvSpPr>
          <p:nvPr/>
        </p:nvSpPr>
        <p:spPr bwMode="auto">
          <a:xfrm>
            <a:off x="6316664" y="5695950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14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24" name="TextBox 25"/>
          <p:cNvSpPr txBox="1">
            <a:spLocks noChangeArrowheads="1"/>
          </p:cNvSpPr>
          <p:nvPr/>
        </p:nvSpPr>
        <p:spPr bwMode="auto">
          <a:xfrm>
            <a:off x="7037389" y="5699125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16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25" name="TextBox 26"/>
          <p:cNvSpPr txBox="1">
            <a:spLocks noChangeArrowheads="1"/>
          </p:cNvSpPr>
          <p:nvPr/>
        </p:nvSpPr>
        <p:spPr bwMode="auto">
          <a:xfrm>
            <a:off x="6670675" y="5694363"/>
            <a:ext cx="439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15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26" name="TextBox 27"/>
          <p:cNvSpPr txBox="1">
            <a:spLocks noChangeArrowheads="1"/>
          </p:cNvSpPr>
          <p:nvPr/>
        </p:nvSpPr>
        <p:spPr bwMode="auto">
          <a:xfrm>
            <a:off x="7421564" y="5705475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17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27" name="TextBox 28"/>
          <p:cNvSpPr txBox="1">
            <a:spLocks noChangeArrowheads="1"/>
          </p:cNvSpPr>
          <p:nvPr/>
        </p:nvSpPr>
        <p:spPr bwMode="auto">
          <a:xfrm>
            <a:off x="8158164" y="569436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22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28" name="TextBox 29"/>
          <p:cNvSpPr txBox="1">
            <a:spLocks noChangeArrowheads="1"/>
          </p:cNvSpPr>
          <p:nvPr/>
        </p:nvSpPr>
        <p:spPr bwMode="auto">
          <a:xfrm>
            <a:off x="7775576" y="5703889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19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29" name="TextBox 30"/>
          <p:cNvSpPr txBox="1">
            <a:spLocks noChangeArrowheads="1"/>
          </p:cNvSpPr>
          <p:nvPr/>
        </p:nvSpPr>
        <p:spPr bwMode="auto">
          <a:xfrm>
            <a:off x="8528051" y="5694364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25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30" name="TextBox 31"/>
          <p:cNvSpPr txBox="1">
            <a:spLocks noChangeArrowheads="1"/>
          </p:cNvSpPr>
          <p:nvPr/>
        </p:nvSpPr>
        <p:spPr bwMode="auto">
          <a:xfrm>
            <a:off x="9264651" y="5689600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31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31" name="TextBox 32"/>
          <p:cNvSpPr txBox="1">
            <a:spLocks noChangeArrowheads="1"/>
          </p:cNvSpPr>
          <p:nvPr/>
        </p:nvSpPr>
        <p:spPr bwMode="auto">
          <a:xfrm>
            <a:off x="8896351" y="56927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29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32" name="직사각형 14"/>
          <p:cNvSpPr>
            <a:spLocks noChangeArrowheads="1"/>
          </p:cNvSpPr>
          <p:nvPr/>
        </p:nvSpPr>
        <p:spPr bwMode="auto">
          <a:xfrm>
            <a:off x="5610225" y="5721350"/>
            <a:ext cx="361950" cy="331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33" name="직사각형 15"/>
          <p:cNvSpPr>
            <a:spLocks noChangeArrowheads="1"/>
          </p:cNvSpPr>
          <p:nvPr/>
        </p:nvSpPr>
        <p:spPr bwMode="auto">
          <a:xfrm>
            <a:off x="5972175" y="5719764"/>
            <a:ext cx="368300" cy="331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34" name="직사각형 22"/>
          <p:cNvSpPr>
            <a:spLocks noChangeArrowheads="1"/>
          </p:cNvSpPr>
          <p:nvPr/>
        </p:nvSpPr>
        <p:spPr bwMode="auto">
          <a:xfrm>
            <a:off x="5241925" y="5721350"/>
            <a:ext cx="368300" cy="331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35" name="TextBox 30"/>
          <p:cNvSpPr txBox="1">
            <a:spLocks noChangeArrowheads="1"/>
          </p:cNvSpPr>
          <p:nvPr/>
        </p:nvSpPr>
        <p:spPr bwMode="auto">
          <a:xfrm>
            <a:off x="5213351" y="5697539"/>
            <a:ext cx="423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11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36" name="TextBox 31"/>
          <p:cNvSpPr txBox="1">
            <a:spLocks noChangeArrowheads="1"/>
          </p:cNvSpPr>
          <p:nvPr/>
        </p:nvSpPr>
        <p:spPr bwMode="auto">
          <a:xfrm>
            <a:off x="5949951" y="56927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13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37" name="TextBox 32"/>
          <p:cNvSpPr txBox="1">
            <a:spLocks noChangeArrowheads="1"/>
          </p:cNvSpPr>
          <p:nvPr/>
        </p:nvSpPr>
        <p:spPr bwMode="auto">
          <a:xfrm>
            <a:off x="5581651" y="56959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ea typeface="굴림" panose="020B0600000101010101" pitchFamily="50" charset="-127"/>
              </a:rPr>
              <a:t>12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9738" name="TextBox 1"/>
          <p:cNvSpPr txBox="1">
            <a:spLocks noChangeArrowheads="1"/>
          </p:cNvSpPr>
          <p:nvPr/>
        </p:nvSpPr>
        <p:spPr bwMode="auto">
          <a:xfrm>
            <a:off x="1844676" y="4389438"/>
            <a:ext cx="218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i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11</a:t>
            </a:r>
            <a:r>
              <a:rPr lang="ko-KR" altLang="en-US" sz="2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찾아보자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844675" y="6280150"/>
            <a:ext cx="8396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재귀적 성격이 숨어있다</a:t>
            </a:r>
            <a:r>
              <a:rPr lang="en-US" altLang="ko-KR" sz="2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2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그러면 아예 재귀 알고리즘으로 만들어보자</a:t>
            </a:r>
            <a:r>
              <a:rPr lang="en-US" altLang="ko-KR" sz="2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20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5A91613-2ED4-4BC2-92F8-A3279E37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  <a:r>
              <a:rPr lang="en-US" altLang="ko-KR" baseline="30000" dirty="0"/>
              <a:t>Binary Search                                      </a:t>
            </a:r>
            <a:r>
              <a:rPr lang="ko-KR" altLang="en-US" sz="3000" dirty="0">
                <a:solidFill>
                  <a:srgbClr val="00B0F0"/>
                </a:solidFill>
              </a:rPr>
              <a:t>비재귀 알고리즘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802314" y="3703638"/>
            <a:ext cx="3852861" cy="2455862"/>
            <a:chOff x="5802314" y="3703638"/>
            <a:chExt cx="3852861" cy="2455862"/>
          </a:xfrm>
        </p:grpSpPr>
        <p:grpSp>
          <p:nvGrpSpPr>
            <p:cNvPr id="45" name="그룹 44"/>
            <p:cNvGrpSpPr>
              <a:grpSpLocks/>
            </p:cNvGrpSpPr>
            <p:nvPr/>
          </p:nvGrpSpPr>
          <p:grpSpPr bwMode="auto">
            <a:xfrm>
              <a:off x="5972175" y="3703638"/>
              <a:ext cx="3683000" cy="2455862"/>
              <a:chOff x="4448765" y="3937013"/>
              <a:chExt cx="3681635" cy="2456697"/>
            </a:xfrm>
          </p:grpSpPr>
          <p:sp>
            <p:nvSpPr>
              <p:cNvPr id="72" name="직사각형 71"/>
              <p:cNvSpPr/>
              <p:nvPr/>
            </p:nvSpPr>
            <p:spPr bwMode="auto">
              <a:xfrm>
                <a:off x="4820102" y="3937013"/>
                <a:ext cx="1666257" cy="103222"/>
              </a:xfrm>
              <a:prstGeom prst="rect">
                <a:avLst/>
              </a:prstGeom>
              <a:solidFill>
                <a:srgbClr val="C5FFC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 bwMode="auto">
              <a:xfrm>
                <a:off x="4448765" y="5070873"/>
                <a:ext cx="3681635" cy="1322837"/>
              </a:xfrm>
              <a:prstGeom prst="rect">
                <a:avLst/>
              </a:prstGeom>
              <a:solidFill>
                <a:srgbClr val="C5FFC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</p:grpSp>
        <p:cxnSp>
          <p:nvCxnSpPr>
            <p:cNvPr id="4" name="직선 화살표 연결선 3"/>
            <p:cNvCxnSpPr>
              <a:endCxn id="29737" idx="0"/>
            </p:cNvCxnSpPr>
            <p:nvPr/>
          </p:nvCxnSpPr>
          <p:spPr>
            <a:xfrm flipH="1">
              <a:off x="5802314" y="5291644"/>
              <a:ext cx="375213" cy="40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65"/>
            <p:cNvSpPr txBox="1">
              <a:spLocks noChangeArrowheads="1"/>
            </p:cNvSpPr>
            <p:nvPr/>
          </p:nvSpPr>
          <p:spPr bwMode="auto">
            <a:xfrm>
              <a:off x="6035289" y="4947185"/>
              <a:ext cx="6399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high</a:t>
              </a:r>
              <a:endParaRPr lang="ko-KR" altLang="en-US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610568" y="3327319"/>
            <a:ext cx="4909439" cy="2828258"/>
            <a:chOff x="2610568" y="3327319"/>
            <a:chExt cx="4909439" cy="2828258"/>
          </a:xfrm>
        </p:grpSpPr>
        <p:grpSp>
          <p:nvGrpSpPr>
            <p:cNvPr id="51" name="그룹 50"/>
            <p:cNvGrpSpPr/>
            <p:nvPr/>
          </p:nvGrpSpPr>
          <p:grpSpPr>
            <a:xfrm>
              <a:off x="2610568" y="3327319"/>
              <a:ext cx="4909439" cy="2828258"/>
              <a:chOff x="1086567" y="3565453"/>
              <a:chExt cx="4909439" cy="2828258"/>
            </a:xfrm>
            <a:solidFill>
              <a:srgbClr val="FFB5AF"/>
            </a:solidFill>
          </p:grpSpPr>
          <p:sp>
            <p:nvSpPr>
              <p:cNvPr id="52" name="직사각형 51"/>
              <p:cNvSpPr/>
              <p:nvPr/>
            </p:nvSpPr>
            <p:spPr bwMode="auto">
              <a:xfrm>
                <a:off x="1086567" y="5070664"/>
                <a:ext cx="1891491" cy="1323047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 bwMode="auto">
              <a:xfrm>
                <a:off x="4360337" y="3565453"/>
                <a:ext cx="1635669" cy="97944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cxnSp>
          <p:nvCxnSpPr>
            <p:cNvPr id="75" name="직선 화살표 연결선 74"/>
            <p:cNvCxnSpPr/>
            <p:nvPr/>
          </p:nvCxnSpPr>
          <p:spPr>
            <a:xfrm>
              <a:off x="4308960" y="5181043"/>
              <a:ext cx="321124" cy="4966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65"/>
            <p:cNvSpPr txBox="1">
              <a:spLocks noChangeArrowheads="1"/>
            </p:cNvSpPr>
            <p:nvPr/>
          </p:nvSpPr>
          <p:spPr bwMode="auto">
            <a:xfrm>
              <a:off x="3897400" y="4841040"/>
              <a:ext cx="5549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low</a:t>
              </a:r>
              <a:endParaRPr lang="ko-KR" altLang="en-US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888615" y="3366461"/>
            <a:ext cx="3690650" cy="2786061"/>
            <a:chOff x="3888615" y="3366461"/>
            <a:chExt cx="3690650" cy="2786061"/>
          </a:xfrm>
        </p:grpSpPr>
        <p:grpSp>
          <p:nvGrpSpPr>
            <p:cNvPr id="13" name="그룹 12"/>
            <p:cNvGrpSpPr/>
            <p:nvPr/>
          </p:nvGrpSpPr>
          <p:grpSpPr>
            <a:xfrm>
              <a:off x="4521740" y="3366461"/>
              <a:ext cx="3057525" cy="2786061"/>
              <a:chOff x="4502151" y="3373439"/>
              <a:chExt cx="3057525" cy="2786061"/>
            </a:xfrm>
          </p:grpSpPr>
          <p:grpSp>
            <p:nvGrpSpPr>
              <p:cNvPr id="64" name="그룹 63"/>
              <p:cNvGrpSpPr>
                <a:grpSpLocks/>
              </p:cNvGrpSpPr>
              <p:nvPr/>
            </p:nvGrpSpPr>
            <p:grpSpPr bwMode="auto">
              <a:xfrm>
                <a:off x="4502151" y="3373439"/>
                <a:ext cx="3057525" cy="2786061"/>
                <a:chOff x="2977449" y="3606886"/>
                <a:chExt cx="3057550" cy="2786823"/>
              </a:xfrm>
            </p:grpSpPr>
            <p:sp>
              <p:nvSpPr>
                <p:cNvPr id="70" name="직사각형 69"/>
                <p:cNvSpPr/>
                <p:nvPr/>
              </p:nvSpPr>
              <p:spPr bwMode="auto">
                <a:xfrm>
                  <a:off x="2977449" y="5077940"/>
                  <a:ext cx="755656" cy="1315769"/>
                </a:xfrm>
                <a:prstGeom prst="rect">
                  <a:avLst/>
                </a:prstGeom>
                <a:solidFill>
                  <a:srgbClr val="FFB5A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 bwMode="auto">
                <a:xfrm>
                  <a:off x="4423674" y="3606886"/>
                  <a:ext cx="1611325" cy="105227"/>
                </a:xfrm>
                <a:prstGeom prst="rect">
                  <a:avLst/>
                </a:prstGeom>
                <a:solidFill>
                  <a:srgbClr val="FFB5A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anose="020B0600000101010101" pitchFamily="50" charset="-127"/>
                  </a:endParaRPr>
                </a:p>
              </p:txBody>
            </p:sp>
          </p:grpSp>
          <p:cxnSp>
            <p:nvCxnSpPr>
              <p:cNvPr id="83" name="직선 화살표 연결선 82"/>
              <p:cNvCxnSpPr/>
              <p:nvPr/>
            </p:nvCxnSpPr>
            <p:spPr>
              <a:xfrm>
                <a:off x="5094797" y="5191391"/>
                <a:ext cx="321124" cy="4966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65"/>
              <p:cNvSpPr txBox="1">
                <a:spLocks noChangeArrowheads="1"/>
              </p:cNvSpPr>
              <p:nvPr/>
            </p:nvSpPr>
            <p:spPr bwMode="auto">
              <a:xfrm>
                <a:off x="4683237" y="4851388"/>
                <a:ext cx="5549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2000" i="1" dirty="0"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low</a:t>
                </a:r>
                <a:endParaRPr lang="ko-KR" altLang="en-US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3888615" y="4879975"/>
              <a:ext cx="597353" cy="762493"/>
            </a:xfrm>
            <a:prstGeom prst="rect">
              <a:avLst/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8243094" y="1960380"/>
            <a:ext cx="24558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buFont typeface="Wingdings" pitchFamily="2" charset="2"/>
              <a:buChar char="ü"/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 Time: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O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(log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n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75744" y="528118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8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/>
          </p:cNvGrpSpPr>
          <p:nvPr/>
        </p:nvGrpSpPr>
        <p:grpSpPr bwMode="auto">
          <a:xfrm>
            <a:off x="2476500" y="1712914"/>
            <a:ext cx="7399338" cy="5011737"/>
            <a:chOff x="952500" y="1712276"/>
            <a:chExt cx="7010400" cy="5012374"/>
          </a:xfrm>
        </p:grpSpPr>
        <p:sp>
          <p:nvSpPr>
            <p:cNvPr id="220164" name="Rectangle 4"/>
            <p:cNvSpPr>
              <a:spLocks noChangeArrowheads="1"/>
            </p:cNvSpPr>
            <p:nvPr/>
          </p:nvSpPr>
          <p:spPr bwMode="auto">
            <a:xfrm>
              <a:off x="1029207" y="5638662"/>
              <a:ext cx="6933693" cy="381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ko-KR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952500" y="1712276"/>
              <a:ext cx="1528120" cy="3508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grpSp>
          <p:nvGrpSpPr>
            <p:cNvPr id="31770" name="Group 6"/>
            <p:cNvGrpSpPr>
              <a:grpSpLocks/>
            </p:cNvGrpSpPr>
            <p:nvPr/>
          </p:nvGrpSpPr>
          <p:grpSpPr bwMode="auto">
            <a:xfrm>
              <a:off x="1028700" y="6172200"/>
              <a:ext cx="6934200" cy="552450"/>
              <a:chOff x="648" y="3888"/>
              <a:chExt cx="4368" cy="348"/>
            </a:xfrm>
          </p:grpSpPr>
          <p:sp>
            <p:nvSpPr>
              <p:cNvPr id="220167" name="Text Box 7"/>
              <p:cNvSpPr txBox="1">
                <a:spLocks noChangeArrowheads="1"/>
              </p:cNvSpPr>
              <p:nvPr/>
            </p:nvSpPr>
            <p:spPr bwMode="auto">
              <a:xfrm>
                <a:off x="2378" y="3984"/>
                <a:ext cx="10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 sz="2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rPr>
                  <a:t>binarySearch</a:t>
                </a:r>
                <a:endParaRPr lang="en-US" altLang="ko-KR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20168" name="AutoShape 8"/>
              <p:cNvSpPr>
                <a:spLocks/>
              </p:cNvSpPr>
              <p:nvPr/>
            </p:nvSpPr>
            <p:spPr bwMode="auto">
              <a:xfrm rot="16200000" flipV="1">
                <a:off x="2784" y="1752"/>
                <a:ext cx="96" cy="4368"/>
              </a:xfrm>
              <a:prstGeom prst="leftBrace">
                <a:avLst>
                  <a:gd name="adj1" fmla="val 379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</p:grpSp>
      </p:grpSp>
      <p:grpSp>
        <p:nvGrpSpPr>
          <p:cNvPr id="11" name="그룹 10"/>
          <p:cNvGrpSpPr>
            <a:grpSpLocks/>
          </p:cNvGrpSpPr>
          <p:nvPr/>
        </p:nvGrpSpPr>
        <p:grpSpPr bwMode="auto">
          <a:xfrm>
            <a:off x="2552700" y="3163887"/>
            <a:ext cx="6934200" cy="2855912"/>
            <a:chOff x="1028700" y="3164076"/>
            <a:chExt cx="6934200" cy="2855724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4749800" y="3164076"/>
              <a:ext cx="3213100" cy="325417"/>
            </a:xfrm>
            <a:prstGeom prst="rect">
              <a:avLst/>
            </a:prstGeom>
            <a:solidFill>
              <a:srgbClr val="FFB5A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grpSp>
          <p:nvGrpSpPr>
            <p:cNvPr id="31757" name="Group 15"/>
            <p:cNvGrpSpPr>
              <a:grpSpLocks/>
            </p:cNvGrpSpPr>
            <p:nvPr/>
          </p:nvGrpSpPr>
          <p:grpSpPr bwMode="auto">
            <a:xfrm>
              <a:off x="1028700" y="4876800"/>
              <a:ext cx="3600450" cy="1143000"/>
              <a:chOff x="648" y="3072"/>
              <a:chExt cx="2268" cy="720"/>
            </a:xfrm>
          </p:grpSpPr>
          <p:sp>
            <p:nvSpPr>
              <p:cNvPr id="220165" name="Rectangle 5"/>
              <p:cNvSpPr>
                <a:spLocks noChangeArrowheads="1"/>
              </p:cNvSpPr>
              <p:nvPr/>
            </p:nvSpPr>
            <p:spPr bwMode="auto">
              <a:xfrm>
                <a:off x="648" y="3552"/>
                <a:ext cx="2268" cy="240"/>
              </a:xfrm>
              <a:prstGeom prst="rect">
                <a:avLst/>
              </a:prstGeom>
              <a:solidFill>
                <a:srgbClr val="FFB5A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31759" name="Group 9"/>
              <p:cNvGrpSpPr>
                <a:grpSpLocks/>
              </p:cNvGrpSpPr>
              <p:nvPr/>
            </p:nvGrpSpPr>
            <p:grpSpPr bwMode="auto">
              <a:xfrm>
                <a:off x="648" y="3072"/>
                <a:ext cx="2268" cy="389"/>
                <a:chOff x="648" y="3072"/>
                <a:chExt cx="2268" cy="389"/>
              </a:xfrm>
            </p:grpSpPr>
            <p:sp>
              <p:nvSpPr>
                <p:cNvPr id="22017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76" y="3072"/>
                  <a:ext cx="106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2000" dirty="0" err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ea typeface="굴림" pitchFamily="50" charset="-127"/>
                    </a:rPr>
                    <a:t>binarySearch</a:t>
                  </a:r>
                  <a:endParaRPr lang="en-US" altLang="ko-KR" sz="2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0171" name="AutoShape 11"/>
                <p:cNvSpPr>
                  <a:spLocks/>
                </p:cNvSpPr>
                <p:nvPr/>
              </p:nvSpPr>
              <p:spPr bwMode="auto">
                <a:xfrm rot="5400000">
                  <a:off x="1743" y="2277"/>
                  <a:ext cx="101" cy="2268"/>
                </a:xfrm>
                <a:prstGeom prst="leftBrace">
                  <a:avLst>
                    <a:gd name="adj1" fmla="val 20000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2476254" y="1719662"/>
            <a:ext cx="7239000" cy="2086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b="1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binarySearch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(A[],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) :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◀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정렬된 배열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A[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에서 원소 </a:t>
            </a:r>
            <a:r>
              <a:rPr lang="en-US" altLang="ko-KR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를 찾는다</a:t>
            </a:r>
            <a:endParaRPr lang="en-US" altLang="ko-KR" sz="18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&gt;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return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“Not found”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← (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+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)/2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(A[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] &lt;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binarySearch</a:t>
            </a:r>
            <a:r>
              <a:rPr lang="en-US" altLang="ko-KR" sz="2000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(A, </a:t>
            </a:r>
            <a:r>
              <a:rPr lang="en-US" altLang="ko-KR" sz="2000" i="1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i="1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+1, </a:t>
            </a:r>
            <a:r>
              <a:rPr lang="en-US" altLang="ko-KR" sz="2000" i="1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 if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(A[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] &gt;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return </a:t>
            </a:r>
            <a:r>
              <a:rPr lang="en-US" altLang="ko-KR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binarySearch</a:t>
            </a:r>
            <a:r>
              <a:rPr lang="en-US" altLang="ko-KR" sz="2000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(A, </a:t>
            </a:r>
            <a:r>
              <a:rPr lang="en-US" altLang="ko-KR" sz="2000" i="1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i="1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i="1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-1)</a:t>
            </a:r>
            <a:endParaRPr lang="en-US" altLang="ko-KR" sz="20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 return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mid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175250" y="4302126"/>
            <a:ext cx="5003800" cy="2105025"/>
            <a:chOff x="2244" y="2710"/>
            <a:chExt cx="2531" cy="1326"/>
          </a:xfrm>
        </p:grpSpPr>
        <p:sp>
          <p:nvSpPr>
            <p:cNvPr id="220172" name="Text Box 12"/>
            <p:cNvSpPr txBox="1">
              <a:spLocks noChangeArrowheads="1"/>
            </p:cNvSpPr>
            <p:nvPr/>
          </p:nvSpPr>
          <p:spPr bwMode="auto">
            <a:xfrm>
              <a:off x="3018" y="2710"/>
              <a:ext cx="17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rPr>
                <a:t>사이즈만</a:t>
              </a:r>
              <a:r>
                <a:rPr lang="en-US" altLang="ko-KR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rPr>
                <a:t> </a:t>
              </a:r>
              <a:r>
                <a:rPr lang="ko-KR" alt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rPr>
                <a:t>다르고 똑같은 문제</a:t>
              </a:r>
              <a:endPara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20173" name="Line 13"/>
            <p:cNvSpPr>
              <a:spLocks noChangeShapeType="1"/>
            </p:cNvSpPr>
            <p:nvPr/>
          </p:nvSpPr>
          <p:spPr bwMode="auto">
            <a:xfrm flipH="1">
              <a:off x="2244" y="2877"/>
              <a:ext cx="828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0174" name="Line 14"/>
            <p:cNvSpPr>
              <a:spLocks noChangeShapeType="1"/>
            </p:cNvSpPr>
            <p:nvPr/>
          </p:nvSpPr>
          <p:spPr bwMode="auto">
            <a:xfrm flipH="1">
              <a:off x="3072" y="2962"/>
              <a:ext cx="452" cy="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7332663" y="1174750"/>
            <a:ext cx="2455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buFont typeface="Wingdings" pitchFamily="2" charset="2"/>
              <a:buChar char="ü"/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 Time: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O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(log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n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A2BC872-C4A5-4847-83E7-C8039384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  <a:r>
              <a:rPr lang="en-US" altLang="ko-KR" baseline="30000" dirty="0"/>
              <a:t>Binary Search</a:t>
            </a:r>
            <a:r>
              <a:rPr lang="ko-KR" altLang="en-US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</a:t>
            </a:r>
            <a:r>
              <a:rPr lang="ko-KR" altLang="en-US" sz="3000" dirty="0">
                <a:solidFill>
                  <a:srgbClr val="00B0F0"/>
                </a:solidFill>
              </a:rPr>
              <a:t>재귀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224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11B8D76-5231-42DE-9DD3-4D03FF1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재귀와 수학적 귀납법</a:t>
            </a:r>
          </a:p>
        </p:txBody>
      </p:sp>
    </p:spTree>
    <p:extLst>
      <p:ext uri="{BB962C8B-B14F-4D97-AF65-F5344CB8AC3E}">
        <p14:creationId xmlns:p14="http://schemas.microsoft.com/office/powerpoint/2010/main" val="12311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AD137C-A388-4F0A-817D-C1EC392ADB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재귀 알고리즘의 필수 구비 조건</a:t>
            </a:r>
            <a:endParaRPr lang="en-US" altLang="ko-KR" dirty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solidFill>
                  <a:srgbClr val="FF0000"/>
                </a:solidFill>
              </a:rPr>
              <a:t>➊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경계 조건</a:t>
            </a:r>
            <a:r>
              <a:rPr lang="en-US" altLang="ko-KR" baseline="36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Condition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종료 조건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재귀 호출이 반복되다 궁극적으로 끝나는 조건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solidFill>
                  <a:srgbClr val="FF0000"/>
                </a:solidFill>
              </a:rPr>
              <a:t>➋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재귀 호출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solidFill>
                  <a:srgbClr val="FF0000"/>
                </a:solidFill>
              </a:rPr>
              <a:t>➌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닮음꼴 작은 문제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본 문제 간의 관계를 나타내는 부분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하노이 탑의 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FD20F42-1CFC-43E4-A521-BB9A851D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알고리즘의 필수 구비 조건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34D120E1-0C9E-412D-A6ED-3EB69BD3B0BE}"/>
              </a:ext>
            </a:extLst>
          </p:cNvPr>
          <p:cNvGrpSpPr/>
          <p:nvPr/>
        </p:nvGrpSpPr>
        <p:grpSpPr>
          <a:xfrm>
            <a:off x="1127448" y="4149080"/>
            <a:ext cx="7595146" cy="1683632"/>
            <a:chOff x="1284179" y="4648929"/>
            <a:chExt cx="7595146" cy="1683632"/>
          </a:xfrm>
        </p:grpSpPr>
        <p:sp>
          <p:nvSpPr>
            <p:cNvPr id="7" name="Rectangle 4">
              <a:extLst>
                <a:ext uri="{FF2B5EF4-FFF2-40B4-BE49-F238E27FC236}">
                  <a16:creationId xmlns="" xmlns:a16="http://schemas.microsoft.com/office/drawing/2014/main" id="{3CDE8B75-8525-42D3-9F2A-CD71D3B02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741" y="4648929"/>
              <a:ext cx="6043635" cy="168363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ko-KR" sz="2000" b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move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B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C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):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    </a:t>
              </a:r>
              <a:r>
                <a:rPr lang="en-US" altLang="ko-KR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if</a:t>
              </a:r>
              <a:r>
                <a:rPr lang="ko-KR" altLang="en-US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(n &gt; 0)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              </a:t>
              </a:r>
              <a:r>
                <a:rPr lang="en-US" altLang="ko-KR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move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-1, 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C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B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              </a:t>
              </a:r>
              <a:r>
                <a:rPr lang="en-US" altLang="ko-KR" sz="2000" i="1" dirty="0" smtClean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</a:t>
              </a:r>
              <a:r>
                <a:rPr lang="ko-KR" altLang="en-US" sz="2000" dirty="0" smtClean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에 </a:t>
              </a:r>
              <a:r>
                <a:rPr lang="ko-KR" altLang="en-US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있는 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유일한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) </a:t>
              </a:r>
              <a:r>
                <a:rPr lang="ko-KR" altLang="en-US" sz="2000" dirty="0" smtClean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원</a:t>
              </a:r>
              <a:r>
                <a:rPr lang="ko-KR" altLang="en-US" sz="2000" dirty="0" smtClean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반</a:t>
              </a:r>
              <a:r>
                <a:rPr lang="ko-KR" altLang="en-US" sz="2000" dirty="0" smtClean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을</a:t>
              </a:r>
              <a:r>
                <a:rPr lang="ko-KR" altLang="en-US" sz="2000" dirty="0" smtClean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B</a:t>
              </a:r>
              <a:r>
                <a:rPr lang="ko-KR" altLang="en-US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로 옮긴다</a:t>
              </a:r>
              <a:endPara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              </a:t>
              </a:r>
              <a:r>
                <a:rPr lang="en-US" altLang="ko-KR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move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n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-1, 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C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B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2000" i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</a:t>
              </a:r>
              <a:r>
                <a:rPr lang="en-US" altLang="ko-KR" sz="2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8" name="직선 화살표 연결선 49">
              <a:extLst>
                <a:ext uri="{FF2B5EF4-FFF2-40B4-BE49-F238E27FC236}">
                  <a16:creationId xmlns="" xmlns:a16="http://schemas.microsoft.com/office/drawing/2014/main" id="{4BE7235B-9774-4A1E-9A30-CA0D6E572B66}"/>
                </a:ext>
              </a:extLst>
            </p:cNvPr>
            <p:cNvCxnSpPr/>
            <p:nvPr/>
          </p:nvCxnSpPr>
          <p:spPr>
            <a:xfrm flipH="1">
              <a:off x="3914225" y="5104262"/>
              <a:ext cx="4599294" cy="2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52">
              <a:extLst>
                <a:ext uri="{FF2B5EF4-FFF2-40B4-BE49-F238E27FC236}">
                  <a16:creationId xmlns="" xmlns:a16="http://schemas.microsoft.com/office/drawing/2014/main" id="{AADBF34A-CCB9-4266-94C3-037320EF2F6F}"/>
                </a:ext>
              </a:extLst>
            </p:cNvPr>
            <p:cNvSpPr/>
            <p:nvPr/>
          </p:nvSpPr>
          <p:spPr>
            <a:xfrm>
              <a:off x="8513519" y="4933244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➊</a:t>
              </a:r>
              <a:endParaRPr lang="ko-KR" altLang="en-US" dirty="0"/>
            </a:p>
          </p:txBody>
        </p:sp>
        <p:sp>
          <p:nvSpPr>
            <p:cNvPr id="10" name="직사각형 53">
              <a:extLst>
                <a:ext uri="{FF2B5EF4-FFF2-40B4-BE49-F238E27FC236}">
                  <a16:creationId xmlns="" xmlns:a16="http://schemas.microsoft.com/office/drawing/2014/main" id="{BEA38728-A512-4592-9D64-3C7313064149}"/>
                </a:ext>
              </a:extLst>
            </p:cNvPr>
            <p:cNvSpPr/>
            <p:nvPr/>
          </p:nvSpPr>
          <p:spPr>
            <a:xfrm>
              <a:off x="1284179" y="5547394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➋</a:t>
              </a:r>
              <a:endParaRPr lang="ko-KR" altLang="en-US" dirty="0"/>
            </a:p>
          </p:txBody>
        </p:sp>
        <p:sp>
          <p:nvSpPr>
            <p:cNvPr id="11" name="직사각형 54">
              <a:extLst>
                <a:ext uri="{FF2B5EF4-FFF2-40B4-BE49-F238E27FC236}">
                  <a16:creationId xmlns="" xmlns:a16="http://schemas.microsoft.com/office/drawing/2014/main" id="{9A44CC30-FC8F-4FC5-8D87-7C74976C244E}"/>
                </a:ext>
              </a:extLst>
            </p:cNvPr>
            <p:cNvSpPr/>
            <p:nvPr/>
          </p:nvSpPr>
          <p:spPr>
            <a:xfrm>
              <a:off x="8513519" y="5547394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➌</a:t>
              </a:r>
              <a:endParaRPr lang="ko-KR" altLang="en-US" dirty="0"/>
            </a:p>
          </p:txBody>
        </p:sp>
        <p:cxnSp>
          <p:nvCxnSpPr>
            <p:cNvPr id="12" name="직선 화살표 연결선 55">
              <a:extLst>
                <a:ext uri="{FF2B5EF4-FFF2-40B4-BE49-F238E27FC236}">
                  <a16:creationId xmlns="" xmlns:a16="http://schemas.microsoft.com/office/drawing/2014/main" id="{8034AF63-8AF9-46F9-84E6-BC3B7974CC73}"/>
                </a:ext>
              </a:extLst>
            </p:cNvPr>
            <p:cNvCxnSpPr/>
            <p:nvPr/>
          </p:nvCxnSpPr>
          <p:spPr>
            <a:xfrm flipH="1">
              <a:off x="7826583" y="5716846"/>
              <a:ext cx="6869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57">
              <a:extLst>
                <a:ext uri="{FF2B5EF4-FFF2-40B4-BE49-F238E27FC236}">
                  <a16:creationId xmlns="" xmlns:a16="http://schemas.microsoft.com/office/drawing/2014/main" id="{3B0F4E41-DC2D-4915-A2A2-85A40B92E382}"/>
                </a:ext>
              </a:extLst>
            </p:cNvPr>
            <p:cNvCxnSpPr/>
            <p:nvPr/>
          </p:nvCxnSpPr>
          <p:spPr>
            <a:xfrm flipV="1">
              <a:off x="1649985" y="5438633"/>
              <a:ext cx="1595499" cy="278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59">
              <a:extLst>
                <a:ext uri="{FF2B5EF4-FFF2-40B4-BE49-F238E27FC236}">
                  <a16:creationId xmlns="" xmlns:a16="http://schemas.microsoft.com/office/drawing/2014/main" id="{F00332B7-EE1B-4BED-838C-2C116CF5D43B}"/>
                </a:ext>
              </a:extLst>
            </p:cNvPr>
            <p:cNvCxnSpPr/>
            <p:nvPr/>
          </p:nvCxnSpPr>
          <p:spPr>
            <a:xfrm>
              <a:off x="1641682" y="5790417"/>
              <a:ext cx="1595499" cy="2350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6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850735" y="4063657"/>
            <a:ext cx="7937500" cy="182872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20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move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</a:t>
            </a:r>
            <a:r>
              <a:rPr lang="en-US" altLang="ko-KR" sz="2000" b="1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&gt; 0)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move(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-1,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 </a:t>
            </a:r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에 있는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유일한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디스크를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로 옮긴다</a:t>
            </a:r>
            <a:endParaRPr lang="en-US" altLang="ko-KR" sz="20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 move(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-1,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E2CEBD-87FE-4977-8E01-87D98988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</a:t>
            </a:r>
            <a:r>
              <a:rPr lang="ko-KR" altLang="en-US" sz="3000" dirty="0">
                <a:solidFill>
                  <a:srgbClr val="00B0F0"/>
                </a:solidFill>
              </a:rPr>
              <a:t>경계</a:t>
            </a:r>
            <a:r>
              <a:rPr lang="en-US" altLang="ko-KR" sz="3000" dirty="0">
                <a:solidFill>
                  <a:srgbClr val="00B0F0"/>
                </a:solidFill>
              </a:rPr>
              <a:t>(</a:t>
            </a:r>
            <a:r>
              <a:rPr lang="ko-KR" altLang="en-US" sz="3000" dirty="0">
                <a:solidFill>
                  <a:srgbClr val="00B0F0"/>
                </a:solidFill>
              </a:rPr>
              <a:t>종료</a:t>
            </a:r>
            <a:r>
              <a:rPr lang="en-US" altLang="ko-KR" sz="3000" dirty="0">
                <a:solidFill>
                  <a:srgbClr val="00B0F0"/>
                </a:solidFill>
              </a:rPr>
              <a:t>)</a:t>
            </a:r>
            <a:r>
              <a:rPr lang="ko-KR" altLang="en-US" sz="3000" dirty="0">
                <a:solidFill>
                  <a:srgbClr val="00B0F0"/>
                </a:solidFill>
              </a:rPr>
              <a:t> 조건이 없으면</a:t>
            </a:r>
            <a:r>
              <a:rPr lang="en-US" altLang="ko-KR" sz="3000" dirty="0">
                <a:solidFill>
                  <a:srgbClr val="00B0F0"/>
                </a:solidFill>
              </a:rPr>
              <a:t>?</a:t>
            </a:r>
            <a:endParaRPr lang="ko-KR" altLang="en-US" sz="3000" dirty="0">
              <a:solidFill>
                <a:srgbClr val="00B0F0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850735" y="2096384"/>
            <a:ext cx="7937500" cy="10156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>
                <a:latin typeface="Times New Roman" panose="02020603050405020304" pitchFamily="18" charset="0"/>
                <a:ea typeface="굴림" panose="020B0600000101010101" pitchFamily="50" charset="-127"/>
              </a:rPr>
              <a:t>fib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 :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&lt;= 2)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1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 return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200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fib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-1)+</a:t>
            </a:r>
            <a:r>
              <a:rPr lang="en-US" altLang="ko-KR" sz="200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fib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-2))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231654" y="2431346"/>
            <a:ext cx="13532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base case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5501984" y="2696459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r">
              <a:defRPr/>
            </a:pPr>
            <a:endParaRPr lang="ko-KR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4" name="그룹 13"/>
          <p:cNvGrpSpPr>
            <a:grpSpLocks/>
          </p:cNvGrpSpPr>
          <p:nvPr/>
        </p:nvGrpSpPr>
        <p:grpSpPr bwMode="auto">
          <a:xfrm>
            <a:off x="2736558" y="1551863"/>
            <a:ext cx="5951729" cy="1450442"/>
            <a:chOff x="2225748" y="3679356"/>
            <a:chExt cx="5952210" cy="1451376"/>
          </a:xfrm>
        </p:grpSpPr>
        <p:grpSp>
          <p:nvGrpSpPr>
            <p:cNvPr id="15" name="그룹 7"/>
            <p:cNvGrpSpPr>
              <a:grpSpLocks/>
            </p:cNvGrpSpPr>
            <p:nvPr/>
          </p:nvGrpSpPr>
          <p:grpSpPr bwMode="auto">
            <a:xfrm>
              <a:off x="2225748" y="3679356"/>
              <a:ext cx="5952210" cy="1197659"/>
              <a:chOff x="2225748" y="3679356"/>
              <a:chExt cx="5952210" cy="1197659"/>
            </a:xfrm>
          </p:grpSpPr>
          <p:sp>
            <p:nvSpPr>
              <p:cNvPr id="17" name="직사각형 16"/>
              <p:cNvSpPr/>
              <p:nvPr/>
            </p:nvSpPr>
            <p:spPr bwMode="auto">
              <a:xfrm>
                <a:off x="2225748" y="4609134"/>
                <a:ext cx="5952210" cy="267881"/>
              </a:xfrm>
              <a:prstGeom prst="rect">
                <a:avLst/>
              </a:prstGeom>
              <a:solidFill>
                <a:srgbClr val="DDF7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defRPr/>
                </a:pPr>
                <a:endParaRPr lang="ko-KR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grpSp>
            <p:nvGrpSpPr>
              <p:cNvPr id="18" name="그룹 5"/>
              <p:cNvGrpSpPr>
                <a:grpSpLocks/>
              </p:cNvGrpSpPr>
              <p:nvPr/>
            </p:nvGrpSpPr>
            <p:grpSpPr bwMode="auto">
              <a:xfrm>
                <a:off x="3586901" y="3679356"/>
                <a:ext cx="4114410" cy="991094"/>
                <a:chOff x="3608166" y="3578357"/>
                <a:chExt cx="4114410" cy="991094"/>
              </a:xfrm>
            </p:grpSpPr>
            <p:sp>
              <p:nvSpPr>
                <p:cNvPr id="19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5344810" y="3578357"/>
                  <a:ext cx="2377766" cy="3695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 sz="1800" dirty="0">
                      <a:solidFill>
                        <a:srgbClr val="FF0000"/>
                      </a:solidFill>
                      <a:ea typeface="굴림" panose="020B0600000101010101" pitchFamily="50" charset="-127"/>
                    </a:rPr>
                    <a:t>Base case</a:t>
                  </a:r>
                  <a:r>
                    <a:rPr lang="ko-KR" altLang="en-US" sz="1800" dirty="0">
                      <a:solidFill>
                        <a:srgbClr val="FF0000"/>
                      </a:solidFill>
                      <a:ea typeface="굴림" panose="020B0600000101010101" pitchFamily="50" charset="-127"/>
                    </a:rPr>
                    <a:t>가 없으면</a:t>
                  </a:r>
                  <a:r>
                    <a:rPr lang="en-US" altLang="ko-KR" sz="1800" dirty="0">
                      <a:solidFill>
                        <a:srgbClr val="FF0000"/>
                      </a:solidFill>
                      <a:ea typeface="굴림" panose="020B0600000101010101" pitchFamily="50" charset="-127"/>
                    </a:rPr>
                    <a:t>?</a:t>
                  </a:r>
                  <a:endParaRPr lang="ko-KR" altLang="en-US" sz="1800" dirty="0">
                    <a:solidFill>
                      <a:srgbClr val="FF0000"/>
                    </a:solidFill>
                    <a:ea typeface="굴림" panose="020B0600000101010101" pitchFamily="50" charset="-127"/>
                  </a:endParaRPr>
                </a:p>
              </p:txBody>
            </p:sp>
            <p:cxnSp>
              <p:nvCxnSpPr>
                <p:cNvPr id="20" name="직선 화살표 연결선 4"/>
                <p:cNvCxnSpPr>
                  <a:cxnSpLocks noChangeShapeType="1"/>
                  <a:stCxn id="19" idx="1"/>
                </p:cNvCxnSpPr>
                <p:nvPr/>
              </p:nvCxnSpPr>
              <p:spPr bwMode="auto">
                <a:xfrm flipH="1">
                  <a:off x="3608166" y="3763142"/>
                  <a:ext cx="1736644" cy="806309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16" name="직사각형 15"/>
            <p:cNvSpPr/>
            <p:nvPr/>
          </p:nvSpPr>
          <p:spPr bwMode="auto">
            <a:xfrm>
              <a:off x="2225749" y="4877016"/>
              <a:ext cx="540625" cy="253716"/>
            </a:xfrm>
            <a:prstGeom prst="rect">
              <a:avLst/>
            </a:prstGeom>
            <a:solidFill>
              <a:srgbClr val="DDF7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51769" y="4179059"/>
            <a:ext cx="5430318" cy="602385"/>
            <a:chOff x="4502576" y="2630038"/>
            <a:chExt cx="5430318" cy="602385"/>
          </a:xfrm>
        </p:grpSpPr>
        <p:sp>
          <p:nvSpPr>
            <p:cNvPr id="46084" name="TextBox 2"/>
            <p:cNvSpPr txBox="1">
              <a:spLocks noChangeArrowheads="1"/>
            </p:cNvSpPr>
            <p:nvPr/>
          </p:nvSpPr>
          <p:spPr bwMode="auto">
            <a:xfrm>
              <a:off x="7311931" y="2630038"/>
              <a:ext cx="26209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>
                  <a:solidFill>
                    <a:srgbClr val="FF0000"/>
                  </a:solidFill>
                  <a:ea typeface="굴림" panose="020B0600000101010101" pitchFamily="50" charset="-127"/>
                </a:rPr>
                <a:t>Base case</a:t>
              </a:r>
              <a:r>
                <a:rPr lang="ko-KR" altLang="en-US" sz="2000">
                  <a:solidFill>
                    <a:srgbClr val="FF0000"/>
                  </a:solidFill>
                  <a:ea typeface="굴림" panose="020B0600000101010101" pitchFamily="50" charset="-127"/>
                </a:rPr>
                <a:t>가 없으면</a:t>
              </a:r>
              <a:r>
                <a:rPr lang="en-US" altLang="ko-KR" sz="2000">
                  <a:solidFill>
                    <a:srgbClr val="FF0000"/>
                  </a:solidFill>
                  <a:ea typeface="굴림" panose="020B0600000101010101" pitchFamily="50" charset="-127"/>
                </a:rPr>
                <a:t>?</a:t>
              </a:r>
              <a:endParaRPr lang="ko-KR" altLang="en-US" sz="2000">
                <a:solidFill>
                  <a:srgbClr val="FF0000"/>
                </a:solidFill>
                <a:ea typeface="굴림" panose="020B0600000101010101" pitchFamily="50" charset="-127"/>
              </a:endParaRPr>
            </a:p>
          </p:txBody>
        </p:sp>
        <p:cxnSp>
          <p:nvCxnSpPr>
            <p:cNvPr id="46085" name="직선 화살표 연결선 4"/>
            <p:cNvCxnSpPr>
              <a:cxnSpLocks noChangeShapeType="1"/>
              <a:stCxn id="46084" idx="1"/>
            </p:cNvCxnSpPr>
            <p:nvPr/>
          </p:nvCxnSpPr>
          <p:spPr bwMode="auto">
            <a:xfrm flipH="1">
              <a:off x="5540991" y="2830063"/>
              <a:ext cx="1770940" cy="20002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직사각형 20"/>
            <p:cNvSpPr/>
            <p:nvPr/>
          </p:nvSpPr>
          <p:spPr bwMode="auto">
            <a:xfrm>
              <a:off x="4502576" y="2886348"/>
              <a:ext cx="1038415" cy="346075"/>
            </a:xfrm>
            <a:prstGeom prst="rect">
              <a:avLst/>
            </a:prstGeom>
            <a:solidFill>
              <a:srgbClr val="DDF7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4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A5F4244-1105-448A-BFF2-3944E644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타워 문제와 수학적 귀납법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0459" y="1268760"/>
            <a:ext cx="11091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+mj-ea"/>
              </a:rPr>
              <a:t>T(n): </a:t>
            </a:r>
            <a:r>
              <a:rPr lang="ko-KR" altLang="en-US" dirty="0">
                <a:ea typeface="+mj-ea"/>
              </a:rPr>
              <a:t>하노이 탑 알고리즘이 </a:t>
            </a:r>
            <a:r>
              <a:rPr lang="en-US" altLang="ko-KR" dirty="0">
                <a:ea typeface="+mj-ea"/>
              </a:rPr>
              <a:t>n</a:t>
            </a:r>
            <a:r>
              <a:rPr lang="ko-KR" altLang="en-US" dirty="0">
                <a:ea typeface="+mj-ea"/>
              </a:rPr>
              <a:t>개의 원반을 옮기는 데 필요한 이동</a:t>
            </a:r>
            <a:r>
              <a:rPr lang="en-US" altLang="ko-KR" dirty="0">
                <a:ea typeface="+mj-ea"/>
              </a:rPr>
              <a:t>(</a:t>
            </a:r>
            <a:r>
              <a:rPr lang="ko-KR" altLang="en-US" dirty="0">
                <a:ea typeface="+mj-ea"/>
              </a:rPr>
              <a:t>원반 하나를 옮기는 것</a:t>
            </a:r>
            <a:r>
              <a:rPr lang="en-US" altLang="ko-KR" dirty="0">
                <a:ea typeface="+mj-ea"/>
              </a:rPr>
              <a:t>)</a:t>
            </a:r>
            <a:r>
              <a:rPr lang="ko-KR" altLang="en-US" dirty="0">
                <a:ea typeface="+mj-ea"/>
              </a:rPr>
              <a:t>의 총 횟수 </a:t>
            </a:r>
            <a:endParaRPr lang="en-US" altLang="ko-KR" dirty="0"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459" y="1824212"/>
            <a:ext cx="3605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+mj-ea"/>
              </a:rPr>
              <a:t>T(n)= 2</a:t>
            </a:r>
            <a:r>
              <a:rPr lang="en-US" altLang="ko-KR" baseline="36000" dirty="0">
                <a:ea typeface="+mj-ea"/>
              </a:rPr>
              <a:t>n</a:t>
            </a:r>
            <a:r>
              <a:rPr lang="en-US" altLang="ko-KR" dirty="0">
                <a:ea typeface="+mj-ea"/>
              </a:rPr>
              <a:t> -1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5647" y="3166705"/>
            <a:ext cx="10445811" cy="21975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ea typeface="+mj-ea"/>
              </a:rPr>
              <a:t>ⅰ) (</a:t>
            </a:r>
            <a:r>
              <a:rPr lang="ko-KR" altLang="en-US" dirty="0">
                <a:ea typeface="+mj-ea"/>
              </a:rPr>
              <a:t>경계조건 만족</a:t>
            </a:r>
            <a:r>
              <a:rPr lang="en-US" altLang="ko-KR" dirty="0">
                <a:ea typeface="+mj-ea"/>
              </a:rPr>
              <a:t>) </a:t>
            </a:r>
            <a:r>
              <a:rPr lang="ko-KR" altLang="en-US" dirty="0">
                <a:ea typeface="+mj-ea"/>
              </a:rPr>
              <a:t>우선 </a:t>
            </a:r>
            <a:r>
              <a:rPr lang="en-US" altLang="ko-KR" dirty="0">
                <a:ea typeface="+mj-ea"/>
              </a:rPr>
              <a:t>0</a:t>
            </a:r>
            <a:r>
              <a:rPr lang="ko-KR" altLang="en-US" dirty="0">
                <a:ea typeface="+mj-ea"/>
              </a:rPr>
              <a:t>개를 옮기는 데는 이동 횟수가 </a:t>
            </a:r>
            <a:r>
              <a:rPr lang="en-US" altLang="ko-KR" dirty="0">
                <a:ea typeface="+mj-ea"/>
              </a:rPr>
              <a:t>0</a:t>
            </a:r>
            <a:r>
              <a:rPr lang="ko-KR" altLang="en-US" dirty="0">
                <a:ea typeface="+mj-ea"/>
              </a:rPr>
              <a:t>번이다</a:t>
            </a:r>
            <a:r>
              <a:rPr lang="en-US" altLang="ko-KR" dirty="0">
                <a:ea typeface="+mj-ea"/>
              </a:rPr>
              <a:t>. T(0)= 2</a:t>
            </a:r>
            <a:r>
              <a:rPr lang="en-US" altLang="ko-KR" baseline="36000" dirty="0">
                <a:ea typeface="+mj-ea"/>
              </a:rPr>
              <a:t>0</a:t>
            </a:r>
            <a:r>
              <a:rPr lang="en-US" altLang="ko-KR" dirty="0">
                <a:ea typeface="+mj-ea"/>
              </a:rPr>
              <a:t>-1 = 0</a:t>
            </a:r>
            <a:r>
              <a:rPr lang="ko-KR" altLang="en-US" dirty="0">
                <a:ea typeface="+mj-ea"/>
              </a:rPr>
              <a:t>이므로 만족한다</a:t>
            </a:r>
            <a:r>
              <a:rPr lang="en-US" altLang="ko-KR" dirty="0">
                <a:ea typeface="+mj-ea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ea typeface="+mj-ea"/>
              </a:rPr>
              <a:t>ⅱ) (</a:t>
            </a:r>
            <a:r>
              <a:rPr lang="ko-KR" altLang="en-US" dirty="0">
                <a:ea typeface="+mj-ea"/>
              </a:rPr>
              <a:t>귀납적 가정</a:t>
            </a:r>
            <a:r>
              <a:rPr lang="en-US" altLang="ko-KR" dirty="0">
                <a:ea typeface="+mj-ea"/>
              </a:rPr>
              <a:t>) k</a:t>
            </a:r>
            <a:r>
              <a:rPr lang="ko-KR" altLang="en-US" dirty="0">
                <a:ea typeface="+mj-ea"/>
              </a:rPr>
              <a:t>개의 원반을 옮기는 데 필요한 이동 횟수 </a:t>
            </a:r>
            <a:r>
              <a:rPr lang="en-US" altLang="ko-KR" dirty="0">
                <a:ea typeface="+mj-ea"/>
              </a:rPr>
              <a:t>T(k)= 2</a:t>
            </a:r>
            <a:r>
              <a:rPr lang="en-US" altLang="ko-KR" baseline="36000" dirty="0">
                <a:ea typeface="+mj-ea"/>
              </a:rPr>
              <a:t>k</a:t>
            </a:r>
            <a:r>
              <a:rPr lang="en-US" altLang="ko-KR" dirty="0">
                <a:ea typeface="+mj-ea"/>
              </a:rPr>
              <a:t>-1</a:t>
            </a:r>
            <a:r>
              <a:rPr lang="ko-KR" altLang="en-US" dirty="0">
                <a:ea typeface="+mj-ea"/>
              </a:rPr>
              <a:t>이라 가정하자</a:t>
            </a:r>
            <a:r>
              <a:rPr lang="en-US" altLang="ko-KR" dirty="0">
                <a:ea typeface="+mj-ea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ea typeface="+mj-ea"/>
              </a:rPr>
              <a:t>ⅲ) (</a:t>
            </a:r>
            <a:r>
              <a:rPr lang="ko-KR" altLang="en-US" dirty="0">
                <a:ea typeface="+mj-ea"/>
              </a:rPr>
              <a:t>귀납적 전개</a:t>
            </a:r>
            <a:r>
              <a:rPr lang="en-US" altLang="ko-KR" dirty="0">
                <a:ea typeface="+mj-ea"/>
              </a:rPr>
              <a:t>: k+1</a:t>
            </a:r>
            <a:r>
              <a:rPr lang="ko-KR" altLang="en-US" dirty="0">
                <a:ea typeface="+mj-ea"/>
              </a:rPr>
              <a:t>개의 원반을 옮기는 데 필요한 이동 횟수 </a:t>
            </a:r>
            <a:r>
              <a:rPr lang="en-US" altLang="ko-KR" dirty="0">
                <a:ea typeface="+mj-ea"/>
              </a:rPr>
              <a:t>T(k+1)= 2</a:t>
            </a:r>
            <a:r>
              <a:rPr lang="en-US" altLang="ko-KR" baseline="36000" dirty="0">
                <a:ea typeface="+mj-ea"/>
              </a:rPr>
              <a:t>k+1</a:t>
            </a:r>
            <a:r>
              <a:rPr lang="en-US" altLang="ko-KR" dirty="0">
                <a:ea typeface="+mj-ea"/>
              </a:rPr>
              <a:t>-1</a:t>
            </a:r>
            <a:r>
              <a:rPr lang="ko-KR" altLang="en-US" dirty="0">
                <a:ea typeface="+mj-ea"/>
              </a:rPr>
              <a:t>이 됨을 보인다</a:t>
            </a:r>
            <a:r>
              <a:rPr lang="en-US" altLang="ko-KR" dirty="0">
                <a:ea typeface="+mj-ea"/>
              </a:rPr>
              <a:t>)</a:t>
            </a:r>
          </a:p>
          <a:p>
            <a:pPr marL="715963">
              <a:lnSpc>
                <a:spcPct val="120000"/>
              </a:lnSpc>
            </a:pPr>
            <a:r>
              <a:rPr lang="en-US" altLang="ko-KR" dirty="0">
                <a:ea typeface="+mj-ea"/>
              </a:rPr>
              <a:t>k+1</a:t>
            </a:r>
            <a:r>
              <a:rPr lang="ko-KR" altLang="en-US" dirty="0">
                <a:ea typeface="+mj-ea"/>
              </a:rPr>
              <a:t>개의 원반을 옮기는 작업은 원반 </a:t>
            </a:r>
            <a:r>
              <a:rPr lang="en-US" altLang="ko-KR" dirty="0">
                <a:ea typeface="+mj-ea"/>
              </a:rPr>
              <a:t>k</a:t>
            </a:r>
            <a:r>
              <a:rPr lang="ko-KR" altLang="en-US" dirty="0">
                <a:ea typeface="+mj-ea"/>
              </a:rPr>
              <a:t>개를 옮기는 작업 두 번</a:t>
            </a:r>
            <a:r>
              <a:rPr lang="en-US" altLang="ko-KR" dirty="0">
                <a:ea typeface="+mj-ea"/>
              </a:rPr>
              <a:t>, </a:t>
            </a:r>
            <a:r>
              <a:rPr lang="ko-KR" altLang="en-US" dirty="0">
                <a:ea typeface="+mj-ea"/>
              </a:rPr>
              <a:t>원반 </a:t>
            </a:r>
            <a:r>
              <a:rPr lang="en-US" altLang="ko-KR" dirty="0">
                <a:ea typeface="+mj-ea"/>
              </a:rPr>
              <a:t>1</a:t>
            </a:r>
            <a:r>
              <a:rPr lang="ko-KR" altLang="en-US" dirty="0">
                <a:ea typeface="+mj-ea"/>
              </a:rPr>
              <a:t>개를 옮기는 작업 한 번으로 구성되므로 다음이 성립한다</a:t>
            </a:r>
            <a:r>
              <a:rPr lang="en-US" altLang="ko-KR" dirty="0">
                <a:ea typeface="+mj-ea"/>
              </a:rPr>
              <a:t>. </a:t>
            </a:r>
          </a:p>
          <a:p>
            <a:pPr indent="715963">
              <a:lnSpc>
                <a:spcPct val="120000"/>
              </a:lnSpc>
            </a:pPr>
            <a:endParaRPr lang="en-US" altLang="ko-KR" sz="600" dirty="0">
              <a:ea typeface="+mj-ea"/>
            </a:endParaRPr>
          </a:p>
          <a:p>
            <a:pPr indent="715963">
              <a:lnSpc>
                <a:spcPct val="120000"/>
              </a:lnSpc>
            </a:pPr>
            <a:r>
              <a:rPr lang="en-US" altLang="ko-KR" dirty="0">
                <a:ea typeface="+mj-ea"/>
              </a:rPr>
              <a:t>T(k+1) = 2T(k)+1 = 2(2</a:t>
            </a:r>
            <a:r>
              <a:rPr lang="en-US" altLang="ko-KR" baseline="36000" dirty="0">
                <a:ea typeface="+mj-ea"/>
              </a:rPr>
              <a:t>k</a:t>
            </a:r>
            <a:r>
              <a:rPr lang="en-US" altLang="ko-KR" dirty="0">
                <a:ea typeface="+mj-ea"/>
              </a:rPr>
              <a:t>-1)+1 = 2</a:t>
            </a:r>
            <a:r>
              <a:rPr lang="en-US" altLang="ko-KR" baseline="36000" dirty="0">
                <a:ea typeface="+mj-ea"/>
              </a:rPr>
              <a:t>k+1</a:t>
            </a:r>
            <a:r>
              <a:rPr lang="en-US" altLang="ko-KR" dirty="0">
                <a:ea typeface="+mj-ea"/>
              </a:rPr>
              <a:t>-1 </a:t>
            </a:r>
            <a:endParaRPr lang="ko-KR" altLang="en-US" dirty="0"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0460" y="2531387"/>
            <a:ext cx="2649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+mj-ea"/>
              </a:rPr>
              <a:t>&lt;</a:t>
            </a:r>
            <a:r>
              <a:rPr lang="ko-KR" altLang="en-US" dirty="0">
                <a:ea typeface="+mj-ea"/>
              </a:rPr>
              <a:t>증명</a:t>
            </a:r>
            <a:r>
              <a:rPr lang="en-US" altLang="ko-KR" dirty="0">
                <a:ea typeface="+mj-ea"/>
              </a:rPr>
              <a:t>: </a:t>
            </a:r>
            <a:r>
              <a:rPr lang="ko-KR" altLang="en-US" dirty="0">
                <a:ea typeface="+mj-ea"/>
              </a:rPr>
              <a:t>수학적 귀납법</a:t>
            </a:r>
            <a:r>
              <a:rPr lang="en-US" altLang="ko-KR" dirty="0">
                <a:ea typeface="+mj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444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자료구조와 재귀</a:t>
            </a:r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재귀 구조 예</a:t>
            </a:r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재귀와 수학적 귀납법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/>
              <a:t>재귀의 뜻을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재귀가 사용되는 문제의 예들을 통해 기본적인 수준에서 재귀의 원리를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재귀와 수학적 귀납법 간의 밀접한 관계를 이해한다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94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11B8D76-5231-42DE-9DD3-4D03FF1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자료구조와 재귀</a:t>
            </a:r>
          </a:p>
        </p:txBody>
      </p:sp>
    </p:spTree>
    <p:extLst>
      <p:ext uri="{BB962C8B-B14F-4D97-AF65-F5344CB8AC3E}">
        <p14:creationId xmlns:p14="http://schemas.microsoft.com/office/powerpoint/2010/main" val="3669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재귀란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내 안의 나를 찾는 것</a:t>
            </a:r>
            <a:endParaRPr lang="en-US" altLang="ko-KR" dirty="0"/>
          </a:p>
          <a:p>
            <a:r>
              <a:rPr lang="ko-KR" altLang="en-US" dirty="0"/>
              <a:t>성격은 같고 크기만 작은 나를 찾아 큰 나와 작은 나가 연결된 관계를 드러내는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348880"/>
            <a:ext cx="7330440" cy="33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재귀 알고리즘 </a:t>
            </a:r>
            <a:r>
              <a:rPr lang="en-US" altLang="ko-KR" dirty="0"/>
              <a:t>= </a:t>
            </a:r>
            <a:r>
              <a:rPr lang="ko-KR" altLang="en-US" dirty="0"/>
              <a:t>자기호출 알고리즘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자신과 성격은 똑같지만 크기만 작은 알고리즘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호출하는 알고리즘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복잡한 문제도 간명하게 볼 수 있게 한다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 smtClean="0"/>
              <a:t>   예</a:t>
            </a:r>
            <a:r>
              <a:rPr lang="en-US" altLang="ko-KR" dirty="0"/>
              <a:t>) </a:t>
            </a:r>
            <a:r>
              <a:rPr lang="ko-KR" altLang="en-US" dirty="0"/>
              <a:t>탐색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수열</a:t>
            </a:r>
            <a:r>
              <a:rPr lang="en-US" altLang="ko-KR" dirty="0"/>
              <a:t>, …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잘 쓰면 보약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탐색</a:t>
            </a:r>
            <a:r>
              <a:rPr lang="en-US" altLang="ko-KR" dirty="0"/>
              <a:t>, …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잘못 쓰면 독약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피보나치수 구하기</a:t>
            </a:r>
            <a:r>
              <a:rPr lang="en-US" altLang="ko-KR" dirty="0"/>
              <a:t>, </a:t>
            </a:r>
            <a:r>
              <a:rPr lang="ko-KR" altLang="en-US" dirty="0"/>
              <a:t>최적 행렬곱 경로</a:t>
            </a:r>
            <a:r>
              <a:rPr lang="en-US" altLang="ko-KR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6549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11B8D76-5231-42DE-9DD3-4D03FF1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재귀 구조 예</a:t>
            </a:r>
          </a:p>
        </p:txBody>
      </p:sp>
    </p:spTree>
    <p:extLst>
      <p:ext uri="{BB962C8B-B14F-4D97-AF65-F5344CB8AC3E}">
        <p14:creationId xmlns:p14="http://schemas.microsoft.com/office/powerpoint/2010/main" val="22881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B9394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수열                                                      </a:t>
            </a:r>
            <a:r>
              <a:rPr lang="ko-KR" altLang="en-US" sz="300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등차수열</a:t>
            </a:r>
            <a:endParaRPr lang="ko-KR" altLang="en-US" sz="3000" dirty="0">
              <a:solidFill>
                <a:srgbClr val="00B0F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초항이 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공차가 </a:t>
            </a:r>
            <a:r>
              <a:rPr lang="en-US" altLang="ko-KR" dirty="0"/>
              <a:t>3</a:t>
            </a:r>
            <a:r>
              <a:rPr lang="ko-KR" altLang="en-US" dirty="0"/>
              <a:t>인 등차수열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번째 원소는 자신과 성격이 똑같지만 순서가 하나 작은</a:t>
            </a:r>
            <a:r>
              <a:rPr lang="en-US" altLang="ko-KR" dirty="0"/>
              <a:t>(n-1</a:t>
            </a:r>
            <a:r>
              <a:rPr lang="ko-KR" altLang="en-US" dirty="0"/>
              <a:t>번째</a:t>
            </a:r>
            <a:r>
              <a:rPr lang="en-US" altLang="ko-KR" dirty="0"/>
              <a:t>) </a:t>
            </a:r>
            <a:r>
              <a:rPr lang="ko-KR" altLang="en-US" dirty="0"/>
              <a:t>원소에 </a:t>
            </a:r>
            <a:r>
              <a:rPr lang="en-US" altLang="ko-KR" dirty="0"/>
              <a:t>3</a:t>
            </a:r>
            <a:r>
              <a:rPr lang="ko-KR" altLang="en-US" dirty="0"/>
              <a:t>을 더한 것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54" y="2659996"/>
            <a:ext cx="9802834" cy="6698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429000"/>
            <a:ext cx="9721080" cy="26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4">
            <a:extLst>
              <a:ext uri="{FF2B5EF4-FFF2-40B4-BE49-F238E27FC236}">
                <a16:creationId xmlns="" xmlns:a16="http://schemas.microsoft.com/office/drawing/2014/main" id="{6646D0B8-6B17-4942-AAA1-180AC7FD819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196752"/>
            <a:ext cx="11161946" cy="5400600"/>
          </a:xfrm>
        </p:spPr>
        <p:txBody>
          <a:bodyPr/>
          <a:lstStyle/>
          <a:p>
            <a:r>
              <a:rPr lang="ko-KR" altLang="en-US" dirty="0"/>
              <a:t>재귀가 치명적인 예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7422" name="Text Box 3"/>
          <p:cNvSpPr txBox="1">
            <a:spLocks noChangeArrowheads="1"/>
          </p:cNvSpPr>
          <p:nvPr/>
        </p:nvSpPr>
        <p:spPr bwMode="auto">
          <a:xfrm>
            <a:off x="8288694" y="5624607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비재귀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 flipH="1">
            <a:off x="7632954" y="5853207"/>
            <a:ext cx="6389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8068121" y="2877376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295" name="Line 15"/>
          <p:cNvSpPr>
            <a:spLocks noChangeShapeType="1"/>
          </p:cNvSpPr>
          <p:nvPr/>
        </p:nvSpPr>
        <p:spPr bwMode="auto">
          <a:xfrm flipH="1">
            <a:off x="7458521" y="31059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458521" y="3393851"/>
            <a:ext cx="3101975" cy="673099"/>
            <a:chOff x="3594" y="1482"/>
            <a:chExt cx="1954" cy="424"/>
          </a:xfrm>
        </p:grpSpPr>
        <p:sp>
          <p:nvSpPr>
            <p:cNvPr id="225297" name="Line 17"/>
            <p:cNvSpPr>
              <a:spLocks noChangeShapeType="1"/>
            </p:cNvSpPr>
            <p:nvPr/>
          </p:nvSpPr>
          <p:spPr bwMode="auto">
            <a:xfrm>
              <a:off x="3594" y="1482"/>
              <a:ext cx="228" cy="15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algn="r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5298" name="Text Box 18"/>
            <p:cNvSpPr txBox="1">
              <a:spLocks noChangeArrowheads="1"/>
            </p:cNvSpPr>
            <p:nvPr/>
          </p:nvSpPr>
          <p:spPr bwMode="auto">
            <a:xfrm>
              <a:off x="3761" y="1615"/>
              <a:ext cx="17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rPr>
                <a:t>Simple, but </a:t>
              </a:r>
              <a:r>
                <a:rPr lang="en-US" altLang="ko-KR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rPr>
                <a:t>terrible!</a:t>
              </a:r>
            </a:p>
          </p:txBody>
        </p:sp>
      </p:grpSp>
      <p:cxnSp>
        <p:nvCxnSpPr>
          <p:cNvPr id="15369" name="직선 화살표 연결선 16"/>
          <p:cNvCxnSpPr>
            <a:cxnSpLocks noChangeShapeType="1"/>
            <a:stCxn id="5" idx="1"/>
          </p:cNvCxnSpPr>
          <p:nvPr/>
        </p:nvCxnSpPr>
        <p:spPr bwMode="auto">
          <a:xfrm flipH="1">
            <a:off x="7622719" y="5087090"/>
            <a:ext cx="1280193" cy="47116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직사각형 4"/>
          <p:cNvSpPr/>
          <p:nvPr/>
        </p:nvSpPr>
        <p:spPr>
          <a:xfrm>
            <a:off x="8902912" y="4856257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Θ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(n)</a:t>
            </a:r>
            <a:endParaRPr lang="ko-KR" alt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3E562E-9FA3-4689-8B5F-0150BA1E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B9394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수열                                               </a:t>
            </a:r>
            <a:r>
              <a:rPr lang="ko-KR" altLang="en-US" sz="3000" dirty="0">
                <a:solidFill>
                  <a:srgbClr val="00B0F0"/>
                </a:solidFill>
              </a:rPr>
              <a:t>피보나치 수열</a:t>
            </a:r>
          </a:p>
        </p:txBody>
      </p:sp>
      <p:pic>
        <p:nvPicPr>
          <p:cNvPr id="15" name="그림 5">
            <a:extLst>
              <a:ext uri="{FF2B5EF4-FFF2-40B4-BE49-F238E27FC236}">
                <a16:creationId xmlns="" xmlns:a16="http://schemas.microsoft.com/office/drawing/2014/main" id="{28A1274D-EA9E-44CA-B197-3A69A49625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25"/>
          <a:stretch/>
        </p:blipFill>
        <p:spPr>
          <a:xfrm>
            <a:off x="628615" y="2492896"/>
            <a:ext cx="6714390" cy="1801910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="" xmlns:a16="http://schemas.microsoft.com/office/drawing/2014/main" id="{18A02E6F-D691-43DD-943B-C3C72C48C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4653136"/>
            <a:ext cx="6642942" cy="1810242"/>
          </a:xfrm>
          <a:prstGeom prst="rect">
            <a:avLst/>
          </a:prstGeom>
        </p:spPr>
      </p:pic>
      <p:pic>
        <p:nvPicPr>
          <p:cNvPr id="19" name="그림 2">
            <a:extLst>
              <a:ext uri="{FF2B5EF4-FFF2-40B4-BE49-F238E27FC236}">
                <a16:creationId xmlns="" xmlns:a16="http://schemas.microsoft.com/office/drawing/2014/main" id="{E4F598C2-B119-4841-B117-04AD7196369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385" y="1752420"/>
            <a:ext cx="9693124" cy="66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1074</Words>
  <Application>Microsoft Office PowerPoint</Application>
  <PresentationFormat>와이드스크린</PresentationFormat>
  <Paragraphs>308</Paragraphs>
  <Slides>30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YDVYMjOStd12</vt:lpstr>
      <vt:lpstr>Verdana</vt:lpstr>
      <vt:lpstr>Wingdings</vt:lpstr>
      <vt:lpstr>Times New Roman</vt:lpstr>
      <vt:lpstr>굴림</vt:lpstr>
      <vt:lpstr>Arial</vt:lpstr>
      <vt:lpstr>HY견고딕</vt:lpstr>
      <vt:lpstr>HY헤드라인M</vt:lpstr>
      <vt:lpstr>HY견명조</vt:lpstr>
      <vt:lpstr>맑은 고딕</vt:lpstr>
      <vt:lpstr>Times</vt:lpstr>
      <vt:lpstr>1_Office 테마</vt:lpstr>
      <vt:lpstr>PowerPoint 프레젠테이션</vt:lpstr>
      <vt:lpstr>2장. 재귀(자기호출)와  귀납적 사고</vt:lpstr>
      <vt:lpstr>Contents</vt:lpstr>
      <vt:lpstr>01 자료구조와 재귀</vt:lpstr>
      <vt:lpstr>재귀란 </vt:lpstr>
      <vt:lpstr>PowerPoint 프레젠테이션</vt:lpstr>
      <vt:lpstr>02 재귀 구조 예</vt:lpstr>
      <vt:lpstr>수열                                                      등차수열</vt:lpstr>
      <vt:lpstr>수열                                               피보나치 수열</vt:lpstr>
      <vt:lpstr>                                재귀적 fib(100)은 얼마나 걸릴까?</vt:lpstr>
      <vt:lpstr>                                              비재귀적 fib(100)은?</vt:lpstr>
      <vt:lpstr>수열                                                    팩토리얼</vt:lpstr>
      <vt:lpstr>수열                                                      팩토리얼</vt:lpstr>
      <vt:lpstr>하노이 탑 </vt:lpstr>
      <vt:lpstr>하노이 탑 </vt:lpstr>
      <vt:lpstr>하노이 탑 </vt:lpstr>
      <vt:lpstr>선택 정렬                                              작동 원리</vt:lpstr>
      <vt:lpstr>선택 정렬                                            애니메이션</vt:lpstr>
      <vt:lpstr>선택 정렬                                               알고리즘</vt:lpstr>
      <vt:lpstr>중위, 전위, 후위 표현법</vt:lpstr>
      <vt:lpstr>중위, 전위, 후위 표현법</vt:lpstr>
      <vt:lpstr>깊이 우선 탐색Depth-First Search                              알고리즘</vt:lpstr>
      <vt:lpstr>깊이 우선 탐색Depth-First Search                              작동 예</vt:lpstr>
      <vt:lpstr>이진 탐색Binary Search                                      비재귀 알고리즘</vt:lpstr>
      <vt:lpstr>이진 탐색Binary Search                       재귀 알고리즘</vt:lpstr>
      <vt:lpstr>03 재귀와 수학적 귀납법</vt:lpstr>
      <vt:lpstr>재귀 알고리즘의 필수 구비 조건</vt:lpstr>
      <vt:lpstr>                                         경계(종료) 조건이 없으면?</vt:lpstr>
      <vt:lpstr>하노이 타워 문제와 수학적 귀납법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Microsoft 계정</cp:lastModifiedBy>
  <cp:revision>210</cp:revision>
  <dcterms:created xsi:type="dcterms:W3CDTF">2006-10-05T04:04:58Z</dcterms:created>
  <dcterms:modified xsi:type="dcterms:W3CDTF">2022-02-14T01:00:25Z</dcterms:modified>
</cp:coreProperties>
</file>