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  <p:sldMasterId id="2147483656" r:id="rId2"/>
  </p:sldMasterIdLst>
  <p:notesMasterIdLst>
    <p:notesMasterId r:id="rId24"/>
  </p:notesMasterIdLst>
  <p:handoutMasterIdLst>
    <p:handoutMasterId r:id="rId25"/>
  </p:handoutMasterIdLst>
  <p:sldIdLst>
    <p:sldId id="369" r:id="rId3"/>
    <p:sldId id="380" r:id="rId4"/>
    <p:sldId id="379" r:id="rId5"/>
    <p:sldId id="583" r:id="rId6"/>
    <p:sldId id="588" r:id="rId7"/>
    <p:sldId id="498" r:id="rId8"/>
    <p:sldId id="499" r:id="rId9"/>
    <p:sldId id="584" r:id="rId10"/>
    <p:sldId id="483" r:id="rId11"/>
    <p:sldId id="501" r:id="rId12"/>
    <p:sldId id="507" r:id="rId13"/>
    <p:sldId id="508" r:id="rId14"/>
    <p:sldId id="509" r:id="rId15"/>
    <p:sldId id="502" r:id="rId16"/>
    <p:sldId id="503" r:id="rId17"/>
    <p:sldId id="504" r:id="rId18"/>
    <p:sldId id="505" r:id="rId19"/>
    <p:sldId id="510" r:id="rId20"/>
    <p:sldId id="511" r:id="rId21"/>
    <p:sldId id="496" r:id="rId22"/>
    <p:sldId id="5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 userDrawn="1">
          <p15:clr>
            <a:srgbClr val="A4A3A4"/>
          </p15:clr>
        </p15:guide>
        <p15:guide id="2" pos="3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7F9FF"/>
    <a:srgbClr val="F0F0F0"/>
    <a:srgbClr val="ECECEC"/>
    <a:srgbClr val="EEEEEE"/>
    <a:srgbClr val="ECE6E4"/>
    <a:srgbClr val="EAE4E2"/>
    <a:srgbClr val="EAEAEA"/>
    <a:srgbClr val="3F3F3F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88266" autoAdjust="0"/>
  </p:normalViewPr>
  <p:slideViewPr>
    <p:cSldViewPr snapToGrid="0" showGuides="1">
      <p:cViewPr varScale="1">
        <p:scale>
          <a:sx n="124" d="100"/>
          <a:sy n="124" d="100"/>
        </p:scale>
        <p:origin x="317" y="82"/>
      </p:cViewPr>
      <p:guideLst>
        <p:guide orient="horz" pos="3634"/>
        <p:guide pos="3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7" d="100"/>
          <a:sy n="127" d="100"/>
        </p:scale>
        <p:origin x="378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98CBF-27B2-4BD7-906A-964E7A949E30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F9559-93FA-4727-A1EC-2AB71AE52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6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3F50A-E1DE-4AD9-9C45-6BAAD24BC1EC}" type="datetimeFigureOut">
              <a:rPr lang="ko-KR" altLang="en-US" smtClean="0"/>
              <a:t>2022-02-14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0A361-CE65-4505-B268-1782A826AC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67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Times" panose="02020603050405020304" pitchFamily="18" charset="0"/>
              </a:rPr>
              <a:t>~4/1/2019(9</a:t>
            </a:r>
            <a:r>
              <a:rPr lang="ko-KR" altLang="en-US">
                <a:latin typeface="Times" panose="02020603050405020304" pitchFamily="18" charset="0"/>
              </a:rPr>
              <a:t>강</a:t>
            </a:r>
            <a:r>
              <a:rPr lang="en-US" altLang="ko-KR">
                <a:latin typeface="Times" panose="02020603050405020304" pitchFamily="18" charset="0"/>
              </a:rPr>
              <a:t>)</a:t>
            </a:r>
            <a:endParaRPr lang="ko-KR" altLang="en-US">
              <a:latin typeface="Times" panose="02020603050405020304" pitchFamily="18" charset="0"/>
            </a:endParaRPr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DBAD43-2E22-463A-97CF-D8ADBBAB7C87}" type="slidenum">
              <a:rPr lang="en-US" altLang="ko-KR" sz="1200" i="0" smtClean="0">
                <a:latin typeface="Times" panose="02020603050405020304" pitchFamily="18" charset="0"/>
              </a:rPr>
              <a:pPr/>
              <a:t>9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918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Times" panose="02020603050405020304" pitchFamily="18" charset="0"/>
              </a:rPr>
              <a:t>~4/1/2019(9</a:t>
            </a:r>
            <a:r>
              <a:rPr lang="ko-KR" altLang="en-US">
                <a:latin typeface="Times" panose="02020603050405020304" pitchFamily="18" charset="0"/>
              </a:rPr>
              <a:t>강</a:t>
            </a:r>
            <a:r>
              <a:rPr lang="en-US" altLang="ko-KR">
                <a:latin typeface="Times" panose="02020603050405020304" pitchFamily="18" charset="0"/>
              </a:rPr>
              <a:t>)</a:t>
            </a:r>
            <a:endParaRPr lang="ko-KR" altLang="en-US">
              <a:latin typeface="Times" panose="02020603050405020304" pitchFamily="18" charset="0"/>
            </a:endParaRPr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DBAD43-2E22-463A-97CF-D8ADBBAB7C87}" type="slidenum">
              <a:rPr lang="en-US" altLang="ko-KR" sz="1200" i="0" smtClean="0">
                <a:latin typeface="Times" panose="02020603050405020304" pitchFamily="18" charset="0"/>
              </a:rPr>
              <a:pPr/>
              <a:t>10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89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Times" panose="02020603050405020304" pitchFamily="18" charset="0"/>
              </a:rPr>
              <a:t>~4/1/2019(9</a:t>
            </a:r>
            <a:r>
              <a:rPr lang="ko-KR" altLang="en-US">
                <a:latin typeface="Times" panose="02020603050405020304" pitchFamily="18" charset="0"/>
              </a:rPr>
              <a:t>강</a:t>
            </a:r>
            <a:r>
              <a:rPr lang="en-US" altLang="ko-KR">
                <a:latin typeface="Times" panose="02020603050405020304" pitchFamily="18" charset="0"/>
              </a:rPr>
              <a:t>)</a:t>
            </a:r>
            <a:endParaRPr lang="ko-KR" altLang="en-US">
              <a:latin typeface="Times" panose="02020603050405020304" pitchFamily="18" charset="0"/>
            </a:endParaRPr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DBAD43-2E22-463A-97CF-D8ADBBAB7C87}" type="slidenum">
              <a:rPr lang="en-US" altLang="ko-KR" sz="1200" i="0" smtClean="0">
                <a:latin typeface="Times" panose="02020603050405020304" pitchFamily="18" charset="0"/>
              </a:rPr>
              <a:pPr/>
              <a:t>11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8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Times" panose="02020603050405020304" pitchFamily="18" charset="0"/>
              </a:rPr>
              <a:t>~4/1/2019(9</a:t>
            </a:r>
            <a:r>
              <a:rPr lang="ko-KR" altLang="en-US">
                <a:latin typeface="Times" panose="02020603050405020304" pitchFamily="18" charset="0"/>
              </a:rPr>
              <a:t>강</a:t>
            </a:r>
            <a:r>
              <a:rPr lang="en-US" altLang="ko-KR">
                <a:latin typeface="Times" panose="02020603050405020304" pitchFamily="18" charset="0"/>
              </a:rPr>
              <a:t>)</a:t>
            </a:r>
            <a:endParaRPr lang="ko-KR" altLang="en-US">
              <a:latin typeface="Times" panose="02020603050405020304" pitchFamily="18" charset="0"/>
            </a:endParaRPr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DBAD43-2E22-463A-97CF-D8ADBBAB7C87}" type="slidenum">
              <a:rPr lang="en-US" altLang="ko-KR" sz="1200" i="0" smtClean="0">
                <a:latin typeface="Times" panose="02020603050405020304" pitchFamily="18" charset="0"/>
              </a:rPr>
              <a:pPr/>
              <a:t>12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6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Times" panose="02020603050405020304" pitchFamily="18" charset="0"/>
              </a:rPr>
              <a:t>~4/1/2019(9</a:t>
            </a:r>
            <a:r>
              <a:rPr lang="ko-KR" altLang="en-US">
                <a:latin typeface="Times" panose="02020603050405020304" pitchFamily="18" charset="0"/>
              </a:rPr>
              <a:t>강</a:t>
            </a:r>
            <a:r>
              <a:rPr lang="en-US" altLang="ko-KR">
                <a:latin typeface="Times" panose="02020603050405020304" pitchFamily="18" charset="0"/>
              </a:rPr>
              <a:t>)</a:t>
            </a:r>
            <a:endParaRPr lang="ko-KR" altLang="en-US">
              <a:latin typeface="Times" panose="02020603050405020304" pitchFamily="18" charset="0"/>
            </a:endParaRPr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DBAD43-2E22-463A-97CF-D8ADBBAB7C87}" type="slidenum">
              <a:rPr lang="en-US" altLang="ko-KR" sz="1200" i="0" smtClean="0">
                <a:latin typeface="Times" panose="02020603050405020304" pitchFamily="18" charset="0"/>
              </a:rPr>
              <a:pPr/>
              <a:t>13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44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Times" panose="02020603050405020304" pitchFamily="18" charset="0"/>
              </a:rPr>
              <a:t>~4/1/2019(9</a:t>
            </a:r>
            <a:r>
              <a:rPr lang="ko-KR" altLang="en-US">
                <a:latin typeface="Times" panose="02020603050405020304" pitchFamily="18" charset="0"/>
              </a:rPr>
              <a:t>강</a:t>
            </a:r>
            <a:r>
              <a:rPr lang="en-US" altLang="ko-KR">
                <a:latin typeface="Times" panose="02020603050405020304" pitchFamily="18" charset="0"/>
              </a:rPr>
              <a:t>)</a:t>
            </a:r>
            <a:endParaRPr lang="ko-KR" altLang="en-US">
              <a:latin typeface="Times" panose="02020603050405020304" pitchFamily="18" charset="0"/>
            </a:endParaRPr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DBAD43-2E22-463A-97CF-D8ADBBAB7C87}" type="slidenum">
              <a:rPr lang="en-US" altLang="ko-KR" sz="1200" i="0" smtClean="0">
                <a:latin typeface="Times" panose="02020603050405020304" pitchFamily="18" charset="0"/>
              </a:rPr>
              <a:pPr/>
              <a:t>14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398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Times" panose="02020603050405020304" pitchFamily="18" charset="0"/>
              </a:rPr>
              <a:t>~4/1/2019(9</a:t>
            </a:r>
            <a:r>
              <a:rPr lang="ko-KR" altLang="en-US">
                <a:latin typeface="Times" panose="02020603050405020304" pitchFamily="18" charset="0"/>
              </a:rPr>
              <a:t>강</a:t>
            </a:r>
            <a:r>
              <a:rPr lang="en-US" altLang="ko-KR">
                <a:latin typeface="Times" panose="02020603050405020304" pitchFamily="18" charset="0"/>
              </a:rPr>
              <a:t>)</a:t>
            </a:r>
            <a:endParaRPr lang="ko-KR" altLang="en-US">
              <a:latin typeface="Times" panose="02020603050405020304" pitchFamily="18" charset="0"/>
            </a:endParaRPr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DBAD43-2E22-463A-97CF-D8ADBBAB7C87}" type="slidenum">
              <a:rPr lang="en-US" altLang="ko-KR" sz="1200" i="0" smtClean="0">
                <a:latin typeface="Times" panose="02020603050405020304" pitchFamily="18" charset="0"/>
              </a:rPr>
              <a:pPr/>
              <a:t>15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12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Times" panose="02020603050405020304" pitchFamily="18" charset="0"/>
              </a:rPr>
              <a:t>~4/1/2019(9</a:t>
            </a:r>
            <a:r>
              <a:rPr lang="ko-KR" altLang="en-US">
                <a:latin typeface="Times" panose="02020603050405020304" pitchFamily="18" charset="0"/>
              </a:rPr>
              <a:t>강</a:t>
            </a:r>
            <a:r>
              <a:rPr lang="en-US" altLang="ko-KR">
                <a:latin typeface="Times" panose="02020603050405020304" pitchFamily="18" charset="0"/>
              </a:rPr>
              <a:t>)</a:t>
            </a:r>
            <a:endParaRPr lang="ko-KR" altLang="en-US">
              <a:latin typeface="Times" panose="02020603050405020304" pitchFamily="18" charset="0"/>
            </a:endParaRPr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DBAD43-2E22-463A-97CF-D8ADBBAB7C87}" type="slidenum">
              <a:rPr lang="en-US" altLang="ko-KR" sz="1200" i="0" smtClean="0">
                <a:latin typeface="Times" panose="02020603050405020304" pitchFamily="18" charset="0"/>
              </a:rPr>
              <a:pPr/>
              <a:t>16</a:t>
            </a:fld>
            <a:endParaRPr lang="en-US" altLang="ko-KR" sz="1200" i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408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E11FA4-DDE7-468E-BB37-3F752C86F8F4}" type="slidenum">
              <a:rPr lang="en-US" altLang="ko-KR" sz="1200" i="0" smtClean="0">
                <a:solidFill>
                  <a:srgbClr val="000000"/>
                </a:solidFill>
                <a:latin typeface="Times" panose="02020603050405020304" pitchFamily="18" charset="0"/>
              </a:rPr>
              <a:pPr/>
              <a:t>20</a:t>
            </a:fld>
            <a:endParaRPr lang="en-US" altLang="ko-KR" sz="1200" i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~3/6/2019(2</a:t>
            </a:r>
            <a:r>
              <a:rPr lang="ko-KR" altLang="en-US">
                <a:latin typeface="Times" panose="02020603050405020304" pitchFamily="18" charset="0"/>
                <a:ea typeface="굴림" panose="020B0600000101010101" pitchFamily="50" charset="-127"/>
              </a:rPr>
              <a:t>강</a:t>
            </a:r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)</a:t>
            </a:r>
            <a:endParaRPr lang="ko-KR" altLang="en-US">
              <a:latin typeface="Times" panose="02020603050405020304" pitchFamily="18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404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gradFill flip="none" rotWithShape="1">
          <a:gsLst>
            <a:gs pos="96460">
              <a:srgbClr val="F2B8B4"/>
            </a:gs>
            <a:gs pos="0">
              <a:srgbClr val="FFFEFE"/>
            </a:gs>
            <a:gs pos="72000">
              <a:srgbClr val="F9DCDA"/>
            </a:gs>
            <a:gs pos="49000">
              <a:schemeClr val="bg1">
                <a:alpha val="76000"/>
                <a:lumMod val="87000"/>
                <a:lumOff val="13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431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gradFill flip="none" rotWithShape="1">
          <a:gsLst>
            <a:gs pos="0">
              <a:srgbClr val="FFFEFE"/>
            </a:gs>
            <a:gs pos="61000">
              <a:srgbClr val="F9DCDA"/>
            </a:gs>
            <a:gs pos="41000">
              <a:schemeClr val="bg1">
                <a:alpha val="76000"/>
                <a:lumMod val="92000"/>
                <a:lumOff val="8000"/>
              </a:schemeClr>
            </a:gs>
            <a:gs pos="99000">
              <a:srgbClr val="D9838B"/>
            </a:gs>
            <a:gs pos="80000">
              <a:srgbClr val="F2B8B4"/>
            </a:gs>
          </a:gsLst>
          <a:lin ang="14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rcRect r="1250" b="21952"/>
          <a:stretch/>
        </p:blipFill>
        <p:spPr>
          <a:xfrm>
            <a:off x="7464152" y="2452388"/>
            <a:ext cx="4727848" cy="41449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제목 13"/>
          <p:cNvSpPr>
            <a:spLocks noGrp="1"/>
          </p:cNvSpPr>
          <p:nvPr>
            <p:ph type="title"/>
          </p:nvPr>
        </p:nvSpPr>
        <p:spPr>
          <a:xfrm>
            <a:off x="191344" y="2492896"/>
            <a:ext cx="7272807" cy="1125853"/>
          </a:xfrm>
        </p:spPr>
        <p:txBody>
          <a:bodyPr/>
          <a:lstStyle>
            <a:lvl1pPr algn="ctr">
              <a:defRPr sz="48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77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839417" y="1052736"/>
            <a:ext cx="10585176" cy="5544616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B93945"/>
              </a:buClr>
              <a:buFont typeface="Wingdings" pitchFamily="2" charset="2"/>
              <a:buChar char="n"/>
              <a:defRPr sz="24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D9737E"/>
              </a:buClr>
              <a:buFont typeface="Wingdings" pitchFamily="2" charset="2"/>
              <a:buChar char="§"/>
              <a:defRPr sz="1800"/>
            </a:lvl2pPr>
            <a:lvl3pPr marL="628650" indent="-180975">
              <a:spcAft>
                <a:spcPts val="300"/>
              </a:spcAft>
              <a:buClr>
                <a:srgbClr val="D9737E"/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Clr>
                <a:srgbClr val="D9737E"/>
              </a:buClr>
              <a:buSzPct val="96000"/>
              <a:defRPr sz="14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2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715145"/>
          </a:xfrm>
          <a:prstGeom prst="rect">
            <a:avLst/>
          </a:prstGeom>
          <a:solidFill>
            <a:srgbClr val="C0504D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239350" y="-22694"/>
            <a:ext cx="11748674" cy="715391"/>
          </a:xfrm>
        </p:spPr>
        <p:txBody>
          <a:bodyPr/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630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bg>
      <p:bgPr shadeToTitle="1">
        <a:gradFill flip="none" rotWithShape="1">
          <a:gsLst>
            <a:gs pos="39000">
              <a:srgbClr val="FFFFFF"/>
            </a:gs>
            <a:gs pos="0">
              <a:srgbClr val="FFFEFE"/>
            </a:gs>
            <a:gs pos="70000">
              <a:srgbClr val="F9DCDA"/>
            </a:gs>
            <a:gs pos="95000">
              <a:srgbClr val="F2B8B4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3"/>
          <p:cNvSpPr>
            <a:spLocks noGrp="1"/>
          </p:cNvSpPr>
          <p:nvPr>
            <p:ph type="title"/>
          </p:nvPr>
        </p:nvSpPr>
        <p:spPr>
          <a:xfrm>
            <a:off x="155340" y="2996952"/>
            <a:ext cx="11881320" cy="1125853"/>
          </a:xfrm>
        </p:spPr>
        <p:txBody>
          <a:bodyPr/>
          <a:lstStyle>
            <a:lvl1pPr algn="ctr">
              <a:defRPr sz="4800" b="0">
                <a:solidFill>
                  <a:srgbClr val="B93945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31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3"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7" y="288235"/>
            <a:ext cx="11126623" cy="72424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ko-KR" sz="3600" b="1" kern="1200" dirty="0">
                <a:solidFill>
                  <a:srgbClr val="C0504D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텍스트</a:t>
            </a:r>
            <a:endParaRPr lang="en-US" altLang="ko-KR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D1ECAFC4-8A7B-473F-901C-E1EEA88CBB23}"/>
              </a:ext>
            </a:extLst>
          </p:cNvPr>
          <p:cNvGrpSpPr/>
          <p:nvPr userDrawn="1"/>
        </p:nvGrpSpPr>
        <p:grpSpPr>
          <a:xfrm>
            <a:off x="538385" y="1025094"/>
            <a:ext cx="11161945" cy="0"/>
            <a:chOff x="538385" y="764704"/>
            <a:chExt cx="11161945" cy="0"/>
          </a:xfrm>
        </p:grpSpPr>
        <p:cxnSp>
          <p:nvCxnSpPr>
            <p:cNvPr id="5" name="직선 연결선 8">
              <a:extLst>
                <a:ext uri="{FF2B5EF4-FFF2-40B4-BE49-F238E27FC236}">
                  <a16:creationId xmlns="" xmlns:a16="http://schemas.microsoft.com/office/drawing/2014/main" id="{771922E7-8B77-4BA1-824E-B28E19958996}"/>
                </a:ext>
              </a:extLst>
            </p:cNvPr>
            <p:cNvCxnSpPr/>
            <p:nvPr userDrawn="1"/>
          </p:nvCxnSpPr>
          <p:spPr>
            <a:xfrm>
              <a:off x="2832992" y="764704"/>
              <a:ext cx="3119669" cy="0"/>
            </a:xfrm>
            <a:prstGeom prst="line">
              <a:avLst/>
            </a:prstGeom>
            <a:ln w="76200">
              <a:solidFill>
                <a:srgbClr val="D3707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10">
              <a:extLst>
                <a:ext uri="{FF2B5EF4-FFF2-40B4-BE49-F238E27FC236}">
                  <a16:creationId xmlns="" xmlns:a16="http://schemas.microsoft.com/office/drawing/2014/main" id="{A8963B80-F0E0-420A-BB9D-2BF241052F8F}"/>
                </a:ext>
              </a:extLst>
            </p:cNvPr>
            <p:cNvCxnSpPr/>
            <p:nvPr userDrawn="1"/>
          </p:nvCxnSpPr>
          <p:spPr>
            <a:xfrm>
              <a:off x="5952662" y="764704"/>
              <a:ext cx="3119669" cy="0"/>
            </a:xfrm>
            <a:prstGeom prst="line">
              <a:avLst/>
            </a:prstGeom>
            <a:ln w="76200">
              <a:solidFill>
                <a:srgbClr val="F2B8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12">
              <a:extLst>
                <a:ext uri="{FF2B5EF4-FFF2-40B4-BE49-F238E27FC236}">
                  <a16:creationId xmlns="" xmlns:a16="http://schemas.microsoft.com/office/drawing/2014/main" id="{EBDF235B-D804-4A4B-B780-956BA6C3EE6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72330" y="764704"/>
              <a:ext cx="2628000" cy="0"/>
            </a:xfrm>
            <a:prstGeom prst="line">
              <a:avLst/>
            </a:prstGeom>
            <a:ln w="76200">
              <a:solidFill>
                <a:srgbClr val="F8E6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13">
              <a:extLst>
                <a:ext uri="{FF2B5EF4-FFF2-40B4-BE49-F238E27FC236}">
                  <a16:creationId xmlns="" xmlns:a16="http://schemas.microsoft.com/office/drawing/2014/main" id="{86E8D9B3-EB0D-4A93-A541-A462C9953B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8385" y="764704"/>
              <a:ext cx="2581284" cy="0"/>
            </a:xfrm>
            <a:prstGeom prst="line">
              <a:avLst/>
            </a:prstGeom>
            <a:ln w="76200">
              <a:solidFill>
                <a:srgbClr val="B9394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슬라이드 번호 개체 틀 2">
            <a:extLst>
              <a:ext uri="{FF2B5EF4-FFF2-40B4-BE49-F238E27FC236}">
                <a16:creationId xmlns="" xmlns:a16="http://schemas.microsoft.com/office/drawing/2014/main" id="{6B72AE32-CD6A-49B1-A6AA-3660593B262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24" name="내용 개체 틀 2">
            <a:extLst>
              <a:ext uri="{FF2B5EF4-FFF2-40B4-BE49-F238E27FC236}">
                <a16:creationId xmlns="" xmlns:a16="http://schemas.microsoft.com/office/drawing/2014/main" id="{0706C319-2684-4764-A804-1E71A3CB4B4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38385" y="1225488"/>
            <a:ext cx="11126623" cy="5371864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rgbClr val="B93945"/>
              </a:buClr>
              <a:buFont typeface="Wingdings" pitchFamily="2" charset="2"/>
              <a:buChar char="n"/>
              <a:defRPr sz="2800" b="0">
                <a:latin typeface="+mn-ea"/>
                <a:ea typeface="+mn-ea"/>
              </a:defRPr>
            </a:lvl1pPr>
            <a:lvl2pPr marL="447675" indent="-180975"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24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4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6729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본문3"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>
            <a:extLst>
              <a:ext uri="{FF2B5EF4-FFF2-40B4-BE49-F238E27FC236}">
                <a16:creationId xmlns="" xmlns:a16="http://schemas.microsoft.com/office/drawing/2014/main" id="{327A8398-B0AC-4379-A811-E9705CACFFB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A80BACE2-8170-4511-94EC-E6935187E2F9}"/>
              </a:ext>
            </a:extLst>
          </p:cNvPr>
          <p:cNvGrpSpPr/>
          <p:nvPr userDrawn="1"/>
        </p:nvGrpSpPr>
        <p:grpSpPr>
          <a:xfrm>
            <a:off x="538385" y="1025094"/>
            <a:ext cx="11161945" cy="0"/>
            <a:chOff x="538385" y="764704"/>
            <a:chExt cx="11161945" cy="0"/>
          </a:xfrm>
        </p:grpSpPr>
        <p:cxnSp>
          <p:nvCxnSpPr>
            <p:cNvPr id="12" name="직선 연결선 8">
              <a:extLst>
                <a:ext uri="{FF2B5EF4-FFF2-40B4-BE49-F238E27FC236}">
                  <a16:creationId xmlns="" xmlns:a16="http://schemas.microsoft.com/office/drawing/2014/main" id="{FD53F9D6-6619-4828-B118-E380C5C81E6F}"/>
                </a:ext>
              </a:extLst>
            </p:cNvPr>
            <p:cNvCxnSpPr/>
            <p:nvPr userDrawn="1"/>
          </p:nvCxnSpPr>
          <p:spPr>
            <a:xfrm>
              <a:off x="2832992" y="764704"/>
              <a:ext cx="3119669" cy="0"/>
            </a:xfrm>
            <a:prstGeom prst="line">
              <a:avLst/>
            </a:prstGeom>
            <a:ln w="76200">
              <a:solidFill>
                <a:srgbClr val="D3707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0">
              <a:extLst>
                <a:ext uri="{FF2B5EF4-FFF2-40B4-BE49-F238E27FC236}">
                  <a16:creationId xmlns="" xmlns:a16="http://schemas.microsoft.com/office/drawing/2014/main" id="{57C596D4-F162-41C0-A8EC-1E276AA4EB17}"/>
                </a:ext>
              </a:extLst>
            </p:cNvPr>
            <p:cNvCxnSpPr/>
            <p:nvPr userDrawn="1"/>
          </p:nvCxnSpPr>
          <p:spPr>
            <a:xfrm>
              <a:off x="5952662" y="764704"/>
              <a:ext cx="3119669" cy="0"/>
            </a:xfrm>
            <a:prstGeom prst="line">
              <a:avLst/>
            </a:prstGeom>
            <a:ln w="76200">
              <a:solidFill>
                <a:srgbClr val="F2B8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2">
              <a:extLst>
                <a:ext uri="{FF2B5EF4-FFF2-40B4-BE49-F238E27FC236}">
                  <a16:creationId xmlns="" xmlns:a16="http://schemas.microsoft.com/office/drawing/2014/main" id="{915A9685-B3A1-4849-AD59-BFB800D7C6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72330" y="764704"/>
              <a:ext cx="2628000" cy="0"/>
            </a:xfrm>
            <a:prstGeom prst="line">
              <a:avLst/>
            </a:prstGeom>
            <a:ln w="76200">
              <a:solidFill>
                <a:srgbClr val="F8E6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3">
              <a:extLst>
                <a:ext uri="{FF2B5EF4-FFF2-40B4-BE49-F238E27FC236}">
                  <a16:creationId xmlns="" xmlns:a16="http://schemas.microsoft.com/office/drawing/2014/main" id="{05CE2ACA-BBB1-4587-A153-AF1390F6A3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38385" y="764704"/>
              <a:ext cx="2581284" cy="0"/>
            </a:xfrm>
            <a:prstGeom prst="line">
              <a:avLst/>
            </a:prstGeom>
            <a:ln w="76200">
              <a:solidFill>
                <a:srgbClr val="B9394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7790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62870"/>
            <a:ext cx="11713302" cy="548680"/>
          </a:xfr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2400" b="0" kern="1200" dirty="0">
                <a:solidFill>
                  <a:srgbClr val="C0504D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20E50D2-2278-46E2-9C8A-5DDF6B8576EC}"/>
              </a:ext>
            </a:extLst>
          </p:cNvPr>
          <p:cNvGrpSpPr/>
          <p:nvPr userDrawn="1"/>
        </p:nvGrpSpPr>
        <p:grpSpPr>
          <a:xfrm>
            <a:off x="0" y="811839"/>
            <a:ext cx="12192000" cy="0"/>
            <a:chOff x="0" y="764704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764704"/>
              <a:ext cx="3119669" cy="0"/>
            </a:xfrm>
            <a:prstGeom prst="line">
              <a:avLst/>
            </a:prstGeom>
            <a:ln w="76200">
              <a:solidFill>
                <a:srgbClr val="D37079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764704"/>
              <a:ext cx="3119669" cy="0"/>
            </a:xfrm>
            <a:prstGeom prst="line">
              <a:avLst/>
            </a:prstGeom>
            <a:ln w="76200">
              <a:solidFill>
                <a:srgbClr val="F2B8B4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9072331" y="764704"/>
              <a:ext cx="3119669" cy="0"/>
            </a:xfrm>
            <a:prstGeom prst="line">
              <a:avLst/>
            </a:prstGeom>
            <a:ln w="76200">
              <a:solidFill>
                <a:srgbClr val="F8E6C7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0" y="764704"/>
              <a:ext cx="3119669" cy="0"/>
            </a:xfrm>
            <a:prstGeom prst="line">
              <a:avLst/>
            </a:prstGeom>
            <a:ln w="76200">
              <a:solidFill>
                <a:srgbClr val="B9394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239350" y="908720"/>
            <a:ext cx="11713301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>
                <a:srgbClr val="B93945"/>
              </a:buClr>
              <a:buFont typeface="Wingdings" pitchFamily="2" charset="2"/>
              <a:buChar char="n"/>
              <a:defRPr sz="2000" b="0">
                <a:latin typeface="+mn-ea"/>
                <a:ea typeface="+mn-ea"/>
              </a:defRPr>
            </a:lvl1pPr>
            <a:lvl2pPr marL="447675" indent="-180975">
              <a:spcAft>
                <a:spcPts val="6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6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4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3156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2423592" y="548680"/>
            <a:ext cx="7272808" cy="5908351"/>
            <a:chOff x="2423592" y="548680"/>
            <a:chExt cx="7272808" cy="5908351"/>
          </a:xfrm>
        </p:grpSpPr>
        <p:sp>
          <p:nvSpPr>
            <p:cNvPr id="6" name="Line 5"/>
            <p:cNvSpPr>
              <a:spLocks noChangeShapeType="1"/>
            </p:cNvSpPr>
            <p:nvPr userDrawn="1">
              <p:custDataLst>
                <p:tags r:id="rId1"/>
              </p:custDataLst>
            </p:nvPr>
          </p:nvSpPr>
          <p:spPr bwMode="auto">
            <a:xfrm>
              <a:off x="3342217" y="3418781"/>
              <a:ext cx="5535083" cy="0"/>
            </a:xfrm>
            <a:prstGeom prst="line">
              <a:avLst/>
            </a:prstGeom>
            <a:ln>
              <a:prstDash val="dash"/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sz="1800"/>
            </a:p>
          </p:txBody>
        </p:sp>
        <p:sp>
          <p:nvSpPr>
            <p:cNvPr id="8" name="Line 5"/>
            <p:cNvSpPr>
              <a:spLocks noChangeShapeType="1"/>
            </p:cNvSpPr>
            <p:nvPr userDrawn="1">
              <p:custDataLst>
                <p:tags r:id="rId2"/>
              </p:custDataLst>
            </p:nvPr>
          </p:nvSpPr>
          <p:spPr bwMode="auto">
            <a:xfrm>
              <a:off x="3342217" y="3418781"/>
              <a:ext cx="5535083" cy="0"/>
            </a:xfrm>
            <a:prstGeom prst="line">
              <a:avLst/>
            </a:prstGeom>
            <a:ln>
              <a:prstDash val="dash"/>
              <a:headEnd/>
              <a:tailEnd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endParaRPr lang="ko-KR" altLang="en-US" sz="1800"/>
            </a:p>
          </p:txBody>
        </p:sp>
        <p:sp>
          <p:nvSpPr>
            <p:cNvPr id="11" name="Text Box 4"/>
            <p:cNvSpPr txBox="1">
              <a:spLocks noChangeArrowheads="1"/>
            </p:cNvSpPr>
            <p:nvPr userDrawn="1">
              <p:custDataLst>
                <p:tags r:id="rId3"/>
              </p:custDataLst>
            </p:nvPr>
          </p:nvSpPr>
          <p:spPr bwMode="auto">
            <a:xfrm>
              <a:off x="3687233" y="3385216"/>
              <a:ext cx="48768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4400" b="1" dirty="0">
                  <a:solidFill>
                    <a:srgbClr val="D9D1D5"/>
                  </a:solidFill>
                  <a:latin typeface="HY견명조" pitchFamily="18" charset="-127"/>
                  <a:ea typeface="HY견명조" pitchFamily="18" charset="-127"/>
                </a:rPr>
                <a:t>Thank</a:t>
              </a:r>
              <a:r>
                <a:rPr lang="en-US" altLang="ko-KR" sz="4400" b="1" baseline="0" dirty="0">
                  <a:solidFill>
                    <a:srgbClr val="D9D1D5"/>
                  </a:solidFill>
                  <a:latin typeface="HY견명조" pitchFamily="18" charset="-127"/>
                  <a:ea typeface="HY견명조" pitchFamily="18" charset="-127"/>
                </a:rPr>
                <a:t> You</a:t>
              </a:r>
              <a:endPara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endParaRPr>
            </a:p>
          </p:txBody>
        </p:sp>
        <p:sp>
          <p:nvSpPr>
            <p:cNvPr id="12" name="AutoShape 3"/>
            <p:cNvSpPr>
              <a:spLocks noChangeArrowheads="1"/>
            </p:cNvSpPr>
            <p:nvPr userDrawn="1">
              <p:custDataLst>
                <p:tags r:id="rId4"/>
              </p:custDataLst>
            </p:nvPr>
          </p:nvSpPr>
          <p:spPr bwMode="auto">
            <a:xfrm>
              <a:off x="2423592" y="548680"/>
              <a:ext cx="7272808" cy="5908351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2147483647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50000">
                  <a:srgbClr val="EEEEEE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56384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gradFill>
          <a:gsLst>
            <a:gs pos="0">
              <a:schemeClr val="bg1"/>
            </a:gs>
            <a:gs pos="91000">
              <a:schemeClr val="bg2">
                <a:alpha val="80000"/>
              </a:schemeClr>
            </a:gs>
            <a:gs pos="83000">
              <a:srgbClr val="93E3FF">
                <a:alpha val="4706"/>
              </a:srgbClr>
            </a:gs>
            <a:gs pos="100000">
              <a:srgbClr val="7DCEC2">
                <a:alpha val="5000"/>
              </a:srgb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727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2022-02-14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8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35" r:id="rId5"/>
    <p:sldLayoutId id="2147483743" r:id="rId6"/>
    <p:sldLayoutId id="2147483741" r:id="rId7"/>
    <p:sldLayoutId id="2147483742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>
            <a:extLst>
              <a:ext uri="{FF2B5EF4-FFF2-40B4-BE49-F238E27FC236}">
                <a16:creationId xmlns="" xmlns:a16="http://schemas.microsoft.com/office/drawing/2014/main" id="{086995A1-3267-4125-B953-A6F53465711E}"/>
              </a:ext>
            </a:extLst>
          </p:cNvPr>
          <p:cNvSpPr/>
          <p:nvPr/>
        </p:nvSpPr>
        <p:spPr>
          <a:xfrm>
            <a:off x="6240016" y="908720"/>
            <a:ext cx="4136304" cy="4863821"/>
          </a:xfrm>
          <a:prstGeom prst="roundRect">
            <a:avLst>
              <a:gd name="adj" fmla="val 5013"/>
            </a:avLst>
          </a:prstGeom>
          <a:solidFill>
            <a:schemeClr val="bg1"/>
          </a:solidFill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000" b="1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[</a:t>
            </a:r>
            <a:r>
              <a:rPr kumimoji="0" lang="ko-KR" altLang="en-US" sz="2000" b="1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강의교안 이용 안내</a:t>
            </a:r>
            <a:r>
              <a:rPr kumimoji="0" lang="en-US" altLang="ko-KR" sz="2000" b="1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]</a:t>
            </a:r>
          </a:p>
          <a:p>
            <a:pPr marL="17145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000" kern="120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en-US" altLang="ko-KR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/>
            </a:r>
            <a:br>
              <a:rPr kumimoji="0" lang="en-US" altLang="ko-KR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</a:br>
            <a:r>
              <a:rPr kumimoji="0" lang="ko-KR" altLang="en-US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저자와 </a:t>
            </a:r>
            <a:r>
              <a:rPr kumimoji="0" lang="ko-KR" altLang="en-US" sz="1400" kern="1200" dirty="0" err="1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㈜에 있습니다</a:t>
            </a:r>
            <a:r>
              <a:rPr kumimoji="0" lang="en-US" altLang="ko-KR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  <a:r>
              <a:rPr kumimoji="0" lang="ko-KR" altLang="en-US" sz="1400" kern="1200" dirty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endParaRPr kumimoji="0" lang="en-US" altLang="ko-KR" sz="1400" kern="120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kern="120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908720"/>
            <a:ext cx="493951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2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점근적</a:t>
            </a:r>
            <a:r>
              <a:rPr lang="en-US" altLang="ko-KR" dirty="0"/>
              <a:t> </a:t>
            </a:r>
            <a:r>
              <a:rPr lang="ko-KR" altLang="en-US"/>
              <a:t>복잡도 </a:t>
            </a:r>
            <a:endParaRPr lang="ko-KR" altLang="en-US" dirty="0"/>
          </a:p>
        </p:txBody>
      </p:sp>
      <p:sp>
        <p:nvSpPr>
          <p:cNvPr id="6151" name="TextBox 10"/>
          <p:cNvSpPr txBox="1">
            <a:spLocks noChangeArrowheads="1"/>
          </p:cNvSpPr>
          <p:nvPr/>
        </p:nvSpPr>
        <p:spPr bwMode="auto">
          <a:xfrm>
            <a:off x="1509071" y="2408720"/>
            <a:ext cx="7981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 baseline="30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): </a:t>
            </a:r>
            <a:r>
              <a:rPr lang="ko-KR" altLang="en-US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최고차항의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차수가 </a:t>
            </a:r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 baseline="30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을 넘지 않는 모든 함수의 집합</a:t>
            </a:r>
          </a:p>
        </p:txBody>
      </p:sp>
      <p:sp>
        <p:nvSpPr>
          <p:cNvPr id="6155" name="직사각형 15"/>
          <p:cNvSpPr>
            <a:spLocks noChangeArrowheads="1"/>
          </p:cNvSpPr>
          <p:nvPr/>
        </p:nvSpPr>
        <p:spPr bwMode="auto">
          <a:xfrm>
            <a:off x="972617" y="1785696"/>
            <a:ext cx="1327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표기</a:t>
            </a:r>
          </a:p>
        </p:txBody>
      </p:sp>
      <p:sp>
        <p:nvSpPr>
          <p:cNvPr id="14" name="직사각형 15"/>
          <p:cNvSpPr>
            <a:spLocks noChangeArrowheads="1"/>
          </p:cNvSpPr>
          <p:nvPr/>
        </p:nvSpPr>
        <p:spPr bwMode="auto">
          <a:xfrm>
            <a:off x="972617" y="3007897"/>
            <a:ext cx="1327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Ω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표기</a:t>
            </a: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1013837" y="4285736"/>
            <a:ext cx="13099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l-GR" altLang="ko-KR" sz="2800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Θ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표기</a:t>
            </a: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1526321" y="3582863"/>
            <a:ext cx="8603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Ω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 baseline="30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): </a:t>
            </a:r>
            <a:r>
              <a:rPr lang="ko-KR" altLang="en-US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최고차항의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차수가 </a:t>
            </a:r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 baseline="30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보다 작지 않은 모든 함수의 집합</a:t>
            </a:r>
          </a:p>
        </p:txBody>
      </p:sp>
      <p:sp>
        <p:nvSpPr>
          <p:cNvPr id="18" name="TextBox 10"/>
          <p:cNvSpPr txBox="1">
            <a:spLocks noChangeArrowheads="1"/>
          </p:cNvSpPr>
          <p:nvPr/>
        </p:nvSpPr>
        <p:spPr bwMode="auto">
          <a:xfrm>
            <a:off x="1526321" y="4935859"/>
            <a:ext cx="65966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l-GR" altLang="ko-K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 baseline="30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): </a:t>
            </a:r>
            <a:r>
              <a:rPr lang="ko-KR" altLang="en-US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최고차항의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차수가 </a:t>
            </a:r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 baseline="30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24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인 모든 함수의 집합</a:t>
            </a:r>
          </a:p>
        </p:txBody>
      </p:sp>
    </p:spTree>
    <p:extLst>
      <p:ext uri="{BB962C8B-B14F-4D97-AF65-F5344CB8AC3E}">
        <p14:creationId xmlns:p14="http://schemas.microsoft.com/office/powerpoint/2010/main" val="7453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O-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표기 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963514" y="1726331"/>
            <a:ext cx="9386224" cy="312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buNone/>
              <a:defRPr/>
            </a:pPr>
            <a:r>
              <a:rPr lang="en-US" altLang="ko-KR" sz="2400" dirty="0">
                <a:ea typeface="굴림" panose="020B0600000101010101" pitchFamily="50" charset="-127"/>
              </a:rPr>
              <a:t>O(</a:t>
            </a:r>
            <a:r>
              <a:rPr lang="en-US" altLang="ko-KR" sz="2400" i="1" dirty="0">
                <a:ea typeface="굴림" panose="020B0600000101010101" pitchFamily="50" charset="-127"/>
              </a:rPr>
              <a:t>f</a:t>
            </a:r>
            <a:r>
              <a:rPr lang="en-US" altLang="ko-KR" sz="1600" i="1" dirty="0"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ea typeface="굴림" panose="020B0600000101010101" pitchFamily="50" charset="-127"/>
              </a:rPr>
              <a:t>(n)): </a:t>
            </a:r>
            <a:r>
              <a:rPr lang="ko-KR" altLang="en-US" sz="2400" dirty="0" err="1">
                <a:ea typeface="굴림" panose="020B0600000101010101" pitchFamily="50" charset="-127"/>
              </a:rPr>
              <a:t>빅</a:t>
            </a:r>
            <a:r>
              <a:rPr lang="ko-KR" altLang="en-US" sz="2400" dirty="0">
                <a:ea typeface="굴림" panose="020B0600000101010101" pitchFamily="50" charset="-127"/>
              </a:rPr>
              <a:t> 오</a:t>
            </a:r>
            <a:r>
              <a:rPr lang="en-US" altLang="ko-KR" sz="2400" baseline="36000" dirty="0">
                <a:solidFill>
                  <a:srgbClr val="C00000"/>
                </a:solidFill>
                <a:ea typeface="굴림" panose="020B0600000101010101" pitchFamily="50" charset="-127"/>
              </a:rPr>
              <a:t>Big Oh</a:t>
            </a:r>
          </a:p>
          <a:p>
            <a:pPr marL="627063" lvl="1" indent="-176213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ea typeface="굴림" panose="020B0600000101010101" pitchFamily="50" charset="-127"/>
              </a:rPr>
              <a:t>최고차항의 차수가 </a:t>
            </a:r>
            <a:r>
              <a:rPr lang="en-US" altLang="ko-KR" sz="2000" i="1" dirty="0">
                <a:ea typeface="굴림" panose="020B0600000101010101" pitchFamily="50" charset="-127"/>
              </a:rPr>
              <a:t>f</a:t>
            </a:r>
            <a:r>
              <a:rPr lang="en-US" altLang="ko-KR" sz="1200" i="1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(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dirty="0">
                <a:ea typeface="굴림" panose="020B0600000101010101" pitchFamily="50" charset="-127"/>
              </a:rPr>
              <a:t>)</a:t>
            </a:r>
            <a:r>
              <a:rPr lang="ko-KR" altLang="en-US" sz="2000" dirty="0">
                <a:ea typeface="굴림" panose="020B0600000101010101" pitchFamily="50" charset="-127"/>
              </a:rPr>
              <a:t>보다 </a:t>
            </a:r>
            <a:r>
              <a:rPr lang="ko-KR" altLang="en-US" sz="2000" dirty="0">
                <a:solidFill>
                  <a:srgbClr val="FF0000"/>
                </a:solidFill>
                <a:ea typeface="굴림" panose="020B0600000101010101" pitchFamily="50" charset="-127"/>
              </a:rPr>
              <a:t>작거나 같은 </a:t>
            </a:r>
            <a:r>
              <a:rPr lang="ko-KR" altLang="en-US" sz="2000" dirty="0">
                <a:ea typeface="굴림" panose="020B0600000101010101" pitchFamily="50" charset="-127"/>
              </a:rPr>
              <a:t>모든 함수</a:t>
            </a:r>
          </a:p>
          <a:p>
            <a:pPr marL="627063" lvl="1" indent="-176213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ea typeface="굴림" panose="020B0600000101010101" pitchFamily="50" charset="-127"/>
              </a:rPr>
              <a:t>점근적 상한</a:t>
            </a:r>
          </a:p>
          <a:p>
            <a:pPr marL="627063" lvl="1" indent="-176213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ea typeface="굴림" panose="020B0600000101010101" pitchFamily="50" charset="-127"/>
              </a:rPr>
              <a:t>예</a:t>
            </a:r>
            <a:r>
              <a:rPr lang="en-US" altLang="ko-KR" sz="2000" dirty="0">
                <a:ea typeface="굴림" panose="020B0600000101010101" pitchFamily="50" charset="-127"/>
              </a:rPr>
              <a:t>, O(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dirty="0">
                <a:ea typeface="굴림" panose="020B0600000101010101" pitchFamily="50" charset="-127"/>
              </a:rPr>
              <a:t>), O(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1400" i="1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log</a:t>
            </a:r>
            <a:r>
              <a:rPr lang="en-US" altLang="ko-KR" sz="1600" dirty="0">
                <a:ea typeface="굴림" panose="020B0600000101010101" pitchFamily="50" charset="-127"/>
              </a:rPr>
              <a:t> 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dirty="0">
                <a:ea typeface="굴림" panose="020B0600000101010101" pitchFamily="50" charset="-127"/>
              </a:rPr>
              <a:t>), O(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ea typeface="굴림" panose="020B0600000101010101" pitchFamily="50" charset="-127"/>
              </a:rPr>
              <a:t>2</a:t>
            </a:r>
            <a:r>
              <a:rPr lang="en-US" altLang="ko-KR" sz="2000" dirty="0">
                <a:ea typeface="굴림" panose="020B0600000101010101" pitchFamily="50" charset="-127"/>
              </a:rPr>
              <a:t>), O(2</a:t>
            </a:r>
            <a:r>
              <a:rPr lang="en-US" altLang="ko-KR" sz="2000" i="1" baseline="30000" dirty="0">
                <a:ea typeface="굴림" panose="020B0600000101010101" pitchFamily="50" charset="-127"/>
              </a:rPr>
              <a:t>n</a:t>
            </a:r>
            <a:r>
              <a:rPr lang="en-US" altLang="ko-KR" sz="2000" dirty="0">
                <a:ea typeface="굴림" panose="020B0600000101010101" pitchFamily="50" charset="-127"/>
              </a:rPr>
              <a:t>), …</a:t>
            </a:r>
          </a:p>
          <a:p>
            <a:pPr marL="627063" lvl="1" indent="-176213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ea typeface="굴림" panose="020B0600000101010101" pitchFamily="50" charset="-127"/>
              </a:rPr>
              <a:t>O(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ea typeface="굴림" panose="020B0600000101010101" pitchFamily="50" charset="-127"/>
              </a:rPr>
              <a:t>2</a:t>
            </a:r>
            <a:r>
              <a:rPr lang="en-US" altLang="ko-KR" sz="2000" dirty="0">
                <a:ea typeface="굴림" panose="020B0600000101010101" pitchFamily="50" charset="-127"/>
              </a:rPr>
              <a:t>) = {</a:t>
            </a:r>
            <a:r>
              <a:rPr lang="en-US" altLang="ko-KR" sz="2000" i="1" dirty="0">
                <a:solidFill>
                  <a:srgbClr val="0066CC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solidFill>
                  <a:srgbClr val="0066CC"/>
                </a:solidFill>
                <a:ea typeface="굴림" panose="020B0600000101010101" pitchFamily="50" charset="-127"/>
              </a:rPr>
              <a:t>2</a:t>
            </a:r>
            <a:r>
              <a:rPr lang="en-US" altLang="ko-KR" sz="2000" dirty="0">
                <a:ea typeface="굴림" panose="020B0600000101010101" pitchFamily="50" charset="-127"/>
              </a:rPr>
              <a:t>, 5</a:t>
            </a:r>
            <a:r>
              <a:rPr lang="en-US" altLang="ko-KR" sz="2000" i="1" dirty="0">
                <a:solidFill>
                  <a:srgbClr val="0066CC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solidFill>
                  <a:srgbClr val="0066CC"/>
                </a:solidFill>
                <a:ea typeface="굴림" panose="020B0600000101010101" pitchFamily="50" charset="-127"/>
              </a:rPr>
              <a:t>2</a:t>
            </a:r>
            <a:r>
              <a:rPr lang="en-US" altLang="ko-KR" sz="2000" baseline="30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+7n+12, 100</a:t>
            </a:r>
            <a:r>
              <a:rPr lang="en-US" altLang="ko-KR" sz="2000" i="1" dirty="0">
                <a:solidFill>
                  <a:srgbClr val="0066CC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solidFill>
                  <a:srgbClr val="0066CC"/>
                </a:solidFill>
                <a:ea typeface="굴림" panose="020B0600000101010101" pitchFamily="50" charset="-127"/>
              </a:rPr>
              <a:t>2</a:t>
            </a:r>
            <a:r>
              <a:rPr lang="en-US" altLang="ko-KR" sz="2000" baseline="30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-2n+9, </a:t>
            </a:r>
            <a:r>
              <a:rPr lang="en-US" altLang="ko-KR" sz="2000" i="1" dirty="0">
                <a:solidFill>
                  <a:srgbClr val="0066CC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800" i="1" dirty="0">
                <a:solidFill>
                  <a:srgbClr val="0066CC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66CC"/>
                </a:solidFill>
                <a:ea typeface="굴림" panose="020B0600000101010101" pitchFamily="50" charset="-127"/>
              </a:rPr>
              <a:t>log</a:t>
            </a:r>
            <a:r>
              <a:rPr lang="en-US" altLang="ko-KR" sz="800" dirty="0">
                <a:solidFill>
                  <a:srgbClr val="0066CC"/>
                </a:solidFill>
                <a:ea typeface="굴림" panose="020B0600000101010101" pitchFamily="50" charset="-127"/>
              </a:rPr>
              <a:t> </a:t>
            </a:r>
            <a:r>
              <a:rPr lang="en-US" altLang="ko-KR" sz="2000" i="1" dirty="0">
                <a:solidFill>
                  <a:srgbClr val="0066CC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i="1" dirty="0">
                <a:ea typeface="굴림" panose="020B0600000101010101" pitchFamily="50" charset="-127"/>
              </a:rPr>
              <a:t>+</a:t>
            </a:r>
            <a:r>
              <a:rPr lang="en-US" altLang="ko-KR" sz="2000" dirty="0">
                <a:ea typeface="굴림" panose="020B0600000101010101" pitchFamily="50" charset="-127"/>
              </a:rPr>
              <a:t>5</a:t>
            </a:r>
            <a:r>
              <a:rPr lang="en-US" altLang="ko-KR" sz="2000" i="1" dirty="0">
                <a:ea typeface="굴림" panose="020B0600000101010101" pitchFamily="50" charset="-127"/>
              </a:rPr>
              <a:t>n, </a:t>
            </a:r>
            <a:r>
              <a:rPr lang="en-US" altLang="ko-KR" sz="2000" dirty="0">
                <a:ea typeface="굴림" panose="020B0600000101010101" pitchFamily="50" charset="-127"/>
              </a:rPr>
              <a:t>3</a:t>
            </a:r>
            <a:r>
              <a:rPr lang="en-US" altLang="ko-KR" sz="2000" i="1" dirty="0">
                <a:solidFill>
                  <a:srgbClr val="0066CC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i="1" dirty="0">
                <a:ea typeface="굴림" panose="020B0600000101010101" pitchFamily="50" charset="-127"/>
              </a:rPr>
              <a:t>+</a:t>
            </a:r>
            <a:r>
              <a:rPr lang="en-US" altLang="ko-KR" sz="2000" dirty="0">
                <a:ea typeface="굴림" panose="020B0600000101010101" pitchFamily="50" charset="-127"/>
              </a:rPr>
              <a:t>9</a:t>
            </a:r>
            <a:r>
              <a:rPr lang="en-US" altLang="ko-KR" sz="2000" i="1" dirty="0">
                <a:ea typeface="굴림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0066CC"/>
                </a:solidFill>
                <a:ea typeface="굴림" panose="020B0600000101010101" pitchFamily="50" charset="-127"/>
              </a:rPr>
              <a:t>150</a:t>
            </a:r>
            <a:r>
              <a:rPr lang="en-US" altLang="ko-KR" sz="2000" i="1" dirty="0">
                <a:ea typeface="굴림" panose="020B0600000101010101" pitchFamily="50" charset="-127"/>
              </a:rPr>
              <a:t>, </a:t>
            </a:r>
            <a:r>
              <a:rPr lang="en-US" altLang="ko-KR" sz="2000" dirty="0">
                <a:ea typeface="굴림" panose="020B0600000101010101" pitchFamily="50" charset="-127"/>
              </a:rPr>
              <a:t>… }</a:t>
            </a:r>
          </a:p>
          <a:p>
            <a:pPr marL="908050" lvl="3" indent="0">
              <a:lnSpc>
                <a:spcPct val="120000"/>
              </a:lnSpc>
              <a:buNone/>
              <a:defRPr/>
            </a:pPr>
            <a:r>
              <a:rPr lang="en-US" altLang="ko-KR" dirty="0">
                <a:ea typeface="굴림" panose="020B0600000101010101" pitchFamily="50" charset="-127"/>
              </a:rPr>
              <a:t>- </a:t>
            </a:r>
            <a:r>
              <a:rPr lang="ko-KR" altLang="en-US" dirty="0">
                <a:ea typeface="굴림" panose="020B0600000101010101" pitchFamily="50" charset="-127"/>
              </a:rPr>
              <a:t>최고차항의 차수가 </a:t>
            </a:r>
            <a:r>
              <a:rPr lang="en-US" altLang="ko-KR" dirty="0">
                <a:ea typeface="굴림" panose="020B0600000101010101" pitchFamily="50" charset="-127"/>
              </a:rPr>
              <a:t>2</a:t>
            </a:r>
            <a:r>
              <a:rPr lang="ko-KR" altLang="en-US" dirty="0">
                <a:ea typeface="굴림" panose="020B0600000101010101" pitchFamily="50" charset="-127"/>
              </a:rPr>
              <a:t>차 이하인 모든 함수</a:t>
            </a:r>
          </a:p>
          <a:p>
            <a:pPr marL="627063" lvl="1" indent="-176213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ea typeface="굴림" panose="020B0600000101010101" pitchFamily="50" charset="-127"/>
              </a:rPr>
              <a:t>5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ea typeface="굴림" panose="020B0600000101010101" pitchFamily="50" charset="-127"/>
              </a:rPr>
              <a:t>2 </a:t>
            </a:r>
            <a:r>
              <a:rPr lang="en-US" altLang="ko-KR" sz="2000" dirty="0">
                <a:ea typeface="굴림" panose="020B0600000101010101" pitchFamily="50" charset="-127"/>
              </a:rPr>
              <a:t>+7n+12 </a:t>
            </a:r>
            <a:r>
              <a:rPr lang="el-GR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ϵ</a:t>
            </a:r>
            <a:r>
              <a:rPr lang="el-GR" altLang="ko-KR" sz="2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O(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ea typeface="굴림" panose="020B0600000101010101" pitchFamily="50" charset="-127"/>
              </a:rPr>
              <a:t>2</a:t>
            </a:r>
            <a:r>
              <a:rPr lang="en-US" altLang="ko-KR" sz="2000" dirty="0">
                <a:ea typeface="굴림" panose="020B0600000101010101" pitchFamily="50" charset="-127"/>
              </a:rPr>
              <a:t>) </a:t>
            </a:r>
            <a:r>
              <a:rPr lang="ko-KR" altLang="en-US" sz="2000" dirty="0">
                <a:ea typeface="굴림" panose="020B0600000101010101" pitchFamily="50" charset="-127"/>
              </a:rPr>
              <a:t>으로 표기해야 하나 편의상 </a:t>
            </a:r>
            <a:r>
              <a:rPr lang="en-US" altLang="ko-KR" sz="2000" dirty="0">
                <a:ea typeface="굴림" panose="020B0600000101010101" pitchFamily="50" charset="-127"/>
              </a:rPr>
              <a:t>5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ea typeface="굴림" panose="020B0600000101010101" pitchFamily="50" charset="-127"/>
              </a:rPr>
              <a:t>2 </a:t>
            </a:r>
            <a:r>
              <a:rPr lang="en-US" altLang="ko-KR" sz="2000" dirty="0">
                <a:ea typeface="굴림" panose="020B0600000101010101" pitchFamily="50" charset="-127"/>
              </a:rPr>
              <a:t>+7n+12 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=</a:t>
            </a:r>
            <a:r>
              <a:rPr lang="en-US" altLang="ko-KR" sz="2000" dirty="0">
                <a:ea typeface="굴림" panose="020B0600000101010101" pitchFamily="50" charset="-127"/>
              </a:rPr>
              <a:t> O(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ea typeface="굴림" panose="020B0600000101010101" pitchFamily="50" charset="-127"/>
              </a:rPr>
              <a:t>2</a:t>
            </a:r>
            <a:r>
              <a:rPr lang="en-US" altLang="ko-KR" sz="2000" dirty="0">
                <a:ea typeface="굴림" panose="020B0600000101010101" pitchFamily="50" charset="-127"/>
              </a:rPr>
              <a:t>) </a:t>
            </a:r>
            <a:r>
              <a:rPr lang="ko-KR" altLang="en-US" sz="2000" dirty="0">
                <a:ea typeface="굴림" panose="020B0600000101010101" pitchFamily="50" charset="-127"/>
              </a:rPr>
              <a:t>으로 표기함</a:t>
            </a:r>
          </a:p>
        </p:txBody>
      </p:sp>
    </p:spTree>
    <p:extLst>
      <p:ext uri="{BB962C8B-B14F-4D97-AF65-F5344CB8AC3E}">
        <p14:creationId xmlns:p14="http://schemas.microsoft.com/office/powerpoint/2010/main" val="38124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Ω-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표기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963514" y="1726331"/>
            <a:ext cx="8530220" cy="347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buNone/>
              <a:defRPr/>
            </a:pPr>
            <a:r>
              <a:rPr lang="en-US" altLang="ko-KR" sz="2400" dirty="0">
                <a:ea typeface="맑은 고딕" panose="020B0503020000020004" pitchFamily="50" charset="-127"/>
                <a:cs typeface="Times" panose="02020603050405020304" pitchFamily="18" charset="0"/>
              </a:rPr>
              <a:t>Ω</a:t>
            </a:r>
            <a:r>
              <a:rPr lang="en-US" altLang="ko-KR" sz="2400" dirty="0">
                <a:ea typeface="굴림" panose="020B0600000101010101" pitchFamily="50" charset="-127"/>
              </a:rPr>
              <a:t>(</a:t>
            </a:r>
            <a:r>
              <a:rPr lang="en-US" altLang="ko-KR" sz="2400" i="1" dirty="0">
                <a:ea typeface="굴림" panose="020B0600000101010101" pitchFamily="50" charset="-127"/>
              </a:rPr>
              <a:t>f</a:t>
            </a:r>
            <a:r>
              <a:rPr lang="en-US" altLang="ko-KR" sz="1600" i="1" dirty="0"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ea typeface="굴림" panose="020B0600000101010101" pitchFamily="50" charset="-127"/>
              </a:rPr>
              <a:t>(n)): </a:t>
            </a:r>
            <a:r>
              <a:rPr lang="ko-KR" altLang="en-US" sz="2400" dirty="0" err="1">
                <a:ea typeface="굴림" panose="020B0600000101010101" pitchFamily="50" charset="-127"/>
              </a:rPr>
              <a:t>빅</a:t>
            </a:r>
            <a:r>
              <a:rPr lang="ko-KR" altLang="en-US" sz="2400" dirty="0">
                <a:ea typeface="굴림" panose="020B0600000101010101" pitchFamily="50" charset="-127"/>
              </a:rPr>
              <a:t> 오메가</a:t>
            </a:r>
            <a:r>
              <a:rPr lang="en-US" altLang="ko-KR" sz="2400" baseline="36000" dirty="0">
                <a:solidFill>
                  <a:srgbClr val="C00000"/>
                </a:solidFill>
                <a:ea typeface="굴림" panose="020B0600000101010101" pitchFamily="50" charset="-127"/>
              </a:rPr>
              <a:t>Big Omega</a:t>
            </a:r>
          </a:p>
          <a:p>
            <a:pPr marL="627063" lvl="1" indent="-176213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ea typeface="굴림" panose="020B0600000101010101" pitchFamily="50" charset="-127"/>
              </a:rPr>
              <a:t>최고차항의 차수가 </a:t>
            </a:r>
            <a:r>
              <a:rPr lang="en-US" altLang="ko-KR" sz="2000" i="1" dirty="0">
                <a:ea typeface="굴림" panose="020B0600000101010101" pitchFamily="50" charset="-127"/>
              </a:rPr>
              <a:t>f</a:t>
            </a:r>
            <a:r>
              <a:rPr lang="en-US" altLang="ko-KR" sz="1200" i="1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(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dirty="0">
                <a:ea typeface="굴림" panose="020B0600000101010101" pitchFamily="50" charset="-127"/>
              </a:rPr>
              <a:t>)</a:t>
            </a:r>
            <a:r>
              <a:rPr lang="ko-KR" altLang="en-US" sz="2000" dirty="0">
                <a:ea typeface="굴림" panose="020B0600000101010101" pitchFamily="50" charset="-127"/>
              </a:rPr>
              <a:t>보다 </a:t>
            </a:r>
            <a:r>
              <a:rPr lang="ko-KR" altLang="en-US" sz="2000" dirty="0">
                <a:solidFill>
                  <a:srgbClr val="FF0000"/>
                </a:solidFill>
                <a:ea typeface="굴림" panose="020B0600000101010101" pitchFamily="50" charset="-127"/>
              </a:rPr>
              <a:t>크거나 같은 </a:t>
            </a:r>
            <a:r>
              <a:rPr lang="ko-KR" altLang="en-US" sz="2000" dirty="0">
                <a:ea typeface="굴림" panose="020B0600000101010101" pitchFamily="50" charset="-127"/>
              </a:rPr>
              <a:t>모든 함수</a:t>
            </a:r>
          </a:p>
          <a:p>
            <a:pPr marL="627063" lvl="1" indent="-176213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ea typeface="굴림" panose="020B0600000101010101" pitchFamily="50" charset="-127"/>
              </a:rPr>
              <a:t>점근적 하한</a:t>
            </a:r>
          </a:p>
          <a:p>
            <a:pPr marL="627063" lvl="1" indent="-176213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ea typeface="굴림" panose="020B0600000101010101" pitchFamily="50" charset="-127"/>
              </a:rPr>
              <a:t>예</a:t>
            </a:r>
            <a:r>
              <a:rPr lang="en-US" altLang="ko-KR" sz="2000" dirty="0">
                <a:ea typeface="굴림" panose="020B0600000101010101" pitchFamily="50" charset="-127"/>
              </a:rPr>
              <a:t>, </a:t>
            </a:r>
            <a:r>
              <a:rPr lang="en-US" altLang="ko-KR" sz="2000" dirty="0">
                <a:ea typeface="맑은 고딕" panose="020B0503020000020004" pitchFamily="50" charset="-127"/>
                <a:cs typeface="Times" panose="02020603050405020304" pitchFamily="18" charset="0"/>
              </a:rPr>
              <a:t>Ω</a:t>
            </a:r>
            <a:r>
              <a:rPr lang="en-US" altLang="ko-KR" sz="2000" dirty="0">
                <a:ea typeface="굴림" panose="020B0600000101010101" pitchFamily="50" charset="-127"/>
              </a:rPr>
              <a:t>(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dirty="0">
                <a:ea typeface="굴림" panose="020B0600000101010101" pitchFamily="50" charset="-127"/>
              </a:rPr>
              <a:t>), </a:t>
            </a:r>
            <a:r>
              <a:rPr lang="en-US" altLang="ko-KR" sz="2000" dirty="0">
                <a:ea typeface="맑은 고딕" panose="020B0503020000020004" pitchFamily="50" charset="-127"/>
                <a:cs typeface="Times" panose="02020603050405020304" pitchFamily="18" charset="0"/>
              </a:rPr>
              <a:t>Ω</a:t>
            </a:r>
            <a:r>
              <a:rPr lang="en-US" altLang="ko-KR" sz="2000" dirty="0">
                <a:ea typeface="굴림" panose="020B0600000101010101" pitchFamily="50" charset="-127"/>
              </a:rPr>
              <a:t>(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1400" i="1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log</a:t>
            </a:r>
            <a:r>
              <a:rPr lang="en-US" altLang="ko-KR" sz="1600" dirty="0">
                <a:ea typeface="굴림" panose="020B0600000101010101" pitchFamily="50" charset="-127"/>
              </a:rPr>
              <a:t> 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dirty="0">
                <a:ea typeface="굴림" panose="020B0600000101010101" pitchFamily="50" charset="-127"/>
              </a:rPr>
              <a:t>), </a:t>
            </a:r>
            <a:r>
              <a:rPr lang="en-US" altLang="ko-KR" sz="2000" dirty="0">
                <a:ea typeface="맑은 고딕" panose="020B0503020000020004" pitchFamily="50" charset="-127"/>
                <a:cs typeface="Times" panose="02020603050405020304" pitchFamily="18" charset="0"/>
              </a:rPr>
              <a:t>Ω</a:t>
            </a:r>
            <a:r>
              <a:rPr lang="en-US" altLang="ko-KR" sz="2000" dirty="0">
                <a:ea typeface="굴림" panose="020B0600000101010101" pitchFamily="50" charset="-127"/>
              </a:rPr>
              <a:t>(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ea typeface="굴림" panose="020B0600000101010101" pitchFamily="50" charset="-127"/>
              </a:rPr>
              <a:t>2</a:t>
            </a:r>
            <a:r>
              <a:rPr lang="en-US" altLang="ko-KR" sz="2000" dirty="0">
                <a:ea typeface="굴림" panose="020B0600000101010101" pitchFamily="50" charset="-127"/>
              </a:rPr>
              <a:t>), </a:t>
            </a:r>
            <a:r>
              <a:rPr lang="en-US" altLang="ko-KR" sz="2000" dirty="0">
                <a:ea typeface="맑은 고딕" panose="020B0503020000020004" pitchFamily="50" charset="-127"/>
                <a:cs typeface="Times" panose="02020603050405020304" pitchFamily="18" charset="0"/>
              </a:rPr>
              <a:t>Ω</a:t>
            </a:r>
            <a:r>
              <a:rPr lang="en-US" altLang="ko-KR" sz="2000" dirty="0">
                <a:ea typeface="굴림" panose="020B0600000101010101" pitchFamily="50" charset="-127"/>
              </a:rPr>
              <a:t>(2</a:t>
            </a:r>
            <a:r>
              <a:rPr lang="en-US" altLang="ko-KR" sz="2000" i="1" baseline="30000" dirty="0">
                <a:ea typeface="굴림" panose="020B0600000101010101" pitchFamily="50" charset="-127"/>
              </a:rPr>
              <a:t>n</a:t>
            </a:r>
            <a:r>
              <a:rPr lang="en-US" altLang="ko-KR" sz="2000" dirty="0">
                <a:ea typeface="굴림" panose="020B0600000101010101" pitchFamily="50" charset="-127"/>
              </a:rPr>
              <a:t>), …</a:t>
            </a:r>
          </a:p>
          <a:p>
            <a:pPr marL="627063" lvl="1" indent="-176213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ea typeface="맑은 고딕" panose="020B0503020000020004" pitchFamily="50" charset="-127"/>
                <a:cs typeface="Times" panose="02020603050405020304" pitchFamily="18" charset="0"/>
              </a:rPr>
              <a:t>Ω</a:t>
            </a:r>
            <a:r>
              <a:rPr lang="en-US" altLang="ko-KR" sz="2000" dirty="0">
                <a:ea typeface="굴림" panose="020B0600000101010101" pitchFamily="50" charset="-127"/>
              </a:rPr>
              <a:t>(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ea typeface="굴림" panose="020B0600000101010101" pitchFamily="50" charset="-127"/>
              </a:rPr>
              <a:t>2</a:t>
            </a:r>
            <a:r>
              <a:rPr lang="en-US" altLang="ko-KR" sz="2000" dirty="0">
                <a:ea typeface="굴림" panose="020B0600000101010101" pitchFamily="50" charset="-127"/>
              </a:rPr>
              <a:t>) = {</a:t>
            </a:r>
            <a:r>
              <a:rPr lang="en-US" altLang="ko-KR" sz="2000" i="1" dirty="0">
                <a:solidFill>
                  <a:srgbClr val="0066CC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solidFill>
                  <a:srgbClr val="0066CC"/>
                </a:solidFill>
                <a:ea typeface="굴림" panose="020B0600000101010101" pitchFamily="50" charset="-127"/>
              </a:rPr>
              <a:t>2</a:t>
            </a:r>
            <a:r>
              <a:rPr lang="en-US" altLang="ko-KR" sz="2000" dirty="0">
                <a:ea typeface="굴림" panose="020B0600000101010101" pitchFamily="50" charset="-127"/>
              </a:rPr>
              <a:t>, 5</a:t>
            </a:r>
            <a:r>
              <a:rPr lang="en-US" altLang="ko-KR" sz="2000" i="1" dirty="0">
                <a:solidFill>
                  <a:srgbClr val="0066CC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solidFill>
                  <a:srgbClr val="0066CC"/>
                </a:solidFill>
                <a:ea typeface="굴림" panose="020B0600000101010101" pitchFamily="50" charset="-127"/>
              </a:rPr>
              <a:t>2</a:t>
            </a:r>
            <a:r>
              <a:rPr lang="en-US" altLang="ko-KR" sz="2000" baseline="30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+7n+12, 100</a:t>
            </a:r>
            <a:r>
              <a:rPr lang="en-US" altLang="ko-KR" sz="2000" i="1" dirty="0">
                <a:solidFill>
                  <a:srgbClr val="0066CC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solidFill>
                  <a:srgbClr val="0066CC"/>
                </a:solidFill>
                <a:ea typeface="굴림" panose="020B0600000101010101" pitchFamily="50" charset="-127"/>
              </a:rPr>
              <a:t>2</a:t>
            </a:r>
            <a:r>
              <a:rPr lang="en-US" altLang="ko-KR" sz="2000" baseline="30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-2n+9, </a:t>
            </a:r>
            <a:r>
              <a:rPr lang="en-US" altLang="ko-KR" sz="2000" i="1" dirty="0">
                <a:solidFill>
                  <a:srgbClr val="0066CC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solidFill>
                  <a:srgbClr val="0066CC"/>
                </a:solidFill>
                <a:ea typeface="굴림" panose="020B0600000101010101" pitchFamily="50" charset="-127"/>
              </a:rPr>
              <a:t>3</a:t>
            </a:r>
            <a:r>
              <a:rPr lang="en-US" altLang="ko-KR" sz="2000" i="1" dirty="0">
                <a:ea typeface="굴림" panose="020B0600000101010101" pitchFamily="50" charset="-127"/>
              </a:rPr>
              <a:t>+</a:t>
            </a:r>
            <a:r>
              <a:rPr lang="en-US" altLang="ko-KR" sz="2000" dirty="0">
                <a:ea typeface="굴림" panose="020B0600000101010101" pitchFamily="50" charset="-127"/>
              </a:rPr>
              <a:t>5</a:t>
            </a:r>
            <a:r>
              <a:rPr lang="en-US" altLang="ko-KR" sz="2000" i="1" dirty="0">
                <a:ea typeface="굴림" panose="020B0600000101010101" pitchFamily="50" charset="-127"/>
              </a:rPr>
              <a:t>n, </a:t>
            </a:r>
            <a:r>
              <a:rPr lang="en-US" altLang="ko-KR" sz="2000" dirty="0">
                <a:ea typeface="굴림" panose="020B0600000101010101" pitchFamily="50" charset="-127"/>
              </a:rPr>
              <a:t>7</a:t>
            </a:r>
            <a:r>
              <a:rPr lang="en-US" altLang="ko-KR" sz="2000" i="1" dirty="0">
                <a:solidFill>
                  <a:srgbClr val="0066CC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solidFill>
                  <a:srgbClr val="0066CC"/>
                </a:solidFill>
                <a:ea typeface="굴림" panose="020B0600000101010101" pitchFamily="50" charset="-127"/>
              </a:rPr>
              <a:t>5</a:t>
            </a:r>
            <a:r>
              <a:rPr lang="en-US" altLang="ko-KR" sz="2000" dirty="0">
                <a:ea typeface="굴림" panose="020B0600000101010101" pitchFamily="50" charset="-127"/>
              </a:rPr>
              <a:t>+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ea typeface="굴림" panose="020B0600000101010101" pitchFamily="50" charset="-127"/>
              </a:rPr>
              <a:t>3</a:t>
            </a:r>
            <a:r>
              <a:rPr lang="en-US" altLang="ko-KR" sz="2000" i="1" dirty="0">
                <a:ea typeface="굴림" panose="020B0600000101010101" pitchFamily="50" charset="-127"/>
              </a:rPr>
              <a:t>+</a:t>
            </a:r>
            <a:r>
              <a:rPr lang="en-US" altLang="ko-KR" sz="2000" dirty="0">
                <a:ea typeface="굴림" panose="020B0600000101010101" pitchFamily="50" charset="-127"/>
              </a:rPr>
              <a:t>9</a:t>
            </a:r>
            <a:r>
              <a:rPr lang="en-US" altLang="ko-KR" sz="2000" i="1" dirty="0">
                <a:ea typeface="굴림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0066CC"/>
                </a:solidFill>
                <a:ea typeface="굴림" panose="020B0600000101010101" pitchFamily="50" charset="-127"/>
              </a:rPr>
              <a:t>2</a:t>
            </a:r>
            <a:r>
              <a:rPr lang="en-US" altLang="ko-KR" sz="2000" i="1" baseline="58000" dirty="0">
                <a:solidFill>
                  <a:srgbClr val="0066CC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i="1" dirty="0">
                <a:ea typeface="굴림" panose="020B0600000101010101" pitchFamily="50" charset="-127"/>
              </a:rPr>
              <a:t>, </a:t>
            </a:r>
            <a:r>
              <a:rPr lang="en-US" altLang="ko-KR" sz="2000" i="1" dirty="0">
                <a:solidFill>
                  <a:srgbClr val="0066CC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dirty="0">
                <a:solidFill>
                  <a:srgbClr val="0066CC"/>
                </a:solidFill>
                <a:ea typeface="굴림" panose="020B0600000101010101" pitchFamily="50" charset="-127"/>
              </a:rPr>
              <a:t>!</a:t>
            </a:r>
            <a:r>
              <a:rPr lang="en-US" altLang="ko-KR" sz="2000" dirty="0">
                <a:ea typeface="굴림" panose="020B0600000101010101" pitchFamily="50" charset="-127"/>
              </a:rPr>
              <a:t>, … }</a:t>
            </a:r>
          </a:p>
          <a:p>
            <a:pPr marL="908050" lvl="3" indent="0">
              <a:lnSpc>
                <a:spcPct val="120000"/>
              </a:lnSpc>
              <a:spcAft>
                <a:spcPts val="600"/>
              </a:spcAft>
              <a:buNone/>
              <a:defRPr/>
            </a:pPr>
            <a:r>
              <a:rPr lang="en-US" altLang="ko-KR" dirty="0">
                <a:ea typeface="굴림" panose="020B0600000101010101" pitchFamily="50" charset="-127"/>
              </a:rPr>
              <a:t>- </a:t>
            </a:r>
            <a:r>
              <a:rPr lang="ko-KR" altLang="en-US" dirty="0">
                <a:ea typeface="굴림" panose="020B0600000101010101" pitchFamily="50" charset="-127"/>
              </a:rPr>
              <a:t>최고차항의 차수가 </a:t>
            </a:r>
            <a:r>
              <a:rPr lang="en-US" altLang="ko-KR" dirty="0">
                <a:ea typeface="굴림" panose="020B0600000101010101" pitchFamily="50" charset="-127"/>
              </a:rPr>
              <a:t>2</a:t>
            </a:r>
            <a:r>
              <a:rPr lang="ko-KR" altLang="en-US" dirty="0">
                <a:ea typeface="굴림" panose="020B0600000101010101" pitchFamily="50" charset="-127"/>
              </a:rPr>
              <a:t>차 이상인 모든 함수</a:t>
            </a:r>
          </a:p>
          <a:p>
            <a:pPr marL="627063" lvl="1" indent="-169863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ea typeface="굴림" panose="020B0600000101010101" pitchFamily="50" charset="-127"/>
              </a:rPr>
              <a:t>5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ea typeface="굴림" panose="020B0600000101010101" pitchFamily="50" charset="-127"/>
              </a:rPr>
              <a:t>3 </a:t>
            </a:r>
            <a:r>
              <a:rPr lang="en-US" altLang="ko-KR" sz="2000" dirty="0">
                <a:ea typeface="굴림" panose="020B0600000101010101" pitchFamily="50" charset="-127"/>
              </a:rPr>
              <a:t>+12 </a:t>
            </a:r>
            <a:r>
              <a:rPr lang="el-GR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ϵ</a:t>
            </a:r>
            <a:r>
              <a:rPr lang="en-US" altLang="ko-KR" sz="2000" dirty="0">
                <a:ea typeface="굴림" panose="020B0600000101010101" pitchFamily="50" charset="-127"/>
              </a:rPr>
              <a:t> Ω(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ea typeface="굴림" panose="020B0600000101010101" pitchFamily="50" charset="-127"/>
              </a:rPr>
              <a:t>2</a:t>
            </a:r>
            <a:r>
              <a:rPr lang="en-US" altLang="ko-KR" sz="2000" dirty="0">
                <a:ea typeface="굴림" panose="020B0600000101010101" pitchFamily="50" charset="-127"/>
              </a:rPr>
              <a:t>) </a:t>
            </a:r>
            <a:r>
              <a:rPr lang="ko-KR" altLang="en-US" sz="2000" dirty="0">
                <a:ea typeface="굴림" panose="020B0600000101010101" pitchFamily="50" charset="-127"/>
              </a:rPr>
              <a:t>으로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ea typeface="굴림" panose="020B0600000101010101" pitchFamily="50" charset="-127"/>
              </a:rPr>
              <a:t>표기해야 하나 편의상 </a:t>
            </a:r>
            <a:r>
              <a:rPr lang="en-US" altLang="ko-KR" sz="2000" dirty="0">
                <a:ea typeface="굴림" panose="020B0600000101010101" pitchFamily="50" charset="-127"/>
              </a:rPr>
              <a:t>5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ea typeface="굴림" panose="020B0600000101010101" pitchFamily="50" charset="-127"/>
              </a:rPr>
              <a:t>3 </a:t>
            </a:r>
            <a:r>
              <a:rPr lang="en-US" altLang="ko-KR" sz="2000" dirty="0">
                <a:ea typeface="굴림" panose="020B0600000101010101" pitchFamily="50" charset="-127"/>
              </a:rPr>
              <a:t>+12 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=</a:t>
            </a:r>
            <a:r>
              <a:rPr lang="en-US" altLang="ko-KR" sz="2000" dirty="0">
                <a:ea typeface="굴림" panose="020B0600000101010101" pitchFamily="50" charset="-127"/>
              </a:rPr>
              <a:t> Ω(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ea typeface="굴림" panose="020B0600000101010101" pitchFamily="50" charset="-127"/>
              </a:rPr>
              <a:t>2</a:t>
            </a:r>
            <a:r>
              <a:rPr lang="en-US" altLang="ko-KR" sz="2000" dirty="0">
                <a:ea typeface="굴림" panose="020B0600000101010101" pitchFamily="50" charset="-127"/>
              </a:rPr>
              <a:t>)</a:t>
            </a:r>
            <a:r>
              <a:rPr lang="ko-KR" altLang="en-US" sz="2000" dirty="0">
                <a:ea typeface="굴림" panose="020B0600000101010101" pitchFamily="50" charset="-127"/>
              </a:rPr>
              <a:t>으로 표기함</a:t>
            </a:r>
          </a:p>
        </p:txBody>
      </p:sp>
    </p:spTree>
    <p:extLst>
      <p:ext uri="{BB962C8B-B14F-4D97-AF65-F5344CB8AC3E}">
        <p14:creationId xmlns:p14="http://schemas.microsoft.com/office/powerpoint/2010/main" val="89819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l-GR" altLang="ko-KR" dirty="0">
                <a:ea typeface="굴림" panose="020B0600000101010101" pitchFamily="50" charset="-127"/>
              </a:rPr>
              <a:t>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표기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963513" y="1726331"/>
            <a:ext cx="9142653" cy="2962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buNone/>
              <a:defRPr/>
            </a:pPr>
            <a:r>
              <a:rPr lang="el-GR" altLang="ko-KR" sz="2400" dirty="0">
                <a:ea typeface="굴림" panose="020B0600000101010101" pitchFamily="50" charset="-127"/>
              </a:rPr>
              <a:t>Θ</a:t>
            </a:r>
            <a:r>
              <a:rPr lang="en-US" altLang="ko-KR" sz="2400" dirty="0">
                <a:ea typeface="굴림" panose="020B0600000101010101" pitchFamily="50" charset="-127"/>
              </a:rPr>
              <a:t>(</a:t>
            </a:r>
            <a:r>
              <a:rPr lang="en-US" altLang="ko-KR" sz="2400" i="1" dirty="0">
                <a:ea typeface="굴림" panose="020B0600000101010101" pitchFamily="50" charset="-127"/>
              </a:rPr>
              <a:t>f</a:t>
            </a:r>
            <a:r>
              <a:rPr lang="en-US" altLang="ko-KR" sz="1600" i="1" dirty="0">
                <a:ea typeface="굴림" panose="020B0600000101010101" pitchFamily="50" charset="-127"/>
              </a:rPr>
              <a:t> </a:t>
            </a:r>
            <a:r>
              <a:rPr lang="en-US" altLang="ko-KR" sz="2400" dirty="0">
                <a:ea typeface="굴림" panose="020B0600000101010101" pitchFamily="50" charset="-127"/>
              </a:rPr>
              <a:t>(n)): </a:t>
            </a:r>
            <a:r>
              <a:rPr lang="ko-KR" altLang="en-US" sz="2400" dirty="0" err="1">
                <a:ea typeface="굴림" panose="020B0600000101010101" pitchFamily="50" charset="-127"/>
              </a:rPr>
              <a:t>빅</a:t>
            </a:r>
            <a:r>
              <a:rPr lang="ko-KR" altLang="en-US" sz="2400" dirty="0">
                <a:ea typeface="굴림" panose="020B0600000101010101" pitchFamily="50" charset="-127"/>
              </a:rPr>
              <a:t> </a:t>
            </a:r>
            <a:r>
              <a:rPr lang="ko-KR" altLang="en-US" sz="2400" dirty="0" err="1">
                <a:ea typeface="굴림" panose="020B0600000101010101" pitchFamily="50" charset="-127"/>
              </a:rPr>
              <a:t>세타</a:t>
            </a:r>
            <a:r>
              <a:rPr lang="en-US" altLang="ko-KR" sz="2400" baseline="36000" dirty="0">
                <a:solidFill>
                  <a:srgbClr val="C00000"/>
                </a:solidFill>
                <a:ea typeface="굴림" panose="020B0600000101010101" pitchFamily="50" charset="-127"/>
              </a:rPr>
              <a:t>Big Theta</a:t>
            </a:r>
          </a:p>
          <a:p>
            <a:pPr marL="627063" lvl="1" indent="-169863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ea typeface="굴림" panose="020B0600000101010101" pitchFamily="50" charset="-127"/>
              </a:rPr>
              <a:t>최고차항의 차수가 </a:t>
            </a:r>
            <a:r>
              <a:rPr lang="en-US" altLang="ko-KR" sz="2000" i="1" dirty="0">
                <a:ea typeface="굴림" panose="020B0600000101010101" pitchFamily="50" charset="-127"/>
              </a:rPr>
              <a:t>f</a:t>
            </a:r>
            <a:r>
              <a:rPr lang="en-US" altLang="ko-KR" sz="1200" i="1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(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dirty="0">
                <a:ea typeface="굴림" panose="020B0600000101010101" pitchFamily="50" charset="-127"/>
              </a:rPr>
              <a:t>)</a:t>
            </a:r>
            <a:r>
              <a:rPr lang="ko-KR" altLang="en-US" sz="2000" dirty="0">
                <a:ea typeface="굴림" panose="020B0600000101010101" pitchFamily="50" charset="-127"/>
              </a:rPr>
              <a:t>과 </a:t>
            </a:r>
            <a:r>
              <a:rPr lang="ko-KR" altLang="en-US" sz="2000" dirty="0">
                <a:solidFill>
                  <a:srgbClr val="FF0000"/>
                </a:solidFill>
                <a:ea typeface="굴림" panose="020B0600000101010101" pitchFamily="50" charset="-127"/>
              </a:rPr>
              <a:t>동일한 </a:t>
            </a:r>
            <a:r>
              <a:rPr lang="ko-KR" altLang="en-US" sz="2000" dirty="0">
                <a:ea typeface="굴림" panose="020B0600000101010101" pitchFamily="50" charset="-127"/>
              </a:rPr>
              <a:t>모든 함수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marL="627063" lvl="1" indent="-169863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ea typeface="굴림" panose="020B0600000101010101" pitchFamily="50" charset="-127"/>
              </a:rPr>
              <a:t>예</a:t>
            </a:r>
            <a:r>
              <a:rPr lang="en-US" altLang="ko-KR" sz="2000" dirty="0">
                <a:ea typeface="굴림" panose="020B0600000101010101" pitchFamily="50" charset="-127"/>
              </a:rPr>
              <a:t>, </a:t>
            </a:r>
            <a:r>
              <a:rPr lang="el-GR" altLang="ko-KR" sz="2000" i="1" dirty="0">
                <a:ea typeface="굴림" panose="020B0600000101010101" pitchFamily="50" charset="-127"/>
              </a:rPr>
              <a:t>Θ</a:t>
            </a:r>
            <a:r>
              <a:rPr lang="en-US" altLang="ko-KR" sz="2000" dirty="0">
                <a:ea typeface="굴림" panose="020B0600000101010101" pitchFamily="50" charset="-127"/>
              </a:rPr>
              <a:t>(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dirty="0">
                <a:ea typeface="굴림" panose="020B0600000101010101" pitchFamily="50" charset="-127"/>
              </a:rPr>
              <a:t>), </a:t>
            </a:r>
            <a:r>
              <a:rPr lang="el-GR" altLang="ko-KR" sz="2000" i="1" dirty="0">
                <a:ea typeface="굴림" panose="020B0600000101010101" pitchFamily="50" charset="-127"/>
              </a:rPr>
              <a:t>Θ</a:t>
            </a:r>
            <a:r>
              <a:rPr lang="en-US" altLang="ko-KR" sz="2000" dirty="0">
                <a:ea typeface="굴림" panose="020B0600000101010101" pitchFamily="50" charset="-127"/>
              </a:rPr>
              <a:t>(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1400" i="1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log</a:t>
            </a:r>
            <a:r>
              <a:rPr lang="en-US" altLang="ko-KR" sz="1600" dirty="0">
                <a:ea typeface="굴림" panose="020B0600000101010101" pitchFamily="50" charset="-127"/>
              </a:rPr>
              <a:t> 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dirty="0">
                <a:ea typeface="굴림" panose="020B0600000101010101" pitchFamily="50" charset="-127"/>
              </a:rPr>
              <a:t>), </a:t>
            </a:r>
            <a:r>
              <a:rPr lang="el-GR" altLang="ko-KR" sz="2000" i="1" dirty="0">
                <a:ea typeface="굴림" panose="020B0600000101010101" pitchFamily="50" charset="-127"/>
              </a:rPr>
              <a:t>Θ</a:t>
            </a:r>
            <a:r>
              <a:rPr lang="en-US" altLang="ko-KR" sz="2000" dirty="0">
                <a:ea typeface="굴림" panose="020B0600000101010101" pitchFamily="50" charset="-127"/>
              </a:rPr>
              <a:t>(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ea typeface="굴림" panose="020B0600000101010101" pitchFamily="50" charset="-127"/>
              </a:rPr>
              <a:t>2</a:t>
            </a:r>
            <a:r>
              <a:rPr lang="en-US" altLang="ko-KR" sz="2000" dirty="0">
                <a:ea typeface="굴림" panose="020B0600000101010101" pitchFamily="50" charset="-127"/>
              </a:rPr>
              <a:t>), </a:t>
            </a:r>
            <a:r>
              <a:rPr lang="el-GR" altLang="ko-KR" sz="2000" i="1" dirty="0">
                <a:ea typeface="굴림" panose="020B0600000101010101" pitchFamily="50" charset="-127"/>
              </a:rPr>
              <a:t>Θ</a:t>
            </a:r>
            <a:r>
              <a:rPr lang="en-US" altLang="ko-KR" sz="2000" dirty="0">
                <a:ea typeface="굴림" panose="020B0600000101010101" pitchFamily="50" charset="-127"/>
              </a:rPr>
              <a:t>(2</a:t>
            </a:r>
            <a:r>
              <a:rPr lang="en-US" altLang="ko-KR" sz="2000" i="1" baseline="30000" dirty="0">
                <a:ea typeface="굴림" panose="020B0600000101010101" pitchFamily="50" charset="-127"/>
              </a:rPr>
              <a:t>n</a:t>
            </a:r>
            <a:r>
              <a:rPr lang="en-US" altLang="ko-KR" sz="2000" dirty="0">
                <a:ea typeface="굴림" panose="020B0600000101010101" pitchFamily="50" charset="-127"/>
              </a:rPr>
              <a:t>), …</a:t>
            </a:r>
          </a:p>
          <a:p>
            <a:pPr marL="627063" lvl="1" indent="-169863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l-GR" altLang="ko-KR" sz="2000" i="1" dirty="0">
                <a:ea typeface="굴림" panose="020B0600000101010101" pitchFamily="50" charset="-127"/>
              </a:rPr>
              <a:t>Θ</a:t>
            </a:r>
            <a:r>
              <a:rPr lang="en-US" altLang="ko-KR" sz="2000" dirty="0">
                <a:ea typeface="굴림" panose="020B0600000101010101" pitchFamily="50" charset="-127"/>
              </a:rPr>
              <a:t>(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ea typeface="굴림" panose="020B0600000101010101" pitchFamily="50" charset="-127"/>
              </a:rPr>
              <a:t>2</a:t>
            </a:r>
            <a:r>
              <a:rPr lang="en-US" altLang="ko-KR" sz="2000" dirty="0">
                <a:ea typeface="굴림" panose="020B0600000101010101" pitchFamily="50" charset="-127"/>
              </a:rPr>
              <a:t>) = {</a:t>
            </a:r>
            <a:r>
              <a:rPr lang="en-US" altLang="ko-KR" sz="2000" i="1" dirty="0">
                <a:solidFill>
                  <a:srgbClr val="0066CC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solidFill>
                  <a:srgbClr val="0066CC"/>
                </a:solidFill>
                <a:ea typeface="굴림" panose="020B0600000101010101" pitchFamily="50" charset="-127"/>
              </a:rPr>
              <a:t>2</a:t>
            </a:r>
            <a:r>
              <a:rPr lang="en-US" altLang="ko-KR" sz="2000" dirty="0">
                <a:ea typeface="굴림" panose="020B0600000101010101" pitchFamily="50" charset="-127"/>
              </a:rPr>
              <a:t>, 5</a:t>
            </a:r>
            <a:r>
              <a:rPr lang="en-US" altLang="ko-KR" sz="2000" i="1" dirty="0">
                <a:solidFill>
                  <a:srgbClr val="0066CC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solidFill>
                  <a:srgbClr val="0066CC"/>
                </a:solidFill>
                <a:ea typeface="굴림" panose="020B0600000101010101" pitchFamily="50" charset="-127"/>
              </a:rPr>
              <a:t>2</a:t>
            </a:r>
            <a:r>
              <a:rPr lang="en-US" altLang="ko-KR" sz="2000" baseline="30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+7n+12, 100</a:t>
            </a:r>
            <a:r>
              <a:rPr lang="en-US" altLang="ko-KR" sz="2000" i="1" dirty="0">
                <a:solidFill>
                  <a:srgbClr val="0066CC"/>
                </a:solidFill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solidFill>
                  <a:srgbClr val="0066CC"/>
                </a:solidFill>
                <a:ea typeface="굴림" panose="020B0600000101010101" pitchFamily="50" charset="-127"/>
              </a:rPr>
              <a:t>2</a:t>
            </a:r>
            <a:r>
              <a:rPr lang="en-US" altLang="ko-KR" sz="2000" baseline="30000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-2n+9,</a:t>
            </a:r>
            <a:r>
              <a:rPr lang="en-US" altLang="ko-KR" sz="2000" i="1" dirty="0">
                <a:ea typeface="굴림" panose="020B0600000101010101" pitchFamily="50" charset="-127"/>
              </a:rPr>
              <a:t> </a:t>
            </a:r>
            <a:r>
              <a:rPr lang="en-US" altLang="ko-KR" sz="2000" dirty="0">
                <a:ea typeface="굴림" panose="020B0600000101010101" pitchFamily="50" charset="-127"/>
              </a:rPr>
              <a:t>… }</a:t>
            </a:r>
          </a:p>
          <a:p>
            <a:pPr marL="627063" lvl="2" indent="-169863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ea typeface="굴림" panose="020B0600000101010101" pitchFamily="50" charset="-127"/>
              </a:rPr>
              <a:t>최고차항의 차수가 </a:t>
            </a:r>
            <a:r>
              <a:rPr lang="en-US" altLang="ko-KR" sz="2000" dirty="0">
                <a:ea typeface="굴림" panose="020B0600000101010101" pitchFamily="50" charset="-127"/>
              </a:rPr>
              <a:t>2</a:t>
            </a:r>
            <a:r>
              <a:rPr lang="ko-KR" altLang="en-US" sz="2000" dirty="0">
                <a:ea typeface="굴림" panose="020B0600000101010101" pitchFamily="50" charset="-127"/>
              </a:rPr>
              <a:t>차인 모든 함수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marL="627063" lvl="1" indent="-169863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ea typeface="굴림" panose="020B0600000101010101" pitchFamily="50" charset="-127"/>
              </a:rPr>
              <a:t>5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ea typeface="굴림" panose="020B0600000101010101" pitchFamily="50" charset="-127"/>
              </a:rPr>
              <a:t>2 </a:t>
            </a:r>
            <a:r>
              <a:rPr lang="en-US" altLang="ko-KR" sz="2000" dirty="0">
                <a:ea typeface="굴림" panose="020B0600000101010101" pitchFamily="50" charset="-127"/>
              </a:rPr>
              <a:t>+12 </a:t>
            </a:r>
            <a:r>
              <a:rPr lang="el-GR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ϵ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l-GR" altLang="ko-KR" sz="2000" i="1" dirty="0">
                <a:ea typeface="굴림" panose="020B0600000101010101" pitchFamily="50" charset="-127"/>
              </a:rPr>
              <a:t>Θ</a:t>
            </a:r>
            <a:r>
              <a:rPr lang="en-US" altLang="ko-KR" sz="2000" dirty="0">
                <a:ea typeface="굴림" panose="020B0600000101010101" pitchFamily="50" charset="-127"/>
              </a:rPr>
              <a:t>(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ea typeface="굴림" panose="020B0600000101010101" pitchFamily="50" charset="-127"/>
              </a:rPr>
              <a:t>2</a:t>
            </a:r>
            <a:r>
              <a:rPr lang="en-US" altLang="ko-KR" sz="2000" dirty="0">
                <a:ea typeface="굴림" panose="020B0600000101010101" pitchFamily="50" charset="-127"/>
              </a:rPr>
              <a:t>) </a:t>
            </a:r>
            <a:r>
              <a:rPr lang="ko-KR" altLang="en-US" sz="2000" dirty="0">
                <a:ea typeface="굴림" panose="020B0600000101010101" pitchFamily="50" charset="-127"/>
              </a:rPr>
              <a:t>으로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ea typeface="굴림" panose="020B0600000101010101" pitchFamily="50" charset="-127"/>
              </a:rPr>
              <a:t>표기해야 하나 편의상 </a:t>
            </a:r>
            <a:r>
              <a:rPr lang="en-US" altLang="ko-KR" sz="2000" dirty="0">
                <a:ea typeface="굴림" panose="020B0600000101010101" pitchFamily="50" charset="-127"/>
              </a:rPr>
              <a:t>5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ea typeface="굴림" panose="020B0600000101010101" pitchFamily="50" charset="-127"/>
              </a:rPr>
              <a:t>2 </a:t>
            </a:r>
            <a:r>
              <a:rPr lang="en-US" altLang="ko-KR" sz="2000" dirty="0">
                <a:ea typeface="굴림" panose="020B0600000101010101" pitchFamily="50" charset="-127"/>
              </a:rPr>
              <a:t>+12 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50" charset="-127"/>
              </a:rPr>
              <a:t>=</a:t>
            </a:r>
            <a:r>
              <a:rPr lang="en-US" altLang="ko-KR" sz="2000" dirty="0">
                <a:ea typeface="굴림" panose="020B0600000101010101" pitchFamily="50" charset="-127"/>
              </a:rPr>
              <a:t> </a:t>
            </a:r>
            <a:r>
              <a:rPr lang="el-GR" altLang="ko-KR" sz="2000" i="1" dirty="0">
                <a:ea typeface="굴림" panose="020B0600000101010101" pitchFamily="50" charset="-127"/>
              </a:rPr>
              <a:t>Θ</a:t>
            </a:r>
            <a:r>
              <a:rPr lang="en-US" altLang="ko-KR" sz="2000" dirty="0">
                <a:ea typeface="굴림" panose="020B0600000101010101" pitchFamily="50" charset="-127"/>
              </a:rPr>
              <a:t>(</a:t>
            </a:r>
            <a:r>
              <a:rPr lang="en-US" altLang="ko-KR" sz="2000" i="1" dirty="0">
                <a:ea typeface="굴림" panose="020B0600000101010101" pitchFamily="50" charset="-127"/>
              </a:rPr>
              <a:t>n</a:t>
            </a:r>
            <a:r>
              <a:rPr lang="en-US" altLang="ko-KR" sz="2000" baseline="30000" dirty="0">
                <a:ea typeface="굴림" panose="020B0600000101010101" pitchFamily="50" charset="-127"/>
              </a:rPr>
              <a:t>2</a:t>
            </a:r>
            <a:r>
              <a:rPr lang="en-US" altLang="ko-KR" sz="2000" dirty="0">
                <a:ea typeface="굴림" panose="020B0600000101010101" pitchFamily="50" charset="-127"/>
              </a:rPr>
              <a:t>) </a:t>
            </a:r>
            <a:r>
              <a:rPr lang="ko-KR" altLang="en-US" sz="2000" dirty="0">
                <a:ea typeface="굴림" panose="020B0600000101010101" pitchFamily="50" charset="-127"/>
              </a:rPr>
              <a:t>으로 표기함</a:t>
            </a:r>
            <a:endParaRPr lang="en-US" altLang="ko-KR" sz="20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98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표기법 사용 예</a:t>
            </a: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1655976" y="1770505"/>
            <a:ext cx="7426609" cy="20313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b="1" dirty="0"/>
              <a:t>sample4</a:t>
            </a:r>
            <a:r>
              <a:rPr lang="en-US" altLang="ko-KR" sz="2000" dirty="0"/>
              <a:t>(A[], </a:t>
            </a:r>
            <a:r>
              <a:rPr lang="en-US" altLang="ko-KR" sz="2000" i="1" dirty="0"/>
              <a:t>n</a:t>
            </a:r>
            <a:r>
              <a:rPr lang="en-US" altLang="ko-KR" sz="2000" dirty="0"/>
              <a:t>):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        sum ← 0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        </a:t>
            </a:r>
            <a:r>
              <a:rPr lang="en-US" altLang="ko-KR" sz="2000" b="1" dirty="0">
                <a:solidFill>
                  <a:srgbClr val="0070C0"/>
                </a:solidFill>
              </a:rPr>
              <a:t>for</a:t>
            </a:r>
            <a:r>
              <a:rPr lang="en-US" altLang="ko-KR" sz="2000" dirty="0"/>
              <a:t> 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 ← 0 </a:t>
            </a:r>
            <a:r>
              <a:rPr lang="en-US" altLang="ko-KR" sz="2000" b="1" dirty="0">
                <a:solidFill>
                  <a:srgbClr val="0070C0"/>
                </a:solidFill>
              </a:rPr>
              <a:t>to</a:t>
            </a:r>
            <a:r>
              <a:rPr lang="en-US" altLang="ko-KR" sz="2000" dirty="0"/>
              <a:t> </a:t>
            </a:r>
            <a:r>
              <a:rPr lang="en-US" altLang="ko-KR" sz="2000" i="1" dirty="0"/>
              <a:t>n</a:t>
            </a:r>
            <a:r>
              <a:rPr lang="en-US" altLang="ko-KR" sz="2000" dirty="0"/>
              <a:t>-1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                </a:t>
            </a:r>
            <a:r>
              <a:rPr lang="en-US" altLang="ko-KR" sz="2000" b="1" dirty="0">
                <a:solidFill>
                  <a:srgbClr val="0070C0"/>
                </a:solidFill>
              </a:rPr>
              <a:t>for</a:t>
            </a:r>
            <a:r>
              <a:rPr lang="en-US" altLang="ko-KR" sz="2000" dirty="0"/>
              <a:t> </a:t>
            </a:r>
            <a:r>
              <a:rPr lang="en-US" altLang="ko-KR" sz="2000" i="1" dirty="0"/>
              <a:t>j</a:t>
            </a:r>
            <a:r>
              <a:rPr lang="en-US" altLang="ko-KR" sz="2000" dirty="0"/>
              <a:t> ← 0 </a:t>
            </a:r>
            <a:r>
              <a:rPr lang="en-US" altLang="ko-KR" sz="2000" b="1" dirty="0">
                <a:solidFill>
                  <a:srgbClr val="0070C0"/>
                </a:solidFill>
              </a:rPr>
              <a:t>to</a:t>
            </a:r>
            <a:r>
              <a:rPr lang="en-US" altLang="ko-KR" sz="2000" dirty="0"/>
              <a:t> </a:t>
            </a:r>
            <a:r>
              <a:rPr lang="en-US" altLang="ko-KR" sz="2000" i="1" dirty="0"/>
              <a:t>n</a:t>
            </a:r>
            <a:r>
              <a:rPr lang="en-US" altLang="ko-KR" sz="2000" dirty="0"/>
              <a:t>-1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i="1" dirty="0"/>
              <a:t>                        k</a:t>
            </a:r>
            <a:r>
              <a:rPr lang="en-US" altLang="ko-KR" sz="2000" dirty="0"/>
              <a:t> ← A[0...</a:t>
            </a:r>
            <a:r>
              <a:rPr lang="en-US" altLang="ko-KR" sz="2000" i="1" dirty="0"/>
              <a:t>n</a:t>
            </a:r>
            <a:r>
              <a:rPr lang="en-US" altLang="ko-KR" sz="2000" dirty="0"/>
              <a:t>-1]</a:t>
            </a:r>
            <a:r>
              <a:rPr lang="ko-KR" altLang="en-US" sz="1800" dirty="0"/>
              <a:t>에서 임의로 </a:t>
            </a:r>
            <a:r>
              <a:rPr lang="en-US" altLang="ko-KR" sz="2000" i="1" dirty="0"/>
              <a:t>n</a:t>
            </a:r>
            <a:r>
              <a:rPr lang="en-US" altLang="ko-KR" sz="2000" dirty="0"/>
              <a:t>/2</a:t>
            </a:r>
            <a:r>
              <a:rPr lang="ko-KR" altLang="en-US" sz="1800" dirty="0"/>
              <a:t>개를 뽑은 것들 중 최댓값 </a:t>
            </a:r>
            <a:endParaRPr lang="en-US" altLang="ko-KR" sz="18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                        sum ← sum + </a:t>
            </a:r>
            <a:r>
              <a:rPr lang="en-US" altLang="ko-KR" sz="2000" i="1" dirty="0"/>
              <a:t>k</a:t>
            </a:r>
            <a:r>
              <a:rPr lang="en-US" altLang="ko-KR" sz="2000" dirty="0"/>
              <a:t> </a:t>
            </a:r>
            <a:endParaRPr lang="en-US" altLang="ko-KR" sz="18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        </a:t>
            </a:r>
            <a:r>
              <a:rPr lang="en-US" altLang="ko-KR" sz="2000" b="1" dirty="0">
                <a:solidFill>
                  <a:srgbClr val="0070C0"/>
                </a:solidFill>
              </a:rPr>
              <a:t>return</a:t>
            </a:r>
            <a:r>
              <a:rPr lang="en-US" altLang="ko-KR" sz="2000" dirty="0"/>
              <a:t> sum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1593269" y="4289397"/>
            <a:ext cx="51106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알고리즘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sample4()</a:t>
            </a:r>
            <a:r>
              <a: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수행 시간은 </a:t>
            </a:r>
            <a:r>
              <a:rPr lang="el-GR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2000" i="1" dirty="0"/>
              <a:t>n</a:t>
            </a:r>
            <a:r>
              <a:rPr lang="en-US" altLang="ko-KR" sz="2000" baseline="30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3</a:t>
            </a:r>
            <a:r>
              <a:rPr lang="en-US" altLang="ko-KR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이다</a:t>
            </a:r>
          </a:p>
        </p:txBody>
      </p:sp>
    </p:spTree>
    <p:extLst>
      <p:ext uri="{BB962C8B-B14F-4D97-AF65-F5344CB8AC3E}">
        <p14:creationId xmlns:p14="http://schemas.microsoft.com/office/powerpoint/2010/main" val="198058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수학적 정의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1716099" y="2789182"/>
            <a:ext cx="3172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조금 풀어서 표현하면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716099" y="1883238"/>
            <a:ext cx="7611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ko-KR" sz="2400" dirty="0"/>
              <a:t>O(g(n)) = {</a:t>
            </a:r>
            <a:r>
              <a:rPr lang="pt-BR" altLang="ko-KR" sz="2000" dirty="0"/>
              <a:t> </a:t>
            </a:r>
            <a:r>
              <a:rPr lang="pt-BR" altLang="ko-KR" sz="2400" dirty="0"/>
              <a:t>f(n)</a:t>
            </a:r>
            <a:r>
              <a:rPr lang="pt-BR" altLang="ko-KR" sz="2000" dirty="0"/>
              <a:t> </a:t>
            </a:r>
            <a:r>
              <a:rPr lang="pt-BR" altLang="ko-KR" sz="2400" dirty="0"/>
              <a:t>| ∃c &gt; 0, n</a:t>
            </a:r>
            <a:r>
              <a:rPr lang="pt-BR" altLang="ko-KR" sz="2400" baseline="-25000" dirty="0"/>
              <a:t>0</a:t>
            </a:r>
            <a:r>
              <a:rPr lang="pt-BR" altLang="ko-KR" sz="2400" dirty="0"/>
              <a:t> &gt; 1 s.t. ∀n ≥ n</a:t>
            </a:r>
            <a:r>
              <a:rPr lang="pt-BR" altLang="ko-KR" sz="2400" baseline="-25000" dirty="0"/>
              <a:t>0</a:t>
            </a:r>
            <a:r>
              <a:rPr lang="pt-BR" altLang="ko-KR" sz="2400" dirty="0"/>
              <a:t>, f(n) ≤ cg(n)</a:t>
            </a:r>
            <a:r>
              <a:rPr lang="pt-BR" altLang="ko-KR" sz="1600" dirty="0"/>
              <a:t> </a:t>
            </a:r>
            <a:r>
              <a:rPr lang="pt-BR" altLang="ko-KR" sz="2400" dirty="0"/>
              <a:t>}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1716099" y="3555348"/>
            <a:ext cx="86843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ea typeface="맑은 고딕" panose="020B0503020000020004" pitchFamily="50" charset="-127"/>
              </a:rPr>
              <a:t>O(g(n)) = {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ea typeface="맑은 고딕" panose="020B0503020000020004" pitchFamily="50" charset="-127"/>
              </a:rPr>
              <a:t>f(n)| </a:t>
            </a:r>
            <a:r>
              <a:rPr lang="ko-KR" altLang="en-US" sz="2400" dirty="0">
                <a:ea typeface="맑은 고딕" panose="020B0503020000020004" pitchFamily="50" charset="-127"/>
              </a:rPr>
              <a:t>충분히 큰 모든 </a:t>
            </a:r>
            <a:r>
              <a:rPr lang="en-US" altLang="ko-KR" sz="2400" dirty="0">
                <a:ea typeface="맑은 고딕" panose="020B0503020000020004" pitchFamily="50" charset="-127"/>
              </a:rPr>
              <a:t>n</a:t>
            </a:r>
            <a:r>
              <a:rPr lang="ko-KR" altLang="en-US" sz="2400" dirty="0">
                <a:ea typeface="맑은 고딕" panose="020B0503020000020004" pitchFamily="50" charset="-127"/>
              </a:rPr>
              <a:t>에 대해 </a:t>
            </a:r>
            <a:r>
              <a:rPr lang="en-US" altLang="ko-KR" sz="2400" dirty="0">
                <a:ea typeface="맑은 고딕" panose="020B0503020000020004" pitchFamily="50" charset="-127"/>
              </a:rPr>
              <a:t>f(n) ≤ cg(n)</a:t>
            </a:r>
            <a:r>
              <a:rPr lang="ko-KR" altLang="en-US" sz="2400" dirty="0">
                <a:ea typeface="맑은 고딕" panose="020B0503020000020004" pitchFamily="50" charset="-127"/>
              </a:rPr>
              <a:t>인 </a:t>
            </a:r>
            <a:endParaRPr lang="en-US" altLang="ko-KR" sz="2400" dirty="0"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ea typeface="맑은 고딕" panose="020B0503020000020004" pitchFamily="50" charset="-127"/>
              </a:rPr>
              <a:t>                         </a:t>
            </a:r>
            <a:r>
              <a:rPr lang="en-US" altLang="ko-KR" sz="2400" dirty="0" smtClean="0">
                <a:ea typeface="맑은 고딕" panose="020B0503020000020004" pitchFamily="50" charset="-127"/>
              </a:rPr>
              <a:t>                     </a:t>
            </a:r>
            <a:r>
              <a:rPr lang="ko-KR" altLang="en-US" sz="2400" dirty="0" smtClean="0">
                <a:ea typeface="맑은 고딕" panose="020B0503020000020004" pitchFamily="50" charset="-127"/>
              </a:rPr>
              <a:t>양의 </a:t>
            </a:r>
            <a:r>
              <a:rPr lang="ko-KR" altLang="en-US" sz="2400" dirty="0">
                <a:ea typeface="맑은 고딕" panose="020B0503020000020004" pitchFamily="50" charset="-127"/>
              </a:rPr>
              <a:t>상수 </a:t>
            </a:r>
            <a:r>
              <a:rPr lang="en-US" altLang="ko-KR" sz="2400" dirty="0">
                <a:ea typeface="맑은 고딕" panose="020B0503020000020004" pitchFamily="50" charset="-127"/>
              </a:rPr>
              <a:t>c</a:t>
            </a:r>
            <a:r>
              <a:rPr lang="ko-KR" altLang="en-US" sz="2400" dirty="0">
                <a:ea typeface="맑은 고딕" panose="020B0503020000020004" pitchFamily="50" charset="-127"/>
              </a:rPr>
              <a:t>가 존재한다</a:t>
            </a:r>
            <a:r>
              <a:rPr lang="en-US" altLang="ko-KR" sz="2400" dirty="0">
                <a:ea typeface="맑은 고딕" panose="020B0503020000020004" pitchFamily="50" charset="-127"/>
              </a:rPr>
              <a:t>}</a:t>
            </a:r>
            <a:endParaRPr lang="ko-KR" altLang="en-US" sz="2400" dirty="0">
              <a:ea typeface="맑은 고딕" panose="020B0503020000020004" pitchFamily="50" charset="-127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090849" y="5061089"/>
            <a:ext cx="903324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점근적 복잡도를 수학적으로 증명할 때는 이런 방식의 정의가 필요하지만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자료구조 과목 수준에서는 앞의 직관적 정의로 충분하다</a:t>
            </a:r>
          </a:p>
        </p:txBody>
      </p:sp>
    </p:spTree>
    <p:extLst>
      <p:ext uri="{BB962C8B-B14F-4D97-AF65-F5344CB8AC3E}">
        <p14:creationId xmlns:p14="http://schemas.microsoft.com/office/powerpoint/2010/main" val="373596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점근적 표기에서 </a:t>
            </a:r>
            <a:r>
              <a:rPr lang="en-US" altLang="ko-KR" dirty="0"/>
              <a:t>=</a:t>
            </a:r>
            <a:r>
              <a:rPr lang="ko-KR" altLang="en-US" dirty="0"/>
              <a:t>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∈</a:t>
            </a:r>
            <a:r>
              <a:rPr lang="ko-KR" altLang="en-US" dirty="0">
                <a:latin typeface="Times New Roman" panose="02020603050405020304" pitchFamily="18" charset="0"/>
                <a:ea typeface="맑은 고딕" panose="020B0503020000020004" pitchFamily="50" charset="-127"/>
              </a:rPr>
              <a:t>의 대용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327138" y="2018971"/>
            <a:ext cx="75408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어떤 알고리즘의 수행 시간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T(n)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pt-BR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O(nlogn)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</a:t>
            </a:r>
            <a:r>
              <a:rPr lang="pt-BR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하면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T(n)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∈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pt-BR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O(nlogn)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이란 뜻이다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27137" y="3263192"/>
            <a:ext cx="63850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즉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T(n)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pt-BR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O(nlogn)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속하는 함수란 뜻이다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27137" y="4268577"/>
            <a:ext cx="79832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그러므로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pt-BR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O(nlogn)</a:t>
            </a:r>
            <a:r>
              <a:rPr lang="pt-B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pt-BR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pt-BR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T(n)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같은 표현은 적절하지 않다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시각적 의미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13542" y="1665027"/>
            <a:ext cx="4363676" cy="2618238"/>
            <a:chOff x="2862813" y="1730376"/>
            <a:chExt cx="6844711" cy="4470400"/>
          </a:xfrm>
        </p:grpSpPr>
        <p:sp>
          <p:nvSpPr>
            <p:cNvPr id="4" name="TextBox 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862813" y="4673049"/>
              <a:ext cx="1089209" cy="532966"/>
            </a:xfrm>
            <a:prstGeom prst="rect">
              <a:avLst/>
            </a:prstGeom>
            <a:blipFill rotWithShape="0">
              <a:blip r:embed="rId2"/>
              <a:stretch>
                <a:fillRect l="-11798" t="-10345" r="-10112" b="-3218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noFill/>
                </a:rPr>
                <a:t> </a:t>
              </a:r>
            </a:p>
          </p:txBody>
        </p:sp>
        <p:sp>
          <p:nvSpPr>
            <p:cNvPr id="11" name="TextBox 1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58787" y="3910926"/>
              <a:ext cx="1103635" cy="532966"/>
            </a:xfrm>
            <a:prstGeom prst="rect">
              <a:avLst/>
            </a:prstGeom>
            <a:blipFill rotWithShape="0">
              <a:blip r:embed="rId3"/>
              <a:stretch>
                <a:fillRect l="-11602" t="-10345" r="-8287" b="-32184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noFill/>
                </a:rPr>
                <a:t> </a:t>
              </a:r>
            </a:p>
          </p:txBody>
        </p:sp>
        <p:sp>
          <p:nvSpPr>
            <p:cNvPr id="13" name="TextBox 12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280211" y="1843446"/>
              <a:ext cx="1097223" cy="532966"/>
            </a:xfrm>
            <a:prstGeom prst="rect">
              <a:avLst/>
            </a:prstGeom>
            <a:blipFill rotWithShape="0">
              <a:blip r:embed="rId4"/>
              <a:stretch>
                <a:fillRect l="-11111" t="-9091" r="-9444" b="-30682"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noFill/>
                </a:rPr>
                <a:t> </a:t>
              </a:r>
            </a:p>
          </p:txBody>
        </p:sp>
        <p:cxnSp>
          <p:nvCxnSpPr>
            <p:cNvPr id="16390" name="직선 연결선 5"/>
            <p:cNvCxnSpPr>
              <a:cxnSpLocks noChangeShapeType="1"/>
            </p:cNvCxnSpPr>
            <p:nvPr/>
          </p:nvCxnSpPr>
          <p:spPr bwMode="auto">
            <a:xfrm flipV="1">
              <a:off x="2906713" y="3738563"/>
              <a:ext cx="6227762" cy="174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타원 14"/>
            <p:cNvSpPr/>
            <p:nvPr/>
          </p:nvSpPr>
          <p:spPr bwMode="auto">
            <a:xfrm>
              <a:off x="3844925" y="3671888"/>
              <a:ext cx="165100" cy="1651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굴림" pitchFamily="50" charset="-127"/>
              </a:endParaRPr>
            </a:p>
          </p:txBody>
        </p:sp>
        <p:cxnSp>
          <p:nvCxnSpPr>
            <p:cNvPr id="16392" name="직선 연결선 16"/>
            <p:cNvCxnSpPr>
              <a:cxnSpLocks noChangeShapeType="1"/>
              <a:stCxn id="15" idx="4"/>
            </p:cNvCxnSpPr>
            <p:nvPr/>
          </p:nvCxnSpPr>
          <p:spPr bwMode="auto">
            <a:xfrm>
              <a:off x="3927476" y="3836989"/>
              <a:ext cx="4763" cy="236378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타원 19"/>
            <p:cNvSpPr/>
            <p:nvPr/>
          </p:nvSpPr>
          <p:spPr bwMode="auto">
            <a:xfrm>
              <a:off x="8285163" y="3662363"/>
              <a:ext cx="163512" cy="1651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굴림" pitchFamily="50" charset="-127"/>
              </a:endParaRPr>
            </a:p>
          </p:txBody>
        </p:sp>
        <p:cxnSp>
          <p:nvCxnSpPr>
            <p:cNvPr id="16394" name="직선 연결선 20"/>
            <p:cNvCxnSpPr>
              <a:cxnSpLocks noChangeShapeType="1"/>
            </p:cNvCxnSpPr>
            <p:nvPr/>
          </p:nvCxnSpPr>
          <p:spPr bwMode="auto">
            <a:xfrm>
              <a:off x="8366125" y="1730376"/>
              <a:ext cx="0" cy="194151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타원 26"/>
            <p:cNvSpPr/>
            <p:nvPr/>
          </p:nvSpPr>
          <p:spPr bwMode="auto">
            <a:xfrm>
              <a:off x="6227763" y="3671888"/>
              <a:ext cx="165100" cy="1651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itchFamily="18" charset="0"/>
                <a:ea typeface="굴림" pitchFamily="50" charset="-127"/>
              </a:endParaRPr>
            </a:p>
          </p:txBody>
        </p:sp>
        <p:sp>
          <p:nvSpPr>
            <p:cNvPr id="19" name="TextBox 1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9213350" y="3470294"/>
              <a:ext cx="494174" cy="440633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ko-KR" altLang="en-US" sz="1400">
                  <a:noFill/>
                </a:rPr>
                <a:t> </a:t>
              </a:r>
            </a:p>
          </p:txBody>
        </p:sp>
      </p:grp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="" xmlns:a16="http://schemas.microsoft.com/office/drawing/2014/main" id="{C034B383-4022-4699-89CE-011B78ED50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337" y="3058658"/>
            <a:ext cx="6119249" cy="314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7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sz="3000" b="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</a:t>
            </a:r>
            <a:r>
              <a:rPr lang="ko-KR" altLang="ko-KR" sz="300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Ο</a:t>
            </a:r>
            <a:r>
              <a:rPr lang="en-US" altLang="ko-KR" sz="3000" b="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l-GR" altLang="ko-KR" sz="300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Ω</a:t>
            </a:r>
            <a:r>
              <a:rPr lang="en-US" altLang="ko-KR" sz="3000" b="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l-GR" altLang="ko-KR" sz="300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Θ</a:t>
            </a:r>
            <a:r>
              <a:rPr lang="en-US" altLang="ko-KR" sz="3000" b="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000" b="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표기법</a:t>
            </a:r>
            <a:r>
              <a:rPr lang="en-US" altLang="ko-KR" sz="3000" b="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000" b="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사용해 보기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1553618" y="2208612"/>
            <a:ext cx="1997663" cy="92333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b="1" dirty="0"/>
              <a:t>alg1</a:t>
            </a:r>
            <a:r>
              <a:rPr lang="pt-BR" altLang="ko-KR" sz="2000" dirty="0"/>
              <a:t>(A[], n):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dirty="0"/>
              <a:t>        k ← n/2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dirty="0"/>
              <a:t>        </a:t>
            </a:r>
            <a:r>
              <a:rPr lang="pt-BR" altLang="ko-KR" sz="2000" b="1" dirty="0">
                <a:solidFill>
                  <a:srgbClr val="0070C0"/>
                </a:solidFill>
              </a:rPr>
              <a:t>return</a:t>
            </a:r>
            <a:r>
              <a:rPr lang="pt-BR" altLang="ko-KR" sz="2000" dirty="0"/>
              <a:t> A[k]</a:t>
            </a:r>
            <a:endParaRPr lang="en-US" altLang="ko-KR" sz="2000" dirty="0">
              <a:latin typeface="+mn-ea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1553618" y="3759472"/>
            <a:ext cx="3196965" cy="147732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b="1" dirty="0"/>
              <a:t>alg2</a:t>
            </a:r>
            <a:r>
              <a:rPr lang="pt-BR" altLang="ko-KR" sz="2000" dirty="0"/>
              <a:t>(A[], n):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dirty="0"/>
              <a:t>        sum ← 0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dirty="0"/>
              <a:t>        </a:t>
            </a:r>
            <a:r>
              <a:rPr lang="pt-BR" altLang="ko-KR" sz="2000" b="1" dirty="0">
                <a:solidFill>
                  <a:srgbClr val="0070C0"/>
                </a:solidFill>
              </a:rPr>
              <a:t>for</a:t>
            </a:r>
            <a:r>
              <a:rPr lang="pt-BR" altLang="ko-KR" sz="2000" dirty="0"/>
              <a:t> </a:t>
            </a:r>
            <a:r>
              <a:rPr lang="pt-BR" altLang="ko-KR" sz="2000" i="1" dirty="0"/>
              <a:t>i</a:t>
            </a:r>
            <a:r>
              <a:rPr lang="pt-BR" altLang="ko-KR" sz="2000" dirty="0"/>
              <a:t> ← 0 </a:t>
            </a:r>
            <a:r>
              <a:rPr lang="pt-BR" altLang="ko-KR" sz="2000" b="1" dirty="0">
                <a:solidFill>
                  <a:srgbClr val="0070C0"/>
                </a:solidFill>
              </a:rPr>
              <a:t>to</a:t>
            </a:r>
            <a:r>
              <a:rPr lang="pt-BR" altLang="ko-KR" sz="2000" dirty="0"/>
              <a:t> n-1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dirty="0"/>
              <a:t>                sum ← sum + A[</a:t>
            </a:r>
            <a:r>
              <a:rPr lang="pt-BR" altLang="ko-KR" sz="2000" i="1" dirty="0"/>
              <a:t>i</a:t>
            </a:r>
            <a:r>
              <a:rPr lang="pt-BR" altLang="ko-KR" sz="2000" dirty="0"/>
              <a:t>]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dirty="0"/>
              <a:t>        </a:t>
            </a:r>
            <a:r>
              <a:rPr lang="pt-BR" altLang="ko-KR" sz="2000" b="1" dirty="0">
                <a:solidFill>
                  <a:srgbClr val="0070C0"/>
                </a:solidFill>
              </a:rPr>
              <a:t>return</a:t>
            </a:r>
            <a:r>
              <a:rPr lang="pt-BR" altLang="ko-KR" sz="2000" dirty="0"/>
              <a:t> sum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12" name="직선 연결선 11"/>
          <p:cNvCxnSpPr>
            <a:stCxn id="3" idx="3"/>
          </p:cNvCxnSpPr>
          <p:nvPr/>
        </p:nvCxnSpPr>
        <p:spPr>
          <a:xfrm flipV="1">
            <a:off x="3551281" y="2669015"/>
            <a:ext cx="1390616" cy="1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3"/>
          </p:cNvCxnSpPr>
          <p:nvPr/>
        </p:nvCxnSpPr>
        <p:spPr>
          <a:xfrm>
            <a:off x="4750583" y="4498136"/>
            <a:ext cx="1131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5015017" y="2208742"/>
            <a:ext cx="346441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관계없이 상수 시간이 소요된다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Ω(1)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이기도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O(1)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이기도 하다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l-GR" altLang="ko-KR" sz="16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 정확한 표현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932253" y="4003321"/>
            <a:ext cx="3504486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항상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비례하는 시간이 소요된다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Ω(n)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이기도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O(n)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이기도 하다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l-GR" altLang="ko-KR" sz="16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(n):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정확한 표현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6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546794" y="3868653"/>
            <a:ext cx="4378635" cy="175432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b="1" dirty="0"/>
              <a:t>alg4</a:t>
            </a:r>
            <a:r>
              <a:rPr lang="pt-BR" altLang="ko-KR" sz="2000" dirty="0"/>
              <a:t>(A[], n):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dirty="0"/>
              <a:t>        sum ← 0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dirty="0"/>
              <a:t>        </a:t>
            </a:r>
            <a:r>
              <a:rPr lang="pt-BR" altLang="ko-KR" sz="2000" b="1" dirty="0">
                <a:solidFill>
                  <a:srgbClr val="0070C0"/>
                </a:solidFill>
              </a:rPr>
              <a:t>for</a:t>
            </a:r>
            <a:r>
              <a:rPr lang="pt-BR" altLang="ko-KR" sz="2000" dirty="0"/>
              <a:t> </a:t>
            </a:r>
            <a:r>
              <a:rPr lang="pt-BR" altLang="ko-KR" sz="2000" i="1" dirty="0"/>
              <a:t>i</a:t>
            </a:r>
            <a:r>
              <a:rPr lang="pt-BR" altLang="ko-KR" sz="2000" dirty="0"/>
              <a:t> ← 0 </a:t>
            </a:r>
            <a:r>
              <a:rPr lang="pt-BR" altLang="ko-KR" sz="2000" b="1" dirty="0">
                <a:solidFill>
                  <a:srgbClr val="0070C0"/>
                </a:solidFill>
              </a:rPr>
              <a:t>to</a:t>
            </a:r>
            <a:r>
              <a:rPr lang="pt-BR" altLang="ko-KR" sz="2000" dirty="0"/>
              <a:t> n-2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dirty="0"/>
              <a:t>                </a:t>
            </a:r>
            <a:r>
              <a:rPr lang="pt-BR" altLang="ko-KR" sz="2000" b="1" dirty="0">
                <a:solidFill>
                  <a:srgbClr val="0070C0"/>
                </a:solidFill>
              </a:rPr>
              <a:t>for</a:t>
            </a:r>
            <a:r>
              <a:rPr lang="pt-BR" altLang="ko-KR" sz="2000" dirty="0"/>
              <a:t> </a:t>
            </a:r>
            <a:r>
              <a:rPr lang="pt-BR" altLang="ko-KR" sz="2000" i="1" dirty="0"/>
              <a:t>j</a:t>
            </a:r>
            <a:r>
              <a:rPr lang="pt-BR" altLang="ko-KR" sz="2000" dirty="0"/>
              <a:t> ← </a:t>
            </a:r>
            <a:r>
              <a:rPr lang="pt-BR" altLang="ko-KR" sz="2000" i="1" dirty="0"/>
              <a:t>i</a:t>
            </a:r>
            <a:r>
              <a:rPr lang="pt-BR" altLang="ko-KR" sz="2000" dirty="0"/>
              <a:t>+1 </a:t>
            </a:r>
            <a:r>
              <a:rPr lang="pt-BR" altLang="ko-KR" sz="2000" b="1" dirty="0">
                <a:solidFill>
                  <a:srgbClr val="0070C0"/>
                </a:solidFill>
              </a:rPr>
              <a:t>to</a:t>
            </a:r>
            <a:r>
              <a:rPr lang="pt-BR" altLang="ko-KR" sz="2000" dirty="0"/>
              <a:t> n-1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dirty="0"/>
              <a:t>                        sum ← sum + A[</a:t>
            </a:r>
            <a:r>
              <a:rPr lang="pt-BR" altLang="ko-KR" sz="2000" i="1" dirty="0"/>
              <a:t>i</a:t>
            </a:r>
            <a:r>
              <a:rPr lang="pt-BR" altLang="ko-KR" sz="2000" dirty="0"/>
              <a:t>] * A[</a:t>
            </a:r>
            <a:r>
              <a:rPr lang="pt-BR" altLang="ko-KR" sz="2000" i="1" dirty="0"/>
              <a:t>j</a:t>
            </a:r>
            <a:r>
              <a:rPr lang="pt-BR" altLang="ko-KR" sz="2000" dirty="0"/>
              <a:t>]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dirty="0"/>
              <a:t>        </a:t>
            </a:r>
            <a:r>
              <a:rPr lang="pt-BR" altLang="ko-KR" sz="2000" b="1" dirty="0">
                <a:solidFill>
                  <a:srgbClr val="0070C0"/>
                </a:solidFill>
              </a:rPr>
              <a:t>return</a:t>
            </a:r>
            <a:r>
              <a:rPr lang="pt-BR" altLang="ko-KR" sz="2000" dirty="0"/>
              <a:t> sum</a:t>
            </a:r>
            <a:endParaRPr lang="en-US" altLang="ko-KR" sz="2000" dirty="0">
              <a:latin typeface="+mn-ea"/>
            </a:endParaRPr>
          </a:p>
        </p:txBody>
      </p:sp>
      <p:cxnSp>
        <p:nvCxnSpPr>
          <p:cNvPr id="10" name="직선 연결선 9"/>
          <p:cNvCxnSpPr>
            <a:stCxn id="4" idx="3"/>
            <a:endCxn id="11" idx="1"/>
          </p:cNvCxnSpPr>
          <p:nvPr/>
        </p:nvCxnSpPr>
        <p:spPr>
          <a:xfrm>
            <a:off x="5925429" y="4745816"/>
            <a:ext cx="930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855509" y="4256451"/>
            <a:ext cx="3539752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항상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1600" baseline="300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비례하는 시간이 소요된다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Ω(n</a:t>
            </a:r>
            <a:r>
              <a:rPr lang="en-US" altLang="ko-KR" sz="1600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이기도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O(n</a:t>
            </a:r>
            <a:r>
              <a:rPr lang="en-US" altLang="ko-KR" sz="1600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이기도 하다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l-GR" altLang="ko-KR" sz="16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</a:t>
            </a:r>
            <a:r>
              <a:rPr lang="en-US" altLang="ko-KR" sz="1600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정확한 표현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1546794" y="1564946"/>
            <a:ext cx="3417987" cy="186512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ea typeface="굴림" panose="020B0600000101010101" pitchFamily="50" charset="-127"/>
              </a:rPr>
              <a:t>alg3</a:t>
            </a:r>
            <a:r>
              <a:rPr lang="en-US" altLang="ko-KR" sz="1800" dirty="0">
                <a:ea typeface="굴림" panose="020B0600000101010101" pitchFamily="50" charset="-127"/>
              </a:rPr>
              <a:t>(A[], n) 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>
                <a:ea typeface="굴림" panose="020B0600000101010101" pitchFamily="50" charset="-127"/>
              </a:rPr>
              <a:t>        sum ← 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b="1" dirty="0">
                <a:solidFill>
                  <a:srgbClr val="0066CC"/>
                </a:solidFill>
                <a:ea typeface="굴림" panose="020B0600000101010101" pitchFamily="50" charset="-127"/>
              </a:rPr>
              <a:t>        if</a:t>
            </a:r>
            <a:r>
              <a:rPr lang="en-US" altLang="ko-KR" sz="1800" dirty="0">
                <a:ea typeface="굴림" panose="020B0600000101010101" pitchFamily="50" charset="-127"/>
              </a:rPr>
              <a:t> (n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이 홀수</a:t>
            </a:r>
            <a:r>
              <a:rPr lang="en-US" altLang="ko-KR" sz="1800" dirty="0"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>
                <a:ea typeface="굴림" panose="020B0600000101010101" pitchFamily="50" charset="-127"/>
              </a:rPr>
              <a:t>               </a:t>
            </a:r>
            <a:r>
              <a:rPr lang="en-US" altLang="ko-KR" sz="1800" b="1" dirty="0">
                <a:solidFill>
                  <a:srgbClr val="0066CC"/>
                </a:solidFill>
                <a:ea typeface="굴림" panose="020B0600000101010101" pitchFamily="50" charset="-127"/>
              </a:rPr>
              <a:t>for </a:t>
            </a:r>
            <a:r>
              <a:rPr lang="en-US" altLang="ko-KR" sz="1800" i="1" dirty="0" err="1">
                <a:ea typeface="굴림" panose="020B0600000101010101" pitchFamily="50" charset="-127"/>
              </a:rPr>
              <a:t>i</a:t>
            </a:r>
            <a:r>
              <a:rPr lang="en-US" altLang="ko-KR" sz="1800" dirty="0">
                <a:ea typeface="굴림" panose="020B0600000101010101" pitchFamily="50" charset="-127"/>
              </a:rPr>
              <a:t> ← 0 </a:t>
            </a:r>
            <a:r>
              <a:rPr lang="en-US" altLang="ko-KR" sz="1800" b="1" dirty="0">
                <a:solidFill>
                  <a:srgbClr val="0066CC"/>
                </a:solidFill>
                <a:ea typeface="굴림" panose="020B0600000101010101" pitchFamily="50" charset="-127"/>
              </a:rPr>
              <a:t>to</a:t>
            </a:r>
            <a:r>
              <a:rPr lang="en-US" altLang="ko-KR" sz="1800" dirty="0">
                <a:ea typeface="굴림" panose="020B0600000101010101" pitchFamily="50" charset="-127"/>
              </a:rPr>
              <a:t> n</a:t>
            </a:r>
            <a:r>
              <a:rPr lang="en-US" altLang="ko-KR" sz="1800" i="1" dirty="0">
                <a:ea typeface="굴림" panose="020B0600000101010101" pitchFamily="50" charset="-127"/>
              </a:rPr>
              <a:t>-</a:t>
            </a:r>
            <a:r>
              <a:rPr lang="en-US" altLang="ko-KR" sz="1800" dirty="0">
                <a:ea typeface="굴림" panose="020B0600000101010101" pitchFamily="50" charset="-127"/>
              </a:rPr>
              <a:t>1 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>
                <a:ea typeface="굴림" panose="020B0600000101010101" pitchFamily="50" charset="-127"/>
              </a:rPr>
              <a:t>                       sum ← sum + A[</a:t>
            </a:r>
            <a:r>
              <a:rPr lang="en-US" altLang="ko-KR" sz="1800" i="1" dirty="0" err="1">
                <a:ea typeface="굴림" panose="020B0600000101010101" pitchFamily="50" charset="-127"/>
              </a:rPr>
              <a:t>i</a:t>
            </a:r>
            <a:r>
              <a:rPr lang="en-US" altLang="ko-KR" sz="1800" dirty="0">
                <a:ea typeface="굴림" panose="020B0600000101010101" pitchFamily="50" charset="-127"/>
              </a:rPr>
              <a:t>] 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sz="1800" dirty="0">
                <a:ea typeface="굴림" panose="020B0600000101010101" pitchFamily="50" charset="-127"/>
              </a:rPr>
              <a:t>        </a:t>
            </a:r>
            <a:r>
              <a:rPr lang="en-US" altLang="ko-KR" sz="1800" b="1" dirty="0">
                <a:solidFill>
                  <a:srgbClr val="0066CC"/>
                </a:solidFill>
                <a:ea typeface="굴림" panose="020B0600000101010101" pitchFamily="50" charset="-127"/>
              </a:rPr>
              <a:t>return</a:t>
            </a:r>
            <a:r>
              <a:rPr lang="en-US" altLang="ko-KR" sz="1800" dirty="0">
                <a:ea typeface="굴림" panose="020B0600000101010101" pitchFamily="50" charset="-127"/>
              </a:rPr>
              <a:t> sum  </a:t>
            </a:r>
            <a:endParaRPr lang="en-US" altLang="ko-KR" sz="1800" dirty="0">
              <a:latin typeface="+mn-ea"/>
            </a:endParaRPr>
          </a:p>
        </p:txBody>
      </p:sp>
      <p:cxnSp>
        <p:nvCxnSpPr>
          <p:cNvPr id="15" name="직선 연결선 14"/>
          <p:cNvCxnSpPr>
            <a:stCxn id="14" idx="3"/>
            <a:endCxn id="16" idx="1"/>
          </p:cNvCxnSpPr>
          <p:nvPr/>
        </p:nvCxnSpPr>
        <p:spPr>
          <a:xfrm>
            <a:off x="4964781" y="2497509"/>
            <a:ext cx="957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922565" y="1873620"/>
            <a:ext cx="5453418" cy="124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최악의 경우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비례하는 시간이 소요된다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최선의 경우 상수 시간이 소요된다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Ω(1)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O(n)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최선의 경우 </a:t>
            </a:r>
            <a:r>
              <a:rPr lang="el-GR" altLang="ko-KR" sz="16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최악의 경우 </a:t>
            </a:r>
            <a:r>
              <a:rPr lang="el-GR" altLang="ko-KR" sz="16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이라고 말한다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1"/>
          <p:cNvSpPr txBox="1">
            <a:spLocks/>
          </p:cNvSpPr>
          <p:nvPr/>
        </p:nvSpPr>
        <p:spPr>
          <a:xfrm>
            <a:off x="538387" y="288235"/>
            <a:ext cx="11126623" cy="7242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000" dirty="0" smtClean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   </a:t>
            </a:r>
            <a:r>
              <a:rPr lang="ko-KR" altLang="ko-KR" sz="3000" dirty="0" smtClean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Ο</a:t>
            </a:r>
            <a:r>
              <a:rPr lang="en-US" altLang="ko-KR" sz="3000" dirty="0" smtClean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l-GR" altLang="ko-KR" sz="3000" dirty="0" smtClean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Ω</a:t>
            </a:r>
            <a:r>
              <a:rPr lang="en-US" altLang="ko-KR" sz="3000" dirty="0" smtClean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l-GR" altLang="ko-KR" sz="3000" dirty="0" smtClean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Θ</a:t>
            </a:r>
            <a:r>
              <a:rPr lang="en-US" altLang="ko-KR" sz="3000" dirty="0" smtClean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000" dirty="0" smtClean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표기법</a:t>
            </a:r>
            <a:r>
              <a:rPr lang="en-US" altLang="ko-KR" sz="3000" dirty="0" smtClean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000" dirty="0" smtClean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사용해 보기</a:t>
            </a:r>
            <a:endParaRPr lang="ko-KR" altLang="en-US" sz="3000" dirty="0">
              <a:solidFill>
                <a:srgbClr val="00B0F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7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알고리즘의 성능</a:t>
            </a:r>
          </a:p>
        </p:txBody>
      </p:sp>
    </p:spTree>
    <p:extLst>
      <p:ext uri="{BB962C8B-B14F-4D97-AF65-F5344CB8AC3E}">
        <p14:creationId xmlns:p14="http://schemas.microsoft.com/office/powerpoint/2010/main" val="344435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>
            <a:grpSpLocks/>
          </p:cNvGrpSpPr>
          <p:nvPr/>
        </p:nvGrpSpPr>
        <p:grpSpPr bwMode="auto">
          <a:xfrm>
            <a:off x="327971" y="1457325"/>
            <a:ext cx="7399338" cy="5011737"/>
            <a:chOff x="952500" y="1712276"/>
            <a:chExt cx="7010400" cy="5012374"/>
          </a:xfrm>
        </p:grpSpPr>
        <p:sp>
          <p:nvSpPr>
            <p:cNvPr id="220164" name="Rectangle 4"/>
            <p:cNvSpPr>
              <a:spLocks noChangeArrowheads="1"/>
            </p:cNvSpPr>
            <p:nvPr/>
          </p:nvSpPr>
          <p:spPr bwMode="auto">
            <a:xfrm>
              <a:off x="1029207" y="5638662"/>
              <a:ext cx="6933693" cy="3810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defRPr/>
              </a:pPr>
              <a:endParaRPr lang="ko-KR" alt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952500" y="1712276"/>
              <a:ext cx="1402544" cy="3508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defRPr/>
              </a:pPr>
              <a:endParaRPr lang="ko-KR" alt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grpSp>
          <p:nvGrpSpPr>
            <p:cNvPr id="25626" name="Group 6"/>
            <p:cNvGrpSpPr>
              <a:grpSpLocks/>
            </p:cNvGrpSpPr>
            <p:nvPr/>
          </p:nvGrpSpPr>
          <p:grpSpPr bwMode="auto">
            <a:xfrm>
              <a:off x="1028700" y="6172200"/>
              <a:ext cx="6934200" cy="552450"/>
              <a:chOff x="648" y="3888"/>
              <a:chExt cx="4368" cy="348"/>
            </a:xfrm>
          </p:grpSpPr>
          <p:sp>
            <p:nvSpPr>
              <p:cNvPr id="220167" name="Text Box 7"/>
              <p:cNvSpPr txBox="1">
                <a:spLocks noChangeArrowheads="1"/>
              </p:cNvSpPr>
              <p:nvPr/>
            </p:nvSpPr>
            <p:spPr bwMode="auto">
              <a:xfrm>
                <a:off x="2378" y="3984"/>
                <a:ext cx="101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lang="en-US" altLang="ko-KR" sz="2000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굴림" pitchFamily="50" charset="-127"/>
                  </a:rPr>
                  <a:t>binarySearch</a:t>
                </a:r>
                <a:endParaRPr lang="en-US" altLang="ko-KR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sp>
            <p:nvSpPr>
              <p:cNvPr id="220168" name="AutoShape 8"/>
              <p:cNvSpPr>
                <a:spLocks/>
              </p:cNvSpPr>
              <p:nvPr/>
            </p:nvSpPr>
            <p:spPr bwMode="auto">
              <a:xfrm rot="16200000" flipV="1">
                <a:off x="2784" y="1752"/>
                <a:ext cx="96" cy="4368"/>
              </a:xfrm>
              <a:prstGeom prst="leftBrace">
                <a:avLst>
                  <a:gd name="adj1" fmla="val 37916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ko-KR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</p:grpSp>
      </p:grpSp>
      <p:grpSp>
        <p:nvGrpSpPr>
          <p:cNvPr id="11" name="그룹 10"/>
          <p:cNvGrpSpPr>
            <a:grpSpLocks/>
          </p:cNvGrpSpPr>
          <p:nvPr/>
        </p:nvGrpSpPr>
        <p:grpSpPr bwMode="auto">
          <a:xfrm>
            <a:off x="404171" y="2870199"/>
            <a:ext cx="6934200" cy="2894012"/>
            <a:chOff x="1028700" y="3125979"/>
            <a:chExt cx="6934200" cy="2893821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4749800" y="3125979"/>
              <a:ext cx="3213100" cy="325416"/>
            </a:xfrm>
            <a:prstGeom prst="rect">
              <a:avLst/>
            </a:prstGeom>
            <a:solidFill>
              <a:srgbClr val="FFB5A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defRPr/>
              </a:pPr>
              <a:endParaRPr lang="ko-KR" alt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굴림" panose="020B0600000101010101" pitchFamily="50" charset="-127"/>
              </a:endParaRPr>
            </a:p>
          </p:txBody>
        </p:sp>
        <p:grpSp>
          <p:nvGrpSpPr>
            <p:cNvPr id="25613" name="Group 15"/>
            <p:cNvGrpSpPr>
              <a:grpSpLocks/>
            </p:cNvGrpSpPr>
            <p:nvPr/>
          </p:nvGrpSpPr>
          <p:grpSpPr bwMode="auto">
            <a:xfrm>
              <a:off x="1028700" y="4876800"/>
              <a:ext cx="3600450" cy="1143000"/>
              <a:chOff x="648" y="3072"/>
              <a:chExt cx="2268" cy="720"/>
            </a:xfrm>
          </p:grpSpPr>
          <p:sp>
            <p:nvSpPr>
              <p:cNvPr id="220165" name="Rectangle 5"/>
              <p:cNvSpPr>
                <a:spLocks noChangeArrowheads="1"/>
              </p:cNvSpPr>
              <p:nvPr/>
            </p:nvSpPr>
            <p:spPr bwMode="auto">
              <a:xfrm>
                <a:off x="648" y="3552"/>
                <a:ext cx="2268" cy="240"/>
              </a:xfrm>
              <a:prstGeom prst="rect">
                <a:avLst/>
              </a:prstGeom>
              <a:solidFill>
                <a:srgbClr val="FFB5A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ko-KR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  <a:ea typeface="굴림" pitchFamily="50" charset="-127"/>
                </a:endParaRPr>
              </a:p>
            </p:txBody>
          </p:sp>
          <p:grpSp>
            <p:nvGrpSpPr>
              <p:cNvPr id="25615" name="Group 9"/>
              <p:cNvGrpSpPr>
                <a:grpSpLocks/>
              </p:cNvGrpSpPr>
              <p:nvPr/>
            </p:nvGrpSpPr>
            <p:grpSpPr bwMode="auto">
              <a:xfrm>
                <a:off x="648" y="3072"/>
                <a:ext cx="2268" cy="389"/>
                <a:chOff x="648" y="3072"/>
                <a:chExt cx="2268" cy="389"/>
              </a:xfrm>
            </p:grpSpPr>
            <p:sp>
              <p:nvSpPr>
                <p:cNvPr id="22017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276" y="3072"/>
                  <a:ext cx="1069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r">
                    <a:defRPr/>
                  </a:pPr>
                  <a:r>
                    <a:rPr lang="en-US" altLang="ko-KR" sz="2000" dirty="0" err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Arial" charset="0"/>
                      <a:ea typeface="굴림" pitchFamily="50" charset="-127"/>
                    </a:rPr>
                    <a:t>binarySearch</a:t>
                  </a:r>
                  <a:endParaRPr lang="en-US" altLang="ko-KR" sz="2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  <p:sp>
              <p:nvSpPr>
                <p:cNvPr id="220171" name="AutoShape 11"/>
                <p:cNvSpPr>
                  <a:spLocks/>
                </p:cNvSpPr>
                <p:nvPr/>
              </p:nvSpPr>
              <p:spPr bwMode="auto">
                <a:xfrm rot="5400000">
                  <a:off x="1743" y="2277"/>
                  <a:ext cx="101" cy="2268"/>
                </a:xfrm>
                <a:prstGeom prst="leftBrace">
                  <a:avLst>
                    <a:gd name="adj1" fmla="val 200000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defRPr/>
                  </a:pPr>
                  <a:endParaRPr lang="ko-KR" altLang="en-US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  <a:ea typeface="굴림" pitchFamily="50" charset="-127"/>
                  </a:endParaRPr>
                </a:p>
              </p:txBody>
            </p:sp>
          </p:grpSp>
        </p:grpSp>
      </p:grpSp>
      <p:sp>
        <p:nvSpPr>
          <p:cNvPr id="25605" name="Text Box 2"/>
          <p:cNvSpPr txBox="1">
            <a:spLocks noChangeArrowheads="1"/>
          </p:cNvSpPr>
          <p:nvPr/>
        </p:nvSpPr>
        <p:spPr bwMode="auto">
          <a:xfrm>
            <a:off x="327971" y="1458117"/>
            <a:ext cx="7239000" cy="20304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2000" i="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binarySearch</a:t>
            </a: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(A[], 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low</a:t>
            </a: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high</a:t>
            </a: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:</a:t>
            </a:r>
          </a:p>
          <a:p>
            <a:pPr>
              <a:lnSpc>
                <a:spcPct val="90000"/>
              </a:lnSpc>
            </a:pP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// A: array,  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search key,  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low</a:t>
            </a: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high</a:t>
            </a: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: array bounds</a:t>
            </a:r>
          </a:p>
          <a:p>
            <a:pPr>
              <a:lnSpc>
                <a:spcPct val="90000"/>
              </a:lnSpc>
            </a:pP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000" b="1" i="0" dirty="0">
                <a:solidFill>
                  <a:srgbClr val="3333CC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(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low</a:t>
            </a: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&gt; 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high</a:t>
            </a: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sz="2000" b="1" i="0" dirty="0">
                <a:solidFill>
                  <a:srgbClr val="3333CC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return </a:t>
            </a: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“Not found”</a:t>
            </a:r>
          </a:p>
          <a:p>
            <a:pPr>
              <a:lnSpc>
                <a:spcPct val="90000"/>
              </a:lnSpc>
            </a:pP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mid</a:t>
            </a: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← (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low</a:t>
            </a: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+ 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high</a:t>
            </a: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)/2</a:t>
            </a:r>
          </a:p>
          <a:p>
            <a:pPr>
              <a:lnSpc>
                <a:spcPct val="90000"/>
              </a:lnSpc>
            </a:pP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000" b="1" i="0" dirty="0">
                <a:solidFill>
                  <a:srgbClr val="3333CC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if</a:t>
            </a: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(A[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mid</a:t>
            </a: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] &lt; 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sz="2000" b="1" i="0" dirty="0">
                <a:solidFill>
                  <a:srgbClr val="3333CC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return</a:t>
            </a: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</a:t>
            </a:r>
            <a:r>
              <a:rPr lang="en-US" altLang="ko-KR" sz="2000" i="0" dirty="0" err="1">
                <a:solidFill>
                  <a:srgbClr val="009973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binarySearch</a:t>
            </a:r>
            <a:r>
              <a:rPr lang="en-US" altLang="ko-KR" sz="2000" i="0" dirty="0">
                <a:solidFill>
                  <a:srgbClr val="009973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(A, </a:t>
            </a:r>
            <a:r>
              <a:rPr lang="en-US" altLang="ko-KR" sz="2000" dirty="0">
                <a:solidFill>
                  <a:srgbClr val="009973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i="0" dirty="0">
                <a:solidFill>
                  <a:srgbClr val="009973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009973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mid</a:t>
            </a:r>
            <a:r>
              <a:rPr lang="en-US" altLang="ko-KR" sz="2000" i="0" dirty="0">
                <a:solidFill>
                  <a:srgbClr val="009973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+1, </a:t>
            </a:r>
            <a:r>
              <a:rPr lang="en-US" altLang="ko-KR" sz="2000" dirty="0">
                <a:solidFill>
                  <a:srgbClr val="009973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high</a:t>
            </a:r>
            <a:r>
              <a:rPr lang="en-US" altLang="ko-KR" sz="2000" i="0" dirty="0">
                <a:solidFill>
                  <a:srgbClr val="009973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000" b="1" i="0" dirty="0">
                <a:solidFill>
                  <a:srgbClr val="3333CC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else if </a:t>
            </a: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(A[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mid</a:t>
            </a: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] &gt; </a:t>
            </a:r>
            <a:r>
              <a:rPr lang="en-US" altLang="ko-KR" sz="2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) </a:t>
            </a:r>
            <a:r>
              <a:rPr lang="en-US" altLang="ko-KR" sz="2000" b="1" i="0" dirty="0">
                <a:solidFill>
                  <a:srgbClr val="3333CC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return </a:t>
            </a:r>
            <a:r>
              <a:rPr lang="en-US" altLang="ko-KR" sz="2000" i="0" dirty="0" err="1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binarySearch</a:t>
            </a:r>
            <a:r>
              <a:rPr lang="en-US" altLang="ko-KR" sz="2000" i="0" dirty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(A, </a:t>
            </a:r>
            <a:r>
              <a:rPr lang="en-US" altLang="ko-KR" sz="2000" dirty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x</a:t>
            </a:r>
            <a:r>
              <a:rPr lang="en-US" altLang="ko-KR" sz="2000" i="0" dirty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low</a:t>
            </a:r>
            <a:r>
              <a:rPr lang="en-US" altLang="ko-KR" sz="2000" i="0" dirty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, </a:t>
            </a:r>
            <a:r>
              <a:rPr lang="en-US" altLang="ko-KR" sz="2000" dirty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mid</a:t>
            </a:r>
            <a:r>
              <a:rPr lang="en-US" altLang="ko-KR" sz="2000" i="0" dirty="0">
                <a:solidFill>
                  <a:srgbClr val="FF33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-1)</a:t>
            </a:r>
            <a:endParaRPr lang="en-US" altLang="ko-KR" sz="2000" i="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	</a:t>
            </a:r>
            <a:r>
              <a:rPr lang="en-US" altLang="ko-KR" sz="2000" b="1" i="0" dirty="0">
                <a:solidFill>
                  <a:srgbClr val="3333CC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else return</a:t>
            </a:r>
            <a:r>
              <a:rPr lang="en-US" altLang="ko-KR" sz="2000" i="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mid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026721" y="4046537"/>
            <a:ext cx="5003800" cy="2105025"/>
            <a:chOff x="2244" y="2710"/>
            <a:chExt cx="2531" cy="1326"/>
          </a:xfrm>
        </p:grpSpPr>
        <p:sp>
          <p:nvSpPr>
            <p:cNvPr id="220172" name="Text Box 12"/>
            <p:cNvSpPr txBox="1">
              <a:spLocks noChangeArrowheads="1"/>
            </p:cNvSpPr>
            <p:nvPr/>
          </p:nvSpPr>
          <p:spPr bwMode="auto">
            <a:xfrm>
              <a:off x="3018" y="2710"/>
              <a:ext cx="175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ko-KR" altLang="en-US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굴림" pitchFamily="50" charset="-127"/>
                </a:rPr>
                <a:t>사이즈만</a:t>
              </a:r>
              <a:r>
                <a:rPr lang="en-US" altLang="ko-KR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굴림" pitchFamily="50" charset="-127"/>
                </a:rPr>
                <a:t> </a:t>
              </a:r>
              <a:r>
                <a:rPr lang="ko-KR" altLang="en-US" sz="20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굴림" pitchFamily="50" charset="-127"/>
                </a:rPr>
                <a:t>다르고 똑같은 문제</a:t>
              </a:r>
              <a:endParaRPr lang="en-US" altLang="ko-KR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" pitchFamily="50" charset="-127"/>
              </a:endParaRPr>
            </a:p>
          </p:txBody>
        </p:sp>
        <p:sp>
          <p:nvSpPr>
            <p:cNvPr id="220173" name="Line 13"/>
            <p:cNvSpPr>
              <a:spLocks noChangeShapeType="1"/>
            </p:cNvSpPr>
            <p:nvPr/>
          </p:nvSpPr>
          <p:spPr bwMode="auto">
            <a:xfrm flipH="1">
              <a:off x="2244" y="2877"/>
              <a:ext cx="828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ko-KR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220174" name="Line 14"/>
            <p:cNvSpPr>
              <a:spLocks noChangeShapeType="1"/>
            </p:cNvSpPr>
            <p:nvPr/>
          </p:nvSpPr>
          <p:spPr bwMode="auto">
            <a:xfrm flipH="1">
              <a:off x="3072" y="2962"/>
              <a:ext cx="452" cy="10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r">
                <a:defRPr/>
              </a:pPr>
              <a:endParaRPr lang="ko-KR" alt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220177" name="Text Box 17"/>
          <p:cNvSpPr txBox="1">
            <a:spLocks noChangeArrowheads="1"/>
          </p:cNvSpPr>
          <p:nvPr/>
        </p:nvSpPr>
        <p:spPr bwMode="auto">
          <a:xfrm>
            <a:off x="7663196" y="3113842"/>
            <a:ext cx="361829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수행 시간</a:t>
            </a:r>
            <a:r>
              <a:rPr lang="en-US" altLang="ko-KR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pPr indent="266700">
              <a:defRPr/>
            </a:pPr>
            <a:r>
              <a:rPr lang="ko-KR" altLang="en-US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최악의 경우 </a:t>
            </a:r>
            <a:r>
              <a:rPr lang="el-GR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Θ</a:t>
            </a:r>
            <a:r>
              <a:rPr lang="en-US" altLang="ko-KR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(log n),</a:t>
            </a:r>
          </a:p>
          <a:p>
            <a:pPr indent="266700">
              <a:defRPr/>
            </a:pPr>
            <a:r>
              <a:rPr lang="ko-KR" altLang="en-US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최선의 경우 </a:t>
            </a:r>
            <a:r>
              <a:rPr lang="el-GR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Θ</a:t>
            </a:r>
            <a:r>
              <a:rPr lang="en-US" altLang="ko-KR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(1),</a:t>
            </a:r>
            <a:r>
              <a:rPr lang="ko-KR" altLang="en-US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indent="266700">
              <a:defRPr/>
            </a:pPr>
            <a:r>
              <a:rPr lang="ko-KR" altLang="en-US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앞에 수식어 없이 그냥 말하면</a:t>
            </a:r>
            <a:r>
              <a:rPr lang="en-US" altLang="ko-KR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O(log</a:t>
            </a:r>
            <a:r>
              <a:rPr lang="en-US" altLang="ko-KR" sz="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n)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z="3000" b="0" dirty="0">
                <a:solidFill>
                  <a:srgbClr val="00B0F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                  재귀 알고리즘의 복잡도 분석 예</a:t>
            </a: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663196" y="1349018"/>
            <a:ext cx="4528804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배열의 중앙에 있는 원소와 비교하고 나면</a:t>
            </a:r>
            <a:endParaRPr lang="en-US" altLang="ko-KR" sz="1400" dirty="0">
              <a:solidFill>
                <a:srgbClr val="000000"/>
              </a:solidFill>
              <a:latin typeface="Arial" charset="0"/>
              <a:ea typeface="굴림" pitchFamily="50" charset="-127"/>
            </a:endParaRP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자신과 똑같지만 크기가 반이 되는 문제를 </a:t>
            </a:r>
            <a:endParaRPr lang="en-US" altLang="ko-KR" sz="1400" dirty="0">
              <a:solidFill>
                <a:srgbClr val="000000"/>
              </a:solidFill>
              <a:latin typeface="Arial" charset="0"/>
              <a:ea typeface="굴림" pitchFamily="50" charset="-127"/>
            </a:endParaRP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만난다</a:t>
            </a:r>
            <a:r>
              <a:rPr lang="en-US" altLang="ko-KR" sz="14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즉</a:t>
            </a:r>
            <a:r>
              <a:rPr lang="en-US" altLang="ko-KR" sz="14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, T(n) = c + T(n/2)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이런</a:t>
            </a:r>
            <a:r>
              <a:rPr lang="en-US" altLang="ko-KR" sz="14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식으로 크기를 반씩 줄여나가면 </a:t>
            </a:r>
            <a:endParaRPr lang="en-US" altLang="ko-KR" sz="1400" dirty="0">
              <a:solidFill>
                <a:srgbClr val="000000"/>
              </a:solidFill>
              <a:latin typeface="Arial" charset="0"/>
              <a:ea typeface="굴림" pitchFamily="50" charset="-127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~log</a:t>
            </a:r>
            <a:r>
              <a:rPr lang="en-US" altLang="ko-KR" sz="1400" baseline="-250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n</a:t>
            </a:r>
            <a:r>
              <a:rPr lang="ko-KR" altLang="en-US" sz="14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번 만에 크기 </a:t>
            </a:r>
            <a:r>
              <a:rPr lang="en-US" altLang="ko-KR" sz="14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인 문제를 만나게 된다</a:t>
            </a:r>
            <a:r>
              <a:rPr lang="en-US" altLang="ko-KR" sz="14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.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문제의 크기를 반으로 줄이는데 필요한 작업은 </a:t>
            </a:r>
            <a:endParaRPr lang="en-US" altLang="ko-KR" sz="1400" dirty="0">
              <a:solidFill>
                <a:srgbClr val="000000"/>
              </a:solidFill>
              <a:latin typeface="Arial" charset="0"/>
              <a:ea typeface="굴림" pitchFamily="50" charset="-127"/>
            </a:endParaRP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상수 시간이므로 최대 </a:t>
            </a:r>
            <a:r>
              <a:rPr lang="en-US" altLang="ko-KR" sz="14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log</a:t>
            </a:r>
            <a:r>
              <a:rPr lang="en-US" altLang="ko-KR" sz="1400" baseline="-250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n</a:t>
            </a:r>
            <a:r>
              <a:rPr lang="ko-KR" altLang="en-US" sz="14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에 비례하는 시간에 끝난다</a:t>
            </a:r>
            <a:r>
              <a:rPr lang="en-US" altLang="ko-KR" sz="1400" dirty="0">
                <a:solidFill>
                  <a:srgbClr val="000000"/>
                </a:solidFill>
                <a:latin typeface="Arial" charset="0"/>
                <a:ea typeface="굴림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379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62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주요 내용</a:t>
            </a:r>
            <a:endParaRPr lang="en-US" altLang="ko-KR" dirty="0"/>
          </a:p>
          <a:p>
            <a:pPr lvl="1"/>
            <a:r>
              <a:rPr lang="en-US" altLang="ko-KR" dirty="0"/>
              <a:t>01 </a:t>
            </a:r>
            <a:r>
              <a:rPr lang="ko-KR" altLang="en-US" dirty="0"/>
              <a:t>알고리즘 수행 시간이란</a:t>
            </a:r>
          </a:p>
          <a:p>
            <a:pPr lvl="1"/>
            <a:r>
              <a:rPr lang="en-US" altLang="ko-KR" dirty="0"/>
              <a:t>02 </a:t>
            </a:r>
            <a:r>
              <a:rPr lang="ko-KR" altLang="en-US" dirty="0"/>
              <a:t>알고리즘 복잡도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학습목표</a:t>
            </a:r>
            <a:endParaRPr lang="en-US" altLang="ko-KR" dirty="0"/>
          </a:p>
          <a:p>
            <a:pPr lvl="1"/>
            <a:r>
              <a:rPr lang="ko-KR" altLang="en-US" dirty="0"/>
              <a:t>알고리즘 수행 시간의 의미를 단순한 예로 시작해서 이해하도록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알고리즘 복잡도를 표현하는 방법을 이해한다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몇 가지 다른 관점으로 알고리즘 복잡도에 대해 직관적으로 이해한다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940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11B8D76-5231-42DE-9DD3-4D03FF11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 </a:t>
            </a:r>
            <a:r>
              <a:rPr lang="ko-KR" altLang="en-US" dirty="0"/>
              <a:t>알고리즘 수행 시간이란</a:t>
            </a:r>
          </a:p>
        </p:txBody>
      </p:sp>
    </p:spTree>
    <p:extLst>
      <p:ext uri="{BB962C8B-B14F-4D97-AF65-F5344CB8AC3E}">
        <p14:creationId xmlns:p14="http://schemas.microsoft.com/office/powerpoint/2010/main" val="36694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B6FF854-D9D1-480A-A292-B90E5F166A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b="0" dirty="0">
                <a:solidFill>
                  <a:srgbClr val="C0504D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알고리즘의 수행 시간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BAB354-A666-4CCD-B2C8-54E87C37B43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ko-KR" altLang="en-US" dirty="0"/>
              <a:t>입력의 크기 </a:t>
            </a:r>
            <a:r>
              <a:rPr lang="en-US" altLang="ko-KR" dirty="0"/>
              <a:t>n</a:t>
            </a:r>
            <a:r>
              <a:rPr lang="ko-KR" altLang="en-US" dirty="0"/>
              <a:t>에 대해 시간이 얼마나 걸리는지로 표현한다</a:t>
            </a:r>
          </a:p>
          <a:p>
            <a:r>
              <a:rPr lang="ko-KR" altLang="en-US" dirty="0"/>
              <a:t>입력의 크기는 대부분 자명함</a:t>
            </a:r>
          </a:p>
          <a:p>
            <a:pPr lvl="1"/>
            <a:r>
              <a:rPr lang="ko-KR" altLang="en-US" dirty="0"/>
              <a:t>정렬</a:t>
            </a:r>
            <a:r>
              <a:rPr lang="en-US" altLang="ko-KR" dirty="0"/>
              <a:t>: </a:t>
            </a:r>
            <a:r>
              <a:rPr lang="ko-KR" altLang="en-US" dirty="0"/>
              <a:t>정렬할 원소의 수</a:t>
            </a:r>
          </a:p>
          <a:p>
            <a:pPr lvl="1"/>
            <a:r>
              <a:rPr lang="ko-KR" altLang="en-US" dirty="0"/>
              <a:t>색인</a:t>
            </a:r>
            <a:r>
              <a:rPr lang="en-US" altLang="ko-KR" dirty="0"/>
              <a:t>: </a:t>
            </a:r>
            <a:r>
              <a:rPr lang="ko-KR" altLang="en-US" dirty="0"/>
              <a:t>색인에 포함된 원소의 수</a:t>
            </a:r>
          </a:p>
          <a:p>
            <a:pPr marL="266700" lvl="1" indent="0">
              <a:buNone/>
            </a:pPr>
            <a:r>
              <a:rPr lang="en-US" altLang="ko-KR" dirty="0"/>
              <a:t>  …</a:t>
            </a:r>
          </a:p>
          <a:p>
            <a:endParaRPr lang="ko-KR" alt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="" xmlns:a16="http://schemas.microsoft.com/office/drawing/2014/main" id="{2D35D069-6ED4-49DA-B9AC-D0D8C733C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98" y="2871713"/>
            <a:ext cx="6279588" cy="320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0" dirty="0"/>
              <a:t>알고리즘 수행 시간의 예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1471732" y="1580819"/>
            <a:ext cx="1997663" cy="92333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b="1" dirty="0"/>
              <a:t>sample1</a:t>
            </a:r>
            <a:r>
              <a:rPr lang="pt-BR" altLang="ko-KR" sz="2000" dirty="0"/>
              <a:t>(A[], n):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dirty="0"/>
              <a:t>        k ← n/2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dirty="0"/>
              <a:t>        </a:t>
            </a:r>
            <a:r>
              <a:rPr lang="pt-BR" altLang="ko-KR" sz="2000" b="1" dirty="0">
                <a:solidFill>
                  <a:srgbClr val="0070C0"/>
                </a:solidFill>
              </a:rPr>
              <a:t>return</a:t>
            </a:r>
            <a:r>
              <a:rPr lang="pt-BR" altLang="ko-KR" sz="2000" dirty="0"/>
              <a:t> A[k]</a:t>
            </a:r>
            <a:endParaRPr lang="en-US" altLang="ko-KR" sz="2000" dirty="0">
              <a:latin typeface="+mn-ea"/>
            </a:endParaRPr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1471732" y="2824599"/>
            <a:ext cx="3196965" cy="147732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b="1" dirty="0"/>
              <a:t>sample2</a:t>
            </a:r>
            <a:r>
              <a:rPr lang="pt-BR" altLang="ko-KR" sz="2000" dirty="0"/>
              <a:t>(A[], n):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dirty="0"/>
              <a:t>        sum ← 0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dirty="0"/>
              <a:t>        </a:t>
            </a:r>
            <a:r>
              <a:rPr lang="pt-BR" altLang="ko-KR" sz="2000" b="1" dirty="0">
                <a:solidFill>
                  <a:srgbClr val="0070C0"/>
                </a:solidFill>
              </a:rPr>
              <a:t>for</a:t>
            </a:r>
            <a:r>
              <a:rPr lang="pt-BR" altLang="ko-KR" sz="2000" dirty="0"/>
              <a:t> </a:t>
            </a:r>
            <a:r>
              <a:rPr lang="pt-BR" altLang="ko-KR" sz="2000" i="1" dirty="0"/>
              <a:t>i</a:t>
            </a:r>
            <a:r>
              <a:rPr lang="pt-BR" altLang="ko-KR" sz="2000" dirty="0"/>
              <a:t> ← 0 </a:t>
            </a:r>
            <a:r>
              <a:rPr lang="pt-BR" altLang="ko-KR" sz="2000" b="1" dirty="0">
                <a:solidFill>
                  <a:srgbClr val="0070C0"/>
                </a:solidFill>
              </a:rPr>
              <a:t>to</a:t>
            </a:r>
            <a:r>
              <a:rPr lang="pt-BR" altLang="ko-KR" sz="2000" dirty="0"/>
              <a:t> n-1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dirty="0"/>
              <a:t>                sum ← sum + A[</a:t>
            </a:r>
            <a:r>
              <a:rPr lang="pt-BR" altLang="ko-KR" sz="2000" i="1" dirty="0"/>
              <a:t>i</a:t>
            </a:r>
            <a:r>
              <a:rPr lang="pt-BR" altLang="ko-KR" sz="2000" dirty="0"/>
              <a:t>]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dirty="0"/>
              <a:t>        </a:t>
            </a:r>
            <a:r>
              <a:rPr lang="pt-BR" altLang="ko-KR" sz="2000" b="1" dirty="0">
                <a:solidFill>
                  <a:srgbClr val="0070C0"/>
                </a:solidFill>
              </a:rPr>
              <a:t>return</a:t>
            </a:r>
            <a:r>
              <a:rPr lang="pt-BR" altLang="ko-KR" sz="2000" dirty="0"/>
              <a:t> sum</a:t>
            </a:r>
            <a:endParaRPr lang="en-US" altLang="ko-KR" sz="2000" dirty="0">
              <a:latin typeface="+mn-ea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471732" y="4683932"/>
            <a:ext cx="4378635" cy="175432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b="1" dirty="0"/>
              <a:t>sample3</a:t>
            </a:r>
            <a:r>
              <a:rPr lang="en-US" altLang="ko-KR" sz="2000" dirty="0"/>
              <a:t>(A[], n):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        sum ← 0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        </a:t>
            </a:r>
            <a:r>
              <a:rPr lang="en-US" altLang="ko-KR" sz="2000" b="1" dirty="0">
                <a:solidFill>
                  <a:srgbClr val="0070C0"/>
                </a:solidFill>
              </a:rPr>
              <a:t>for</a:t>
            </a:r>
            <a:r>
              <a:rPr lang="en-US" altLang="ko-KR" sz="2000" dirty="0"/>
              <a:t> 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 ← 0 </a:t>
            </a:r>
            <a:r>
              <a:rPr lang="en-US" altLang="ko-KR" sz="2000" b="1" dirty="0">
                <a:solidFill>
                  <a:srgbClr val="0070C0"/>
                </a:solidFill>
              </a:rPr>
              <a:t>to</a:t>
            </a:r>
            <a:r>
              <a:rPr lang="en-US" altLang="ko-KR" sz="2000" dirty="0"/>
              <a:t> n-1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                </a:t>
            </a:r>
            <a:r>
              <a:rPr lang="en-US" altLang="ko-KR" sz="2000" b="1" dirty="0">
                <a:solidFill>
                  <a:srgbClr val="0070C0"/>
                </a:solidFill>
              </a:rPr>
              <a:t>for</a:t>
            </a:r>
            <a:r>
              <a:rPr lang="en-US" altLang="ko-KR" sz="2000" dirty="0"/>
              <a:t> </a:t>
            </a:r>
            <a:r>
              <a:rPr lang="en-US" altLang="ko-KR" sz="2000" i="1" dirty="0"/>
              <a:t>j</a:t>
            </a:r>
            <a:r>
              <a:rPr lang="en-US" altLang="ko-KR" sz="2000" dirty="0"/>
              <a:t> ← 0 </a:t>
            </a:r>
            <a:r>
              <a:rPr lang="en-US" altLang="ko-KR" sz="2000" b="1" dirty="0">
                <a:solidFill>
                  <a:srgbClr val="0070C0"/>
                </a:solidFill>
              </a:rPr>
              <a:t>to</a:t>
            </a:r>
            <a:r>
              <a:rPr lang="en-US" altLang="ko-KR" sz="2000" dirty="0"/>
              <a:t> n-1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                        sum ← sum + A[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] * A[</a:t>
            </a:r>
            <a:r>
              <a:rPr lang="en-US" altLang="ko-KR" sz="2000" i="1" dirty="0"/>
              <a:t>j</a:t>
            </a:r>
            <a:r>
              <a:rPr lang="en-US" altLang="ko-KR" sz="2000" dirty="0"/>
              <a:t>]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        </a:t>
            </a:r>
            <a:r>
              <a:rPr lang="en-US" altLang="ko-KR" sz="2000" b="1" dirty="0">
                <a:solidFill>
                  <a:srgbClr val="0070C0"/>
                </a:solidFill>
              </a:rPr>
              <a:t>return</a:t>
            </a:r>
            <a:r>
              <a:rPr lang="en-US" altLang="ko-KR" sz="2000" dirty="0"/>
              <a:t> sum</a:t>
            </a:r>
            <a:endParaRPr lang="en-US" altLang="ko-KR" sz="20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11" y="1841167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상수 시간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9797" y="3363208"/>
            <a:ext cx="223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n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비례하는 시간</a:t>
            </a:r>
          </a:p>
        </p:txBody>
      </p:sp>
      <p:cxnSp>
        <p:nvCxnSpPr>
          <p:cNvPr id="12" name="직선 연결선 11"/>
          <p:cNvCxnSpPr>
            <a:stCxn id="3" idx="3"/>
            <a:endCxn id="8" idx="1"/>
          </p:cNvCxnSpPr>
          <p:nvPr/>
        </p:nvCxnSpPr>
        <p:spPr>
          <a:xfrm flipV="1">
            <a:off x="3469395" y="2041222"/>
            <a:ext cx="1390616" cy="1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3"/>
            <a:endCxn id="10" idx="1"/>
          </p:cNvCxnSpPr>
          <p:nvPr/>
        </p:nvCxnSpPr>
        <p:spPr>
          <a:xfrm>
            <a:off x="4668697" y="3563263"/>
            <a:ext cx="1131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14847" y="5378485"/>
            <a:ext cx="2785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</a:t>
            </a:r>
            <a:r>
              <a:rPr lang="en-US" altLang="ko-KR" sz="2000" baseline="36000" dirty="0"/>
              <a:t>2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비례하는 시간</a:t>
            </a:r>
          </a:p>
        </p:txBody>
      </p:sp>
      <p:cxnSp>
        <p:nvCxnSpPr>
          <p:cNvPr id="19" name="직선 연결선 18"/>
          <p:cNvCxnSpPr>
            <a:cxnSpLocks/>
            <a:stCxn id="7" idx="3"/>
            <a:endCxn id="18" idx="1"/>
          </p:cNvCxnSpPr>
          <p:nvPr/>
        </p:nvCxnSpPr>
        <p:spPr>
          <a:xfrm>
            <a:off x="5850367" y="5561095"/>
            <a:ext cx="1064480" cy="17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2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1198776" y="1200925"/>
            <a:ext cx="7426609" cy="20313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b="1" dirty="0"/>
              <a:t>sample4</a:t>
            </a:r>
            <a:r>
              <a:rPr lang="en-US" altLang="ko-KR" sz="2000" dirty="0"/>
              <a:t>(A[], n):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        sum ← 0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        </a:t>
            </a:r>
            <a:r>
              <a:rPr lang="en-US" altLang="ko-KR" sz="2000" b="1" dirty="0">
                <a:solidFill>
                  <a:srgbClr val="0070C0"/>
                </a:solidFill>
              </a:rPr>
              <a:t>for</a:t>
            </a:r>
            <a:r>
              <a:rPr lang="en-US" altLang="ko-KR" sz="2000" dirty="0"/>
              <a:t> </a:t>
            </a:r>
            <a:r>
              <a:rPr lang="en-US" altLang="ko-KR" sz="2000" i="1" dirty="0" err="1"/>
              <a:t>i</a:t>
            </a:r>
            <a:r>
              <a:rPr lang="en-US" altLang="ko-KR" sz="2000" dirty="0"/>
              <a:t> ← 0 </a:t>
            </a:r>
            <a:r>
              <a:rPr lang="en-US" altLang="ko-KR" sz="2000" b="1" dirty="0">
                <a:solidFill>
                  <a:srgbClr val="0070C0"/>
                </a:solidFill>
              </a:rPr>
              <a:t>to</a:t>
            </a:r>
            <a:r>
              <a:rPr lang="en-US" altLang="ko-KR" sz="2000" dirty="0"/>
              <a:t> n-1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                </a:t>
            </a:r>
            <a:r>
              <a:rPr lang="en-US" altLang="ko-KR" sz="2000" b="1" dirty="0">
                <a:solidFill>
                  <a:srgbClr val="0070C0"/>
                </a:solidFill>
              </a:rPr>
              <a:t>for</a:t>
            </a:r>
            <a:r>
              <a:rPr lang="en-US" altLang="ko-KR" sz="2000" dirty="0"/>
              <a:t> </a:t>
            </a:r>
            <a:r>
              <a:rPr lang="en-US" altLang="ko-KR" sz="2000" i="1" dirty="0"/>
              <a:t>j</a:t>
            </a:r>
            <a:r>
              <a:rPr lang="en-US" altLang="ko-KR" sz="2000" dirty="0"/>
              <a:t> ← 0 </a:t>
            </a:r>
            <a:r>
              <a:rPr lang="en-US" altLang="ko-KR" sz="2000" b="1" dirty="0">
                <a:solidFill>
                  <a:srgbClr val="0070C0"/>
                </a:solidFill>
              </a:rPr>
              <a:t>to</a:t>
            </a:r>
            <a:r>
              <a:rPr lang="en-US" altLang="ko-KR" sz="2000" dirty="0"/>
              <a:t> n-1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i="1" dirty="0"/>
              <a:t>                        k</a:t>
            </a:r>
            <a:r>
              <a:rPr lang="en-US" altLang="ko-KR" sz="2000" dirty="0"/>
              <a:t> ← A[0...n-1]</a:t>
            </a:r>
            <a:r>
              <a:rPr lang="ko-KR" altLang="en-US" sz="1800" dirty="0"/>
              <a:t>에서 임의로 </a:t>
            </a:r>
            <a:r>
              <a:rPr lang="en-US" altLang="ko-KR" sz="2000" dirty="0"/>
              <a:t>n/2</a:t>
            </a:r>
            <a:r>
              <a:rPr lang="ko-KR" altLang="en-US" sz="1800" dirty="0"/>
              <a:t>개를 뽑은 것들 중 최댓값 </a:t>
            </a:r>
            <a:endParaRPr lang="en-US" altLang="ko-KR" sz="18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                        sum ← sum + </a:t>
            </a:r>
            <a:r>
              <a:rPr lang="en-US" altLang="ko-KR" sz="2000" i="1" dirty="0"/>
              <a:t>k</a:t>
            </a:r>
            <a:r>
              <a:rPr lang="en-US" altLang="ko-KR" sz="2000" dirty="0"/>
              <a:t> </a:t>
            </a:r>
            <a:endParaRPr lang="en-US" altLang="ko-KR" sz="1800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2000" dirty="0"/>
              <a:t>        </a:t>
            </a:r>
            <a:r>
              <a:rPr lang="en-US" altLang="ko-KR" sz="2000" b="1" dirty="0">
                <a:solidFill>
                  <a:srgbClr val="0070C0"/>
                </a:solidFill>
              </a:rPr>
              <a:t>return</a:t>
            </a:r>
            <a:r>
              <a:rPr lang="en-US" altLang="ko-KR" sz="2000" dirty="0"/>
              <a:t> sum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198776" y="3546641"/>
            <a:ext cx="4378635" cy="175432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b="1" dirty="0"/>
              <a:t>sample5</a:t>
            </a:r>
            <a:r>
              <a:rPr lang="pt-BR" altLang="ko-KR" sz="2000" dirty="0"/>
              <a:t>(A[], n):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dirty="0"/>
              <a:t>        sum ← 0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dirty="0"/>
              <a:t>        </a:t>
            </a:r>
            <a:r>
              <a:rPr lang="pt-BR" altLang="ko-KR" sz="2000" b="1" dirty="0">
                <a:solidFill>
                  <a:srgbClr val="0070C0"/>
                </a:solidFill>
              </a:rPr>
              <a:t>for</a:t>
            </a:r>
            <a:r>
              <a:rPr lang="pt-BR" altLang="ko-KR" sz="2000" dirty="0"/>
              <a:t> </a:t>
            </a:r>
            <a:r>
              <a:rPr lang="pt-BR" altLang="ko-KR" sz="2000" i="1" dirty="0"/>
              <a:t>i</a:t>
            </a:r>
            <a:r>
              <a:rPr lang="pt-BR" altLang="ko-KR" sz="2000" dirty="0"/>
              <a:t> ← 0 </a:t>
            </a:r>
            <a:r>
              <a:rPr lang="pt-BR" altLang="ko-KR" sz="2000" b="1" dirty="0">
                <a:solidFill>
                  <a:srgbClr val="0070C0"/>
                </a:solidFill>
              </a:rPr>
              <a:t>to</a:t>
            </a:r>
            <a:r>
              <a:rPr lang="pt-BR" altLang="ko-KR" sz="2000" dirty="0"/>
              <a:t> n-2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dirty="0"/>
              <a:t>                </a:t>
            </a:r>
            <a:r>
              <a:rPr lang="pt-BR" altLang="ko-KR" sz="2000" b="1" dirty="0">
                <a:solidFill>
                  <a:srgbClr val="0070C0"/>
                </a:solidFill>
              </a:rPr>
              <a:t>for</a:t>
            </a:r>
            <a:r>
              <a:rPr lang="pt-BR" altLang="ko-KR" sz="2000" dirty="0"/>
              <a:t> </a:t>
            </a:r>
            <a:r>
              <a:rPr lang="pt-BR" altLang="ko-KR" sz="2000" i="1" dirty="0"/>
              <a:t>j</a:t>
            </a:r>
            <a:r>
              <a:rPr lang="pt-BR" altLang="ko-KR" sz="2000" dirty="0"/>
              <a:t> ← </a:t>
            </a:r>
            <a:r>
              <a:rPr lang="pt-BR" altLang="ko-KR" sz="2000" i="1" dirty="0"/>
              <a:t>i</a:t>
            </a:r>
            <a:r>
              <a:rPr lang="pt-BR" altLang="ko-KR" sz="2000" dirty="0"/>
              <a:t>+1 </a:t>
            </a:r>
            <a:r>
              <a:rPr lang="pt-BR" altLang="ko-KR" sz="2000" b="1" dirty="0">
                <a:solidFill>
                  <a:srgbClr val="0070C0"/>
                </a:solidFill>
              </a:rPr>
              <a:t>to</a:t>
            </a:r>
            <a:r>
              <a:rPr lang="pt-BR" altLang="ko-KR" sz="2000" dirty="0"/>
              <a:t> n-1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dirty="0"/>
              <a:t>                        sum ← sum + A[</a:t>
            </a:r>
            <a:r>
              <a:rPr lang="pt-BR" altLang="ko-KR" sz="2000" i="1" dirty="0"/>
              <a:t>i</a:t>
            </a:r>
            <a:r>
              <a:rPr lang="pt-BR" altLang="ko-KR" sz="2000" dirty="0"/>
              <a:t>] * A[</a:t>
            </a:r>
            <a:r>
              <a:rPr lang="pt-BR" altLang="ko-KR" sz="2000" i="1" dirty="0"/>
              <a:t>j</a:t>
            </a:r>
            <a:r>
              <a:rPr lang="pt-BR" altLang="ko-KR" sz="2000" dirty="0"/>
              <a:t>]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BR" altLang="ko-KR" sz="2000" dirty="0"/>
              <a:t>        </a:t>
            </a:r>
            <a:r>
              <a:rPr lang="pt-BR" altLang="ko-KR" sz="2000" b="1" dirty="0">
                <a:solidFill>
                  <a:srgbClr val="0070C0"/>
                </a:solidFill>
              </a:rPr>
              <a:t>return</a:t>
            </a:r>
            <a:r>
              <a:rPr lang="pt-BR" altLang="ko-KR" sz="2000" dirty="0"/>
              <a:t> sum</a:t>
            </a:r>
            <a:endParaRPr lang="en-US" altLang="ko-KR" sz="2000" dirty="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98776" y="5645449"/>
            <a:ext cx="3216137" cy="92333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ko-K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  <a:r>
              <a:rPr lang="pt-BR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(n): </a:t>
            </a:r>
          </a:p>
          <a:p>
            <a:pPr>
              <a:lnSpc>
                <a:spcPct val="90000"/>
              </a:lnSpc>
            </a:pPr>
            <a:r>
              <a:rPr lang="pt-BR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ko-K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 = 1) </a:t>
            </a:r>
            <a:r>
              <a:rPr lang="pt-BR" altLang="ko-K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</a:p>
          <a:p>
            <a:pPr>
              <a:lnSpc>
                <a:spcPct val="90000"/>
              </a:lnSpc>
            </a:pPr>
            <a:r>
              <a:rPr lang="pt-BR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altLang="ko-K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n* </a:t>
            </a:r>
            <a:r>
              <a:rPr lang="pt-BR" altLang="ko-K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factorial</a:t>
            </a:r>
            <a:r>
              <a:rPr lang="pt-BR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(n- 1)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55541" y="2016532"/>
            <a:ext cx="241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</a:t>
            </a:r>
            <a:r>
              <a:rPr lang="en-US" altLang="ko-KR" sz="2000" baseline="36000" dirty="0"/>
              <a:t>3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비례하는 시간</a:t>
            </a:r>
          </a:p>
        </p:txBody>
      </p:sp>
      <p:cxnSp>
        <p:nvCxnSpPr>
          <p:cNvPr id="7" name="직선 연결선 6"/>
          <p:cNvCxnSpPr>
            <a:stCxn id="3" idx="3"/>
          </p:cNvCxnSpPr>
          <p:nvPr/>
        </p:nvCxnSpPr>
        <p:spPr>
          <a:xfrm flipV="1">
            <a:off x="8625385" y="2216587"/>
            <a:ext cx="73015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16555" y="4223749"/>
            <a:ext cx="2409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</a:t>
            </a:r>
            <a:r>
              <a:rPr lang="en-US" altLang="ko-KR" sz="2000" baseline="36000" dirty="0"/>
              <a:t>2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비례하는 시간</a:t>
            </a:r>
          </a:p>
        </p:txBody>
      </p:sp>
      <p:cxnSp>
        <p:nvCxnSpPr>
          <p:cNvPr id="10" name="직선 연결선 9"/>
          <p:cNvCxnSpPr>
            <a:stCxn id="4" idx="3"/>
            <a:endCxn id="9" idx="1"/>
          </p:cNvCxnSpPr>
          <p:nvPr/>
        </p:nvCxnSpPr>
        <p:spPr>
          <a:xfrm>
            <a:off x="5577411" y="4423804"/>
            <a:ext cx="1239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05896" y="5907059"/>
            <a:ext cx="2600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비례하는 시간</a:t>
            </a:r>
          </a:p>
        </p:txBody>
      </p:sp>
      <p:cxnSp>
        <p:nvCxnSpPr>
          <p:cNvPr id="20" name="직선 연결선 19"/>
          <p:cNvCxnSpPr>
            <a:stCxn id="5" idx="3"/>
            <a:endCxn id="19" idx="1"/>
          </p:cNvCxnSpPr>
          <p:nvPr/>
        </p:nvCxnSpPr>
        <p:spPr>
          <a:xfrm>
            <a:off x="4414913" y="6107114"/>
            <a:ext cx="10909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66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11B8D76-5231-42DE-9DD3-4D03FF11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02 </a:t>
            </a:r>
            <a:r>
              <a:rPr lang="ko-KR" altLang="en-US" dirty="0"/>
              <a:t>알고리즘 복잡도</a:t>
            </a:r>
          </a:p>
        </p:txBody>
      </p:sp>
    </p:spTree>
    <p:extLst>
      <p:ext uri="{BB962C8B-B14F-4D97-AF65-F5344CB8AC3E}">
        <p14:creationId xmlns:p14="http://schemas.microsoft.com/office/powerpoint/2010/main" val="35865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알고리즘 점근적 복잡도 표현</a:t>
            </a:r>
          </a:p>
        </p:txBody>
      </p:sp>
      <p:sp>
        <p:nvSpPr>
          <p:cNvPr id="6147" name="직사각형 1"/>
          <p:cNvSpPr>
            <a:spLocks noChangeArrowheads="1"/>
          </p:cNvSpPr>
          <p:nvPr/>
        </p:nvSpPr>
        <p:spPr bwMode="auto">
          <a:xfrm>
            <a:off x="8656068" y="3040445"/>
            <a:ext cx="21868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입력의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endParaRPr lang="ko-KR" altLang="en-US" sz="2400" i="1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1621855" y="5253771"/>
            <a:ext cx="6097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400" dirty="0">
                <a:latin typeface="Arial" panose="020B0604020202020204" pitchFamily="34" charset="0"/>
                <a:ea typeface="굴림" panose="020B0600000101010101" pitchFamily="50" charset="-127"/>
              </a:rPr>
              <a:t>알고리즘이 </a:t>
            </a:r>
            <a:r>
              <a:rPr lang="ko-KR" altLang="en-US" sz="2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항상</a:t>
            </a:r>
            <a:r>
              <a:rPr lang="ko-KR" altLang="en-US" sz="2400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 baseline="30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2400" dirty="0">
                <a:latin typeface="Arial" panose="020B0604020202020204" pitchFamily="34" charset="0"/>
                <a:ea typeface="굴림" panose="020B0600000101010101" pitchFamily="50" charset="-127"/>
              </a:rPr>
              <a:t>에 비례하는 시간이 든다</a:t>
            </a: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8221093" y="5253771"/>
            <a:ext cx="869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l-GR" altLang="ko-KR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(n</a:t>
            </a:r>
            <a:r>
              <a:rPr lang="en-US" altLang="ko-KR" sz="2400" baseline="30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150" name="TextBox 9"/>
          <p:cNvSpPr txBox="1">
            <a:spLocks noChangeArrowheads="1"/>
          </p:cNvSpPr>
          <p:nvPr/>
        </p:nvSpPr>
        <p:spPr bwMode="auto">
          <a:xfrm>
            <a:off x="1621855" y="3570508"/>
            <a:ext cx="6713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400" dirty="0">
                <a:latin typeface="Arial" panose="020B0604020202020204" pitchFamily="34" charset="0"/>
                <a:ea typeface="굴림" panose="020B0600000101010101" pitchFamily="50" charset="-127"/>
              </a:rPr>
              <a:t>알고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</a:t>
            </a:r>
            <a:r>
              <a:rPr lang="ko-KR" altLang="en-US" sz="2400" dirty="0">
                <a:latin typeface="Arial" panose="020B0604020202020204" pitchFamily="34" charset="0"/>
                <a:ea typeface="굴림" panose="020B0600000101010101" pitchFamily="50" charset="-127"/>
              </a:rPr>
              <a:t>즘이 </a:t>
            </a:r>
            <a:r>
              <a:rPr lang="ko-KR" altLang="en-US" sz="2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기껏해야</a:t>
            </a:r>
            <a:r>
              <a:rPr lang="en-US" altLang="ko-KR" sz="2400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 baseline="30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2400" dirty="0">
                <a:latin typeface="Arial" panose="020B0604020202020204" pitchFamily="34" charset="0"/>
                <a:ea typeface="굴림" panose="020B0600000101010101" pitchFamily="50" charset="-127"/>
              </a:rPr>
              <a:t>에 비례하는 시간이 든다</a:t>
            </a:r>
          </a:p>
        </p:txBody>
      </p:sp>
      <p:sp>
        <p:nvSpPr>
          <p:cNvPr id="6151" name="TextBox 10"/>
          <p:cNvSpPr txBox="1">
            <a:spLocks noChangeArrowheads="1"/>
          </p:cNvSpPr>
          <p:nvPr/>
        </p:nvSpPr>
        <p:spPr bwMode="auto">
          <a:xfrm>
            <a:off x="8221093" y="4008658"/>
            <a:ext cx="869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(n</a:t>
            </a:r>
            <a:r>
              <a:rPr lang="en-US" altLang="ko-KR" sz="2400" baseline="30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152" name="직선 화살표 연결선 11"/>
          <p:cNvCxnSpPr>
            <a:cxnSpLocks noChangeShapeType="1"/>
            <a:endCxn id="6151" idx="1"/>
          </p:cNvCxnSpPr>
          <p:nvPr/>
        </p:nvCxnSpPr>
        <p:spPr bwMode="auto">
          <a:xfrm>
            <a:off x="7828981" y="4240432"/>
            <a:ext cx="3921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TextBox 12"/>
          <p:cNvSpPr txBox="1">
            <a:spLocks noChangeArrowheads="1"/>
          </p:cNvSpPr>
          <p:nvPr/>
        </p:nvSpPr>
        <p:spPr bwMode="auto">
          <a:xfrm>
            <a:off x="1621856" y="4346268"/>
            <a:ext cx="6405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400" dirty="0">
                <a:latin typeface="Arial" panose="020B0604020202020204" pitchFamily="34" charset="0"/>
                <a:ea typeface="굴림" panose="020B0600000101010101" pitchFamily="50" charset="-127"/>
              </a:rPr>
              <a:t>알고리즘이 </a:t>
            </a:r>
            <a:r>
              <a:rPr lang="ko-KR" altLang="en-US" sz="2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적어도</a:t>
            </a:r>
            <a:r>
              <a:rPr lang="en-US" altLang="ko-KR" sz="2400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2400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n</a:t>
            </a:r>
            <a:r>
              <a:rPr lang="en-US" altLang="ko-KR" sz="2400" baseline="30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2400" dirty="0">
                <a:latin typeface="Arial" panose="020B0604020202020204" pitchFamily="34" charset="0"/>
                <a:ea typeface="굴림" panose="020B0600000101010101" pitchFamily="50" charset="-127"/>
              </a:rPr>
              <a:t>에 비례하는 시간이 든다</a:t>
            </a:r>
          </a:p>
        </p:txBody>
      </p:sp>
      <p:sp>
        <p:nvSpPr>
          <p:cNvPr id="6154" name="TextBox 13"/>
          <p:cNvSpPr txBox="1">
            <a:spLocks noChangeArrowheads="1"/>
          </p:cNvSpPr>
          <p:nvPr/>
        </p:nvSpPr>
        <p:spPr bwMode="auto">
          <a:xfrm>
            <a:off x="8221093" y="4732031"/>
            <a:ext cx="869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240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Ω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(n</a:t>
            </a:r>
            <a:r>
              <a:rPr lang="en-US" altLang="ko-KR" sz="2400" baseline="300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</a:t>
            </a: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  <a:endParaRPr lang="ko-KR" altLang="en-US" sz="240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6155" name="직사각형 15"/>
          <p:cNvSpPr>
            <a:spLocks noChangeArrowheads="1"/>
          </p:cNvSpPr>
          <p:nvPr/>
        </p:nvSpPr>
        <p:spPr bwMode="auto">
          <a:xfrm>
            <a:off x="1129566" y="2979822"/>
            <a:ext cx="2466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직관적 맛보기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156" name="직선 화살표 연결선 19"/>
          <p:cNvCxnSpPr>
            <a:cxnSpLocks noChangeShapeType="1"/>
          </p:cNvCxnSpPr>
          <p:nvPr/>
        </p:nvCxnSpPr>
        <p:spPr bwMode="auto">
          <a:xfrm>
            <a:off x="7828981" y="4978093"/>
            <a:ext cx="3921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직선 화살표 연결선 20"/>
          <p:cNvCxnSpPr>
            <a:cxnSpLocks noChangeShapeType="1"/>
          </p:cNvCxnSpPr>
          <p:nvPr/>
        </p:nvCxnSpPr>
        <p:spPr bwMode="auto">
          <a:xfrm>
            <a:off x="7828981" y="5485545"/>
            <a:ext cx="3921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직사각형 15"/>
          <p:cNvSpPr>
            <a:spLocks noChangeArrowheads="1"/>
          </p:cNvSpPr>
          <p:nvPr/>
        </p:nvSpPr>
        <p:spPr bwMode="auto">
          <a:xfrm>
            <a:off x="1129565" y="1574332"/>
            <a:ext cx="626966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점근적 복잡도</a:t>
            </a:r>
            <a:r>
              <a:rPr lang="en-US" altLang="ko-KR" sz="2800" baseline="360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Asymptotic Complexity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입력의 크기가 충분히 클 때의 복잡도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6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s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8228</TotalTime>
  <Words>1139</Words>
  <Application>Microsoft Office PowerPoint</Application>
  <PresentationFormat>와이드스크린</PresentationFormat>
  <Paragraphs>201</Paragraphs>
  <Slides>21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HY견고딕</vt:lpstr>
      <vt:lpstr>HY견명조</vt:lpstr>
      <vt:lpstr>HY헤드라인M</vt:lpstr>
      <vt:lpstr>굴림</vt:lpstr>
      <vt:lpstr>맑은 고딕</vt:lpstr>
      <vt:lpstr>Arial</vt:lpstr>
      <vt:lpstr>Times</vt:lpstr>
      <vt:lpstr>Times New Roman</vt:lpstr>
      <vt:lpstr>Verdana</vt:lpstr>
      <vt:lpstr>Wingdings</vt:lpstr>
      <vt:lpstr>1_Office 테마</vt:lpstr>
      <vt:lpstr>Contents Slide Master</vt:lpstr>
      <vt:lpstr>PowerPoint 프레젠테이션</vt:lpstr>
      <vt:lpstr>3장. 알고리즘의 성능</vt:lpstr>
      <vt:lpstr>Contents</vt:lpstr>
      <vt:lpstr>01 알고리즘 수행 시간이란</vt:lpstr>
      <vt:lpstr>PowerPoint 프레젠테이션</vt:lpstr>
      <vt:lpstr>PowerPoint 프레젠테이션</vt:lpstr>
      <vt:lpstr>PowerPoint 프레젠테이션</vt:lpstr>
      <vt:lpstr>02 알고리즘 복잡도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계정</cp:lastModifiedBy>
  <cp:revision>342</cp:revision>
  <dcterms:created xsi:type="dcterms:W3CDTF">2019-01-14T06:35:35Z</dcterms:created>
  <dcterms:modified xsi:type="dcterms:W3CDTF">2022-02-14T01:01:28Z</dcterms:modified>
</cp:coreProperties>
</file>