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36" r:id="rId2"/>
    <p:sldMasterId id="2147483656" r:id="rId3"/>
  </p:sldMasterIdLst>
  <p:notesMasterIdLst>
    <p:notesMasterId r:id="rId96"/>
  </p:notesMasterIdLst>
  <p:handoutMasterIdLst>
    <p:handoutMasterId r:id="rId97"/>
  </p:handoutMasterIdLst>
  <p:sldIdLst>
    <p:sldId id="369" r:id="rId4"/>
    <p:sldId id="483" r:id="rId5"/>
    <p:sldId id="484" r:id="rId6"/>
    <p:sldId id="583" r:id="rId7"/>
    <p:sldId id="584" r:id="rId8"/>
    <p:sldId id="374" r:id="rId9"/>
    <p:sldId id="585" r:id="rId10"/>
    <p:sldId id="375" r:id="rId11"/>
    <p:sldId id="591" r:id="rId12"/>
    <p:sldId id="376" r:id="rId13"/>
    <p:sldId id="587" r:id="rId14"/>
    <p:sldId id="588" r:id="rId15"/>
    <p:sldId id="379" r:id="rId16"/>
    <p:sldId id="592" r:id="rId17"/>
    <p:sldId id="593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596" r:id="rId27"/>
    <p:sldId id="391" r:id="rId28"/>
    <p:sldId id="594" r:id="rId29"/>
    <p:sldId id="393" r:id="rId30"/>
    <p:sldId id="394" r:id="rId31"/>
    <p:sldId id="395" r:id="rId32"/>
    <p:sldId id="396" r:id="rId33"/>
    <p:sldId id="397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589" r:id="rId50"/>
    <p:sldId id="418" r:id="rId51"/>
    <p:sldId id="478" r:id="rId52"/>
    <p:sldId id="417" r:id="rId53"/>
    <p:sldId id="419" r:id="rId54"/>
    <p:sldId id="420" r:id="rId55"/>
    <p:sldId id="421" r:id="rId56"/>
    <p:sldId id="422" r:id="rId57"/>
    <p:sldId id="423" r:id="rId58"/>
    <p:sldId id="424" r:id="rId59"/>
    <p:sldId id="425" r:id="rId60"/>
    <p:sldId id="426" r:id="rId61"/>
    <p:sldId id="427" r:id="rId62"/>
    <p:sldId id="428" r:id="rId63"/>
    <p:sldId id="429" r:id="rId64"/>
    <p:sldId id="431" r:id="rId65"/>
    <p:sldId id="477" r:id="rId66"/>
    <p:sldId id="434" r:id="rId67"/>
    <p:sldId id="437" r:id="rId68"/>
    <p:sldId id="438" r:id="rId69"/>
    <p:sldId id="440" r:id="rId70"/>
    <p:sldId id="441" r:id="rId71"/>
    <p:sldId id="442" r:id="rId72"/>
    <p:sldId id="443" r:id="rId73"/>
    <p:sldId id="481" r:id="rId74"/>
    <p:sldId id="450" r:id="rId75"/>
    <p:sldId id="451" r:id="rId76"/>
    <p:sldId id="452" r:id="rId77"/>
    <p:sldId id="453" r:id="rId78"/>
    <p:sldId id="454" r:id="rId79"/>
    <p:sldId id="597" r:id="rId80"/>
    <p:sldId id="599" r:id="rId81"/>
    <p:sldId id="600" r:id="rId82"/>
    <p:sldId id="601" r:id="rId83"/>
    <p:sldId id="595" r:id="rId84"/>
    <p:sldId id="479" r:id="rId85"/>
    <p:sldId id="480" r:id="rId86"/>
    <p:sldId id="456" r:id="rId87"/>
    <p:sldId id="457" r:id="rId88"/>
    <p:sldId id="468" r:id="rId89"/>
    <p:sldId id="469" r:id="rId90"/>
    <p:sldId id="470" r:id="rId91"/>
    <p:sldId id="471" r:id="rId92"/>
    <p:sldId id="474" r:id="rId93"/>
    <p:sldId id="475" r:id="rId94"/>
    <p:sldId id="590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 userDrawn="1">
          <p15:clr>
            <a:srgbClr val="A4A3A4"/>
          </p15:clr>
        </p15:guide>
        <p15:guide id="2" pos="3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600"/>
    <a:srgbClr val="B4B000"/>
    <a:srgbClr val="FFFFCC"/>
    <a:srgbClr val="FF3300"/>
    <a:srgbClr val="E7F9FF"/>
    <a:srgbClr val="F0F0F0"/>
    <a:srgbClr val="ECECEC"/>
    <a:srgbClr val="EEEEEE"/>
    <a:srgbClr val="ECE6E4"/>
    <a:srgbClr val="EAE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88266" autoAdjust="0"/>
  </p:normalViewPr>
  <p:slideViewPr>
    <p:cSldViewPr snapToGrid="0" showGuides="1">
      <p:cViewPr varScale="1">
        <p:scale>
          <a:sx n="72" d="100"/>
          <a:sy n="72" d="100"/>
        </p:scale>
        <p:origin x="762" y="72"/>
      </p:cViewPr>
      <p:guideLst>
        <p:guide orient="horz" pos="3634"/>
        <p:guide pos="30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98CBF-27B2-4BD7-906A-964E7A949E30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F9559-93FA-4727-A1EC-2AB71AE52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6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20T18:07:49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11529 8919 332 0,'0'0'0'0,"0"0"-104"16,0 0 28-16,0 0 76 16,0 0 27-16,0 0 19 15,26-6-4-15,-18 0 27 16,-1 2-2-16,2 2-10 16,-5 2-57-16,-4 0-378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3F50A-E1DE-4AD9-9C45-6BAAD24BC1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0A361-CE65-4505-B268-1782A826A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67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57F2E-D175-4154-BAE9-ECEE44256094}" type="slidenum">
              <a:rPr lang="en-US" altLang="ko-KR" sz="1200" smtClean="0">
                <a:latin typeface="Times" panose="02020603050405020304" pitchFamily="18" charset="0"/>
              </a:rPr>
              <a:pPr/>
              <a:t>10</a:t>
            </a:fld>
            <a:endParaRPr lang="en-US" altLang="ko-KR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38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18FCC8-1C5B-4A8D-B4A2-8CAADD8215C1}" type="slidenum">
              <a:rPr lang="ko-KR" altLang="en-US" sz="1200" smtClean="0">
                <a:latin typeface="Times" panose="02020603050405020304" pitchFamily="18" charset="0"/>
              </a:rPr>
              <a:pPr/>
              <a:t>64</a:t>
            </a:fld>
            <a:endParaRPr lang="ko-KR" altLang="en-US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42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/>
              <a:t>~3/17/2021(</a:t>
            </a:r>
            <a:r>
              <a:rPr lang="ko-KR" altLang="en-US"/>
              <a:t>제</a:t>
            </a:r>
            <a:r>
              <a:rPr lang="en-US" altLang="ko-KR"/>
              <a:t>5</a:t>
            </a:r>
            <a:r>
              <a:rPr lang="ko-KR" altLang="en-US"/>
              <a:t>강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819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9FDA0C-1731-40FE-A127-6CB0A2D88321}" type="slidenum">
              <a:rPr lang="en-US" altLang="ko-KR" sz="1200" smtClean="0">
                <a:latin typeface="Times" panose="02020603050405020304" pitchFamily="18" charset="0"/>
              </a:rPr>
              <a:pPr/>
              <a:t>65</a:t>
            </a:fld>
            <a:endParaRPr lang="en-US" altLang="ko-KR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42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A295EC-766A-4F50-948B-8D8005A12E93}" type="slidenum">
              <a:rPr lang="en-US" altLang="ko-KR" sz="1200" smtClean="0">
                <a:latin typeface="Times" panose="02020603050405020304" pitchFamily="18" charset="0"/>
              </a:rPr>
              <a:pPr/>
              <a:t>66</a:t>
            </a:fld>
            <a:endParaRPr lang="en-US" altLang="ko-KR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35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A295EC-766A-4F50-948B-8D8005A12E93}" type="slidenum">
              <a:rPr lang="en-US" altLang="ko-KR" sz="1200" smtClean="0">
                <a:latin typeface="Times" panose="02020603050405020304" pitchFamily="18" charset="0"/>
              </a:rPr>
              <a:pPr/>
              <a:t>71</a:t>
            </a:fld>
            <a:endParaRPr lang="en-US" altLang="ko-KR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45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08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C08186-6091-442A-B3BE-BDFE2B530DBC}" type="slidenum">
              <a:rPr lang="ko-KR" altLang="en-US" sz="1200" smtClean="0">
                <a:latin typeface="Times" panose="02020603050405020304" pitchFamily="18" charset="0"/>
              </a:rPr>
              <a:pPr/>
              <a:t>82</a:t>
            </a:fld>
            <a:endParaRPr lang="ko-KR" altLang="en-US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869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8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5BD340-37B5-4DB6-882C-4143B04DFE1E}" type="slidenum">
              <a:rPr lang="ko-KR" altLang="en-US" sz="1200" smtClean="0">
                <a:latin typeface="Times" panose="02020603050405020304" pitchFamily="18" charset="0"/>
              </a:rPr>
              <a:pPr/>
              <a:t>83</a:t>
            </a:fld>
            <a:endParaRPr lang="ko-KR" altLang="en-US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6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4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091A36-2158-4650-AFEB-6554D57EDBE0}" type="slidenum">
              <a:rPr lang="ko-KR" altLang="en-US" sz="1200" smtClean="0">
                <a:latin typeface="Times" panose="02020603050405020304" pitchFamily="18" charset="0"/>
              </a:rPr>
              <a:pPr/>
              <a:t>84</a:t>
            </a:fld>
            <a:endParaRPr lang="ko-KR" altLang="en-US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56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69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4F544C-44A2-4374-9EBB-F3EE3DDCDA6C}" type="slidenum">
              <a:rPr lang="ko-KR" altLang="en-US" sz="1200" smtClean="0">
                <a:latin typeface="Times" panose="02020603050405020304" pitchFamily="18" charset="0"/>
              </a:rPr>
              <a:pPr/>
              <a:t>86</a:t>
            </a:fld>
            <a:endParaRPr lang="ko-KR" altLang="en-US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587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90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9D5FC1-961B-4D59-AD2B-7030FACC8D8D}" type="slidenum">
              <a:rPr lang="ko-KR" altLang="en-US" sz="1200" smtClean="0">
                <a:latin typeface="Times" panose="02020603050405020304" pitchFamily="18" charset="0"/>
              </a:rPr>
              <a:pPr/>
              <a:t>87</a:t>
            </a:fld>
            <a:endParaRPr lang="ko-KR" altLang="en-US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31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0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F09E62-F5BB-4F4F-91FB-5D1ACC06D0FF}" type="slidenum">
              <a:rPr lang="ko-KR" altLang="en-US" sz="1200" smtClean="0">
                <a:latin typeface="Times" panose="02020603050405020304" pitchFamily="18" charset="0"/>
              </a:rPr>
              <a:pPr/>
              <a:t>88</a:t>
            </a:fld>
            <a:endParaRPr lang="ko-KR" altLang="en-US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16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953F-6580-4CC8-9704-B19EC11DDCE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54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200E08-9952-4A06-A8C4-28593F0514F2}" type="slidenum">
              <a:rPr lang="en-US" altLang="ko-KR" sz="1200" smtClean="0">
                <a:latin typeface="Times" panose="02020603050405020304" pitchFamily="18" charset="0"/>
              </a:rPr>
              <a:pPr/>
              <a:t>90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981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16391A-2792-4AC3-AD4E-2B06B345160F}" type="slidenum">
              <a:rPr lang="ko-KR" altLang="en-US" sz="1200" smtClean="0">
                <a:latin typeface="Times" panose="02020603050405020304" pitchFamily="18" charset="0"/>
              </a:rPr>
              <a:pPr/>
              <a:t>51</a:t>
            </a:fld>
            <a:endParaRPr lang="ko-KR" altLang="en-US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5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82D483-6338-4992-AA34-33D05397B9B1}" type="slidenum">
              <a:rPr lang="ko-KR" altLang="en-US" sz="1200" smtClean="0">
                <a:latin typeface="Times" panose="02020603050405020304" pitchFamily="18" charset="0"/>
              </a:rPr>
              <a:pPr/>
              <a:t>52</a:t>
            </a:fld>
            <a:endParaRPr lang="ko-KR" altLang="en-US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2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F326F0-EC26-4A7B-A341-76617F6F8A3C}" type="slidenum">
              <a:rPr lang="ko-KR" altLang="en-US" sz="1200" smtClean="0">
                <a:latin typeface="Times" panose="02020603050405020304" pitchFamily="18" charset="0"/>
              </a:rPr>
              <a:pPr/>
              <a:t>53</a:t>
            </a:fld>
            <a:endParaRPr lang="ko-KR" altLang="en-US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4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EAD34D-116B-48B3-B895-12AE2900B6C4}" type="slidenum">
              <a:rPr lang="ko-KR" altLang="en-US" sz="1200" smtClean="0">
                <a:latin typeface="Times" panose="02020603050405020304" pitchFamily="18" charset="0"/>
              </a:rPr>
              <a:pPr/>
              <a:t>57</a:t>
            </a:fld>
            <a:endParaRPr lang="ko-KR" altLang="en-US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00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2D3CA6-FDB4-42F2-8EB2-74CA934F53BB}" type="slidenum">
              <a:rPr lang="en-US" altLang="ko-KR" sz="1200" smtClean="0">
                <a:latin typeface="Times" panose="02020603050405020304" pitchFamily="18" charset="0"/>
              </a:rPr>
              <a:pPr/>
              <a:t>58</a:t>
            </a:fld>
            <a:endParaRPr lang="en-US" altLang="ko-KR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961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5EEDDB-9EFA-42C4-8AFC-9952D16DBC56}" type="slidenum">
              <a:rPr lang="ko-KR" altLang="en-US" sz="1200" smtClean="0">
                <a:latin typeface="Times" panose="02020603050405020304" pitchFamily="18" charset="0"/>
              </a:rPr>
              <a:pPr/>
              <a:t>62</a:t>
            </a:fld>
            <a:endParaRPr lang="ko-KR" altLang="en-US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94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18FCC8-1C5B-4A8D-B4A2-8CAADD8215C1}" type="slidenum">
              <a:rPr lang="ko-KR" altLang="en-US" sz="1200" smtClean="0">
                <a:latin typeface="Times" panose="02020603050405020304" pitchFamily="18" charset="0"/>
              </a:rPr>
              <a:pPr/>
              <a:t>63</a:t>
            </a:fld>
            <a:endParaRPr lang="ko-KR" altLang="en-US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34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gradFill flip="none" rotWithShape="1">
          <a:gsLst>
            <a:gs pos="96460">
              <a:srgbClr val="F2B8B4"/>
            </a:gs>
            <a:gs pos="0">
              <a:srgbClr val="FFFEFE"/>
            </a:gs>
            <a:gs pos="72000">
              <a:srgbClr val="F9DCDA"/>
            </a:gs>
            <a:gs pos="49000">
              <a:schemeClr val="bg1">
                <a:alpha val="76000"/>
                <a:lumMod val="87000"/>
                <a:lumOff val="1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43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2423592" y="548680"/>
            <a:ext cx="7272808" cy="5908351"/>
            <a:chOff x="2423592" y="548680"/>
            <a:chExt cx="7272808" cy="5908351"/>
          </a:xfrm>
        </p:grpSpPr>
        <p:sp>
          <p:nvSpPr>
            <p:cNvPr id="6" name="Line 5"/>
            <p:cNvSpPr>
              <a:spLocks noChangeShapeType="1"/>
            </p:cNvSpPr>
            <p:nvPr userDrawn="1">
              <p:custDataLst>
                <p:tags r:id="rId1"/>
              </p:custDataLst>
            </p:nvPr>
          </p:nvSpPr>
          <p:spPr bwMode="auto">
            <a:xfrm>
              <a:off x="3342217" y="3418781"/>
              <a:ext cx="5535083" cy="0"/>
            </a:xfrm>
            <a:prstGeom prst="line">
              <a:avLst/>
            </a:prstGeom>
            <a:ln>
              <a:prstDash val="dash"/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sz="1800"/>
            </a:p>
          </p:txBody>
        </p:sp>
        <p:sp>
          <p:nvSpPr>
            <p:cNvPr id="8" name="Line 5"/>
            <p:cNvSpPr>
              <a:spLocks noChangeShapeType="1"/>
            </p:cNvSpPr>
            <p:nvPr userDrawn="1">
              <p:custDataLst>
                <p:tags r:id="rId2"/>
              </p:custDataLst>
            </p:nvPr>
          </p:nvSpPr>
          <p:spPr bwMode="auto">
            <a:xfrm>
              <a:off x="3342217" y="3418781"/>
              <a:ext cx="5535083" cy="0"/>
            </a:xfrm>
            <a:prstGeom prst="line">
              <a:avLst/>
            </a:prstGeom>
            <a:ln>
              <a:prstDash val="dash"/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sz="1800"/>
            </a:p>
          </p:txBody>
        </p:sp>
        <p:sp>
          <p:nvSpPr>
            <p:cNvPr id="11" name="Text Box 4"/>
            <p:cNvSpPr txBox="1">
              <a:spLocks noChangeArrowheads="1"/>
            </p:cNvSpPr>
            <p:nvPr userDrawn="1">
              <p:custDataLst>
                <p:tags r:id="rId3"/>
              </p:custDataLst>
            </p:nvPr>
          </p:nvSpPr>
          <p:spPr bwMode="auto">
            <a:xfrm>
              <a:off x="3687233" y="3385216"/>
              <a:ext cx="48768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4400" b="1" dirty="0">
                  <a:solidFill>
                    <a:srgbClr val="D9D1D5"/>
                  </a:solidFill>
                  <a:latin typeface="HY견명조" pitchFamily="18" charset="-127"/>
                  <a:ea typeface="HY견명조" pitchFamily="18" charset="-127"/>
                </a:rPr>
                <a:t>Thank</a:t>
              </a:r>
              <a:r>
                <a:rPr lang="en-US" altLang="ko-KR" sz="4400" b="1" baseline="0" dirty="0">
                  <a:solidFill>
                    <a:srgbClr val="D9D1D5"/>
                  </a:solidFill>
                  <a:latin typeface="HY견명조" pitchFamily="18" charset="-127"/>
                  <a:ea typeface="HY견명조" pitchFamily="18" charset="-127"/>
                </a:rPr>
                <a:t> You</a:t>
              </a:r>
              <a:endPara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 userDrawn="1">
              <p:custDataLst>
                <p:tags r:id="rId4"/>
              </p:custDataLst>
            </p:nvPr>
          </p:nvSpPr>
          <p:spPr bwMode="auto">
            <a:xfrm>
              <a:off x="2423592" y="548680"/>
              <a:ext cx="7272808" cy="590835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EEEEEE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5302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gradFill>
          <a:gsLst>
            <a:gs pos="0">
              <a:schemeClr val="bg1"/>
            </a:gs>
            <a:gs pos="91000">
              <a:schemeClr val="bg2">
                <a:alpha val="80000"/>
              </a:schemeClr>
            </a:gs>
            <a:gs pos="83000">
              <a:srgbClr val="93E3FF">
                <a:alpha val="4706"/>
              </a:srgbClr>
            </a:gs>
            <a:gs pos="100000">
              <a:srgbClr val="7DCEC2">
                <a:alpha val="5000"/>
              </a:srgb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7" y="288235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3600" b="1" kern="1200" dirty="0">
                <a:solidFill>
                  <a:srgbClr val="0070C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텍스트</a:t>
            </a:r>
            <a:endParaRPr lang="en-US" altLang="ko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4CD21-4158-4941-BED2-5CC270145CBD}"/>
              </a:ext>
            </a:extLst>
          </p:cNvPr>
          <p:cNvSpPr/>
          <p:nvPr/>
        </p:nvSpPr>
        <p:spPr>
          <a:xfrm flipH="1" flipV="1">
            <a:off x="538385" y="988461"/>
            <a:ext cx="11391215" cy="66147"/>
          </a:xfrm>
          <a:prstGeom prst="rect">
            <a:avLst/>
          </a:prstGeom>
          <a:solidFill>
            <a:srgbClr val="26A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27EA89D-2A21-4263-B28D-75AB75291A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4033" y="2007171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8775" indent="-358775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Tx/>
              <a:buBlip>
                <a:blip r:embed="rId2"/>
              </a:buBlip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lang="ko-KR" altLang="en-US" sz="2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982663" indent="-228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맑은 고딕" panose="020B0503020000020004" pitchFamily="50" charset="-127"/>
              <a:buChar char="­"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개체</a:t>
            </a:r>
            <a:endParaRPr lang="en-US" altLang="ko-KR" dirty="0"/>
          </a:p>
          <a:p>
            <a:pPr lvl="1"/>
            <a:r>
              <a:rPr lang="ko-KR" altLang="en-US" dirty="0"/>
              <a:t>개체</a:t>
            </a:r>
            <a:endParaRPr lang="en-US" altLang="ko-KR" dirty="0"/>
          </a:p>
          <a:p>
            <a:pPr lvl="2"/>
            <a:r>
              <a:rPr lang="ko-KR" altLang="en-US" dirty="0"/>
              <a:t>개체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4047B4E-32B9-46BF-8C95-584217D00C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0148" y="1488591"/>
            <a:ext cx="10515600" cy="438969"/>
          </a:xfrm>
          <a:prstGeom prst="rect">
            <a:avLst/>
          </a:prstGeom>
        </p:spPr>
        <p:txBody>
          <a:bodyPr>
            <a:noAutofit/>
          </a:bodyPr>
          <a:lstStyle>
            <a:lvl1pPr marL="444500" indent="-444500">
              <a:buFont typeface="+mj-lt"/>
              <a:buAutoNum type="arabicParenR"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indent="-457200">
              <a:buFont typeface="+mj-lt"/>
              <a:buAutoNum type="arabicParenR"/>
              <a:defRPr/>
            </a:lvl2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151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bg>
      <p:bgPr>
        <a:gradFill>
          <a:gsLst>
            <a:gs pos="0">
              <a:schemeClr val="bg1"/>
            </a:gs>
            <a:gs pos="91000">
              <a:schemeClr val="bg2">
                <a:alpha val="80000"/>
              </a:schemeClr>
            </a:gs>
            <a:gs pos="83000">
              <a:srgbClr val="93E3FF">
                <a:alpha val="4706"/>
              </a:srgbClr>
            </a:gs>
            <a:gs pos="100000">
              <a:srgbClr val="7DCEC2">
                <a:alpha val="5000"/>
              </a:srgb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7" y="288235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4000" b="1" kern="1200" dirty="0">
                <a:solidFill>
                  <a:srgbClr val="0070C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텍스트</a:t>
            </a:r>
            <a:endParaRPr lang="en-US" altLang="ko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4CD21-4158-4941-BED2-5CC270145CBD}"/>
              </a:ext>
            </a:extLst>
          </p:cNvPr>
          <p:cNvSpPr/>
          <p:nvPr/>
        </p:nvSpPr>
        <p:spPr>
          <a:xfrm flipH="1" flipV="1">
            <a:off x="538385" y="988461"/>
            <a:ext cx="11391215" cy="66147"/>
          </a:xfrm>
          <a:prstGeom prst="rect">
            <a:avLst/>
          </a:prstGeom>
          <a:solidFill>
            <a:srgbClr val="26A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3643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gradFill>
          <a:gsLst>
            <a:gs pos="0">
              <a:schemeClr val="bg1"/>
            </a:gs>
            <a:gs pos="91000">
              <a:schemeClr val="bg2">
                <a:alpha val="80000"/>
              </a:schemeClr>
            </a:gs>
            <a:gs pos="83000">
              <a:srgbClr val="93E3FF">
                <a:alpha val="4706"/>
              </a:srgbClr>
            </a:gs>
            <a:gs pos="100000">
              <a:srgbClr val="7DCEC2">
                <a:alpha val="5000"/>
              </a:srgb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7" y="288235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4000" b="1" kern="1200" dirty="0">
                <a:solidFill>
                  <a:srgbClr val="0070C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텍스트</a:t>
            </a:r>
            <a:endParaRPr lang="en-US" altLang="ko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4CD21-4158-4941-BED2-5CC270145CBD}"/>
              </a:ext>
            </a:extLst>
          </p:cNvPr>
          <p:cNvSpPr/>
          <p:nvPr/>
        </p:nvSpPr>
        <p:spPr>
          <a:xfrm flipH="1" flipV="1">
            <a:off x="538385" y="988461"/>
            <a:ext cx="11391215" cy="66147"/>
          </a:xfrm>
          <a:prstGeom prst="rect">
            <a:avLst/>
          </a:prstGeom>
          <a:solidFill>
            <a:srgbClr val="26A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7751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gradFill>
          <a:gsLst>
            <a:gs pos="0">
              <a:schemeClr val="bg1"/>
            </a:gs>
            <a:gs pos="91000">
              <a:schemeClr val="bg2">
                <a:alpha val="80000"/>
              </a:schemeClr>
            </a:gs>
            <a:gs pos="83000">
              <a:srgbClr val="93E3FF">
                <a:alpha val="4706"/>
              </a:srgbClr>
            </a:gs>
            <a:gs pos="100000">
              <a:srgbClr val="7DCEC2">
                <a:alpha val="5000"/>
              </a:srgb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7" y="288235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4000" b="1" kern="1200" dirty="0">
                <a:solidFill>
                  <a:srgbClr val="0070C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텍스트</a:t>
            </a:r>
            <a:endParaRPr lang="en-US" altLang="ko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4CD21-4158-4941-BED2-5CC270145CBD}"/>
              </a:ext>
            </a:extLst>
          </p:cNvPr>
          <p:cNvSpPr/>
          <p:nvPr/>
        </p:nvSpPr>
        <p:spPr>
          <a:xfrm flipH="1" flipV="1">
            <a:off x="538385" y="988461"/>
            <a:ext cx="11391215" cy="66147"/>
          </a:xfrm>
          <a:prstGeom prst="rect">
            <a:avLst/>
          </a:prstGeom>
          <a:solidFill>
            <a:srgbClr val="26A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27EA89D-2A21-4263-B28D-75AB75291A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4033" y="2007171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8775" indent="-358775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Tx/>
              <a:buBlip>
                <a:blip r:embed="rId2"/>
              </a:buBlip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lang="ko-KR" altLang="en-US" sz="2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982663" indent="-228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맑은 고딕" panose="020B0503020000020004" pitchFamily="50" charset="-127"/>
              <a:buChar char="­"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개체</a:t>
            </a:r>
            <a:endParaRPr lang="en-US" altLang="ko-KR" dirty="0"/>
          </a:p>
          <a:p>
            <a:pPr lvl="1"/>
            <a:r>
              <a:rPr lang="ko-KR" altLang="en-US" dirty="0"/>
              <a:t>개체</a:t>
            </a:r>
            <a:endParaRPr lang="en-US" altLang="ko-KR" dirty="0"/>
          </a:p>
          <a:p>
            <a:pPr lvl="2"/>
            <a:r>
              <a:rPr lang="ko-KR" altLang="en-US" dirty="0"/>
              <a:t>개체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4047B4E-32B9-46BF-8C95-584217D00C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0148" y="1488591"/>
            <a:ext cx="10515600" cy="438969"/>
          </a:xfrm>
          <a:prstGeom prst="rect">
            <a:avLst/>
          </a:prstGeom>
        </p:spPr>
        <p:txBody>
          <a:bodyPr>
            <a:noAutofit/>
          </a:bodyPr>
          <a:lstStyle>
            <a:lvl1pPr marL="444500" indent="-444500">
              <a:buFont typeface="+mj-lt"/>
              <a:buAutoNum type="arabicParenR"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indent="-457200">
              <a:buFont typeface="+mj-lt"/>
              <a:buAutoNum type="arabicParenR"/>
              <a:defRPr/>
            </a:lvl2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7" y="288235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4000" b="1" kern="1200" dirty="0">
                <a:solidFill>
                  <a:srgbClr val="26AE9A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텍스트</a:t>
            </a:r>
            <a:endParaRPr lang="en-US" altLang="ko-KR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0E4584-CE5D-458D-9E24-81299C3C9EF8}"/>
              </a:ext>
            </a:extLst>
          </p:cNvPr>
          <p:cNvGrpSpPr/>
          <p:nvPr userDrawn="1"/>
        </p:nvGrpSpPr>
        <p:grpSpPr>
          <a:xfrm flipH="1" flipV="1">
            <a:off x="601315" y="1082807"/>
            <a:ext cx="11328287" cy="139909"/>
            <a:chOff x="2859118" y="3338512"/>
            <a:chExt cx="8161162" cy="178009"/>
          </a:xfrm>
          <a:solidFill>
            <a:srgbClr val="26AE9A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24CD21-4158-4941-BED2-5CC270145CBD}"/>
                </a:ext>
              </a:extLst>
            </p:cNvPr>
            <p:cNvSpPr/>
            <p:nvPr/>
          </p:nvSpPr>
          <p:spPr>
            <a:xfrm>
              <a:off x="2859118" y="3378200"/>
              <a:ext cx="6691292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32C08C7-D949-4266-A179-87D5665FAC6B}"/>
                </a:ext>
              </a:extLst>
            </p:cNvPr>
            <p:cNvSpPr/>
            <p:nvPr/>
          </p:nvSpPr>
          <p:spPr>
            <a:xfrm>
              <a:off x="8468497" y="3338512"/>
              <a:ext cx="2551783" cy="1780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dirty="0"/>
            </a:p>
          </p:txBody>
        </p:sp>
      </p:grp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29CE278-37D1-4D52-B92C-B67BEBB7D33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0148" y="1451646"/>
            <a:ext cx="10515600" cy="438969"/>
          </a:xfrm>
          <a:prstGeom prst="rect">
            <a:avLst/>
          </a:prstGeom>
        </p:spPr>
        <p:txBody>
          <a:bodyPr>
            <a:noAutofit/>
          </a:bodyPr>
          <a:lstStyle>
            <a:lvl1pPr marL="444500" indent="-444500">
              <a:buFont typeface="+mj-lt"/>
              <a:buAutoNum type="arabicParenR"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indent="-457200">
              <a:buFont typeface="+mj-lt"/>
              <a:buAutoNum type="arabicParenR"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2" name="모서리가 둥근 직사각형 7">
            <a:extLst>
              <a:ext uri="{FF2B5EF4-FFF2-40B4-BE49-F238E27FC236}">
                <a16:creationId xmlns:a16="http://schemas.microsoft.com/office/drawing/2014/main" id="{B0854394-FB34-439A-BD3E-0FBE4CD31256}"/>
              </a:ext>
            </a:extLst>
          </p:cNvPr>
          <p:cNvSpPr/>
          <p:nvPr userDrawn="1"/>
        </p:nvSpPr>
        <p:spPr>
          <a:xfrm>
            <a:off x="1048065" y="2081798"/>
            <a:ext cx="7382339" cy="576064"/>
          </a:xfrm>
          <a:prstGeom prst="roundRect">
            <a:avLst>
              <a:gd name="adj" fmla="val 50000"/>
            </a:avLst>
          </a:prstGeom>
          <a:solidFill>
            <a:srgbClr val="26AE9A">
              <a:alpha val="10000"/>
            </a:srgbClr>
          </a:solidFill>
          <a:ln w="9525">
            <a:solidFill>
              <a:srgbClr val="26AE9A"/>
            </a:solidFill>
          </a:ln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dirty="0">
              <a:solidFill>
                <a:srgbClr val="B0BA8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모서리가 둥근 직사각형 8">
            <a:extLst>
              <a:ext uri="{FF2B5EF4-FFF2-40B4-BE49-F238E27FC236}">
                <a16:creationId xmlns:a16="http://schemas.microsoft.com/office/drawing/2014/main" id="{27DD408A-4B9E-4B20-8D69-46E08B155675}"/>
              </a:ext>
            </a:extLst>
          </p:cNvPr>
          <p:cNvSpPr/>
          <p:nvPr userDrawn="1"/>
        </p:nvSpPr>
        <p:spPr>
          <a:xfrm>
            <a:off x="1149189" y="2164924"/>
            <a:ext cx="396739" cy="396739"/>
          </a:xfrm>
          <a:prstGeom prst="roundRect">
            <a:avLst>
              <a:gd name="adj" fmla="val 50000"/>
            </a:avLst>
          </a:prstGeom>
          <a:solidFill>
            <a:srgbClr val="26A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endParaRPr lang="ko-KR" altLang="en-US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DAB790F-51EF-4D6A-A1AE-00D4FE032BE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647050" y="2164924"/>
            <a:ext cx="5649620" cy="4389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+mj-lt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indent="-457200">
              <a:buFont typeface="+mj-lt"/>
              <a:buAutoNum type="arabicParenR"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7430601-E8D5-45C3-8E58-7EB71D1DFF0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34827" y="2171919"/>
            <a:ext cx="435815" cy="4389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+mj-lt"/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indent="-457200">
              <a:buFont typeface="+mj-lt"/>
              <a:buAutoNum type="arabicParenR"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3552625-EFCE-4203-9CDE-D9BDEEFFE46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656483" y="2728575"/>
            <a:ext cx="9226821" cy="3807469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200" b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indent="-457200">
              <a:buFont typeface="+mj-lt"/>
              <a:buAutoNum type="arabicParenR"/>
              <a:defRPr/>
            </a:lvl2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578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gradFill>
          <a:gsLst>
            <a:gs pos="0">
              <a:schemeClr val="bg1"/>
            </a:gs>
            <a:gs pos="91000">
              <a:schemeClr val="bg2">
                <a:alpha val="80000"/>
              </a:schemeClr>
            </a:gs>
            <a:gs pos="83000">
              <a:srgbClr val="93E3FF">
                <a:alpha val="4706"/>
              </a:srgbClr>
            </a:gs>
            <a:gs pos="100000">
              <a:srgbClr val="7DCEC2">
                <a:alpha val="5000"/>
              </a:srgb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727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gradFill>
          <a:gsLst>
            <a:gs pos="0">
              <a:schemeClr val="bg1"/>
            </a:gs>
            <a:gs pos="91000">
              <a:schemeClr val="bg2">
                <a:alpha val="80000"/>
              </a:schemeClr>
            </a:gs>
            <a:gs pos="83000">
              <a:srgbClr val="93E3FF">
                <a:alpha val="4706"/>
              </a:srgbClr>
            </a:gs>
            <a:gs pos="100000">
              <a:srgbClr val="7DCEC2">
                <a:alpha val="5000"/>
              </a:srgb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7" y="288235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4000" b="1" kern="1200" dirty="0">
                <a:solidFill>
                  <a:srgbClr val="0070C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텍스트</a:t>
            </a:r>
            <a:endParaRPr lang="en-US" altLang="ko-KR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27EA89D-2A21-4263-B28D-75AB75291A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4033" y="2007171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8775" indent="-358775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Tx/>
              <a:buBlip>
                <a:blip r:embed="rId2"/>
              </a:buBlip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lang="ko-KR" altLang="en-US" sz="2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982663" indent="-228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맑은 고딕" panose="020B0503020000020004" pitchFamily="50" charset="-127"/>
              <a:buChar char="­"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개체</a:t>
            </a:r>
            <a:endParaRPr lang="en-US" altLang="ko-KR" dirty="0"/>
          </a:p>
          <a:p>
            <a:pPr lvl="1"/>
            <a:r>
              <a:rPr lang="ko-KR" altLang="en-US" dirty="0"/>
              <a:t>개체</a:t>
            </a:r>
            <a:endParaRPr lang="en-US" altLang="ko-KR" dirty="0"/>
          </a:p>
          <a:p>
            <a:pPr lvl="2"/>
            <a:r>
              <a:rPr lang="ko-KR" altLang="en-US" dirty="0"/>
              <a:t>개체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4047B4E-32B9-46BF-8C95-584217D00C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0148" y="1488591"/>
            <a:ext cx="10515600" cy="438969"/>
          </a:xfrm>
          <a:prstGeom prst="rect">
            <a:avLst/>
          </a:prstGeom>
        </p:spPr>
        <p:txBody>
          <a:bodyPr>
            <a:noAutofit/>
          </a:bodyPr>
          <a:lstStyle>
            <a:lvl1pPr marL="444500" indent="-444500">
              <a:buFont typeface="+mj-lt"/>
              <a:buAutoNum type="arabicParenR"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indent="-457200">
              <a:buFont typeface="+mj-lt"/>
              <a:buAutoNum type="arabicParenR"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3" name="Rectangle: Rounded Corners 7">
            <a:extLst>
              <a:ext uri="{FF2B5EF4-FFF2-40B4-BE49-F238E27FC236}">
                <a16:creationId xmlns:a16="http://schemas.microsoft.com/office/drawing/2014/main" id="{932C08C7-D949-4266-A179-87D5665FAC6B}"/>
              </a:ext>
            </a:extLst>
          </p:cNvPr>
          <p:cNvSpPr/>
          <p:nvPr userDrawn="1"/>
        </p:nvSpPr>
        <p:spPr>
          <a:xfrm flipH="1" flipV="1">
            <a:off x="601314" y="1095374"/>
            <a:ext cx="3527775" cy="119069"/>
          </a:xfrm>
          <a:prstGeom prst="roundRect">
            <a:avLst/>
          </a:prstGeom>
          <a:solidFill>
            <a:srgbClr val="26A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4504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92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gradFill flip="none" rotWithShape="1">
          <a:gsLst>
            <a:gs pos="0">
              <a:srgbClr val="FFFEFE"/>
            </a:gs>
            <a:gs pos="61000">
              <a:srgbClr val="F9DCDA"/>
            </a:gs>
            <a:gs pos="41000">
              <a:schemeClr val="bg1">
                <a:alpha val="76000"/>
                <a:lumMod val="92000"/>
                <a:lumOff val="8000"/>
              </a:schemeClr>
            </a:gs>
            <a:gs pos="99000">
              <a:srgbClr val="D9838B"/>
            </a:gs>
            <a:gs pos="80000">
              <a:srgbClr val="F2B8B4"/>
            </a:gs>
          </a:gsLst>
          <a:lin ang="14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rcRect r="1250" b="21952"/>
          <a:stretch/>
        </p:blipFill>
        <p:spPr>
          <a:xfrm>
            <a:off x="7464152" y="2452388"/>
            <a:ext cx="4727848" cy="41449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제목 13"/>
          <p:cNvSpPr>
            <a:spLocks noGrp="1"/>
          </p:cNvSpPr>
          <p:nvPr>
            <p:ph type="title"/>
          </p:nvPr>
        </p:nvSpPr>
        <p:spPr>
          <a:xfrm>
            <a:off x="191344" y="2492896"/>
            <a:ext cx="7272807" cy="1125853"/>
          </a:xfrm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274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48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839417" y="1052736"/>
            <a:ext cx="10585176" cy="5544616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93945"/>
              </a:buClr>
              <a:buFont typeface="Wingdings" pitchFamily="2" charset="2"/>
              <a:buChar char="n"/>
              <a:defRPr sz="24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D9737E"/>
              </a:buClr>
              <a:buFont typeface="Wingdings" pitchFamily="2" charset="2"/>
              <a:buChar char="§"/>
              <a:defRPr sz="1800"/>
            </a:lvl2pPr>
            <a:lvl3pPr marL="628650" indent="-180975">
              <a:spcAft>
                <a:spcPts val="300"/>
              </a:spcAft>
              <a:buClr>
                <a:srgbClr val="D9737E"/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Clr>
                <a:srgbClr val="D9737E"/>
              </a:buClr>
              <a:buSzPct val="96000"/>
              <a:defRPr sz="14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2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715145"/>
          </a:xfrm>
          <a:prstGeom prst="rect">
            <a:avLst/>
          </a:prstGeom>
          <a:solidFill>
            <a:srgbClr val="C0504D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239350" y="-22694"/>
            <a:ext cx="11748674" cy="715391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4145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Pr shadeToTitle="1">
        <a:gradFill flip="none" rotWithShape="1">
          <a:gsLst>
            <a:gs pos="39000">
              <a:srgbClr val="FFFFFF"/>
            </a:gs>
            <a:gs pos="0">
              <a:srgbClr val="FFFEFE"/>
            </a:gs>
            <a:gs pos="70000">
              <a:srgbClr val="F9DCDA"/>
            </a:gs>
            <a:gs pos="95000">
              <a:srgbClr val="F2B8B4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3"/>
          <p:cNvSpPr>
            <a:spLocks noGrp="1"/>
          </p:cNvSpPr>
          <p:nvPr>
            <p:ph type="title"/>
          </p:nvPr>
        </p:nvSpPr>
        <p:spPr>
          <a:xfrm>
            <a:off x="155340" y="2996952"/>
            <a:ext cx="11881320" cy="1125853"/>
          </a:xfrm>
        </p:spPr>
        <p:txBody>
          <a:bodyPr/>
          <a:lstStyle>
            <a:lvl1pPr algn="ctr">
              <a:defRPr sz="4800" b="0">
                <a:solidFill>
                  <a:srgbClr val="B9394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67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7" y="288235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3600" b="1" kern="1200" dirty="0">
                <a:solidFill>
                  <a:srgbClr val="0070C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marL="0" lvl="0" indent="0" algn="l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ko-KR" altLang="en-US" dirty="0"/>
              <a:t>텍스트</a:t>
            </a:r>
            <a:endParaRPr lang="en-US" altLang="ko-K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1F5361-AF9D-4F22-8E15-626E02AC447F}"/>
              </a:ext>
            </a:extLst>
          </p:cNvPr>
          <p:cNvGrpSpPr/>
          <p:nvPr userDrawn="1"/>
        </p:nvGrpSpPr>
        <p:grpSpPr>
          <a:xfrm>
            <a:off x="538385" y="1025094"/>
            <a:ext cx="11161945" cy="0"/>
            <a:chOff x="538385" y="764704"/>
            <a:chExt cx="11161945" cy="0"/>
          </a:xfrm>
        </p:grpSpPr>
        <p:cxnSp>
          <p:nvCxnSpPr>
            <p:cNvPr id="5" name="직선 연결선 8">
              <a:extLst>
                <a:ext uri="{FF2B5EF4-FFF2-40B4-BE49-F238E27FC236}">
                  <a16:creationId xmlns:a16="http://schemas.microsoft.com/office/drawing/2014/main" id="{175536C4-A4A3-4ADC-ACCA-78DB90CB037A}"/>
                </a:ext>
              </a:extLst>
            </p:cNvPr>
            <p:cNvCxnSpPr/>
            <p:nvPr userDrawn="1"/>
          </p:nvCxnSpPr>
          <p:spPr>
            <a:xfrm>
              <a:off x="2832992" y="764704"/>
              <a:ext cx="3119669" cy="0"/>
            </a:xfrm>
            <a:prstGeom prst="line">
              <a:avLst/>
            </a:prstGeom>
            <a:ln w="76200">
              <a:solidFill>
                <a:srgbClr val="D3707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10">
              <a:extLst>
                <a:ext uri="{FF2B5EF4-FFF2-40B4-BE49-F238E27FC236}">
                  <a16:creationId xmlns:a16="http://schemas.microsoft.com/office/drawing/2014/main" id="{E3D66D33-3727-4825-859A-11F303E51650}"/>
                </a:ext>
              </a:extLst>
            </p:cNvPr>
            <p:cNvCxnSpPr/>
            <p:nvPr userDrawn="1"/>
          </p:nvCxnSpPr>
          <p:spPr>
            <a:xfrm>
              <a:off x="5952662" y="764704"/>
              <a:ext cx="3119669" cy="0"/>
            </a:xfrm>
            <a:prstGeom prst="line">
              <a:avLst/>
            </a:prstGeom>
            <a:ln w="76200">
              <a:solidFill>
                <a:srgbClr val="F2B8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12">
              <a:extLst>
                <a:ext uri="{FF2B5EF4-FFF2-40B4-BE49-F238E27FC236}">
                  <a16:creationId xmlns:a16="http://schemas.microsoft.com/office/drawing/2014/main" id="{ADBB69EA-7C21-4D49-BD0A-7E859A28AEF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72330" y="764704"/>
              <a:ext cx="2628000" cy="0"/>
            </a:xfrm>
            <a:prstGeom prst="line">
              <a:avLst/>
            </a:prstGeom>
            <a:ln w="76200">
              <a:solidFill>
                <a:srgbClr val="F8E6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13">
              <a:extLst>
                <a:ext uri="{FF2B5EF4-FFF2-40B4-BE49-F238E27FC236}">
                  <a16:creationId xmlns:a16="http://schemas.microsoft.com/office/drawing/2014/main" id="{4C9A4655-E2DD-4186-A30C-76A0D0594F0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8385" y="764704"/>
              <a:ext cx="2581284" cy="0"/>
            </a:xfrm>
            <a:prstGeom prst="line">
              <a:avLst/>
            </a:prstGeom>
            <a:ln w="76200">
              <a:solidFill>
                <a:srgbClr val="B9394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880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3"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327A8398-B0AC-4379-A811-E9705CACFFB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5D806D-93E8-4CBF-9F47-24A0DEB1ED5B}"/>
              </a:ext>
            </a:extLst>
          </p:cNvPr>
          <p:cNvGrpSpPr/>
          <p:nvPr userDrawn="1"/>
        </p:nvGrpSpPr>
        <p:grpSpPr>
          <a:xfrm>
            <a:off x="538385" y="270949"/>
            <a:ext cx="11161945" cy="0"/>
            <a:chOff x="538385" y="764704"/>
            <a:chExt cx="11161945" cy="0"/>
          </a:xfrm>
        </p:grpSpPr>
        <p:cxnSp>
          <p:nvCxnSpPr>
            <p:cNvPr id="20" name="직선 연결선 8">
              <a:extLst>
                <a:ext uri="{FF2B5EF4-FFF2-40B4-BE49-F238E27FC236}">
                  <a16:creationId xmlns:a16="http://schemas.microsoft.com/office/drawing/2014/main" id="{0CF1C033-2C5E-4354-BEBE-F9B6F48E83B5}"/>
                </a:ext>
              </a:extLst>
            </p:cNvPr>
            <p:cNvCxnSpPr/>
            <p:nvPr userDrawn="1"/>
          </p:nvCxnSpPr>
          <p:spPr>
            <a:xfrm>
              <a:off x="2832992" y="764704"/>
              <a:ext cx="3119669" cy="0"/>
            </a:xfrm>
            <a:prstGeom prst="line">
              <a:avLst/>
            </a:prstGeom>
            <a:ln w="76200">
              <a:solidFill>
                <a:srgbClr val="D3707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10">
              <a:extLst>
                <a:ext uri="{FF2B5EF4-FFF2-40B4-BE49-F238E27FC236}">
                  <a16:creationId xmlns:a16="http://schemas.microsoft.com/office/drawing/2014/main" id="{5C97EF56-41B1-4436-B321-59355DA0C1AA}"/>
                </a:ext>
              </a:extLst>
            </p:cNvPr>
            <p:cNvCxnSpPr/>
            <p:nvPr userDrawn="1"/>
          </p:nvCxnSpPr>
          <p:spPr>
            <a:xfrm>
              <a:off x="5952662" y="764704"/>
              <a:ext cx="3119669" cy="0"/>
            </a:xfrm>
            <a:prstGeom prst="line">
              <a:avLst/>
            </a:prstGeom>
            <a:ln w="76200">
              <a:solidFill>
                <a:srgbClr val="F2B8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2">
              <a:extLst>
                <a:ext uri="{FF2B5EF4-FFF2-40B4-BE49-F238E27FC236}">
                  <a16:creationId xmlns:a16="http://schemas.microsoft.com/office/drawing/2014/main" id="{F122F83E-5882-4C14-95E2-D5593DB7BB0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72330" y="764704"/>
              <a:ext cx="2628000" cy="0"/>
            </a:xfrm>
            <a:prstGeom prst="line">
              <a:avLst/>
            </a:prstGeom>
            <a:ln w="76200">
              <a:solidFill>
                <a:srgbClr val="F8E6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13">
              <a:extLst>
                <a:ext uri="{FF2B5EF4-FFF2-40B4-BE49-F238E27FC236}">
                  <a16:creationId xmlns:a16="http://schemas.microsoft.com/office/drawing/2014/main" id="{732AC90B-754F-47A4-9FB9-F428435FC4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8385" y="764704"/>
              <a:ext cx="2581284" cy="0"/>
            </a:xfrm>
            <a:prstGeom prst="line">
              <a:avLst/>
            </a:prstGeom>
            <a:ln w="76200">
              <a:solidFill>
                <a:srgbClr val="B9394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293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2"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7" y="288235"/>
            <a:ext cx="11126623" cy="72424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3600" b="1" kern="1200" dirty="0">
                <a:solidFill>
                  <a:srgbClr val="0070C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텍스트</a:t>
            </a:r>
            <a:endParaRPr lang="en-US" altLang="ko-K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ECAFC4-8A7B-473F-901C-E1EEA88CBB23}"/>
              </a:ext>
            </a:extLst>
          </p:cNvPr>
          <p:cNvGrpSpPr/>
          <p:nvPr userDrawn="1"/>
        </p:nvGrpSpPr>
        <p:grpSpPr>
          <a:xfrm>
            <a:off x="538385" y="1025094"/>
            <a:ext cx="11161945" cy="0"/>
            <a:chOff x="538385" y="764704"/>
            <a:chExt cx="11161945" cy="0"/>
          </a:xfrm>
        </p:grpSpPr>
        <p:cxnSp>
          <p:nvCxnSpPr>
            <p:cNvPr id="5" name="직선 연결선 8">
              <a:extLst>
                <a:ext uri="{FF2B5EF4-FFF2-40B4-BE49-F238E27FC236}">
                  <a16:creationId xmlns:a16="http://schemas.microsoft.com/office/drawing/2014/main" id="{771922E7-8B77-4BA1-824E-B28E19958996}"/>
                </a:ext>
              </a:extLst>
            </p:cNvPr>
            <p:cNvCxnSpPr/>
            <p:nvPr userDrawn="1"/>
          </p:nvCxnSpPr>
          <p:spPr>
            <a:xfrm>
              <a:off x="2832992" y="764704"/>
              <a:ext cx="3119669" cy="0"/>
            </a:xfrm>
            <a:prstGeom prst="line">
              <a:avLst/>
            </a:prstGeom>
            <a:ln w="76200">
              <a:solidFill>
                <a:srgbClr val="D3707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10">
              <a:extLst>
                <a:ext uri="{FF2B5EF4-FFF2-40B4-BE49-F238E27FC236}">
                  <a16:creationId xmlns:a16="http://schemas.microsoft.com/office/drawing/2014/main" id="{A8963B80-F0E0-420A-BB9D-2BF241052F8F}"/>
                </a:ext>
              </a:extLst>
            </p:cNvPr>
            <p:cNvCxnSpPr/>
            <p:nvPr userDrawn="1"/>
          </p:nvCxnSpPr>
          <p:spPr>
            <a:xfrm>
              <a:off x="5952662" y="764704"/>
              <a:ext cx="3119669" cy="0"/>
            </a:xfrm>
            <a:prstGeom prst="line">
              <a:avLst/>
            </a:prstGeom>
            <a:ln w="76200">
              <a:solidFill>
                <a:srgbClr val="F2B8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12">
              <a:extLst>
                <a:ext uri="{FF2B5EF4-FFF2-40B4-BE49-F238E27FC236}">
                  <a16:creationId xmlns:a16="http://schemas.microsoft.com/office/drawing/2014/main" id="{EBDF235B-D804-4A4B-B780-956BA6C3EE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72330" y="764704"/>
              <a:ext cx="2628000" cy="0"/>
            </a:xfrm>
            <a:prstGeom prst="line">
              <a:avLst/>
            </a:prstGeom>
            <a:ln w="76200">
              <a:solidFill>
                <a:srgbClr val="F8E6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13">
              <a:extLst>
                <a:ext uri="{FF2B5EF4-FFF2-40B4-BE49-F238E27FC236}">
                  <a16:creationId xmlns:a16="http://schemas.microsoft.com/office/drawing/2014/main" id="{86E8D9B3-EB0D-4A93-A541-A462C9953B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8385" y="764704"/>
              <a:ext cx="2581284" cy="0"/>
            </a:xfrm>
            <a:prstGeom prst="line">
              <a:avLst/>
            </a:prstGeom>
            <a:ln w="76200">
              <a:solidFill>
                <a:srgbClr val="B9394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슬라이드 번호 개체 틀 2">
            <a:extLst>
              <a:ext uri="{FF2B5EF4-FFF2-40B4-BE49-F238E27FC236}">
                <a16:creationId xmlns:a16="http://schemas.microsoft.com/office/drawing/2014/main" id="{6B72AE32-CD6A-49B1-A6AA-3660593B262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0706C319-2684-4764-A804-1E71A3CB4B4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8385" y="1225488"/>
            <a:ext cx="11126623" cy="5371864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rgbClr val="B93945"/>
              </a:buClr>
              <a:buFont typeface="Wingdings" pitchFamily="2" charset="2"/>
              <a:buChar char="n"/>
              <a:defRPr sz="2800" b="0">
                <a:latin typeface="+mn-ea"/>
                <a:ea typeface="+mn-ea"/>
              </a:defRPr>
            </a:lvl1pPr>
            <a:lvl2pPr marL="447675" indent="-180975"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24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4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0979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본문3"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327A8398-B0AC-4379-A811-E9705CACFFB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BACE2-8170-4511-94EC-E6935187E2F9}"/>
              </a:ext>
            </a:extLst>
          </p:cNvPr>
          <p:cNvGrpSpPr/>
          <p:nvPr userDrawn="1"/>
        </p:nvGrpSpPr>
        <p:grpSpPr>
          <a:xfrm>
            <a:off x="538385" y="1025094"/>
            <a:ext cx="11161945" cy="0"/>
            <a:chOff x="538385" y="764704"/>
            <a:chExt cx="11161945" cy="0"/>
          </a:xfrm>
        </p:grpSpPr>
        <p:cxnSp>
          <p:nvCxnSpPr>
            <p:cNvPr id="12" name="직선 연결선 8">
              <a:extLst>
                <a:ext uri="{FF2B5EF4-FFF2-40B4-BE49-F238E27FC236}">
                  <a16:creationId xmlns:a16="http://schemas.microsoft.com/office/drawing/2014/main" id="{FD53F9D6-6619-4828-B118-E380C5C81E6F}"/>
                </a:ext>
              </a:extLst>
            </p:cNvPr>
            <p:cNvCxnSpPr/>
            <p:nvPr userDrawn="1"/>
          </p:nvCxnSpPr>
          <p:spPr>
            <a:xfrm>
              <a:off x="2832992" y="764704"/>
              <a:ext cx="3119669" cy="0"/>
            </a:xfrm>
            <a:prstGeom prst="line">
              <a:avLst/>
            </a:prstGeom>
            <a:ln w="76200">
              <a:solidFill>
                <a:srgbClr val="D3707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0">
              <a:extLst>
                <a:ext uri="{FF2B5EF4-FFF2-40B4-BE49-F238E27FC236}">
                  <a16:creationId xmlns:a16="http://schemas.microsoft.com/office/drawing/2014/main" id="{57C596D4-F162-41C0-A8EC-1E276AA4EB17}"/>
                </a:ext>
              </a:extLst>
            </p:cNvPr>
            <p:cNvCxnSpPr/>
            <p:nvPr userDrawn="1"/>
          </p:nvCxnSpPr>
          <p:spPr>
            <a:xfrm>
              <a:off x="5952662" y="764704"/>
              <a:ext cx="3119669" cy="0"/>
            </a:xfrm>
            <a:prstGeom prst="line">
              <a:avLst/>
            </a:prstGeom>
            <a:ln w="76200">
              <a:solidFill>
                <a:srgbClr val="F2B8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2">
              <a:extLst>
                <a:ext uri="{FF2B5EF4-FFF2-40B4-BE49-F238E27FC236}">
                  <a16:creationId xmlns:a16="http://schemas.microsoft.com/office/drawing/2014/main" id="{915A9685-B3A1-4849-AD59-BFB800D7C6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72330" y="764704"/>
              <a:ext cx="2628000" cy="0"/>
            </a:xfrm>
            <a:prstGeom prst="line">
              <a:avLst/>
            </a:prstGeom>
            <a:ln w="76200">
              <a:solidFill>
                <a:srgbClr val="F8E6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3">
              <a:extLst>
                <a:ext uri="{FF2B5EF4-FFF2-40B4-BE49-F238E27FC236}">
                  <a16:creationId xmlns:a16="http://schemas.microsoft.com/office/drawing/2014/main" id="{05CE2ACA-BBB1-4587-A153-AF1390F6A3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8385" y="764704"/>
              <a:ext cx="2581284" cy="0"/>
            </a:xfrm>
            <a:prstGeom prst="line">
              <a:avLst/>
            </a:prstGeom>
            <a:ln w="76200">
              <a:solidFill>
                <a:srgbClr val="B9394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799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62870"/>
            <a:ext cx="11713302" cy="548680"/>
          </a:xfr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2400" b="0" kern="1200" dirty="0">
                <a:solidFill>
                  <a:srgbClr val="C0504D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0E50D2-2278-46E2-9C8A-5DDF6B8576EC}"/>
              </a:ext>
            </a:extLst>
          </p:cNvPr>
          <p:cNvGrpSpPr/>
          <p:nvPr userDrawn="1"/>
        </p:nvGrpSpPr>
        <p:grpSpPr>
          <a:xfrm>
            <a:off x="0" y="811839"/>
            <a:ext cx="12192000" cy="0"/>
            <a:chOff x="0" y="764704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764704"/>
              <a:ext cx="3119669" cy="0"/>
            </a:xfrm>
            <a:prstGeom prst="line">
              <a:avLst/>
            </a:prstGeom>
            <a:ln w="76200">
              <a:solidFill>
                <a:srgbClr val="D3707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764704"/>
              <a:ext cx="3119669" cy="0"/>
            </a:xfrm>
            <a:prstGeom prst="line">
              <a:avLst/>
            </a:prstGeom>
            <a:ln w="76200">
              <a:solidFill>
                <a:srgbClr val="F2B8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9072331" y="764704"/>
              <a:ext cx="3119669" cy="0"/>
            </a:xfrm>
            <a:prstGeom prst="line">
              <a:avLst/>
            </a:prstGeom>
            <a:ln w="76200">
              <a:solidFill>
                <a:srgbClr val="F8E6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764704"/>
              <a:ext cx="3119669" cy="0"/>
            </a:xfrm>
            <a:prstGeom prst="line">
              <a:avLst/>
            </a:prstGeom>
            <a:ln w="76200">
              <a:solidFill>
                <a:srgbClr val="B9394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239350" y="908720"/>
            <a:ext cx="11713301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rgbClr val="B93945"/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6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4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4505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2022-02-20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5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9" r:id="rId5"/>
    <p:sldLayoutId id="2147483752" r:id="rId6"/>
    <p:sldLayoutId id="2147483741" r:id="rId7"/>
    <p:sldLayoutId id="2147483742" r:id="rId8"/>
    <p:sldLayoutId id="2147483743" r:id="rId9"/>
    <p:sldLayoutId id="2147483744" r:id="rId10"/>
    <p:sldLayoutId id="2147483751" r:id="rId11"/>
    <p:sldLayoutId id="2147483753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57" r:id="rId2"/>
    <p:sldLayoutId id="2147483686" r:id="rId3"/>
    <p:sldLayoutId id="2147483718" r:id="rId4"/>
    <p:sldLayoutId id="2147483688" r:id="rId5"/>
    <p:sldLayoutId id="2147483668" r:id="rId6"/>
    <p:sldLayoutId id="2147483669" r:id="rId7"/>
    <p:sldLayoutId id="214748368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>
            <a:extLst>
              <a:ext uri="{FF2B5EF4-FFF2-40B4-BE49-F238E27FC236}">
                <a16:creationId xmlns:a16="http://schemas.microsoft.com/office/drawing/2014/main" id="{086995A1-3267-4125-B953-A6F53465711E}"/>
              </a:ext>
            </a:extLst>
          </p:cNvPr>
          <p:cNvSpPr/>
          <p:nvPr/>
        </p:nvSpPr>
        <p:spPr>
          <a:xfrm>
            <a:off x="6240016" y="908720"/>
            <a:ext cx="4136304" cy="4863821"/>
          </a:xfrm>
          <a:prstGeom prst="roundRect">
            <a:avLst>
              <a:gd name="adj" fmla="val 5013"/>
            </a:avLst>
          </a:prstGeom>
          <a:solidFill>
            <a:schemeClr val="bg1"/>
          </a:solidFill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2000" b="1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강의교안 이용 안내</a:t>
            </a:r>
            <a:r>
              <a:rPr kumimoji="0" lang="en-US" altLang="ko-KR" sz="2000" b="1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]</a:t>
            </a:r>
          </a:p>
          <a:p>
            <a:pPr marL="17145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000" kern="120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저작권은 </a:t>
            </a:r>
            <a:br>
              <a:rPr kumimoji="0" lang="en-US" altLang="ko-KR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</a:br>
            <a:r>
              <a:rPr kumimoji="0" lang="ko-KR" altLang="en-US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저자와 </a:t>
            </a:r>
            <a:r>
              <a:rPr kumimoji="0" lang="ko-KR" altLang="en-US" sz="1400" kern="1200" dirty="0" err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㈜에 있습니다</a:t>
            </a:r>
            <a:r>
              <a:rPr kumimoji="0" lang="en-US" altLang="ko-KR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  <a:r>
              <a:rPr kumimoji="0" lang="ko-KR" altLang="en-US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endParaRPr kumimoji="0" lang="en-US" altLang="ko-KR" sz="1400" kern="120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kern="120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908720"/>
            <a:ext cx="493951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2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19284"/>
              </p:ext>
            </p:extLst>
          </p:nvPr>
        </p:nvGraphicFramePr>
        <p:xfrm>
          <a:off x="3473187" y="5721230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794697"/>
              </p:ext>
            </p:extLst>
          </p:nvPr>
        </p:nvGraphicFramePr>
        <p:xfrm>
          <a:off x="4751124" y="5721230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49726"/>
              </p:ext>
            </p:extLst>
          </p:nvPr>
        </p:nvGraphicFramePr>
        <p:xfrm>
          <a:off x="6051287" y="5721230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03171"/>
              </p:ext>
            </p:extLst>
          </p:nvPr>
        </p:nvGraphicFramePr>
        <p:xfrm>
          <a:off x="7329223" y="5721230"/>
          <a:ext cx="966788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4227249" y="5924429"/>
            <a:ext cx="523875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527412" y="5921255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805349" y="5927604"/>
            <a:ext cx="523875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36683"/>
              </p:ext>
            </p:extLst>
          </p:nvPr>
        </p:nvGraphicFramePr>
        <p:xfrm>
          <a:off x="8575412" y="5721230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8051537" y="5927604"/>
            <a:ext cx="523875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20" idx="2"/>
          </p:cNvCxnSpPr>
          <p:nvPr/>
        </p:nvCxnSpPr>
        <p:spPr>
          <a:xfrm flipH="1">
            <a:off x="9059598" y="5721230"/>
            <a:ext cx="484188" cy="409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3742462" y="2345331"/>
            <a:ext cx="7593306" cy="551431"/>
            <a:chOff x="172864" y="866635"/>
            <a:chExt cx="9485206" cy="716508"/>
          </a:xfrm>
        </p:grpSpPr>
        <p:sp>
          <p:nvSpPr>
            <p:cNvPr id="23" name="직사각형 22"/>
            <p:cNvSpPr/>
            <p:nvPr/>
          </p:nvSpPr>
          <p:spPr>
            <a:xfrm>
              <a:off x="1139589" y="866635"/>
              <a:ext cx="709684" cy="716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10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849273" y="866635"/>
              <a:ext cx="709684" cy="716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35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977187" y="866635"/>
              <a:ext cx="709684" cy="716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95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268641" y="866635"/>
              <a:ext cx="709684" cy="716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17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58957" y="866635"/>
              <a:ext cx="709684" cy="716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40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85734" y="866635"/>
              <a:ext cx="709684" cy="716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395418" y="866635"/>
              <a:ext cx="709684" cy="716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48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523332" y="866635"/>
              <a:ext cx="709684" cy="716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814786" y="866635"/>
              <a:ext cx="709684" cy="716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9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105102" y="866635"/>
              <a:ext cx="709684" cy="716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33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948386" y="866635"/>
              <a:ext cx="709684" cy="716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233016" y="866635"/>
              <a:ext cx="709684" cy="716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2864" y="963423"/>
              <a:ext cx="8542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item[]</a:t>
              </a:r>
              <a:endParaRPr lang="ko-KR" altLang="en-US" sz="2000" dirty="0"/>
            </a:p>
          </p:txBody>
        </p:sp>
      </p:grpSp>
      <p:sp>
        <p:nvSpPr>
          <p:cNvPr id="47" name="Rectangle 1027"/>
          <p:cNvSpPr txBox="1">
            <a:spLocks noChangeArrowheads="1"/>
          </p:cNvSpPr>
          <p:nvPr/>
        </p:nvSpPr>
        <p:spPr bwMode="auto">
          <a:xfrm>
            <a:off x="6737128" y="3511355"/>
            <a:ext cx="5213075" cy="221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altLang="ko-KR" sz="4000" b="1" kern="1200" dirty="0">
                <a:solidFill>
                  <a:srgbClr val="0070C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ea"/>
                <a:ea typeface="+mn-ea"/>
              </a:rPr>
              <a:t>Linked list</a:t>
            </a:r>
            <a:r>
              <a:rPr lang="ko-KR" altLang="en-US" sz="2800" dirty="0">
                <a:ea typeface="굴림" panose="020B0600000101010101" pitchFamily="50" charset="-127"/>
              </a:rPr>
              <a:t>로 구현한 리스트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(usually) no consecutive space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Free from shift overhead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No overflow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Overhead for linking</a:t>
            </a:r>
          </a:p>
        </p:txBody>
      </p:sp>
      <p:sp>
        <p:nvSpPr>
          <p:cNvPr id="36" name="Rectangle 1027">
            <a:extLst>
              <a:ext uri="{FF2B5EF4-FFF2-40B4-BE49-F238E27FC236}">
                <a16:creationId xmlns:a16="http://schemas.microsoft.com/office/drawing/2014/main" id="{4E7DA22D-DB2A-477C-B333-F0BB74297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84" y="1250991"/>
            <a:ext cx="5954797" cy="24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altLang="ko-KR" sz="3600" b="1" kern="1200" dirty="0">
                <a:solidFill>
                  <a:srgbClr val="C0504D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70C0"/>
                </a:solidFill>
                <a:ea typeface="굴림" panose="020B0600000101010101" pitchFamily="50" charset="-127"/>
              </a:rPr>
              <a:t>Array</a:t>
            </a:r>
            <a:r>
              <a:rPr lang="ko-KR" altLang="en-US" sz="2800" dirty="0">
                <a:solidFill>
                  <a:srgbClr val="0070C0"/>
                </a:solidFill>
                <a:ea typeface="굴림" panose="020B0600000101010101" pitchFamily="50" charset="-127"/>
              </a:rPr>
              <a:t>로 구현한 리스트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2400" dirty="0">
                <a:ea typeface="굴림" panose="020B0600000101010101" pitchFamily="50" charset="-127"/>
              </a:rPr>
              <a:t>Consecutive space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2400" dirty="0">
                <a:ea typeface="굴림" panose="020B0600000101010101" pitchFamily="50" charset="-127"/>
              </a:rPr>
              <a:t>Intuitively simple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2400" dirty="0">
                <a:ea typeface="굴림" panose="020B0600000101010101" pitchFamily="50" charset="-127"/>
              </a:rPr>
              <a:t>Weak </a:t>
            </a:r>
            <a:r>
              <a:rPr lang="en-US" altLang="ko-KR" dirty="0">
                <a:ea typeface="굴림" panose="020B0600000101010101" pitchFamily="50" charset="-127"/>
              </a:rPr>
              <a:t>points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Overflow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Needs </a:t>
            </a:r>
            <a:r>
              <a:rPr lang="en-US" altLang="ko-KR" i="1" dirty="0">
                <a:ea typeface="굴림" panose="020B0600000101010101" pitchFamily="50" charset="-127"/>
              </a:rPr>
              <a:t>shift</a:t>
            </a:r>
            <a:r>
              <a:rPr lang="en-US" altLang="ko-KR" dirty="0">
                <a:ea typeface="굴림" panose="020B0600000101010101" pitchFamily="50" charset="-127"/>
              </a:rPr>
              <a:t> operation for insertion/deletion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52330-F6CB-4C34-BEAB-8EB604190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리스트의 구현</a:t>
            </a:r>
          </a:p>
        </p:txBody>
      </p:sp>
    </p:spTree>
    <p:extLst>
      <p:ext uri="{BB962C8B-B14F-4D97-AF65-F5344CB8AC3E}">
        <p14:creationId xmlns:p14="http://schemas.microsoft.com/office/powerpoint/2010/main" val="354583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B53500-E20C-418B-89C5-C575E5ABCC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 리스트와 연결 리스트 비교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E402D577-B692-4487-80D0-D438B0999B62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38" y="1385806"/>
            <a:ext cx="7677195" cy="5372100"/>
          </a:xfrm>
        </p:spPr>
      </p:pic>
    </p:spTree>
    <p:extLst>
      <p:ext uri="{BB962C8B-B14F-4D97-AF65-F5344CB8AC3E}">
        <p14:creationId xmlns:p14="http://schemas.microsoft.com/office/powerpoint/2010/main" val="415180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1B8D76-5231-42DE-9DD3-4D03FF11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 </a:t>
            </a:r>
            <a:r>
              <a:rPr lang="ko-KR" altLang="en-US" dirty="0"/>
              <a:t>배열 리스트</a:t>
            </a:r>
          </a:p>
        </p:txBody>
      </p:sp>
    </p:spTree>
    <p:extLst>
      <p:ext uri="{BB962C8B-B14F-4D97-AF65-F5344CB8AC3E}">
        <p14:creationId xmlns:p14="http://schemas.microsoft.com/office/powerpoint/2010/main" val="236906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1"/>
          <p:cNvGrpSpPr>
            <a:grpSpLocks/>
          </p:cNvGrpSpPr>
          <p:nvPr/>
        </p:nvGrpSpPr>
        <p:grpSpPr bwMode="auto">
          <a:xfrm>
            <a:off x="1911350" y="1378449"/>
            <a:ext cx="8724900" cy="1553651"/>
            <a:chOff x="68226" y="20558"/>
            <a:chExt cx="11537392" cy="2391587"/>
          </a:xfrm>
        </p:grpSpPr>
        <p:sp>
          <p:nvSpPr>
            <p:cNvPr id="19" name="직사각형 18"/>
            <p:cNvSpPr/>
            <p:nvPr/>
          </p:nvSpPr>
          <p:spPr>
            <a:xfrm>
              <a:off x="903721" y="708912"/>
              <a:ext cx="8930143" cy="1647048"/>
            </a:xfrm>
            <a:prstGeom prst="rect">
              <a:avLst/>
            </a:prstGeom>
            <a:solidFill>
              <a:srgbClr val="FF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36546" y="166413"/>
              <a:ext cx="8928044" cy="1014133"/>
            </a:xfrm>
            <a:prstGeom prst="rect">
              <a:avLst/>
            </a:prstGeom>
            <a:solidFill>
              <a:srgbClr val="ABF1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8836" y="552516"/>
              <a:ext cx="709541" cy="716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848377" y="552516"/>
              <a:ext cx="709541" cy="716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35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977000" y="552516"/>
              <a:ext cx="709541" cy="716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95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69559" y="552516"/>
              <a:ext cx="709541" cy="716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17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57918" y="552516"/>
              <a:ext cx="711641" cy="716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40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86542" y="552516"/>
              <a:ext cx="709541" cy="716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50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396083" y="552516"/>
              <a:ext cx="709541" cy="716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48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522608" y="552516"/>
              <a:ext cx="709541" cy="716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815165" y="552516"/>
              <a:ext cx="709541" cy="716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105624" y="552516"/>
              <a:ext cx="709541" cy="716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…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947987" y="552516"/>
              <a:ext cx="709541" cy="716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232149" y="552516"/>
              <a:ext cx="709541" cy="716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347" name="TextBox 32"/>
            <p:cNvSpPr txBox="1">
              <a:spLocks noChangeArrowheads="1"/>
            </p:cNvSpPr>
            <p:nvPr/>
          </p:nvSpPr>
          <p:spPr bwMode="auto">
            <a:xfrm>
              <a:off x="102346" y="642823"/>
              <a:ext cx="823001" cy="473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굴림" panose="020B0600000101010101" pitchFamily="50" charset="-127"/>
                </a:rPr>
                <a:t>item[]</a:t>
              </a:r>
              <a:endParaRPr lang="ko-KR" altLang="en-US" sz="1400">
                <a:ea typeface="굴림" panose="020B0600000101010101" pitchFamily="50" charset="-127"/>
              </a:endParaRPr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V="1">
              <a:off x="1493607" y="1351604"/>
              <a:ext cx="0" cy="601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49" name="TextBox 34"/>
            <p:cNvSpPr txBox="1">
              <a:spLocks noChangeArrowheads="1"/>
            </p:cNvSpPr>
            <p:nvPr/>
          </p:nvSpPr>
          <p:spPr bwMode="auto">
            <a:xfrm>
              <a:off x="1039298" y="1985751"/>
              <a:ext cx="1024256" cy="42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 dirty="0">
                  <a:ea typeface="굴림" panose="020B0600000101010101" pitchFamily="50" charset="-127"/>
                </a:rPr>
                <a:t>1</a:t>
              </a:r>
              <a:r>
                <a:rPr lang="ko-KR" altLang="en-US" sz="1200" dirty="0">
                  <a:ea typeface="굴림" panose="020B0600000101010101" pitchFamily="50" charset="-127"/>
                </a:rPr>
                <a:t>번 원소</a:t>
              </a:r>
            </a:p>
          </p:txBody>
        </p:sp>
        <p:sp>
          <p:nvSpPr>
            <p:cNvPr id="11350" name="TextBox 35"/>
            <p:cNvSpPr txBox="1">
              <a:spLocks noChangeArrowheads="1"/>
            </p:cNvSpPr>
            <p:nvPr/>
          </p:nvSpPr>
          <p:spPr bwMode="auto">
            <a:xfrm>
              <a:off x="5295128" y="1985751"/>
              <a:ext cx="1024256" cy="42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 dirty="0">
                  <a:ea typeface="굴림" panose="020B0600000101010101" pitchFamily="50" charset="-127"/>
                </a:rPr>
                <a:t>7</a:t>
              </a:r>
              <a:r>
                <a:rPr lang="ko-KR" altLang="en-US" sz="1200" dirty="0">
                  <a:ea typeface="굴림" panose="020B0600000101010101" pitchFamily="50" charset="-127"/>
                </a:rPr>
                <a:t>번 원소</a:t>
              </a: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 flipV="1">
              <a:off x="5750854" y="1354047"/>
              <a:ext cx="0" cy="598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52" name="TextBox 37"/>
            <p:cNvSpPr txBox="1">
              <a:spLocks noChangeArrowheads="1"/>
            </p:cNvSpPr>
            <p:nvPr/>
          </p:nvSpPr>
          <p:spPr bwMode="auto">
            <a:xfrm>
              <a:off x="1076752" y="203596"/>
              <a:ext cx="801800" cy="402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100">
                  <a:ea typeface="굴림" panose="020B0600000101010101" pitchFamily="50" charset="-127"/>
                </a:rPr>
                <a:t>item[0]</a:t>
              </a:r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11353" name="TextBox 38"/>
            <p:cNvSpPr txBox="1">
              <a:spLocks noChangeArrowheads="1"/>
            </p:cNvSpPr>
            <p:nvPr/>
          </p:nvSpPr>
          <p:spPr bwMode="auto">
            <a:xfrm>
              <a:off x="1786436" y="204917"/>
              <a:ext cx="801800" cy="402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100">
                  <a:ea typeface="굴림" panose="020B0600000101010101" pitchFamily="50" charset="-127"/>
                </a:rPr>
                <a:t>item[1]</a:t>
              </a:r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11354" name="TextBox 39"/>
            <p:cNvSpPr txBox="1">
              <a:spLocks noChangeArrowheads="1"/>
            </p:cNvSpPr>
            <p:nvPr/>
          </p:nvSpPr>
          <p:spPr bwMode="auto">
            <a:xfrm>
              <a:off x="5318507" y="203596"/>
              <a:ext cx="801800" cy="402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100">
                  <a:ea typeface="굴림" panose="020B0600000101010101" pitchFamily="50" charset="-127"/>
                </a:rPr>
                <a:t>item[6]</a:t>
              </a:r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11355" name="TextBox 40"/>
            <p:cNvSpPr txBox="1">
              <a:spLocks noChangeArrowheads="1"/>
            </p:cNvSpPr>
            <p:nvPr/>
          </p:nvSpPr>
          <p:spPr bwMode="auto">
            <a:xfrm>
              <a:off x="3230964" y="203596"/>
              <a:ext cx="801800" cy="402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100">
                  <a:ea typeface="굴림" panose="020B0600000101010101" pitchFamily="50" charset="-127"/>
                </a:rPr>
                <a:t>item[3]</a:t>
              </a:r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11356" name="TextBox 41"/>
            <p:cNvSpPr txBox="1">
              <a:spLocks noChangeArrowheads="1"/>
            </p:cNvSpPr>
            <p:nvPr/>
          </p:nvSpPr>
          <p:spPr bwMode="auto">
            <a:xfrm>
              <a:off x="4359765" y="20558"/>
              <a:ext cx="668238" cy="568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800" dirty="0">
                  <a:ea typeface="굴림" panose="020B0600000101010101" pitchFamily="50" charset="-127"/>
                </a:rPr>
                <a:t>. . .</a:t>
              </a:r>
              <a:endParaRPr lang="ko-KR" altLang="en-US" sz="1800" dirty="0">
                <a:ea typeface="굴림" panose="020B0600000101010101" pitchFamily="50" charset="-127"/>
              </a:endParaRPr>
            </a:p>
          </p:txBody>
        </p:sp>
        <p:sp>
          <p:nvSpPr>
            <p:cNvPr id="43" name="오른쪽 중괄호 42"/>
            <p:cNvSpPr/>
            <p:nvPr/>
          </p:nvSpPr>
          <p:spPr>
            <a:xfrm>
              <a:off x="9888444" y="743124"/>
              <a:ext cx="176336" cy="1598174"/>
            </a:xfrm>
            <a:prstGeom prst="rightBrace">
              <a:avLst>
                <a:gd name="adj1" fmla="val 99411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8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358" name="TextBox 43"/>
            <p:cNvSpPr txBox="1">
              <a:spLocks noChangeArrowheads="1"/>
            </p:cNvSpPr>
            <p:nvPr/>
          </p:nvSpPr>
          <p:spPr bwMode="auto">
            <a:xfrm>
              <a:off x="10068207" y="1351128"/>
              <a:ext cx="1319091" cy="426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200">
                  <a:ea typeface="굴림" panose="020B0600000101010101" pitchFamily="50" charset="-127"/>
                </a:rPr>
                <a:t>리스트 관점</a:t>
              </a:r>
            </a:p>
          </p:txBody>
        </p:sp>
        <p:sp>
          <p:nvSpPr>
            <p:cNvPr id="45" name="오른쪽 중괄호 44"/>
            <p:cNvSpPr/>
            <p:nvPr/>
          </p:nvSpPr>
          <p:spPr>
            <a:xfrm>
              <a:off x="10335582" y="215287"/>
              <a:ext cx="151145" cy="992139"/>
            </a:xfrm>
            <a:prstGeom prst="rightBrace">
              <a:avLst>
                <a:gd name="adj1" fmla="val 46351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8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360" name="TextBox 45"/>
            <p:cNvSpPr txBox="1">
              <a:spLocks noChangeArrowheads="1"/>
            </p:cNvSpPr>
            <p:nvPr/>
          </p:nvSpPr>
          <p:spPr bwMode="auto">
            <a:xfrm>
              <a:off x="10490051" y="523908"/>
              <a:ext cx="1115567" cy="426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200">
                  <a:ea typeface="굴림" panose="020B0600000101010101" pitchFamily="50" charset="-127"/>
                </a:rPr>
                <a:t>하부 배열</a:t>
              </a:r>
            </a:p>
          </p:txBody>
        </p:sp>
        <p:sp>
          <p:nvSpPr>
            <p:cNvPr id="11361" name="TextBox 46"/>
            <p:cNvSpPr txBox="1">
              <a:spLocks noChangeArrowheads="1"/>
            </p:cNvSpPr>
            <p:nvPr/>
          </p:nvSpPr>
          <p:spPr bwMode="auto">
            <a:xfrm>
              <a:off x="3167213" y="1985751"/>
              <a:ext cx="1024256" cy="42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 dirty="0">
                  <a:ea typeface="굴림" panose="020B0600000101010101" pitchFamily="50" charset="-127"/>
                </a:rPr>
                <a:t>4</a:t>
              </a:r>
              <a:r>
                <a:rPr lang="ko-KR" altLang="en-US" sz="1200" dirty="0">
                  <a:ea typeface="굴림" panose="020B0600000101010101" pitchFamily="50" charset="-127"/>
                </a:rPr>
                <a:t>번 원소</a:t>
              </a: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V="1">
              <a:off x="3622230" y="1354047"/>
              <a:ext cx="0" cy="598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63" name="TextBox 48"/>
            <p:cNvSpPr txBox="1">
              <a:spLocks noChangeArrowheads="1"/>
            </p:cNvSpPr>
            <p:nvPr/>
          </p:nvSpPr>
          <p:spPr bwMode="auto">
            <a:xfrm>
              <a:off x="68226" y="1535795"/>
              <a:ext cx="854801" cy="426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200">
                  <a:ea typeface="굴림" panose="020B0600000101010101" pitchFamily="50" charset="-127"/>
                </a:rPr>
                <a:t>리스트</a:t>
              </a:r>
            </a:p>
          </p:txBody>
        </p:sp>
      </p:grpSp>
      <p:grpSp>
        <p:nvGrpSpPr>
          <p:cNvPr id="11267" name="그룹 59"/>
          <p:cNvGrpSpPr>
            <a:grpSpLocks/>
          </p:cNvGrpSpPr>
          <p:nvPr/>
        </p:nvGrpSpPr>
        <p:grpSpPr bwMode="auto">
          <a:xfrm>
            <a:off x="1911350" y="4531803"/>
            <a:ext cx="8724900" cy="1542470"/>
            <a:chOff x="68226" y="37768"/>
            <a:chExt cx="11537392" cy="2374376"/>
          </a:xfrm>
        </p:grpSpPr>
        <p:sp>
          <p:nvSpPr>
            <p:cNvPr id="61" name="직사각형 60"/>
            <p:cNvSpPr/>
            <p:nvPr/>
          </p:nvSpPr>
          <p:spPr>
            <a:xfrm>
              <a:off x="903721" y="708913"/>
              <a:ext cx="8930143" cy="1647049"/>
            </a:xfrm>
            <a:prstGeom prst="rect">
              <a:avLst/>
            </a:prstGeom>
            <a:solidFill>
              <a:srgbClr val="FF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36546" y="166413"/>
              <a:ext cx="8928043" cy="1014132"/>
            </a:xfrm>
            <a:prstGeom prst="rect">
              <a:avLst/>
            </a:prstGeom>
            <a:solidFill>
              <a:srgbClr val="ABF1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138836" y="552516"/>
              <a:ext cx="709541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848377" y="552516"/>
              <a:ext cx="709541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35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977000" y="552516"/>
              <a:ext cx="709541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95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269558" y="552516"/>
              <a:ext cx="709541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17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557918" y="552516"/>
              <a:ext cx="711640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40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686542" y="552516"/>
              <a:ext cx="709541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50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396083" y="552516"/>
              <a:ext cx="709541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48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522607" y="552516"/>
              <a:ext cx="709541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815165" y="552516"/>
              <a:ext cx="709541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05624" y="552516"/>
              <a:ext cx="709541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…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947987" y="552516"/>
              <a:ext cx="709541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232148" y="552516"/>
              <a:ext cx="709541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316" name="TextBox 74"/>
            <p:cNvSpPr txBox="1">
              <a:spLocks noChangeArrowheads="1"/>
            </p:cNvSpPr>
            <p:nvPr/>
          </p:nvSpPr>
          <p:spPr bwMode="auto">
            <a:xfrm>
              <a:off x="102346" y="642823"/>
              <a:ext cx="823001" cy="473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굴림" panose="020B0600000101010101" pitchFamily="50" charset="-127"/>
                </a:rPr>
                <a:t>item[]</a:t>
              </a:r>
              <a:endParaRPr lang="ko-KR" altLang="en-US" sz="1400">
                <a:ea typeface="굴림" panose="020B0600000101010101" pitchFamily="50" charset="-127"/>
              </a:endParaRPr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 flipV="1">
              <a:off x="1493605" y="1351603"/>
              <a:ext cx="0" cy="601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18" name="TextBox 76"/>
            <p:cNvSpPr txBox="1">
              <a:spLocks noChangeArrowheads="1"/>
            </p:cNvSpPr>
            <p:nvPr/>
          </p:nvSpPr>
          <p:spPr bwMode="auto">
            <a:xfrm>
              <a:off x="1030068" y="1985750"/>
              <a:ext cx="1024256" cy="42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 dirty="0">
                  <a:ea typeface="굴림" panose="020B0600000101010101" pitchFamily="50" charset="-127"/>
                </a:rPr>
                <a:t>0</a:t>
              </a:r>
              <a:r>
                <a:rPr lang="ko-KR" altLang="en-US" sz="1200" dirty="0">
                  <a:ea typeface="굴림" panose="020B0600000101010101" pitchFamily="50" charset="-127"/>
                </a:rPr>
                <a:t>번 원소</a:t>
              </a:r>
            </a:p>
          </p:txBody>
        </p:sp>
        <p:sp>
          <p:nvSpPr>
            <p:cNvPr id="11319" name="TextBox 77"/>
            <p:cNvSpPr txBox="1">
              <a:spLocks noChangeArrowheads="1"/>
            </p:cNvSpPr>
            <p:nvPr/>
          </p:nvSpPr>
          <p:spPr bwMode="auto">
            <a:xfrm>
              <a:off x="5285896" y="1985750"/>
              <a:ext cx="1024256" cy="42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 dirty="0">
                  <a:ea typeface="굴림" panose="020B0600000101010101" pitchFamily="50" charset="-127"/>
                </a:rPr>
                <a:t>6</a:t>
              </a:r>
              <a:r>
                <a:rPr lang="ko-KR" altLang="en-US" sz="1200" dirty="0">
                  <a:ea typeface="굴림" panose="020B0600000101010101" pitchFamily="50" charset="-127"/>
                </a:rPr>
                <a:t>번 원소</a:t>
              </a: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 flipV="1">
              <a:off x="5750853" y="1354048"/>
              <a:ext cx="0" cy="5987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21" name="TextBox 79"/>
            <p:cNvSpPr txBox="1">
              <a:spLocks noChangeArrowheads="1"/>
            </p:cNvSpPr>
            <p:nvPr/>
          </p:nvSpPr>
          <p:spPr bwMode="auto">
            <a:xfrm>
              <a:off x="1076752" y="203596"/>
              <a:ext cx="801800" cy="402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100">
                  <a:ea typeface="굴림" panose="020B0600000101010101" pitchFamily="50" charset="-127"/>
                </a:rPr>
                <a:t>item[0]</a:t>
              </a:r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11322" name="TextBox 80"/>
            <p:cNvSpPr txBox="1">
              <a:spLocks noChangeArrowheads="1"/>
            </p:cNvSpPr>
            <p:nvPr/>
          </p:nvSpPr>
          <p:spPr bwMode="auto">
            <a:xfrm>
              <a:off x="1786436" y="204917"/>
              <a:ext cx="801800" cy="402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100">
                  <a:ea typeface="굴림" panose="020B0600000101010101" pitchFamily="50" charset="-127"/>
                </a:rPr>
                <a:t>item[1]</a:t>
              </a:r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11323" name="TextBox 81"/>
            <p:cNvSpPr txBox="1">
              <a:spLocks noChangeArrowheads="1"/>
            </p:cNvSpPr>
            <p:nvPr/>
          </p:nvSpPr>
          <p:spPr bwMode="auto">
            <a:xfrm>
              <a:off x="5318507" y="203596"/>
              <a:ext cx="801800" cy="402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100">
                  <a:ea typeface="굴림" panose="020B0600000101010101" pitchFamily="50" charset="-127"/>
                </a:rPr>
                <a:t>item[6]</a:t>
              </a:r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11324" name="TextBox 82"/>
            <p:cNvSpPr txBox="1">
              <a:spLocks noChangeArrowheads="1"/>
            </p:cNvSpPr>
            <p:nvPr/>
          </p:nvSpPr>
          <p:spPr bwMode="auto">
            <a:xfrm>
              <a:off x="3230964" y="203596"/>
              <a:ext cx="801800" cy="402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100">
                  <a:ea typeface="굴림" panose="020B0600000101010101" pitchFamily="50" charset="-127"/>
                </a:rPr>
                <a:t>item[3]</a:t>
              </a:r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11325" name="TextBox 83"/>
            <p:cNvSpPr txBox="1">
              <a:spLocks noChangeArrowheads="1"/>
            </p:cNvSpPr>
            <p:nvPr/>
          </p:nvSpPr>
          <p:spPr bwMode="auto">
            <a:xfrm>
              <a:off x="4332314" y="37768"/>
              <a:ext cx="668238" cy="56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800" dirty="0">
                  <a:ea typeface="굴림" panose="020B0600000101010101" pitchFamily="50" charset="-127"/>
                </a:rPr>
                <a:t>. . .</a:t>
              </a:r>
              <a:endParaRPr lang="ko-KR" altLang="en-US" sz="1800" dirty="0">
                <a:ea typeface="굴림" panose="020B0600000101010101" pitchFamily="50" charset="-127"/>
              </a:endParaRPr>
            </a:p>
          </p:txBody>
        </p:sp>
        <p:sp>
          <p:nvSpPr>
            <p:cNvPr id="85" name="오른쪽 중괄호 84"/>
            <p:cNvSpPr/>
            <p:nvPr/>
          </p:nvSpPr>
          <p:spPr>
            <a:xfrm>
              <a:off x="9888444" y="743125"/>
              <a:ext cx="176336" cy="1598175"/>
            </a:xfrm>
            <a:prstGeom prst="rightBrace">
              <a:avLst>
                <a:gd name="adj1" fmla="val 99411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8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327" name="TextBox 85"/>
            <p:cNvSpPr txBox="1">
              <a:spLocks noChangeArrowheads="1"/>
            </p:cNvSpPr>
            <p:nvPr/>
          </p:nvSpPr>
          <p:spPr bwMode="auto">
            <a:xfrm>
              <a:off x="10068207" y="1351128"/>
              <a:ext cx="1319091" cy="426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200">
                  <a:ea typeface="굴림" panose="020B0600000101010101" pitchFamily="50" charset="-127"/>
                </a:rPr>
                <a:t>리스트 관점</a:t>
              </a:r>
            </a:p>
          </p:txBody>
        </p:sp>
        <p:sp>
          <p:nvSpPr>
            <p:cNvPr id="87" name="오른쪽 중괄호 86"/>
            <p:cNvSpPr/>
            <p:nvPr/>
          </p:nvSpPr>
          <p:spPr>
            <a:xfrm>
              <a:off x="10335581" y="215287"/>
              <a:ext cx="151145" cy="992139"/>
            </a:xfrm>
            <a:prstGeom prst="rightBrace">
              <a:avLst>
                <a:gd name="adj1" fmla="val 46351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8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329" name="TextBox 87"/>
            <p:cNvSpPr txBox="1">
              <a:spLocks noChangeArrowheads="1"/>
            </p:cNvSpPr>
            <p:nvPr/>
          </p:nvSpPr>
          <p:spPr bwMode="auto">
            <a:xfrm>
              <a:off x="10490051" y="523908"/>
              <a:ext cx="1115567" cy="426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200">
                  <a:ea typeface="굴림" panose="020B0600000101010101" pitchFamily="50" charset="-127"/>
                </a:rPr>
                <a:t>하부 배열</a:t>
              </a:r>
            </a:p>
          </p:txBody>
        </p:sp>
        <p:sp>
          <p:nvSpPr>
            <p:cNvPr id="11330" name="TextBox 88"/>
            <p:cNvSpPr txBox="1">
              <a:spLocks noChangeArrowheads="1"/>
            </p:cNvSpPr>
            <p:nvPr/>
          </p:nvSpPr>
          <p:spPr bwMode="auto">
            <a:xfrm>
              <a:off x="3157983" y="1985750"/>
              <a:ext cx="1024256" cy="42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 dirty="0">
                  <a:ea typeface="굴림" panose="020B0600000101010101" pitchFamily="50" charset="-127"/>
                </a:rPr>
                <a:t>3</a:t>
              </a:r>
              <a:r>
                <a:rPr lang="ko-KR" altLang="en-US" sz="1200" dirty="0">
                  <a:ea typeface="굴림" panose="020B0600000101010101" pitchFamily="50" charset="-127"/>
                </a:rPr>
                <a:t>번 원소</a:t>
              </a:r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 flipV="1">
              <a:off x="3622229" y="1354048"/>
              <a:ext cx="0" cy="5987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32" name="TextBox 90"/>
            <p:cNvSpPr txBox="1">
              <a:spLocks noChangeArrowheads="1"/>
            </p:cNvSpPr>
            <p:nvPr/>
          </p:nvSpPr>
          <p:spPr bwMode="auto">
            <a:xfrm>
              <a:off x="68226" y="1535795"/>
              <a:ext cx="854801" cy="426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200">
                  <a:ea typeface="굴림" panose="020B0600000101010101" pitchFamily="50" charset="-127"/>
                </a:rPr>
                <a:t>리스트</a:t>
              </a:r>
            </a:p>
          </p:txBody>
        </p:sp>
      </p:grpSp>
      <p:grpSp>
        <p:nvGrpSpPr>
          <p:cNvPr id="11268" name="그룹 91"/>
          <p:cNvGrpSpPr>
            <a:grpSpLocks/>
          </p:cNvGrpSpPr>
          <p:nvPr/>
        </p:nvGrpSpPr>
        <p:grpSpPr bwMode="auto">
          <a:xfrm>
            <a:off x="1911350" y="2932100"/>
            <a:ext cx="8723312" cy="1551498"/>
            <a:chOff x="68226" y="23871"/>
            <a:chExt cx="11537392" cy="2388274"/>
          </a:xfrm>
        </p:grpSpPr>
        <p:sp>
          <p:nvSpPr>
            <p:cNvPr id="93" name="직사각형 92"/>
            <p:cNvSpPr/>
            <p:nvPr/>
          </p:nvSpPr>
          <p:spPr>
            <a:xfrm>
              <a:off x="903873" y="708913"/>
              <a:ext cx="8929668" cy="1647049"/>
            </a:xfrm>
            <a:prstGeom prst="rect">
              <a:avLst/>
            </a:prstGeom>
            <a:solidFill>
              <a:srgbClr val="FF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36686" y="166413"/>
              <a:ext cx="8927569" cy="1014132"/>
            </a:xfrm>
            <a:prstGeom prst="rect">
              <a:avLst/>
            </a:prstGeom>
            <a:solidFill>
              <a:srgbClr val="ABF1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139030" y="552516"/>
              <a:ext cx="709670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848701" y="552516"/>
              <a:ext cx="709670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35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977712" y="552516"/>
              <a:ext cx="709670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95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268042" y="552516"/>
              <a:ext cx="709670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17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558371" y="552516"/>
              <a:ext cx="709670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40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685282" y="552516"/>
              <a:ext cx="709670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50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394952" y="552516"/>
              <a:ext cx="709670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48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523964" y="552516"/>
              <a:ext cx="709670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814293" y="552516"/>
              <a:ext cx="709670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104623" y="552516"/>
              <a:ext cx="709670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…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947504" y="552516"/>
              <a:ext cx="709670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233634" y="552516"/>
              <a:ext cx="709670" cy="71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285" name="TextBox 106"/>
            <p:cNvSpPr txBox="1">
              <a:spLocks noChangeArrowheads="1"/>
            </p:cNvSpPr>
            <p:nvPr/>
          </p:nvSpPr>
          <p:spPr bwMode="auto">
            <a:xfrm>
              <a:off x="102346" y="642823"/>
              <a:ext cx="823001" cy="473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굴림" panose="020B0600000101010101" pitchFamily="50" charset="-127"/>
                </a:rPr>
                <a:t>item[]</a:t>
              </a:r>
              <a:endParaRPr lang="ko-KR" altLang="en-US" sz="1400">
                <a:ea typeface="굴림" panose="020B0600000101010101" pitchFamily="50" charset="-127"/>
              </a:endParaRPr>
            </a:p>
          </p:txBody>
        </p:sp>
        <p:cxnSp>
          <p:nvCxnSpPr>
            <p:cNvPr id="108" name="직선 화살표 연결선 107"/>
            <p:cNvCxnSpPr/>
            <p:nvPr/>
          </p:nvCxnSpPr>
          <p:spPr>
            <a:xfrm flipV="1">
              <a:off x="1493865" y="1351603"/>
              <a:ext cx="0" cy="601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87" name="TextBox 108"/>
            <p:cNvSpPr txBox="1">
              <a:spLocks noChangeArrowheads="1"/>
            </p:cNvSpPr>
            <p:nvPr/>
          </p:nvSpPr>
          <p:spPr bwMode="auto">
            <a:xfrm>
              <a:off x="1030104" y="1985751"/>
              <a:ext cx="1024442" cy="42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 dirty="0">
                  <a:ea typeface="굴림" panose="020B0600000101010101" pitchFamily="50" charset="-127"/>
                </a:rPr>
                <a:t>7</a:t>
              </a:r>
              <a:r>
                <a:rPr lang="ko-KR" altLang="en-US" sz="1200" dirty="0">
                  <a:ea typeface="굴림" panose="020B0600000101010101" pitchFamily="50" charset="-127"/>
                </a:rPr>
                <a:t>번 원소</a:t>
              </a:r>
            </a:p>
          </p:txBody>
        </p:sp>
        <p:sp>
          <p:nvSpPr>
            <p:cNvPr id="11288" name="TextBox 109"/>
            <p:cNvSpPr txBox="1">
              <a:spLocks noChangeArrowheads="1"/>
            </p:cNvSpPr>
            <p:nvPr/>
          </p:nvSpPr>
          <p:spPr bwMode="auto">
            <a:xfrm>
              <a:off x="5285931" y="1985751"/>
              <a:ext cx="1024442" cy="42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 dirty="0">
                  <a:ea typeface="굴림" panose="020B0600000101010101" pitchFamily="50" charset="-127"/>
                </a:rPr>
                <a:t>1</a:t>
              </a:r>
              <a:r>
                <a:rPr lang="ko-KR" altLang="en-US" sz="1200" dirty="0">
                  <a:ea typeface="굴림" panose="020B0600000101010101" pitchFamily="50" charset="-127"/>
                </a:rPr>
                <a:t>번 원소</a:t>
              </a:r>
            </a:p>
          </p:txBody>
        </p:sp>
        <p:cxnSp>
          <p:nvCxnSpPr>
            <p:cNvPr id="111" name="직선 화살표 연결선 110"/>
            <p:cNvCxnSpPr/>
            <p:nvPr/>
          </p:nvCxnSpPr>
          <p:spPr>
            <a:xfrm flipV="1">
              <a:off x="5749788" y="1354048"/>
              <a:ext cx="0" cy="5987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0" name="TextBox 111"/>
            <p:cNvSpPr txBox="1">
              <a:spLocks noChangeArrowheads="1"/>
            </p:cNvSpPr>
            <p:nvPr/>
          </p:nvSpPr>
          <p:spPr bwMode="auto">
            <a:xfrm>
              <a:off x="1076752" y="203596"/>
              <a:ext cx="801800" cy="402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100">
                  <a:ea typeface="굴림" panose="020B0600000101010101" pitchFamily="50" charset="-127"/>
                </a:rPr>
                <a:t>item[0]</a:t>
              </a:r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11291" name="TextBox 112"/>
            <p:cNvSpPr txBox="1">
              <a:spLocks noChangeArrowheads="1"/>
            </p:cNvSpPr>
            <p:nvPr/>
          </p:nvSpPr>
          <p:spPr bwMode="auto">
            <a:xfrm>
              <a:off x="1786436" y="204917"/>
              <a:ext cx="801800" cy="402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100">
                  <a:ea typeface="굴림" panose="020B0600000101010101" pitchFamily="50" charset="-127"/>
                </a:rPr>
                <a:t>item[1]</a:t>
              </a:r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11292" name="TextBox 113"/>
            <p:cNvSpPr txBox="1">
              <a:spLocks noChangeArrowheads="1"/>
            </p:cNvSpPr>
            <p:nvPr/>
          </p:nvSpPr>
          <p:spPr bwMode="auto">
            <a:xfrm>
              <a:off x="5318507" y="203596"/>
              <a:ext cx="801800" cy="402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100">
                  <a:ea typeface="굴림" panose="020B0600000101010101" pitchFamily="50" charset="-127"/>
                </a:rPr>
                <a:t>item[6]</a:t>
              </a:r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11293" name="TextBox 114"/>
            <p:cNvSpPr txBox="1">
              <a:spLocks noChangeArrowheads="1"/>
            </p:cNvSpPr>
            <p:nvPr/>
          </p:nvSpPr>
          <p:spPr bwMode="auto">
            <a:xfrm>
              <a:off x="3230964" y="203596"/>
              <a:ext cx="801800" cy="402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100">
                  <a:ea typeface="굴림" panose="020B0600000101010101" pitchFamily="50" charset="-127"/>
                </a:rPr>
                <a:t>item[3]</a:t>
              </a:r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11294" name="TextBox 115"/>
            <p:cNvSpPr txBox="1">
              <a:spLocks noChangeArrowheads="1"/>
            </p:cNvSpPr>
            <p:nvPr/>
          </p:nvSpPr>
          <p:spPr bwMode="auto">
            <a:xfrm>
              <a:off x="4364721" y="23871"/>
              <a:ext cx="668238" cy="56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800" dirty="0">
                  <a:ea typeface="굴림" panose="020B0600000101010101" pitchFamily="50" charset="-127"/>
                </a:rPr>
                <a:t>. . .</a:t>
              </a:r>
              <a:endParaRPr lang="ko-KR" altLang="en-US" sz="1800" dirty="0">
                <a:ea typeface="굴림" panose="020B0600000101010101" pitchFamily="50" charset="-127"/>
              </a:endParaRPr>
            </a:p>
          </p:txBody>
        </p:sp>
        <p:sp>
          <p:nvSpPr>
            <p:cNvPr id="117" name="오른쪽 중괄호 116"/>
            <p:cNvSpPr/>
            <p:nvPr/>
          </p:nvSpPr>
          <p:spPr>
            <a:xfrm>
              <a:off x="9888132" y="743125"/>
              <a:ext cx="176368" cy="1598175"/>
            </a:xfrm>
            <a:prstGeom prst="rightBrace">
              <a:avLst>
                <a:gd name="adj1" fmla="val 99411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8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296" name="TextBox 117"/>
            <p:cNvSpPr txBox="1">
              <a:spLocks noChangeArrowheads="1"/>
            </p:cNvSpPr>
            <p:nvPr/>
          </p:nvSpPr>
          <p:spPr bwMode="auto">
            <a:xfrm>
              <a:off x="10068207" y="1351128"/>
              <a:ext cx="1319091" cy="426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200">
                  <a:ea typeface="굴림" panose="020B0600000101010101" pitchFamily="50" charset="-127"/>
                </a:rPr>
                <a:t>리스트 관점</a:t>
              </a:r>
            </a:p>
          </p:txBody>
        </p:sp>
        <p:sp>
          <p:nvSpPr>
            <p:cNvPr id="119" name="오른쪽 중괄호 118"/>
            <p:cNvSpPr/>
            <p:nvPr/>
          </p:nvSpPr>
          <p:spPr>
            <a:xfrm>
              <a:off x="10335351" y="215287"/>
              <a:ext cx="151172" cy="992139"/>
            </a:xfrm>
            <a:prstGeom prst="rightBrace">
              <a:avLst>
                <a:gd name="adj1" fmla="val 46351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8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298" name="TextBox 119"/>
            <p:cNvSpPr txBox="1">
              <a:spLocks noChangeArrowheads="1"/>
            </p:cNvSpPr>
            <p:nvPr/>
          </p:nvSpPr>
          <p:spPr bwMode="auto">
            <a:xfrm>
              <a:off x="10490051" y="523908"/>
              <a:ext cx="1115567" cy="426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200">
                  <a:ea typeface="굴림" panose="020B0600000101010101" pitchFamily="50" charset="-127"/>
                </a:rPr>
                <a:t>하부 배열</a:t>
              </a:r>
            </a:p>
          </p:txBody>
        </p:sp>
        <p:sp>
          <p:nvSpPr>
            <p:cNvPr id="11299" name="TextBox 120"/>
            <p:cNvSpPr txBox="1">
              <a:spLocks noChangeArrowheads="1"/>
            </p:cNvSpPr>
            <p:nvPr/>
          </p:nvSpPr>
          <p:spPr bwMode="auto">
            <a:xfrm>
              <a:off x="3158018" y="1985751"/>
              <a:ext cx="1024442" cy="42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 dirty="0">
                  <a:ea typeface="굴림" panose="020B0600000101010101" pitchFamily="50" charset="-127"/>
                </a:rPr>
                <a:t>4</a:t>
              </a:r>
              <a:r>
                <a:rPr lang="ko-KR" altLang="en-US" sz="1200" dirty="0">
                  <a:ea typeface="굴림" panose="020B0600000101010101" pitchFamily="50" charset="-127"/>
                </a:rPr>
                <a:t>번 원소</a:t>
              </a:r>
            </a:p>
          </p:txBody>
        </p:sp>
        <p:cxnSp>
          <p:nvCxnSpPr>
            <p:cNvPr id="122" name="직선 화살표 연결선 121"/>
            <p:cNvCxnSpPr/>
            <p:nvPr/>
          </p:nvCxnSpPr>
          <p:spPr>
            <a:xfrm flipV="1">
              <a:off x="3622876" y="1354048"/>
              <a:ext cx="0" cy="5987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01" name="TextBox 122"/>
            <p:cNvSpPr txBox="1">
              <a:spLocks noChangeArrowheads="1"/>
            </p:cNvSpPr>
            <p:nvPr/>
          </p:nvSpPr>
          <p:spPr bwMode="auto">
            <a:xfrm>
              <a:off x="68226" y="1535795"/>
              <a:ext cx="854801" cy="426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200">
                  <a:ea typeface="굴림" panose="020B0600000101010101" pitchFamily="50" charset="-127"/>
                </a:rPr>
                <a:t>리스트</a:t>
              </a:r>
            </a:p>
          </p:txBody>
        </p:sp>
      </p:grpSp>
      <p:sp>
        <p:nvSpPr>
          <p:cNvPr id="11269" name="TextBox 15"/>
          <p:cNvSpPr txBox="1">
            <a:spLocks noChangeArrowheads="1"/>
          </p:cNvSpPr>
          <p:nvPr/>
        </p:nvSpPr>
        <p:spPr bwMode="auto">
          <a:xfrm>
            <a:off x="1947864" y="6307138"/>
            <a:ext cx="6129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000">
                <a:solidFill>
                  <a:srgbClr val="FF0000"/>
                </a:solidFill>
                <a:ea typeface="굴림" panose="020B0600000101010101" pitchFamily="50" charset="-127"/>
              </a:rPr>
              <a:t>배열을 리스트로 해석하는 관점은 하나가 아니다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E0ABB4-ED40-4AB3-9E56-935DB0EE0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하부 배열과 리스트를 보는 여러 관점</a:t>
            </a:r>
          </a:p>
        </p:txBody>
      </p:sp>
    </p:spTree>
    <p:extLst>
      <p:ext uri="{BB962C8B-B14F-4D97-AF65-F5344CB8AC3E}">
        <p14:creationId xmlns:p14="http://schemas.microsoft.com/office/powerpoint/2010/main" val="246622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2A5155-B0B5-4A32-AC73-4FC07A471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3300"/>
                </a:solidFill>
              </a:rPr>
              <a:t>배열 리스트 객체 구조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5327D9BF-9794-4B18-AFC2-A49CC223F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7" y="1096377"/>
            <a:ext cx="5608320" cy="5570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689498-B035-4BBA-B727-573D933E0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28"/>
          <a:stretch/>
        </p:blipFill>
        <p:spPr>
          <a:xfrm>
            <a:off x="5947423" y="2318993"/>
            <a:ext cx="5717587" cy="396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1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8CE704-78B4-43C2-B402-367666F6A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3300"/>
                </a:solidFill>
              </a:rPr>
              <a:t>삽입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FB51CC0-DC66-4554-BA39-F8B4E50574B0}"/>
              </a:ext>
            </a:extLst>
          </p:cNvPr>
          <p:cNvGrpSpPr>
            <a:grpSpLocks/>
          </p:cNvGrpSpPr>
          <p:nvPr/>
        </p:nvGrpSpPr>
        <p:grpSpPr bwMode="auto">
          <a:xfrm>
            <a:off x="2028449" y="2425470"/>
            <a:ext cx="7807134" cy="3651260"/>
            <a:chOff x="509491" y="1738934"/>
            <a:chExt cx="8538909" cy="42749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DB3645E-6159-4FE3-8277-68109DB72CC7}"/>
                </a:ext>
              </a:extLst>
            </p:cNvPr>
            <p:cNvSpPr/>
            <p:nvPr/>
          </p:nvSpPr>
          <p:spPr>
            <a:xfrm>
              <a:off x="1233527" y="2056763"/>
              <a:ext cx="531307" cy="5371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1DF66B8-C8A1-4A60-AD84-F5A282E82A63}"/>
                </a:ext>
              </a:extLst>
            </p:cNvPr>
            <p:cNvSpPr/>
            <p:nvPr/>
          </p:nvSpPr>
          <p:spPr>
            <a:xfrm>
              <a:off x="1764834" y="2056763"/>
              <a:ext cx="533044" cy="5371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35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1774A7-75B1-4248-A125-6AAF10B4B60C}"/>
                </a:ext>
              </a:extLst>
            </p:cNvPr>
            <p:cNvSpPr/>
            <p:nvPr/>
          </p:nvSpPr>
          <p:spPr>
            <a:xfrm>
              <a:off x="3360494" y="2056763"/>
              <a:ext cx="531307" cy="5371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95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79D8EFE-1C67-491C-8180-229CE14FCACA}"/>
                </a:ext>
              </a:extLst>
            </p:cNvPr>
            <p:cNvSpPr/>
            <p:nvPr/>
          </p:nvSpPr>
          <p:spPr>
            <a:xfrm>
              <a:off x="2829186" y="2056763"/>
              <a:ext cx="533043" cy="5371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17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0D9BC0F-F161-4707-8303-2587DF91A2AC}"/>
                </a:ext>
              </a:extLst>
            </p:cNvPr>
            <p:cNvSpPr/>
            <p:nvPr/>
          </p:nvSpPr>
          <p:spPr>
            <a:xfrm>
              <a:off x="2297879" y="2056763"/>
              <a:ext cx="531307" cy="5371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40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790E3E9-F792-424D-A75B-1CA8AF630084}"/>
                </a:ext>
              </a:extLst>
            </p:cNvPr>
            <p:cNvSpPr/>
            <p:nvPr/>
          </p:nvSpPr>
          <p:spPr>
            <a:xfrm>
              <a:off x="3891801" y="2056763"/>
              <a:ext cx="533043" cy="5371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50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9E0C34-455E-4200-B7FC-D199A1F143DB}"/>
                </a:ext>
              </a:extLst>
            </p:cNvPr>
            <p:cNvSpPr/>
            <p:nvPr/>
          </p:nvSpPr>
          <p:spPr>
            <a:xfrm>
              <a:off x="4424844" y="2056763"/>
              <a:ext cx="531307" cy="5371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48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6DD9C50-FB3E-4AB8-8BE2-6ED4350F5803}"/>
                </a:ext>
              </a:extLst>
            </p:cNvPr>
            <p:cNvSpPr/>
            <p:nvPr/>
          </p:nvSpPr>
          <p:spPr>
            <a:xfrm>
              <a:off x="6022239" y="2056763"/>
              <a:ext cx="531307" cy="5371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DACDB4B-931A-4622-9956-E23818CA83FC}"/>
                </a:ext>
              </a:extLst>
            </p:cNvPr>
            <p:cNvSpPr/>
            <p:nvPr/>
          </p:nvSpPr>
          <p:spPr>
            <a:xfrm>
              <a:off x="5489196" y="2056763"/>
              <a:ext cx="533043" cy="5371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9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4888155-9C5A-419B-8109-66A4C5C4C5F5}"/>
                </a:ext>
              </a:extLst>
            </p:cNvPr>
            <p:cNvSpPr/>
            <p:nvPr/>
          </p:nvSpPr>
          <p:spPr>
            <a:xfrm>
              <a:off x="4956152" y="2056763"/>
              <a:ext cx="533044" cy="5371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33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5C86F53-90BF-4E9A-A8A6-BD648D0FD63A}"/>
                </a:ext>
              </a:extLst>
            </p:cNvPr>
            <p:cNvSpPr/>
            <p:nvPr/>
          </p:nvSpPr>
          <p:spPr>
            <a:xfrm>
              <a:off x="7090063" y="2056763"/>
              <a:ext cx="531307" cy="5371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301335-9E03-4FF9-8B8A-759699D57660}"/>
                </a:ext>
              </a:extLst>
            </p:cNvPr>
            <p:cNvSpPr/>
            <p:nvPr/>
          </p:nvSpPr>
          <p:spPr>
            <a:xfrm>
              <a:off x="6553546" y="2056763"/>
              <a:ext cx="531307" cy="5371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D749F8-C369-4FC6-8B38-729B5B4FE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018" y="2129832"/>
              <a:ext cx="715679" cy="378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500">
                  <a:ea typeface="굴림" panose="020B0600000101010101" pitchFamily="50" charset="-127"/>
                </a:rPr>
                <a:t>item[]</a:t>
              </a:r>
              <a:endParaRPr lang="ko-KR" altLang="en-US" sz="1500">
                <a:ea typeface="굴림" panose="020B0600000101010101" pitchFamily="50" charset="-127"/>
              </a:endParaRPr>
            </a:p>
          </p:txBody>
        </p:sp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EF9C1C12-3CA1-47EA-8AEE-5ADEB3D66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1476" y="3132002"/>
              <a:ext cx="1062824" cy="39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dirty="0">
                  <a:ea typeface="굴림" panose="020B0600000101010101" pitchFamily="50" charset="-127"/>
                </a:rPr>
                <a:t>8</a:t>
              </a:r>
              <a:r>
                <a:rPr lang="ko-KR" altLang="en-US" sz="1600" dirty="0">
                  <a:ea typeface="굴림" panose="020B0600000101010101" pitchFamily="50" charset="-127"/>
                </a:rPr>
                <a:t>번 원소</a:t>
              </a:r>
            </a:p>
          </p:txBody>
        </p:sp>
        <p:cxnSp>
          <p:nvCxnSpPr>
            <p:cNvPr id="18" name="직선 화살표 연결선 20">
              <a:extLst>
                <a:ext uri="{FF2B5EF4-FFF2-40B4-BE49-F238E27FC236}">
                  <a16:creationId xmlns:a16="http://schemas.microsoft.com/office/drawing/2014/main" id="{B85A0BF2-3E60-44AB-ABD5-518B43406349}"/>
                </a:ext>
              </a:extLst>
            </p:cNvPr>
            <p:cNvCxnSpPr/>
            <p:nvPr/>
          </p:nvCxnSpPr>
          <p:spPr>
            <a:xfrm flipV="1">
              <a:off x="5744431" y="2657107"/>
              <a:ext cx="0" cy="4516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10B287DE-769A-4176-B892-C2518E1CE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700" y="1738934"/>
              <a:ext cx="706913" cy="324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item[0]</a:t>
              </a:r>
              <a:endParaRPr lang="ko-KR" altLang="en-US" sz="1200">
                <a:ea typeface="굴림" panose="020B0600000101010101" pitchFamily="50" charset="-127"/>
              </a:endParaRPr>
            </a:p>
          </p:txBody>
        </p:sp>
        <p:sp>
          <p:nvSpPr>
            <p:cNvPr id="20" name="TextBox 32">
              <a:extLst>
                <a:ext uri="{FF2B5EF4-FFF2-40B4-BE49-F238E27FC236}">
                  <a16:creationId xmlns:a16="http://schemas.microsoft.com/office/drawing/2014/main" id="{278C62BE-7C7D-4CDB-BA9B-01E7E0FB8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1249" y="3132002"/>
              <a:ext cx="1062824" cy="39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dirty="0">
                  <a:ea typeface="굴림" panose="020B0600000101010101" pitchFamily="50" charset="-127"/>
                </a:rPr>
                <a:t>3</a:t>
              </a:r>
              <a:r>
                <a:rPr lang="ko-KR" altLang="en-US" sz="1600" dirty="0">
                  <a:ea typeface="굴림" panose="020B0600000101010101" pitchFamily="50" charset="-127"/>
                </a:rPr>
                <a:t>번 원소</a:t>
              </a:r>
            </a:p>
          </p:txBody>
        </p:sp>
        <p:cxnSp>
          <p:nvCxnSpPr>
            <p:cNvPr id="21" name="직선 화살표 연결선 33">
              <a:extLst>
                <a:ext uri="{FF2B5EF4-FFF2-40B4-BE49-F238E27FC236}">
                  <a16:creationId xmlns:a16="http://schemas.microsoft.com/office/drawing/2014/main" id="{2D0D001D-870A-4BCD-88C6-961CD5A084E0}"/>
                </a:ext>
              </a:extLst>
            </p:cNvPr>
            <p:cNvCxnSpPr/>
            <p:nvPr/>
          </p:nvCxnSpPr>
          <p:spPr>
            <a:xfrm flipV="1">
              <a:off x="3094839" y="2657107"/>
              <a:ext cx="0" cy="4516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6">
              <a:extLst>
                <a:ext uri="{FF2B5EF4-FFF2-40B4-BE49-F238E27FC236}">
                  <a16:creationId xmlns:a16="http://schemas.microsoft.com/office/drawing/2014/main" id="{7CEC29A6-5F4B-478F-BC77-B87EB1B88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491" y="3127833"/>
              <a:ext cx="875103" cy="396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600">
                  <a:ea typeface="굴림" panose="020B0600000101010101" pitchFamily="50" charset="-127"/>
                </a:rPr>
                <a:t>리스트</a:t>
              </a:r>
            </a:p>
          </p:txBody>
        </p:sp>
        <p:sp>
          <p:nvSpPr>
            <p:cNvPr id="23" name="직사각형 37">
              <a:extLst>
                <a:ext uri="{FF2B5EF4-FFF2-40B4-BE49-F238E27FC236}">
                  <a16:creationId xmlns:a16="http://schemas.microsoft.com/office/drawing/2014/main" id="{23614393-794C-46DB-BBB9-16D2F102C3AA}"/>
                </a:ext>
              </a:extLst>
            </p:cNvPr>
            <p:cNvSpPr/>
            <p:nvPr/>
          </p:nvSpPr>
          <p:spPr>
            <a:xfrm>
              <a:off x="1221373" y="4538062"/>
              <a:ext cx="531307" cy="537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4" name="직사각형 38">
              <a:extLst>
                <a:ext uri="{FF2B5EF4-FFF2-40B4-BE49-F238E27FC236}">
                  <a16:creationId xmlns:a16="http://schemas.microsoft.com/office/drawing/2014/main" id="{B0EC021D-B276-4003-812B-74D19A1CD8E0}"/>
                </a:ext>
              </a:extLst>
            </p:cNvPr>
            <p:cNvSpPr/>
            <p:nvPr/>
          </p:nvSpPr>
          <p:spPr>
            <a:xfrm>
              <a:off x="1752681" y="4538062"/>
              <a:ext cx="533043" cy="537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35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5" name="직사각형 39">
              <a:extLst>
                <a:ext uri="{FF2B5EF4-FFF2-40B4-BE49-F238E27FC236}">
                  <a16:creationId xmlns:a16="http://schemas.microsoft.com/office/drawing/2014/main" id="{7E651D40-80FB-40EA-BDC0-3B69DFA63973}"/>
                </a:ext>
              </a:extLst>
            </p:cNvPr>
            <p:cNvSpPr/>
            <p:nvPr/>
          </p:nvSpPr>
          <p:spPr>
            <a:xfrm>
              <a:off x="3881383" y="4538062"/>
              <a:ext cx="531307" cy="537149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95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6" name="직사각형 40">
              <a:extLst>
                <a:ext uri="{FF2B5EF4-FFF2-40B4-BE49-F238E27FC236}">
                  <a16:creationId xmlns:a16="http://schemas.microsoft.com/office/drawing/2014/main" id="{43F71ED4-B92A-4328-927F-E3F131BF912C}"/>
                </a:ext>
              </a:extLst>
            </p:cNvPr>
            <p:cNvSpPr/>
            <p:nvPr/>
          </p:nvSpPr>
          <p:spPr>
            <a:xfrm>
              <a:off x="3350076" y="4538062"/>
              <a:ext cx="531307" cy="537149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17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7" name="직사각형 41">
              <a:extLst>
                <a:ext uri="{FF2B5EF4-FFF2-40B4-BE49-F238E27FC236}">
                  <a16:creationId xmlns:a16="http://schemas.microsoft.com/office/drawing/2014/main" id="{D20154E4-A6E4-4C57-A6F7-2413EEF892DB}"/>
                </a:ext>
              </a:extLst>
            </p:cNvPr>
            <p:cNvSpPr/>
            <p:nvPr/>
          </p:nvSpPr>
          <p:spPr>
            <a:xfrm>
              <a:off x="2285724" y="4538062"/>
              <a:ext cx="531307" cy="537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40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8" name="직사각형 42">
              <a:extLst>
                <a:ext uri="{FF2B5EF4-FFF2-40B4-BE49-F238E27FC236}">
                  <a16:creationId xmlns:a16="http://schemas.microsoft.com/office/drawing/2014/main" id="{306126B6-2BB6-4ADA-994C-14088FCA58C4}"/>
                </a:ext>
              </a:extLst>
            </p:cNvPr>
            <p:cNvSpPr/>
            <p:nvPr/>
          </p:nvSpPr>
          <p:spPr>
            <a:xfrm>
              <a:off x="4417899" y="4538062"/>
              <a:ext cx="531307" cy="537149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50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9" name="직사각형 43">
              <a:extLst>
                <a:ext uri="{FF2B5EF4-FFF2-40B4-BE49-F238E27FC236}">
                  <a16:creationId xmlns:a16="http://schemas.microsoft.com/office/drawing/2014/main" id="{BDCF8A75-5EC8-4766-96DE-7D5AE88A5E2E}"/>
                </a:ext>
              </a:extLst>
            </p:cNvPr>
            <p:cNvSpPr/>
            <p:nvPr/>
          </p:nvSpPr>
          <p:spPr>
            <a:xfrm>
              <a:off x="4949206" y="4538062"/>
              <a:ext cx="533044" cy="537149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48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0" name="직사각형 44">
              <a:extLst>
                <a:ext uri="{FF2B5EF4-FFF2-40B4-BE49-F238E27FC236}">
                  <a16:creationId xmlns:a16="http://schemas.microsoft.com/office/drawing/2014/main" id="{A107A2FC-0575-4F67-9F74-329831F48E89}"/>
                </a:ext>
              </a:extLst>
            </p:cNvPr>
            <p:cNvSpPr/>
            <p:nvPr/>
          </p:nvSpPr>
          <p:spPr>
            <a:xfrm>
              <a:off x="6544866" y="4538062"/>
              <a:ext cx="533043" cy="537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1" name="직사각형 45">
              <a:extLst>
                <a:ext uri="{FF2B5EF4-FFF2-40B4-BE49-F238E27FC236}">
                  <a16:creationId xmlns:a16="http://schemas.microsoft.com/office/drawing/2014/main" id="{FE64EA89-F296-487F-A4B1-209DFF6AF045}"/>
                </a:ext>
              </a:extLst>
            </p:cNvPr>
            <p:cNvSpPr/>
            <p:nvPr/>
          </p:nvSpPr>
          <p:spPr>
            <a:xfrm>
              <a:off x="6015294" y="4538062"/>
              <a:ext cx="531307" cy="537149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9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2" name="직사각형 46">
              <a:extLst>
                <a:ext uri="{FF2B5EF4-FFF2-40B4-BE49-F238E27FC236}">
                  <a16:creationId xmlns:a16="http://schemas.microsoft.com/office/drawing/2014/main" id="{DDFC6A1B-9FA9-4379-9FB8-C9546AA604DD}"/>
                </a:ext>
              </a:extLst>
            </p:cNvPr>
            <p:cNvSpPr/>
            <p:nvPr/>
          </p:nvSpPr>
          <p:spPr>
            <a:xfrm>
              <a:off x="5482251" y="4538062"/>
              <a:ext cx="533043" cy="537149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33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3" name="직사각형 47">
              <a:extLst>
                <a:ext uri="{FF2B5EF4-FFF2-40B4-BE49-F238E27FC236}">
                  <a16:creationId xmlns:a16="http://schemas.microsoft.com/office/drawing/2014/main" id="{2D810C91-EC6D-4D58-994C-52C21BF0B2E6}"/>
                </a:ext>
              </a:extLst>
            </p:cNvPr>
            <p:cNvSpPr/>
            <p:nvPr/>
          </p:nvSpPr>
          <p:spPr>
            <a:xfrm>
              <a:off x="2818768" y="4538062"/>
              <a:ext cx="534780" cy="537149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 b="1">
                  <a:solidFill>
                    <a:srgbClr val="FF0000"/>
                  </a:solidFill>
                  <a:latin typeface="Times" panose="02020603050405020304" pitchFamily="18" charset="0"/>
                  <a:ea typeface="굴림" panose="020B0600000101010101" pitchFamily="50" charset="-127"/>
                </a:rPr>
                <a:t>77</a:t>
              </a:r>
              <a:endParaRPr lang="ko-KR" altLang="en-US" sz="1500" b="1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4" name="직사각형 48">
              <a:extLst>
                <a:ext uri="{FF2B5EF4-FFF2-40B4-BE49-F238E27FC236}">
                  <a16:creationId xmlns:a16="http://schemas.microsoft.com/office/drawing/2014/main" id="{B001FCC4-AC7D-49EF-939D-D3C39F4E70B0}"/>
                </a:ext>
              </a:extLst>
            </p:cNvPr>
            <p:cNvSpPr/>
            <p:nvPr/>
          </p:nvSpPr>
          <p:spPr>
            <a:xfrm>
              <a:off x="7077909" y="4538062"/>
              <a:ext cx="533044" cy="537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5" name="TextBox 49">
              <a:extLst>
                <a:ext uri="{FF2B5EF4-FFF2-40B4-BE49-F238E27FC236}">
                  <a16:creationId xmlns:a16="http://schemas.microsoft.com/office/drawing/2014/main" id="{1A25256F-44EF-42FB-9A87-4056B39BE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080" y="4620410"/>
              <a:ext cx="715679" cy="378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500">
                  <a:ea typeface="굴림" panose="020B0600000101010101" pitchFamily="50" charset="-127"/>
                </a:rPr>
                <a:t>item[]</a:t>
              </a:r>
              <a:endParaRPr lang="ko-KR" altLang="en-US" sz="1500">
                <a:ea typeface="굴림" panose="020B0600000101010101" pitchFamily="50" charset="-127"/>
              </a:endParaRP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0DE42076-3EDB-4AED-AF7C-C1A60BC67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3761" y="4219276"/>
              <a:ext cx="706913" cy="324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item[0]</a:t>
              </a:r>
              <a:endParaRPr lang="ko-KR" altLang="en-US" sz="1200">
                <a:ea typeface="굴림" panose="020B0600000101010101" pitchFamily="50" charset="-127"/>
              </a:endParaRPr>
            </a:p>
          </p:txBody>
        </p:sp>
        <p:sp>
          <p:nvSpPr>
            <p:cNvPr id="37" name="TextBox 63">
              <a:extLst>
                <a:ext uri="{FF2B5EF4-FFF2-40B4-BE49-F238E27FC236}">
                  <a16:creationId xmlns:a16="http://schemas.microsoft.com/office/drawing/2014/main" id="{A2823FCF-3205-458B-AB75-9D7F0FBE6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9311" y="5612344"/>
              <a:ext cx="1062824" cy="39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dirty="0">
                  <a:ea typeface="굴림" panose="020B0600000101010101" pitchFamily="50" charset="-127"/>
                </a:rPr>
                <a:t>3</a:t>
              </a:r>
              <a:r>
                <a:rPr lang="ko-KR" altLang="en-US" sz="1600" dirty="0">
                  <a:ea typeface="굴림" panose="020B0600000101010101" pitchFamily="50" charset="-127"/>
                </a:rPr>
                <a:t>번 원소</a:t>
              </a:r>
            </a:p>
          </p:txBody>
        </p:sp>
        <p:cxnSp>
          <p:nvCxnSpPr>
            <p:cNvPr id="38" name="직선 화살표 연결선 64">
              <a:extLst>
                <a:ext uri="{FF2B5EF4-FFF2-40B4-BE49-F238E27FC236}">
                  <a16:creationId xmlns:a16="http://schemas.microsoft.com/office/drawing/2014/main" id="{3D5C20A9-23FA-49D0-93CB-4FB6244B6EF5}"/>
                </a:ext>
              </a:extLst>
            </p:cNvPr>
            <p:cNvCxnSpPr/>
            <p:nvPr/>
          </p:nvCxnSpPr>
          <p:spPr>
            <a:xfrm flipV="1">
              <a:off x="3082686" y="5136547"/>
              <a:ext cx="0" cy="4516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65">
              <a:extLst>
                <a:ext uri="{FF2B5EF4-FFF2-40B4-BE49-F238E27FC236}">
                  <a16:creationId xmlns:a16="http://schemas.microsoft.com/office/drawing/2014/main" id="{DB8D8E22-1F04-4D83-ADAF-F7066EBDD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019" y="5612344"/>
              <a:ext cx="875103" cy="396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600">
                  <a:ea typeface="굴림" panose="020B0600000101010101" pitchFamily="50" charset="-127"/>
                </a:rPr>
                <a:t>리스트</a:t>
              </a:r>
            </a:p>
          </p:txBody>
        </p:sp>
        <p:sp>
          <p:nvSpPr>
            <p:cNvPr id="40" name="TextBox 66">
              <a:extLst>
                <a:ext uri="{FF2B5EF4-FFF2-40B4-BE49-F238E27FC236}">
                  <a16:creationId xmlns:a16="http://schemas.microsoft.com/office/drawing/2014/main" id="{B180CBEB-3F28-4012-A30D-A2ACBA41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1032" y="1747875"/>
              <a:ext cx="706913" cy="324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item[8]</a:t>
              </a:r>
              <a:endParaRPr lang="ko-KR" altLang="en-US" sz="1200">
                <a:ea typeface="굴림" panose="020B0600000101010101" pitchFamily="50" charset="-127"/>
              </a:endParaRPr>
            </a:p>
          </p:txBody>
        </p:sp>
        <p:sp>
          <p:nvSpPr>
            <p:cNvPr id="41" name="TextBox 67">
              <a:extLst>
                <a:ext uri="{FF2B5EF4-FFF2-40B4-BE49-F238E27FC236}">
                  <a16:creationId xmlns:a16="http://schemas.microsoft.com/office/drawing/2014/main" id="{79DC2F3D-1E4D-4BFA-A724-8FB4A9B01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7517" y="4219276"/>
              <a:ext cx="706913" cy="324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item[9]</a:t>
              </a:r>
              <a:endParaRPr lang="ko-KR" altLang="en-US" sz="1200">
                <a:ea typeface="굴림" panose="020B0600000101010101" pitchFamily="50" charset="-127"/>
              </a:endParaRPr>
            </a:p>
          </p:txBody>
        </p:sp>
        <p:sp>
          <p:nvSpPr>
            <p:cNvPr id="42" name="TextBox 68">
              <a:extLst>
                <a:ext uri="{FF2B5EF4-FFF2-40B4-BE49-F238E27FC236}">
                  <a16:creationId xmlns:a16="http://schemas.microsoft.com/office/drawing/2014/main" id="{1497BD75-49F8-4094-954F-80C5ACC72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6363" y="3108120"/>
              <a:ext cx="1359123" cy="378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500">
                  <a:ea typeface="굴림" panose="020B0600000101010101" pitchFamily="50" charset="-127"/>
                </a:rPr>
                <a:t>numItems: 9</a:t>
              </a:r>
              <a:endParaRPr lang="ko-KR" altLang="en-US" sz="1500">
                <a:ea typeface="굴림" panose="020B0600000101010101" pitchFamily="50" charset="-127"/>
              </a:endParaRPr>
            </a:p>
          </p:txBody>
        </p:sp>
        <p:cxnSp>
          <p:nvCxnSpPr>
            <p:cNvPr id="43" name="직선 화살표 연결선 21">
              <a:extLst>
                <a:ext uri="{FF2B5EF4-FFF2-40B4-BE49-F238E27FC236}">
                  <a16:creationId xmlns:a16="http://schemas.microsoft.com/office/drawing/2014/main" id="{45F74D8E-CAA6-4BAB-A726-544DC5871EDB}"/>
                </a:ext>
              </a:extLst>
            </p:cNvPr>
            <p:cNvCxnSpPr>
              <a:stCxn id="42" idx="1"/>
            </p:cNvCxnSpPr>
            <p:nvPr/>
          </p:nvCxnSpPr>
          <p:spPr>
            <a:xfrm flipH="1" flipV="1">
              <a:off x="6553546" y="3257452"/>
              <a:ext cx="492817" cy="39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70">
              <a:extLst>
                <a:ext uri="{FF2B5EF4-FFF2-40B4-BE49-F238E27FC236}">
                  <a16:creationId xmlns:a16="http://schemas.microsoft.com/office/drawing/2014/main" id="{20D26E60-1A09-4508-8EF2-7AF596A3C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812" y="3577336"/>
              <a:ext cx="1225705" cy="396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굴림" panose="020B0600000101010101" pitchFamily="50" charset="-127"/>
                </a:rPr>
                <a:t>add(3, 77)</a:t>
              </a:r>
              <a:endParaRPr lang="ko-KR" altLang="en-US" sz="1600">
                <a:ea typeface="굴림" panose="020B0600000101010101" pitchFamily="50" charset="-127"/>
              </a:endParaRPr>
            </a:p>
          </p:txBody>
        </p:sp>
        <p:cxnSp>
          <p:nvCxnSpPr>
            <p:cNvPr id="45" name="직선 화살표 연결선 74">
              <a:extLst>
                <a:ext uri="{FF2B5EF4-FFF2-40B4-BE49-F238E27FC236}">
                  <a16:creationId xmlns:a16="http://schemas.microsoft.com/office/drawing/2014/main" id="{2F34294B-6045-4784-BB54-37AC55BE3A54}"/>
                </a:ext>
              </a:extLst>
            </p:cNvPr>
            <p:cNvCxnSpPr/>
            <p:nvPr/>
          </p:nvCxnSpPr>
          <p:spPr>
            <a:xfrm>
              <a:off x="3297987" y="5173720"/>
              <a:ext cx="3298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76">
              <a:extLst>
                <a:ext uri="{FF2B5EF4-FFF2-40B4-BE49-F238E27FC236}">
                  <a16:creationId xmlns:a16="http://schemas.microsoft.com/office/drawing/2014/main" id="{5B820A8A-2919-4EEE-8BFA-27B5A8553B96}"/>
                </a:ext>
              </a:extLst>
            </p:cNvPr>
            <p:cNvCxnSpPr/>
            <p:nvPr/>
          </p:nvCxnSpPr>
          <p:spPr>
            <a:xfrm>
              <a:off x="3803249" y="5173720"/>
              <a:ext cx="3281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77">
              <a:extLst>
                <a:ext uri="{FF2B5EF4-FFF2-40B4-BE49-F238E27FC236}">
                  <a16:creationId xmlns:a16="http://schemas.microsoft.com/office/drawing/2014/main" id="{752FE89A-F9EF-48C0-940A-05A451EB00EE}"/>
                </a:ext>
              </a:extLst>
            </p:cNvPr>
            <p:cNvCxnSpPr/>
            <p:nvPr/>
          </p:nvCxnSpPr>
          <p:spPr>
            <a:xfrm>
              <a:off x="4351920" y="5177437"/>
              <a:ext cx="3281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78">
              <a:extLst>
                <a:ext uri="{FF2B5EF4-FFF2-40B4-BE49-F238E27FC236}">
                  <a16:creationId xmlns:a16="http://schemas.microsoft.com/office/drawing/2014/main" id="{51576CD7-2A29-4E51-9A22-BBCB7514350B}"/>
                </a:ext>
              </a:extLst>
            </p:cNvPr>
            <p:cNvCxnSpPr/>
            <p:nvPr/>
          </p:nvCxnSpPr>
          <p:spPr>
            <a:xfrm>
              <a:off x="4872809" y="5173720"/>
              <a:ext cx="3281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79">
              <a:extLst>
                <a:ext uri="{FF2B5EF4-FFF2-40B4-BE49-F238E27FC236}">
                  <a16:creationId xmlns:a16="http://schemas.microsoft.com/office/drawing/2014/main" id="{EE190816-105A-492C-957C-41920D5A42B2}"/>
                </a:ext>
              </a:extLst>
            </p:cNvPr>
            <p:cNvCxnSpPr/>
            <p:nvPr/>
          </p:nvCxnSpPr>
          <p:spPr>
            <a:xfrm>
              <a:off x="5411062" y="5177437"/>
              <a:ext cx="3298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80">
              <a:extLst>
                <a:ext uri="{FF2B5EF4-FFF2-40B4-BE49-F238E27FC236}">
                  <a16:creationId xmlns:a16="http://schemas.microsoft.com/office/drawing/2014/main" id="{22FDB995-6D8E-4C39-9721-98F9E1193DAE}"/>
                </a:ext>
              </a:extLst>
            </p:cNvPr>
            <p:cNvCxnSpPr/>
            <p:nvPr/>
          </p:nvCxnSpPr>
          <p:spPr>
            <a:xfrm>
              <a:off x="5931952" y="5173720"/>
              <a:ext cx="3281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81">
              <a:extLst>
                <a:ext uri="{FF2B5EF4-FFF2-40B4-BE49-F238E27FC236}">
                  <a16:creationId xmlns:a16="http://schemas.microsoft.com/office/drawing/2014/main" id="{2B74586D-35F6-473D-97D5-B84EC0685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0517" y="5617462"/>
              <a:ext cx="1062824" cy="39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dirty="0">
                  <a:ea typeface="굴림" panose="020B0600000101010101" pitchFamily="50" charset="-127"/>
                </a:rPr>
                <a:t>9</a:t>
              </a:r>
              <a:r>
                <a:rPr lang="ko-KR" altLang="en-US" sz="1600" dirty="0">
                  <a:ea typeface="굴림" panose="020B0600000101010101" pitchFamily="50" charset="-127"/>
                </a:rPr>
                <a:t>번 원소</a:t>
              </a:r>
            </a:p>
          </p:txBody>
        </p:sp>
        <p:cxnSp>
          <p:nvCxnSpPr>
            <p:cNvPr id="52" name="직선 화살표 연결선 82">
              <a:extLst>
                <a:ext uri="{FF2B5EF4-FFF2-40B4-BE49-F238E27FC236}">
                  <a16:creationId xmlns:a16="http://schemas.microsoft.com/office/drawing/2014/main" id="{C054721F-090F-4BB5-AF94-3B2656542B9F}"/>
                </a:ext>
              </a:extLst>
            </p:cNvPr>
            <p:cNvCxnSpPr/>
            <p:nvPr/>
          </p:nvCxnSpPr>
          <p:spPr>
            <a:xfrm flipV="1">
              <a:off x="6303519" y="5220186"/>
              <a:ext cx="0" cy="3735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83">
              <a:extLst>
                <a:ext uri="{FF2B5EF4-FFF2-40B4-BE49-F238E27FC236}">
                  <a16:creationId xmlns:a16="http://schemas.microsoft.com/office/drawing/2014/main" id="{FE90440D-E1C0-4285-981D-6C3F6CB90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1808" y="5546370"/>
              <a:ext cx="1476592" cy="378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500">
                  <a:ea typeface="굴림" panose="020B0600000101010101" pitchFamily="50" charset="-127"/>
                </a:rPr>
                <a:t>numItems: 10</a:t>
              </a:r>
              <a:endParaRPr lang="ko-KR" altLang="en-US" sz="1500">
                <a:ea typeface="굴림" panose="020B0600000101010101" pitchFamily="50" charset="-127"/>
              </a:endParaRPr>
            </a:p>
          </p:txBody>
        </p:sp>
        <p:cxnSp>
          <p:nvCxnSpPr>
            <p:cNvPr id="54" name="직선 화살표 연결선 84">
              <a:extLst>
                <a:ext uri="{FF2B5EF4-FFF2-40B4-BE49-F238E27FC236}">
                  <a16:creationId xmlns:a16="http://schemas.microsoft.com/office/drawing/2014/main" id="{FA4CC527-3909-4E4F-BC5B-734D85261C4A}"/>
                </a:ext>
              </a:extLst>
            </p:cNvPr>
            <p:cNvCxnSpPr>
              <a:stCxn id="53" idx="1"/>
            </p:cNvCxnSpPr>
            <p:nvPr/>
          </p:nvCxnSpPr>
          <p:spPr>
            <a:xfrm flipH="1" flipV="1">
              <a:off x="7077909" y="5696001"/>
              <a:ext cx="493899" cy="395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86">
              <a:extLst>
                <a:ext uri="{FF2B5EF4-FFF2-40B4-BE49-F238E27FC236}">
                  <a16:creationId xmlns:a16="http://schemas.microsoft.com/office/drawing/2014/main" id="{03978A99-8645-4289-B39D-E28169A14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870" y="1747875"/>
              <a:ext cx="706913" cy="324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item[3]</a:t>
              </a:r>
              <a:endParaRPr lang="ko-KR" altLang="en-US" sz="1200">
                <a:ea typeface="굴림" panose="020B0600000101010101" pitchFamily="50" charset="-127"/>
              </a:endParaRPr>
            </a:p>
          </p:txBody>
        </p:sp>
        <p:sp>
          <p:nvSpPr>
            <p:cNvPr id="56" name="TextBox 87">
              <a:extLst>
                <a:ext uri="{FF2B5EF4-FFF2-40B4-BE49-F238E27FC236}">
                  <a16:creationId xmlns:a16="http://schemas.microsoft.com/office/drawing/2014/main" id="{DA68A05D-CA50-4426-9520-3C6AC4698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931" y="4228217"/>
              <a:ext cx="706913" cy="324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item[3]</a:t>
              </a:r>
              <a:endParaRPr lang="ko-KR" altLang="en-US" sz="1200">
                <a:ea typeface="굴림" panose="020B0600000101010101" pitchFamily="50" charset="-127"/>
              </a:endParaRPr>
            </a:p>
          </p:txBody>
        </p:sp>
        <p:sp>
          <p:nvSpPr>
            <p:cNvPr id="57" name="아래쪽 화살표 56">
              <a:extLst>
                <a:ext uri="{FF2B5EF4-FFF2-40B4-BE49-F238E27FC236}">
                  <a16:creationId xmlns:a16="http://schemas.microsoft.com/office/drawing/2014/main" id="{A984A194-A57F-4AF9-8CB5-0FBA32C9ADB1}"/>
                </a:ext>
              </a:extLst>
            </p:cNvPr>
            <p:cNvSpPr/>
            <p:nvPr/>
          </p:nvSpPr>
          <p:spPr>
            <a:xfrm>
              <a:off x="4028968" y="3729548"/>
              <a:ext cx="769181" cy="468380"/>
            </a:xfrm>
            <a:prstGeom prst="downArrow">
              <a:avLst>
                <a:gd name="adj1" fmla="val 50000"/>
                <a:gd name="adj2" fmla="val 51227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21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58" name="Rectangle 9">
            <a:extLst>
              <a:ext uri="{FF2B5EF4-FFF2-40B4-BE49-F238E27FC236}">
                <a16:creationId xmlns:a16="http://schemas.microsoft.com/office/drawing/2014/main" id="{716531F3-D225-4DBD-8A7A-03592E7CE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650" y="1719032"/>
            <a:ext cx="3246437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r>
              <a:rPr lang="ko-KR" altLang="en-US" sz="2800" b="1" kern="0" dirty="0">
                <a:solidFill>
                  <a:srgbClr val="339966"/>
                </a:solidFill>
                <a:ea typeface="굴림" panose="020B0600000101010101" pitchFamily="50" charset="-127"/>
              </a:rPr>
              <a:t>대표적</a:t>
            </a:r>
            <a:r>
              <a:rPr lang="en-US" altLang="ko-KR" sz="2800" b="1" kern="0" dirty="0">
                <a:solidFill>
                  <a:srgbClr val="339966"/>
                </a:solidFill>
                <a:ea typeface="굴림" panose="020B0600000101010101" pitchFamily="50" charset="-127"/>
              </a:rPr>
              <a:t> Insertion</a:t>
            </a:r>
            <a:r>
              <a:rPr lang="ko-KR" altLang="en-US" sz="2800" b="1" kern="0" dirty="0">
                <a:solidFill>
                  <a:srgbClr val="339966"/>
                </a:solidFill>
                <a:ea typeface="굴림" panose="020B0600000101010101" pitchFamily="50" charset="-127"/>
              </a:rPr>
              <a:t> </a:t>
            </a:r>
            <a:endParaRPr lang="en-US" altLang="ko-KR" sz="2800" b="1" kern="0" dirty="0">
              <a:solidFill>
                <a:srgbClr val="3399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15"/>
          <p:cNvSpPr txBox="1">
            <a:spLocks noChangeArrowheads="1"/>
          </p:cNvSpPr>
          <p:nvPr/>
        </p:nvSpPr>
        <p:spPr bwMode="auto">
          <a:xfrm>
            <a:off x="8589088" y="1414905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dirty="0">
                <a:ea typeface="굴림" panose="020B0600000101010101" pitchFamily="50" charset="-127"/>
              </a:rPr>
              <a:t>item: </a:t>
            </a:r>
            <a:r>
              <a:rPr lang="ko-KR" altLang="en-US" sz="1800" dirty="0">
                <a:ea typeface="굴림" panose="020B0600000101010101" pitchFamily="50" charset="-127"/>
              </a:rPr>
              <a:t>리스트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ea typeface="굴림" panose="020B0600000101010101" pitchFamily="50" charset="-127"/>
              </a:rPr>
              <a:t>이름의 예</a:t>
            </a:r>
          </a:p>
        </p:txBody>
      </p:sp>
    </p:spTree>
    <p:extLst>
      <p:ext uri="{BB962C8B-B14F-4D97-AF65-F5344CB8AC3E}">
        <p14:creationId xmlns:p14="http://schemas.microsoft.com/office/powerpoint/2010/main" val="141289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28913" y="2166938"/>
            <a:ext cx="533400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10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62313" y="2166938"/>
            <a:ext cx="531812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35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57751" y="2166938"/>
            <a:ext cx="531813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95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25938" y="2166938"/>
            <a:ext cx="531812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17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94126" y="2166938"/>
            <a:ext cx="531813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40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89563" y="2166938"/>
            <a:ext cx="531812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50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21376" y="2166938"/>
            <a:ext cx="531813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48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16813" y="2166938"/>
            <a:ext cx="531812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85000" y="2166938"/>
            <a:ext cx="533400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9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53188" y="2166938"/>
            <a:ext cx="531812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33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85200" y="2166938"/>
            <a:ext cx="533400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48625" y="2166938"/>
            <a:ext cx="533400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5374" name="TextBox 15"/>
          <p:cNvSpPr txBox="1">
            <a:spLocks noChangeArrowheads="1"/>
          </p:cNvSpPr>
          <p:nvPr/>
        </p:nvSpPr>
        <p:spPr bwMode="auto">
          <a:xfrm>
            <a:off x="1960563" y="2239963"/>
            <a:ext cx="6540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500">
                <a:ea typeface="굴림" panose="020B0600000101010101" pitchFamily="50" charset="-127"/>
              </a:rPr>
              <a:t>item[]</a:t>
            </a:r>
            <a:endParaRPr lang="ko-KR" altLang="en-US" sz="1500">
              <a:ea typeface="굴림" panose="020B0600000101010101" pitchFamily="50" charset="-127"/>
            </a:endParaRPr>
          </a:p>
        </p:txBody>
      </p:sp>
      <p:sp>
        <p:nvSpPr>
          <p:cNvPr id="15375" name="TextBox 19"/>
          <p:cNvSpPr txBox="1">
            <a:spLocks noChangeArrowheads="1"/>
          </p:cNvSpPr>
          <p:nvPr/>
        </p:nvSpPr>
        <p:spPr bwMode="auto">
          <a:xfrm>
            <a:off x="6748463" y="3241675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dirty="0">
                <a:ea typeface="굴림" panose="020B0600000101010101" pitchFamily="50" charset="-127"/>
              </a:rPr>
              <a:t>8</a:t>
            </a:r>
            <a:r>
              <a:rPr lang="ko-KR" altLang="en-US" sz="1800" dirty="0">
                <a:ea typeface="굴림" panose="020B0600000101010101" pitchFamily="50" charset="-127"/>
              </a:rPr>
              <a:t>번 원소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242175" y="2767013"/>
            <a:ext cx="0" cy="450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7" name="TextBox 22"/>
          <p:cNvSpPr txBox="1">
            <a:spLocks noChangeArrowheads="1"/>
          </p:cNvSpPr>
          <p:nvPr/>
        </p:nvSpPr>
        <p:spPr bwMode="auto">
          <a:xfrm>
            <a:off x="2682876" y="1912938"/>
            <a:ext cx="6461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>
                <a:ea typeface="굴림" panose="020B0600000101010101" pitchFamily="50" charset="-127"/>
              </a:rPr>
              <a:t>item[0]</a:t>
            </a:r>
            <a:endParaRPr lang="ko-KR" altLang="en-US" sz="1200">
              <a:ea typeface="굴림" panose="020B0600000101010101" pitchFamily="50" charset="-127"/>
            </a:endParaRPr>
          </a:p>
        </p:txBody>
      </p:sp>
      <p:sp>
        <p:nvSpPr>
          <p:cNvPr id="15378" name="TextBox 32"/>
          <p:cNvSpPr txBox="1">
            <a:spLocks noChangeArrowheads="1"/>
          </p:cNvSpPr>
          <p:nvPr/>
        </p:nvSpPr>
        <p:spPr bwMode="auto">
          <a:xfrm>
            <a:off x="2854326" y="3241675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dirty="0">
                <a:ea typeface="굴림" panose="020B0600000101010101" pitchFamily="50" charset="-127"/>
              </a:rPr>
              <a:t>0</a:t>
            </a:r>
            <a:r>
              <a:rPr lang="ko-KR" altLang="en-US" sz="1800" dirty="0">
                <a:ea typeface="굴림" panose="020B0600000101010101" pitchFamily="50" charset="-127"/>
              </a:rPr>
              <a:t>번 원소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994025" y="2767013"/>
            <a:ext cx="0" cy="450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0" name="TextBox 36"/>
          <p:cNvSpPr txBox="1">
            <a:spLocks noChangeArrowheads="1"/>
          </p:cNvSpPr>
          <p:nvPr/>
        </p:nvSpPr>
        <p:spPr bwMode="auto">
          <a:xfrm>
            <a:off x="1924050" y="3238500"/>
            <a:ext cx="87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>
                <a:ea typeface="굴림" panose="020B0600000101010101" pitchFamily="50" charset="-127"/>
              </a:rPr>
              <a:t>리스트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249613" y="4565651"/>
            <a:ext cx="531812" cy="536575"/>
          </a:xfrm>
          <a:prstGeom prst="rect">
            <a:avLst/>
          </a:prstGeom>
          <a:solidFill>
            <a:srgbClr val="FFC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10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781425" y="4565651"/>
            <a:ext cx="533400" cy="536575"/>
          </a:xfrm>
          <a:prstGeom prst="rect">
            <a:avLst/>
          </a:prstGeom>
          <a:solidFill>
            <a:srgbClr val="FFC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35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78451" y="4565651"/>
            <a:ext cx="531813" cy="536575"/>
          </a:xfrm>
          <a:prstGeom prst="rect">
            <a:avLst/>
          </a:prstGeom>
          <a:solidFill>
            <a:srgbClr val="FFC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95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46638" y="4565651"/>
            <a:ext cx="531812" cy="536575"/>
          </a:xfrm>
          <a:prstGeom prst="rect">
            <a:avLst/>
          </a:prstGeom>
          <a:solidFill>
            <a:srgbClr val="FFC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17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314826" y="4565651"/>
            <a:ext cx="531813" cy="536575"/>
          </a:xfrm>
          <a:prstGeom prst="rect">
            <a:avLst/>
          </a:prstGeom>
          <a:solidFill>
            <a:srgbClr val="FFC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40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15026" y="4565651"/>
            <a:ext cx="531813" cy="536575"/>
          </a:xfrm>
          <a:prstGeom prst="rect">
            <a:avLst/>
          </a:prstGeom>
          <a:solidFill>
            <a:srgbClr val="FFC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50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446838" y="4565651"/>
            <a:ext cx="531812" cy="536575"/>
          </a:xfrm>
          <a:prstGeom prst="rect">
            <a:avLst/>
          </a:prstGeom>
          <a:solidFill>
            <a:srgbClr val="FFC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48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042276" y="4565651"/>
            <a:ext cx="531813" cy="536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10463" y="4565651"/>
            <a:ext cx="533400" cy="536575"/>
          </a:xfrm>
          <a:prstGeom prst="rect">
            <a:avLst/>
          </a:prstGeom>
          <a:solidFill>
            <a:srgbClr val="FFC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9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978651" y="4565651"/>
            <a:ext cx="531813" cy="536575"/>
          </a:xfrm>
          <a:prstGeom prst="rect">
            <a:avLst/>
          </a:prstGeom>
          <a:solidFill>
            <a:srgbClr val="FFC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33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19388" y="4567238"/>
            <a:ext cx="531812" cy="538162"/>
          </a:xfrm>
          <a:prstGeom prst="rect">
            <a:avLst/>
          </a:prstGeom>
          <a:solidFill>
            <a:srgbClr val="FFC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 b="1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77</a:t>
            </a:r>
            <a:endParaRPr lang="ko-KR" altLang="en-US" sz="1500" b="1">
              <a:solidFill>
                <a:srgbClr val="FF0000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74088" y="4565651"/>
            <a:ext cx="533400" cy="536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5393" name="TextBox 49"/>
          <p:cNvSpPr txBox="1">
            <a:spLocks noChangeArrowheads="1"/>
          </p:cNvSpPr>
          <p:nvPr/>
        </p:nvSpPr>
        <p:spPr bwMode="auto">
          <a:xfrm>
            <a:off x="1949450" y="4648201"/>
            <a:ext cx="6540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500">
                <a:ea typeface="굴림" panose="020B0600000101010101" pitchFamily="50" charset="-127"/>
              </a:rPr>
              <a:t>item[]</a:t>
            </a:r>
            <a:endParaRPr lang="ko-KR" altLang="en-US" sz="1500">
              <a:ea typeface="굴림" panose="020B0600000101010101" pitchFamily="50" charset="-127"/>
            </a:endParaRPr>
          </a:p>
        </p:txBody>
      </p:sp>
      <p:sp>
        <p:nvSpPr>
          <p:cNvPr id="15394" name="TextBox 54"/>
          <p:cNvSpPr txBox="1">
            <a:spLocks noChangeArrowheads="1"/>
          </p:cNvSpPr>
          <p:nvPr/>
        </p:nvSpPr>
        <p:spPr bwMode="auto">
          <a:xfrm>
            <a:off x="2670176" y="4311651"/>
            <a:ext cx="646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>
                <a:ea typeface="굴림" panose="020B0600000101010101" pitchFamily="50" charset="-127"/>
              </a:rPr>
              <a:t>item[0]</a:t>
            </a:r>
            <a:endParaRPr lang="ko-KR" altLang="en-US" sz="1200">
              <a:ea typeface="굴림" panose="020B0600000101010101" pitchFamily="50" charset="-127"/>
            </a:endParaRPr>
          </a:p>
        </p:txBody>
      </p:sp>
      <p:sp>
        <p:nvSpPr>
          <p:cNvPr id="15395" name="TextBox 63"/>
          <p:cNvSpPr txBox="1">
            <a:spLocks noChangeArrowheads="1"/>
          </p:cNvSpPr>
          <p:nvPr/>
        </p:nvSpPr>
        <p:spPr bwMode="auto">
          <a:xfrm>
            <a:off x="2836863" y="5648325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dirty="0">
                <a:ea typeface="굴림" panose="020B0600000101010101" pitchFamily="50" charset="-127"/>
              </a:rPr>
              <a:t>0</a:t>
            </a:r>
            <a:r>
              <a:rPr lang="ko-KR" altLang="en-US" sz="1800" dirty="0">
                <a:ea typeface="굴림" panose="020B0600000101010101" pitchFamily="50" charset="-127"/>
              </a:rPr>
              <a:t>번 원소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2982913" y="5170488"/>
            <a:ext cx="0" cy="450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7" name="TextBox 65"/>
          <p:cNvSpPr txBox="1">
            <a:spLocks noChangeArrowheads="1"/>
          </p:cNvSpPr>
          <p:nvPr/>
        </p:nvSpPr>
        <p:spPr bwMode="auto">
          <a:xfrm>
            <a:off x="1960564" y="5640388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>
                <a:ea typeface="굴림" panose="020B0600000101010101" pitchFamily="50" charset="-127"/>
              </a:rPr>
              <a:t>리스트</a:t>
            </a:r>
          </a:p>
        </p:txBody>
      </p:sp>
      <p:sp>
        <p:nvSpPr>
          <p:cNvPr id="15398" name="TextBox 66"/>
          <p:cNvSpPr txBox="1">
            <a:spLocks noChangeArrowheads="1"/>
          </p:cNvSpPr>
          <p:nvPr/>
        </p:nvSpPr>
        <p:spPr bwMode="auto">
          <a:xfrm>
            <a:off x="6937376" y="1922464"/>
            <a:ext cx="646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>
                <a:ea typeface="굴림" panose="020B0600000101010101" pitchFamily="50" charset="-127"/>
              </a:rPr>
              <a:t>item[8]</a:t>
            </a:r>
            <a:endParaRPr lang="ko-KR" altLang="en-US" sz="1200">
              <a:ea typeface="굴림" panose="020B0600000101010101" pitchFamily="50" charset="-127"/>
            </a:endParaRPr>
          </a:p>
        </p:txBody>
      </p:sp>
      <p:sp>
        <p:nvSpPr>
          <p:cNvPr id="15399" name="TextBox 67"/>
          <p:cNvSpPr txBox="1">
            <a:spLocks noChangeArrowheads="1"/>
          </p:cNvSpPr>
          <p:nvPr/>
        </p:nvSpPr>
        <p:spPr bwMode="auto">
          <a:xfrm>
            <a:off x="7453313" y="4311651"/>
            <a:ext cx="647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>
                <a:ea typeface="굴림" panose="020B0600000101010101" pitchFamily="50" charset="-127"/>
              </a:rPr>
              <a:t>item[9]</a:t>
            </a:r>
            <a:endParaRPr lang="ko-KR" altLang="en-US" sz="1200">
              <a:ea typeface="굴림" panose="020B0600000101010101" pitchFamily="50" charset="-127"/>
            </a:endParaRPr>
          </a:p>
        </p:txBody>
      </p:sp>
      <p:sp>
        <p:nvSpPr>
          <p:cNvPr id="15400" name="TextBox 68"/>
          <p:cNvSpPr txBox="1">
            <a:spLocks noChangeArrowheads="1"/>
          </p:cNvSpPr>
          <p:nvPr/>
        </p:nvSpPr>
        <p:spPr bwMode="auto">
          <a:xfrm>
            <a:off x="8553451" y="3201988"/>
            <a:ext cx="1243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500">
                <a:ea typeface="굴림" panose="020B0600000101010101" pitchFamily="50" charset="-127"/>
              </a:rPr>
              <a:t>numItems: 9</a:t>
            </a:r>
            <a:endParaRPr lang="ko-KR" altLang="en-US" sz="1500">
              <a:ea typeface="굴림" panose="020B0600000101010101" pitchFamily="50" charset="-127"/>
            </a:endParaRPr>
          </a:p>
        </p:txBody>
      </p:sp>
      <p:cxnSp>
        <p:nvCxnSpPr>
          <p:cNvPr id="22" name="직선 화살표 연결선 21"/>
          <p:cNvCxnSpPr>
            <a:stCxn id="15400" idx="1"/>
          </p:cNvCxnSpPr>
          <p:nvPr/>
        </p:nvCxnSpPr>
        <p:spPr>
          <a:xfrm flipH="1" flipV="1">
            <a:off x="8059738" y="3352801"/>
            <a:ext cx="493712" cy="111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2" name="TextBox 70"/>
          <p:cNvSpPr txBox="1">
            <a:spLocks noChangeArrowheads="1"/>
          </p:cNvSpPr>
          <p:nvPr/>
        </p:nvSpPr>
        <p:spPr bwMode="auto">
          <a:xfrm>
            <a:off x="6142038" y="3708400"/>
            <a:ext cx="1236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add(0, 77)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4795838" y="5200650"/>
            <a:ext cx="3286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5300663" y="5200650"/>
            <a:ext cx="3286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5848351" y="5205413"/>
            <a:ext cx="3286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6369051" y="5200650"/>
            <a:ext cx="3286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6907213" y="5205413"/>
            <a:ext cx="3286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427913" y="5200650"/>
            <a:ext cx="3286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9" name="TextBox 81"/>
          <p:cNvSpPr txBox="1">
            <a:spLocks noChangeArrowheads="1"/>
          </p:cNvSpPr>
          <p:nvPr/>
        </p:nvSpPr>
        <p:spPr bwMode="auto">
          <a:xfrm>
            <a:off x="7307263" y="564515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dirty="0">
                <a:ea typeface="굴림" panose="020B0600000101010101" pitchFamily="50" charset="-127"/>
              </a:rPr>
              <a:t>9</a:t>
            </a:r>
            <a:r>
              <a:rPr lang="ko-KR" altLang="en-US" sz="1800" dirty="0">
                <a:ea typeface="굴림" panose="020B0600000101010101" pitchFamily="50" charset="-127"/>
              </a:rPr>
              <a:t>번 원소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7800975" y="5246688"/>
            <a:ext cx="0" cy="3746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1" name="TextBox 83"/>
          <p:cNvSpPr txBox="1">
            <a:spLocks noChangeArrowheads="1"/>
          </p:cNvSpPr>
          <p:nvPr/>
        </p:nvSpPr>
        <p:spPr bwMode="auto">
          <a:xfrm>
            <a:off x="9023351" y="5584826"/>
            <a:ext cx="13493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500">
                <a:ea typeface="굴림" panose="020B0600000101010101" pitchFamily="50" charset="-127"/>
              </a:rPr>
              <a:t>numItems: 10</a:t>
            </a:r>
            <a:endParaRPr lang="ko-KR" altLang="en-US" sz="1500">
              <a:ea typeface="굴림" panose="020B0600000101010101" pitchFamily="50" charset="-127"/>
            </a:endParaRPr>
          </a:p>
        </p:txBody>
      </p:sp>
      <p:cxnSp>
        <p:nvCxnSpPr>
          <p:cNvPr id="85" name="직선 화살표 연결선 84"/>
          <p:cNvCxnSpPr>
            <a:stCxn id="15411" idx="1"/>
          </p:cNvCxnSpPr>
          <p:nvPr/>
        </p:nvCxnSpPr>
        <p:spPr>
          <a:xfrm flipH="1" flipV="1">
            <a:off x="8529638" y="5734050"/>
            <a:ext cx="493712" cy="1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3208339" y="5213350"/>
            <a:ext cx="3270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711576" y="5213350"/>
            <a:ext cx="3286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260851" y="5216525"/>
            <a:ext cx="3270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아래쪽 화살표 60"/>
          <p:cNvSpPr/>
          <p:nvPr/>
        </p:nvSpPr>
        <p:spPr>
          <a:xfrm>
            <a:off x="5600700" y="3810000"/>
            <a:ext cx="768350" cy="469900"/>
          </a:xfrm>
          <a:prstGeom prst="downArrow">
            <a:avLst>
              <a:gd name="adj1" fmla="val 50000"/>
              <a:gd name="adj2" fmla="val 51227"/>
            </a:avLst>
          </a:prstGeom>
          <a:solidFill>
            <a:srgbClr val="0066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0"/>
          </p:nvPr>
        </p:nvSpPr>
        <p:spPr>
          <a:xfrm>
            <a:off x="6453188" y="306387"/>
            <a:ext cx="5603875" cy="724247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삽입 효율이 가장 나쁜 예</a:t>
            </a:r>
          </a:p>
        </p:txBody>
      </p:sp>
    </p:spTree>
    <p:extLst>
      <p:ext uri="{BB962C8B-B14F-4D97-AF65-F5344CB8AC3E}">
        <p14:creationId xmlns:p14="http://schemas.microsoft.com/office/powerpoint/2010/main" val="424892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0825" y="2482851"/>
            <a:ext cx="533400" cy="53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10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4226" y="2482851"/>
            <a:ext cx="531813" cy="53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35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19663" y="2482851"/>
            <a:ext cx="531812" cy="53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95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87851" y="2482851"/>
            <a:ext cx="531813" cy="53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17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6038" y="2482851"/>
            <a:ext cx="531812" cy="53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40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51476" y="2482851"/>
            <a:ext cx="531813" cy="53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50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3288" y="2482851"/>
            <a:ext cx="531812" cy="53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48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78726" y="2482851"/>
            <a:ext cx="531813" cy="53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6913" y="2482851"/>
            <a:ext cx="533400" cy="53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9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5101" y="2482851"/>
            <a:ext cx="531813" cy="53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33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47113" y="2482851"/>
            <a:ext cx="533400" cy="53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10538" y="2482851"/>
            <a:ext cx="533400" cy="53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398" name="TextBox 15"/>
          <p:cNvSpPr txBox="1">
            <a:spLocks noChangeArrowheads="1"/>
          </p:cNvSpPr>
          <p:nvPr/>
        </p:nvSpPr>
        <p:spPr bwMode="auto">
          <a:xfrm>
            <a:off x="2105025" y="2555875"/>
            <a:ext cx="654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500">
                <a:ea typeface="굴림" panose="020B0600000101010101" pitchFamily="50" charset="-127"/>
              </a:rPr>
              <a:t>item[]</a:t>
            </a:r>
            <a:endParaRPr lang="ko-KR" altLang="en-US" sz="1500">
              <a:ea typeface="굴림" panose="020B0600000101010101" pitchFamily="50" charset="-127"/>
            </a:endParaRPr>
          </a:p>
        </p:txBody>
      </p:sp>
      <p:sp>
        <p:nvSpPr>
          <p:cNvPr id="16399" name="TextBox 19"/>
          <p:cNvSpPr txBox="1">
            <a:spLocks noChangeArrowheads="1"/>
          </p:cNvSpPr>
          <p:nvPr/>
        </p:nvSpPr>
        <p:spPr bwMode="auto">
          <a:xfrm>
            <a:off x="6810376" y="3557589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dirty="0">
                <a:ea typeface="굴림" panose="020B0600000101010101" pitchFamily="50" charset="-127"/>
              </a:rPr>
              <a:t>8</a:t>
            </a:r>
            <a:r>
              <a:rPr lang="ko-KR" altLang="en-US" sz="1800" dirty="0">
                <a:ea typeface="굴림" panose="020B0600000101010101" pitchFamily="50" charset="-127"/>
              </a:rPr>
              <a:t>번 원소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304088" y="3084513"/>
            <a:ext cx="0" cy="4492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1" name="TextBox 36"/>
          <p:cNvSpPr txBox="1">
            <a:spLocks noChangeArrowheads="1"/>
          </p:cNvSpPr>
          <p:nvPr/>
        </p:nvSpPr>
        <p:spPr bwMode="auto">
          <a:xfrm>
            <a:off x="2068513" y="3554413"/>
            <a:ext cx="87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>
                <a:ea typeface="굴림" panose="020B0600000101010101" pitchFamily="50" charset="-127"/>
              </a:rPr>
              <a:t>리스트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779713" y="4764088"/>
            <a:ext cx="531812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10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11526" y="4764088"/>
            <a:ext cx="531813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35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06963" y="4764088"/>
            <a:ext cx="533400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95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6738" y="4764088"/>
            <a:ext cx="531812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17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843338" y="4764088"/>
            <a:ext cx="533400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40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443538" y="4764088"/>
            <a:ext cx="533400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50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976938" y="4764088"/>
            <a:ext cx="531812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48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104188" y="4764088"/>
            <a:ext cx="531812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040563" y="4764088"/>
            <a:ext cx="531812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9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08751" y="4764088"/>
            <a:ext cx="531813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>
                <a:latin typeface="Times" panose="02020603050405020304" pitchFamily="18" charset="0"/>
                <a:ea typeface="굴림" panose="020B0600000101010101" pitchFamily="50" charset="-127"/>
              </a:rPr>
              <a:t>33</a:t>
            </a: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69201" y="4765676"/>
            <a:ext cx="531813" cy="536575"/>
          </a:xfrm>
          <a:prstGeom prst="rect">
            <a:avLst/>
          </a:prstGeom>
          <a:solidFill>
            <a:srgbClr val="FFC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500" b="1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77</a:t>
            </a:r>
            <a:endParaRPr lang="ko-KR" altLang="en-US" sz="1500" b="1">
              <a:solidFill>
                <a:srgbClr val="FF0000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636000" y="4764088"/>
            <a:ext cx="533400" cy="53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5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414" name="TextBox 49"/>
          <p:cNvSpPr txBox="1">
            <a:spLocks noChangeArrowheads="1"/>
          </p:cNvSpPr>
          <p:nvPr/>
        </p:nvSpPr>
        <p:spPr bwMode="auto">
          <a:xfrm>
            <a:off x="2093913" y="4846638"/>
            <a:ext cx="654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500">
                <a:ea typeface="굴림" panose="020B0600000101010101" pitchFamily="50" charset="-127"/>
              </a:rPr>
              <a:t>item[]</a:t>
            </a:r>
            <a:endParaRPr lang="ko-KR" altLang="en-US" sz="1500">
              <a:ea typeface="굴림" panose="020B0600000101010101" pitchFamily="50" charset="-127"/>
            </a:endParaRPr>
          </a:p>
        </p:txBody>
      </p:sp>
      <p:sp>
        <p:nvSpPr>
          <p:cNvPr id="16415" name="TextBox 65"/>
          <p:cNvSpPr txBox="1">
            <a:spLocks noChangeArrowheads="1"/>
          </p:cNvSpPr>
          <p:nvPr/>
        </p:nvSpPr>
        <p:spPr bwMode="auto">
          <a:xfrm>
            <a:off x="2105025" y="5838825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>
                <a:ea typeface="굴림" panose="020B0600000101010101" pitchFamily="50" charset="-127"/>
              </a:rPr>
              <a:t>리스트</a:t>
            </a:r>
          </a:p>
        </p:txBody>
      </p:sp>
      <p:sp>
        <p:nvSpPr>
          <p:cNvPr id="16416" name="TextBox 66"/>
          <p:cNvSpPr txBox="1">
            <a:spLocks noChangeArrowheads="1"/>
          </p:cNvSpPr>
          <p:nvPr/>
        </p:nvSpPr>
        <p:spPr bwMode="auto">
          <a:xfrm>
            <a:off x="6999288" y="2238376"/>
            <a:ext cx="6461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>
                <a:ea typeface="굴림" panose="020B0600000101010101" pitchFamily="50" charset="-127"/>
              </a:rPr>
              <a:t>item[8]</a:t>
            </a:r>
            <a:endParaRPr lang="ko-KR" altLang="en-US" sz="1200">
              <a:ea typeface="굴림" panose="020B0600000101010101" pitchFamily="50" charset="-127"/>
            </a:endParaRPr>
          </a:p>
        </p:txBody>
      </p:sp>
      <p:sp>
        <p:nvSpPr>
          <p:cNvPr id="16417" name="TextBox 67"/>
          <p:cNvSpPr txBox="1">
            <a:spLocks noChangeArrowheads="1"/>
          </p:cNvSpPr>
          <p:nvPr/>
        </p:nvSpPr>
        <p:spPr bwMode="auto">
          <a:xfrm>
            <a:off x="7515225" y="4510088"/>
            <a:ext cx="647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>
                <a:ea typeface="굴림" panose="020B0600000101010101" pitchFamily="50" charset="-127"/>
              </a:rPr>
              <a:t>item[9]</a:t>
            </a:r>
            <a:endParaRPr lang="ko-KR" altLang="en-US" sz="1200">
              <a:ea typeface="굴림" panose="020B0600000101010101" pitchFamily="50" charset="-127"/>
            </a:endParaRPr>
          </a:p>
        </p:txBody>
      </p:sp>
      <p:sp>
        <p:nvSpPr>
          <p:cNvPr id="16418" name="TextBox 68"/>
          <p:cNvSpPr txBox="1">
            <a:spLocks noChangeArrowheads="1"/>
          </p:cNvSpPr>
          <p:nvPr/>
        </p:nvSpPr>
        <p:spPr bwMode="auto">
          <a:xfrm>
            <a:off x="8974102" y="3568701"/>
            <a:ext cx="1241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500">
                <a:ea typeface="굴림" panose="020B0600000101010101" pitchFamily="50" charset="-127"/>
              </a:rPr>
              <a:t>numItems: 9</a:t>
            </a:r>
            <a:endParaRPr lang="ko-KR" altLang="en-US" sz="1500">
              <a:ea typeface="굴림" panose="020B0600000101010101" pitchFamily="50" charset="-127"/>
            </a:endParaRPr>
          </a:p>
        </p:txBody>
      </p:sp>
      <p:cxnSp>
        <p:nvCxnSpPr>
          <p:cNvPr id="22" name="직선 화살표 연결선 21"/>
          <p:cNvCxnSpPr>
            <a:stCxn id="16418" idx="1"/>
          </p:cNvCxnSpPr>
          <p:nvPr/>
        </p:nvCxnSpPr>
        <p:spPr>
          <a:xfrm flipH="1" flipV="1">
            <a:off x="8480389" y="3719514"/>
            <a:ext cx="493712" cy="11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20" name="TextBox 70"/>
          <p:cNvSpPr txBox="1">
            <a:spLocks noChangeArrowheads="1"/>
          </p:cNvSpPr>
          <p:nvPr/>
        </p:nvSpPr>
        <p:spPr bwMode="auto">
          <a:xfrm>
            <a:off x="6407150" y="4079875"/>
            <a:ext cx="1365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append(77)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16421" name="TextBox 81"/>
          <p:cNvSpPr txBox="1">
            <a:spLocks noChangeArrowheads="1"/>
          </p:cNvSpPr>
          <p:nvPr/>
        </p:nvSpPr>
        <p:spPr bwMode="auto">
          <a:xfrm>
            <a:off x="7369175" y="5843589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dirty="0">
                <a:ea typeface="굴림" panose="020B0600000101010101" pitchFamily="50" charset="-127"/>
              </a:rPr>
              <a:t>9</a:t>
            </a:r>
            <a:r>
              <a:rPr lang="ko-KR" altLang="en-US" sz="1800" dirty="0">
                <a:ea typeface="굴림" panose="020B0600000101010101" pitchFamily="50" charset="-127"/>
              </a:rPr>
              <a:t>번 원소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7862888" y="5446713"/>
            <a:ext cx="0" cy="3730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23" name="TextBox 83"/>
          <p:cNvSpPr txBox="1">
            <a:spLocks noChangeArrowheads="1"/>
          </p:cNvSpPr>
          <p:nvPr/>
        </p:nvSpPr>
        <p:spPr bwMode="auto">
          <a:xfrm>
            <a:off x="9180513" y="5849937"/>
            <a:ext cx="13493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500">
                <a:ea typeface="굴림" panose="020B0600000101010101" pitchFamily="50" charset="-127"/>
              </a:rPr>
              <a:t>numItems: 10</a:t>
            </a:r>
            <a:endParaRPr lang="ko-KR" altLang="en-US" sz="1500">
              <a:ea typeface="굴림" panose="020B0600000101010101" pitchFamily="50" charset="-127"/>
            </a:endParaRPr>
          </a:p>
        </p:txBody>
      </p:sp>
      <p:cxnSp>
        <p:nvCxnSpPr>
          <p:cNvPr id="85" name="직선 화살표 연결선 84"/>
          <p:cNvCxnSpPr>
            <a:stCxn id="16423" idx="1"/>
          </p:cNvCxnSpPr>
          <p:nvPr/>
        </p:nvCxnSpPr>
        <p:spPr>
          <a:xfrm flipH="1" flipV="1">
            <a:off x="8686800" y="6000750"/>
            <a:ext cx="493712" cy="11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아래쪽 화살표 51"/>
          <p:cNvSpPr/>
          <p:nvPr/>
        </p:nvSpPr>
        <p:spPr>
          <a:xfrm>
            <a:off x="5848350" y="4179888"/>
            <a:ext cx="768350" cy="469900"/>
          </a:xfrm>
          <a:prstGeom prst="downArrow">
            <a:avLst>
              <a:gd name="adj1" fmla="val 50000"/>
              <a:gd name="adj2" fmla="val 51227"/>
            </a:avLst>
          </a:prstGeom>
          <a:solidFill>
            <a:srgbClr val="0066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0"/>
          </p:nvPr>
        </p:nvSpPr>
        <p:spPr>
          <a:xfrm>
            <a:off x="7046913" y="269530"/>
            <a:ext cx="5021387" cy="724247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삽입 효율이 가장 좋은 예</a:t>
            </a:r>
          </a:p>
        </p:txBody>
      </p:sp>
    </p:spTree>
    <p:extLst>
      <p:ext uri="{BB962C8B-B14F-4D97-AF65-F5344CB8AC3E}">
        <p14:creationId xmlns:p14="http://schemas.microsoft.com/office/powerpoint/2010/main" val="2231582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0070C0"/>
                </a:solidFill>
              </a:rPr>
              <a:t>add()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52" y="1142584"/>
            <a:ext cx="6180274" cy="23676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75689" y="6351418"/>
            <a:ext cx="6011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5-8 </a:t>
            </a:r>
            <a:r>
              <a:rPr lang="ko-KR" altLang="en-US" dirty="0"/>
              <a:t>리스트의 </a:t>
            </a:r>
            <a:r>
              <a:rPr lang="en-US" altLang="ko-KR" dirty="0"/>
              <a:t>3</a:t>
            </a:r>
            <a:r>
              <a:rPr lang="ko-KR" altLang="en-US" dirty="0"/>
              <a:t>번째 자리에 원소</a:t>
            </a:r>
            <a:r>
              <a:rPr lang="en-US" altLang="ko-KR" dirty="0"/>
              <a:t>(77)</a:t>
            </a:r>
            <a:r>
              <a:rPr lang="ko-KR" altLang="en-US" dirty="0"/>
              <a:t>를 삽입하는 예</a:t>
            </a:r>
          </a:p>
        </p:txBody>
      </p:sp>
      <p:grpSp>
        <p:nvGrpSpPr>
          <p:cNvPr id="66" name="그룹 32"/>
          <p:cNvGrpSpPr>
            <a:grpSpLocks/>
          </p:cNvGrpSpPr>
          <p:nvPr/>
        </p:nvGrpSpPr>
        <p:grpSpPr bwMode="auto">
          <a:xfrm>
            <a:off x="4444958" y="3508163"/>
            <a:ext cx="6537646" cy="2818161"/>
            <a:chOff x="509491" y="1681512"/>
            <a:chExt cx="8516052" cy="4364987"/>
          </a:xfrm>
        </p:grpSpPr>
        <p:sp>
          <p:nvSpPr>
            <p:cNvPr id="67" name="직사각형 66"/>
            <p:cNvSpPr/>
            <p:nvPr/>
          </p:nvSpPr>
          <p:spPr>
            <a:xfrm>
              <a:off x="1232202" y="2057408"/>
              <a:ext cx="532177" cy="536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764379" y="2057408"/>
              <a:ext cx="532179" cy="536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35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360914" y="2057408"/>
              <a:ext cx="532177" cy="536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95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828735" y="2057408"/>
              <a:ext cx="532179" cy="536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17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296558" y="2057408"/>
              <a:ext cx="532177" cy="536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40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893092" y="2057408"/>
              <a:ext cx="532179" cy="536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50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425270" y="2057408"/>
              <a:ext cx="532177" cy="536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48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019614" y="2057408"/>
              <a:ext cx="534368" cy="536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489626" y="2057408"/>
              <a:ext cx="532177" cy="536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9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957448" y="2057408"/>
              <a:ext cx="532179" cy="536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33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088351" y="2057408"/>
              <a:ext cx="534368" cy="536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553983" y="2057408"/>
              <a:ext cx="532177" cy="536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0" name="TextBox 45"/>
            <p:cNvSpPr txBox="1">
              <a:spLocks noChangeArrowheads="1"/>
            </p:cNvSpPr>
            <p:nvPr/>
          </p:nvSpPr>
          <p:spPr bwMode="auto">
            <a:xfrm>
              <a:off x="547017" y="2129835"/>
              <a:ext cx="731253" cy="429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item[]</a:t>
              </a:r>
              <a:endParaRPr lang="ko-KR" altLang="en-US" sz="1200">
                <a:ea typeface="굴림" panose="020B0600000101010101" pitchFamily="50" charset="-127"/>
              </a:endParaRPr>
            </a:p>
          </p:txBody>
        </p:sp>
        <p:sp>
          <p:nvSpPr>
            <p:cNvPr id="91" name="TextBox 46"/>
            <p:cNvSpPr txBox="1">
              <a:spLocks noChangeArrowheads="1"/>
            </p:cNvSpPr>
            <p:nvPr/>
          </p:nvSpPr>
          <p:spPr bwMode="auto">
            <a:xfrm>
              <a:off x="5251476" y="3132002"/>
              <a:ext cx="1008970" cy="429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 dirty="0">
                  <a:ea typeface="굴림" panose="020B0600000101010101" pitchFamily="50" charset="-127"/>
                </a:rPr>
                <a:t>8</a:t>
              </a:r>
              <a:r>
                <a:rPr lang="ko-KR" altLang="en-US" sz="1200" dirty="0">
                  <a:ea typeface="굴림" panose="020B0600000101010101" pitchFamily="50" charset="-127"/>
                </a:rPr>
                <a:t>번 원소</a:t>
              </a:r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 flipV="1">
              <a:off x="5745860" y="2658332"/>
              <a:ext cx="0" cy="450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48"/>
            <p:cNvSpPr txBox="1">
              <a:spLocks noChangeArrowheads="1"/>
            </p:cNvSpPr>
            <p:nvPr/>
          </p:nvSpPr>
          <p:spPr bwMode="auto">
            <a:xfrm>
              <a:off x="1185699" y="1681512"/>
              <a:ext cx="783286" cy="396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050">
                  <a:ea typeface="굴림" panose="020B0600000101010101" pitchFamily="50" charset="-127"/>
                </a:rPr>
                <a:t>item[0]</a:t>
              </a:r>
              <a:endParaRPr lang="ko-KR" altLang="en-US" sz="1050">
                <a:ea typeface="굴림" panose="020B0600000101010101" pitchFamily="50" charset="-127"/>
              </a:endParaRPr>
            </a:p>
          </p:txBody>
        </p:sp>
        <p:sp>
          <p:nvSpPr>
            <p:cNvPr id="94" name="TextBox 49"/>
            <p:cNvSpPr txBox="1">
              <a:spLocks noChangeArrowheads="1"/>
            </p:cNvSpPr>
            <p:nvPr/>
          </p:nvSpPr>
          <p:spPr bwMode="auto">
            <a:xfrm>
              <a:off x="2601248" y="3132002"/>
              <a:ext cx="1008970" cy="429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 dirty="0">
                  <a:ea typeface="굴림" panose="020B0600000101010101" pitchFamily="50" charset="-127"/>
                </a:rPr>
                <a:t>3</a:t>
              </a:r>
              <a:r>
                <a:rPr lang="ko-KR" altLang="en-US" sz="1200" dirty="0">
                  <a:ea typeface="굴림" panose="020B0600000101010101" pitchFamily="50" charset="-127"/>
                </a:rPr>
                <a:t>번 원소</a:t>
              </a:r>
            </a:p>
          </p:txBody>
        </p:sp>
        <p:cxnSp>
          <p:nvCxnSpPr>
            <p:cNvPr id="95" name="직선 화살표 연결선 94"/>
            <p:cNvCxnSpPr/>
            <p:nvPr/>
          </p:nvCxnSpPr>
          <p:spPr>
            <a:xfrm flipV="1">
              <a:off x="3095919" y="2658332"/>
              <a:ext cx="0" cy="450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51"/>
            <p:cNvSpPr txBox="1">
              <a:spLocks noChangeArrowheads="1"/>
            </p:cNvSpPr>
            <p:nvPr/>
          </p:nvSpPr>
          <p:spPr bwMode="auto">
            <a:xfrm>
              <a:off x="509491" y="3127834"/>
              <a:ext cx="841922" cy="429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200">
                  <a:ea typeface="굴림" panose="020B0600000101010101" pitchFamily="50" charset="-127"/>
                </a:rPr>
                <a:t>리스트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221251" y="4537815"/>
              <a:ext cx="532179" cy="536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753430" y="4537815"/>
              <a:ext cx="532177" cy="536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35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882142" y="4537815"/>
              <a:ext cx="532177" cy="536995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95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349963" y="4537815"/>
              <a:ext cx="532179" cy="536995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17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285607" y="4537815"/>
              <a:ext cx="532179" cy="536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40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418700" y="4537815"/>
              <a:ext cx="532179" cy="536995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50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950878" y="4537815"/>
              <a:ext cx="532177" cy="536995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48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545222" y="4537815"/>
              <a:ext cx="532177" cy="536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015234" y="4537815"/>
              <a:ext cx="532177" cy="536995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9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483056" y="4537815"/>
              <a:ext cx="532179" cy="536995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33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819975" y="4537815"/>
              <a:ext cx="532179" cy="536995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 b="1">
                  <a:solidFill>
                    <a:srgbClr val="FF0000"/>
                  </a:solidFill>
                  <a:latin typeface="Times" panose="02020603050405020304" pitchFamily="18" charset="0"/>
                  <a:ea typeface="굴림" panose="020B0600000101010101" pitchFamily="50" charset="-127"/>
                </a:rPr>
                <a:t>77</a:t>
              </a:r>
              <a:endParaRPr lang="ko-KR" altLang="en-US" sz="1200" b="1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077400" y="4537815"/>
              <a:ext cx="532179" cy="536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9" name="TextBox 64"/>
            <p:cNvSpPr txBox="1">
              <a:spLocks noChangeArrowheads="1"/>
            </p:cNvSpPr>
            <p:nvPr/>
          </p:nvSpPr>
          <p:spPr bwMode="auto">
            <a:xfrm>
              <a:off x="535080" y="4620411"/>
              <a:ext cx="731253" cy="429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item[]</a:t>
              </a:r>
              <a:endParaRPr lang="ko-KR" altLang="en-US" sz="1200">
                <a:ea typeface="굴림" panose="020B0600000101010101" pitchFamily="50" charset="-127"/>
              </a:endParaRPr>
            </a:p>
          </p:txBody>
        </p:sp>
        <p:sp>
          <p:nvSpPr>
            <p:cNvPr id="110" name="TextBox 65"/>
            <p:cNvSpPr txBox="1">
              <a:spLocks noChangeArrowheads="1"/>
            </p:cNvSpPr>
            <p:nvPr/>
          </p:nvSpPr>
          <p:spPr bwMode="auto">
            <a:xfrm>
              <a:off x="1173762" y="4139709"/>
              <a:ext cx="783286" cy="396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050">
                  <a:ea typeface="굴림" panose="020B0600000101010101" pitchFamily="50" charset="-127"/>
                </a:rPr>
                <a:t>item[0]</a:t>
              </a:r>
              <a:endParaRPr lang="ko-KR" altLang="en-US" sz="1050">
                <a:ea typeface="굴림" panose="020B0600000101010101" pitchFamily="50" charset="-127"/>
              </a:endParaRPr>
            </a:p>
          </p:txBody>
        </p:sp>
        <p:sp>
          <p:nvSpPr>
            <p:cNvPr id="111" name="TextBox 66"/>
            <p:cNvSpPr txBox="1">
              <a:spLocks noChangeArrowheads="1"/>
            </p:cNvSpPr>
            <p:nvPr/>
          </p:nvSpPr>
          <p:spPr bwMode="auto">
            <a:xfrm>
              <a:off x="2589312" y="5612343"/>
              <a:ext cx="1008970" cy="429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 dirty="0">
                  <a:ea typeface="굴림" panose="020B0600000101010101" pitchFamily="50" charset="-127"/>
                </a:rPr>
                <a:t>3</a:t>
              </a:r>
              <a:r>
                <a:rPr lang="ko-KR" altLang="en-US" sz="1200" dirty="0">
                  <a:ea typeface="굴림" panose="020B0600000101010101" pitchFamily="50" charset="-127"/>
                </a:rPr>
                <a:t>번 원소</a:t>
              </a:r>
            </a:p>
          </p:txBody>
        </p:sp>
        <p:cxnSp>
          <p:nvCxnSpPr>
            <p:cNvPr id="112" name="직선 화살표 연결선 111"/>
            <p:cNvCxnSpPr/>
            <p:nvPr/>
          </p:nvCxnSpPr>
          <p:spPr>
            <a:xfrm flipV="1">
              <a:off x="3082779" y="5138739"/>
              <a:ext cx="0" cy="450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68"/>
            <p:cNvSpPr txBox="1">
              <a:spLocks noChangeArrowheads="1"/>
            </p:cNvSpPr>
            <p:nvPr/>
          </p:nvSpPr>
          <p:spPr bwMode="auto">
            <a:xfrm>
              <a:off x="547018" y="5612345"/>
              <a:ext cx="841922" cy="429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200">
                  <a:ea typeface="굴림" panose="020B0600000101010101" pitchFamily="50" charset="-127"/>
                </a:rPr>
                <a:t>리스트</a:t>
              </a:r>
            </a:p>
          </p:txBody>
        </p:sp>
        <p:sp>
          <p:nvSpPr>
            <p:cNvPr id="114" name="TextBox 69"/>
            <p:cNvSpPr txBox="1">
              <a:spLocks noChangeArrowheads="1"/>
            </p:cNvSpPr>
            <p:nvPr/>
          </p:nvSpPr>
          <p:spPr bwMode="auto">
            <a:xfrm>
              <a:off x="5441033" y="1690453"/>
              <a:ext cx="783286" cy="396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050">
                  <a:ea typeface="굴림" panose="020B0600000101010101" pitchFamily="50" charset="-127"/>
                </a:rPr>
                <a:t>item[8]</a:t>
              </a:r>
              <a:endParaRPr lang="ko-KR" altLang="en-US" sz="1050">
                <a:ea typeface="굴림" panose="020B0600000101010101" pitchFamily="50" charset="-127"/>
              </a:endParaRPr>
            </a:p>
          </p:txBody>
        </p:sp>
        <p:sp>
          <p:nvSpPr>
            <p:cNvPr id="115" name="TextBox 70"/>
            <p:cNvSpPr txBox="1">
              <a:spLocks noChangeArrowheads="1"/>
            </p:cNvSpPr>
            <p:nvPr/>
          </p:nvSpPr>
          <p:spPr bwMode="auto">
            <a:xfrm>
              <a:off x="5957520" y="4139709"/>
              <a:ext cx="783286" cy="396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050">
                  <a:ea typeface="굴림" panose="020B0600000101010101" pitchFamily="50" charset="-127"/>
                </a:rPr>
                <a:t>item[9]</a:t>
              </a:r>
              <a:endParaRPr lang="ko-KR" altLang="en-US" sz="1050">
                <a:ea typeface="굴림" panose="020B0600000101010101" pitchFamily="50" charset="-127"/>
              </a:endParaRPr>
            </a:p>
          </p:txBody>
        </p:sp>
        <p:sp>
          <p:nvSpPr>
            <p:cNvPr id="116" name="TextBox 71"/>
            <p:cNvSpPr txBox="1">
              <a:spLocks noChangeArrowheads="1"/>
            </p:cNvSpPr>
            <p:nvPr/>
          </p:nvSpPr>
          <p:spPr bwMode="auto">
            <a:xfrm>
              <a:off x="7046363" y="3108118"/>
              <a:ext cx="1343065" cy="429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numItems: 9</a:t>
              </a:r>
              <a:endParaRPr lang="ko-KR" altLang="en-US" sz="1200">
                <a:ea typeface="굴림" panose="020B0600000101010101" pitchFamily="50" charset="-127"/>
              </a:endParaRPr>
            </a:p>
          </p:txBody>
        </p:sp>
        <p:cxnSp>
          <p:nvCxnSpPr>
            <p:cNvPr id="117" name="직선 화살표 연결선 116"/>
            <p:cNvCxnSpPr>
              <a:stCxn id="116" idx="1"/>
            </p:cNvCxnSpPr>
            <p:nvPr/>
          </p:nvCxnSpPr>
          <p:spPr>
            <a:xfrm flipH="1" flipV="1">
              <a:off x="6553984" y="3259258"/>
              <a:ext cx="492379" cy="633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73"/>
            <p:cNvSpPr txBox="1">
              <a:spLocks noChangeArrowheads="1"/>
            </p:cNvSpPr>
            <p:nvPr/>
          </p:nvSpPr>
          <p:spPr bwMode="auto">
            <a:xfrm>
              <a:off x="4561583" y="3540690"/>
              <a:ext cx="1301303" cy="476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굴림" panose="020B0600000101010101" pitchFamily="50" charset="-127"/>
                </a:rPr>
                <a:t>add(3, 77)</a:t>
              </a:r>
              <a:endParaRPr lang="ko-KR" altLang="en-US" sz="1400">
                <a:ea typeface="굴림" panose="020B0600000101010101" pitchFamily="50" charset="-127"/>
              </a:endParaRPr>
            </a:p>
          </p:txBody>
        </p:sp>
        <p:cxnSp>
          <p:nvCxnSpPr>
            <p:cNvPr id="119" name="직선 화살표 연결선 118"/>
            <p:cNvCxnSpPr/>
            <p:nvPr/>
          </p:nvCxnSpPr>
          <p:spPr>
            <a:xfrm>
              <a:off x="3299593" y="5174538"/>
              <a:ext cx="3285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3803301" y="5174538"/>
              <a:ext cx="3285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4352999" y="5177095"/>
              <a:ext cx="3263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>
              <a:off x="4872037" y="5174538"/>
              <a:ext cx="3285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>
              <a:off x="5410785" y="5177095"/>
              <a:ext cx="3285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/>
            <p:nvPr/>
          </p:nvCxnSpPr>
          <p:spPr>
            <a:xfrm>
              <a:off x="5932013" y="5174538"/>
              <a:ext cx="3285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80"/>
            <p:cNvSpPr txBox="1">
              <a:spLocks noChangeArrowheads="1"/>
            </p:cNvSpPr>
            <p:nvPr/>
          </p:nvSpPr>
          <p:spPr bwMode="auto">
            <a:xfrm>
              <a:off x="5810515" y="5617461"/>
              <a:ext cx="1008970" cy="429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 dirty="0">
                  <a:ea typeface="굴림" panose="020B0600000101010101" pitchFamily="50" charset="-127"/>
                </a:rPr>
                <a:t>9</a:t>
              </a:r>
              <a:r>
                <a:rPr lang="ko-KR" altLang="en-US" sz="1200" dirty="0">
                  <a:ea typeface="굴림" panose="020B0600000101010101" pitchFamily="50" charset="-127"/>
                </a:rPr>
                <a:t>번 원소</a:t>
              </a:r>
            </a:p>
          </p:txBody>
        </p:sp>
        <p:cxnSp>
          <p:nvCxnSpPr>
            <p:cNvPr id="126" name="직선 화살표 연결선 125"/>
            <p:cNvCxnSpPr/>
            <p:nvPr/>
          </p:nvCxnSpPr>
          <p:spPr>
            <a:xfrm flipV="1">
              <a:off x="6304319" y="5220567"/>
              <a:ext cx="0" cy="3733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82"/>
            <p:cNvSpPr txBox="1">
              <a:spLocks noChangeArrowheads="1"/>
            </p:cNvSpPr>
            <p:nvPr/>
          </p:nvSpPr>
          <p:spPr bwMode="auto">
            <a:xfrm>
              <a:off x="7571808" y="5546369"/>
              <a:ext cx="1453735" cy="429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numItems: 10</a:t>
              </a:r>
              <a:endParaRPr lang="ko-KR" altLang="en-US" sz="1200">
                <a:ea typeface="굴림" panose="020B0600000101010101" pitchFamily="50" charset="-127"/>
              </a:endParaRPr>
            </a:p>
          </p:txBody>
        </p:sp>
        <p:cxnSp>
          <p:nvCxnSpPr>
            <p:cNvPr id="128" name="직선 화살표 연결선 127"/>
            <p:cNvCxnSpPr>
              <a:stCxn id="127" idx="1"/>
            </p:cNvCxnSpPr>
            <p:nvPr/>
          </p:nvCxnSpPr>
          <p:spPr>
            <a:xfrm flipH="1" flipV="1">
              <a:off x="7077402" y="5696192"/>
              <a:ext cx="494406" cy="646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84"/>
            <p:cNvSpPr txBox="1">
              <a:spLocks noChangeArrowheads="1"/>
            </p:cNvSpPr>
            <p:nvPr/>
          </p:nvSpPr>
          <p:spPr bwMode="auto">
            <a:xfrm>
              <a:off x="2778870" y="1690453"/>
              <a:ext cx="783286" cy="396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050">
                  <a:ea typeface="굴림" panose="020B0600000101010101" pitchFamily="50" charset="-127"/>
                </a:rPr>
                <a:t>item[3]</a:t>
              </a:r>
              <a:endParaRPr lang="ko-KR" altLang="en-US" sz="1050">
                <a:ea typeface="굴림" panose="020B0600000101010101" pitchFamily="50" charset="-127"/>
              </a:endParaRPr>
            </a:p>
          </p:txBody>
        </p:sp>
        <p:sp>
          <p:nvSpPr>
            <p:cNvPr id="130" name="TextBox 85"/>
            <p:cNvSpPr txBox="1">
              <a:spLocks noChangeArrowheads="1"/>
            </p:cNvSpPr>
            <p:nvPr/>
          </p:nvSpPr>
          <p:spPr bwMode="auto">
            <a:xfrm>
              <a:off x="2766932" y="4148652"/>
              <a:ext cx="783286" cy="396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050">
                  <a:ea typeface="굴림" panose="020B0600000101010101" pitchFamily="50" charset="-127"/>
                </a:rPr>
                <a:t>item[3]</a:t>
              </a:r>
              <a:endParaRPr lang="ko-KR" altLang="en-US" sz="1050">
                <a:ea typeface="굴림" panose="020B0600000101010101" pitchFamily="50" charset="-127"/>
              </a:endParaRPr>
            </a:p>
          </p:txBody>
        </p:sp>
        <p:sp>
          <p:nvSpPr>
            <p:cNvPr id="131" name="아래쪽 화살표 130"/>
            <p:cNvSpPr/>
            <p:nvPr/>
          </p:nvSpPr>
          <p:spPr>
            <a:xfrm>
              <a:off x="4028874" y="3727208"/>
              <a:ext cx="768702" cy="470510"/>
            </a:xfrm>
            <a:prstGeom prst="downArrow">
              <a:avLst>
                <a:gd name="adj1" fmla="val 50000"/>
                <a:gd name="adj2" fmla="val 51227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598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그룹 2"/>
          <p:cNvGrpSpPr>
            <a:grpSpLocks/>
          </p:cNvGrpSpPr>
          <p:nvPr/>
        </p:nvGrpSpPr>
        <p:grpSpPr bwMode="auto">
          <a:xfrm>
            <a:off x="4060824" y="3347581"/>
            <a:ext cx="6918956" cy="3049057"/>
            <a:chOff x="543867" y="2136019"/>
            <a:chExt cx="8599308" cy="4093275"/>
          </a:xfrm>
        </p:grpSpPr>
        <p:sp>
          <p:nvSpPr>
            <p:cNvPr id="38" name="직사각형 37"/>
            <p:cNvSpPr/>
            <p:nvPr/>
          </p:nvSpPr>
          <p:spPr>
            <a:xfrm>
              <a:off x="1254671" y="4764104"/>
              <a:ext cx="531986" cy="537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786657" y="4764104"/>
              <a:ext cx="534221" cy="537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35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382613" y="4764104"/>
              <a:ext cx="534221" cy="537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95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52864" y="4764104"/>
              <a:ext cx="531986" cy="537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17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320878" y="4764104"/>
              <a:ext cx="531986" cy="537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40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19069" y="4764104"/>
              <a:ext cx="534221" cy="537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50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53291" y="4764104"/>
              <a:ext cx="531986" cy="537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48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81233" y="4764104"/>
              <a:ext cx="531986" cy="537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517262" y="4764104"/>
              <a:ext cx="531986" cy="537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9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985277" y="4764104"/>
              <a:ext cx="531986" cy="537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33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44777" y="4764104"/>
              <a:ext cx="531986" cy="537456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 b="1">
                  <a:solidFill>
                    <a:srgbClr val="FF0000"/>
                  </a:solidFill>
                  <a:latin typeface="Times" panose="02020603050405020304" pitchFamily="18" charset="0"/>
                  <a:ea typeface="굴림" panose="020B0600000101010101" pitchFamily="50" charset="-127"/>
                </a:rPr>
                <a:t>77</a:t>
              </a:r>
              <a:endParaRPr lang="ko-KR" altLang="en-US" sz="1200" b="1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113219" y="4764104"/>
              <a:ext cx="531986" cy="537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449" name="TextBox 49"/>
            <p:cNvSpPr txBox="1">
              <a:spLocks noChangeArrowheads="1"/>
            </p:cNvSpPr>
            <p:nvPr/>
          </p:nvSpPr>
          <p:spPr bwMode="auto">
            <a:xfrm>
              <a:off x="569456" y="4847298"/>
              <a:ext cx="743025" cy="39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item[]</a:t>
              </a:r>
              <a:endParaRPr lang="ko-KR" altLang="en-US" sz="1200">
                <a:ea typeface="굴림" panose="020B0600000101010101" pitchFamily="50" charset="-127"/>
              </a:endParaRPr>
            </a:p>
          </p:txBody>
        </p:sp>
        <p:sp>
          <p:nvSpPr>
            <p:cNvPr id="18450" name="TextBox 65"/>
            <p:cNvSpPr txBox="1">
              <a:spLocks noChangeArrowheads="1"/>
            </p:cNvSpPr>
            <p:nvPr/>
          </p:nvSpPr>
          <p:spPr bwMode="auto">
            <a:xfrm>
              <a:off x="581394" y="5839231"/>
              <a:ext cx="855867" cy="39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200">
                  <a:ea typeface="굴림" panose="020B0600000101010101" pitchFamily="50" charset="-127"/>
                </a:rPr>
                <a:t>리스트</a:t>
              </a:r>
            </a:p>
          </p:txBody>
        </p:sp>
        <p:sp>
          <p:nvSpPr>
            <p:cNvPr id="18451" name="TextBox 67"/>
            <p:cNvSpPr txBox="1">
              <a:spLocks noChangeArrowheads="1"/>
            </p:cNvSpPr>
            <p:nvPr/>
          </p:nvSpPr>
          <p:spPr bwMode="auto">
            <a:xfrm>
              <a:off x="5946917" y="4428549"/>
              <a:ext cx="762341" cy="351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050">
                  <a:ea typeface="굴림" panose="020B0600000101010101" pitchFamily="50" charset="-127"/>
                </a:rPr>
                <a:t>item[9]</a:t>
              </a:r>
              <a:endParaRPr lang="ko-KR" altLang="en-US" sz="1050">
                <a:ea typeface="굴림" panose="020B0600000101010101" pitchFamily="50" charset="-127"/>
              </a:endParaRPr>
            </a:p>
          </p:txBody>
        </p:sp>
        <p:sp>
          <p:nvSpPr>
            <p:cNvPr id="18452" name="TextBox 70"/>
            <p:cNvSpPr txBox="1">
              <a:spLocks noChangeArrowheads="1"/>
            </p:cNvSpPr>
            <p:nvPr/>
          </p:nvSpPr>
          <p:spPr bwMode="auto">
            <a:xfrm>
              <a:off x="4899338" y="4039265"/>
              <a:ext cx="1422537" cy="425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dirty="0">
                  <a:ea typeface="굴림" panose="020B0600000101010101" pitchFamily="50" charset="-127"/>
                </a:rPr>
                <a:t>append(77)</a:t>
              </a:r>
              <a:endParaRPr lang="ko-KR" altLang="en-US" sz="1400" dirty="0">
                <a:ea typeface="굴림" panose="020B0600000101010101" pitchFamily="50" charset="-127"/>
              </a:endParaRPr>
            </a:p>
          </p:txBody>
        </p:sp>
        <p:sp>
          <p:nvSpPr>
            <p:cNvPr id="18453" name="TextBox 81"/>
            <p:cNvSpPr txBox="1">
              <a:spLocks noChangeArrowheads="1"/>
            </p:cNvSpPr>
            <p:nvPr/>
          </p:nvSpPr>
          <p:spPr bwMode="auto">
            <a:xfrm>
              <a:off x="5844893" y="5844350"/>
              <a:ext cx="1003167" cy="383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 dirty="0">
                  <a:ea typeface="굴림" panose="020B0600000101010101" pitchFamily="50" charset="-127"/>
                </a:rPr>
                <a:t>9</a:t>
              </a:r>
              <a:r>
                <a:rPr lang="ko-KR" altLang="en-US" sz="1200" dirty="0">
                  <a:ea typeface="굴림" panose="020B0600000101010101" pitchFamily="50" charset="-127"/>
                </a:rPr>
                <a:t>번 원소</a:t>
              </a:r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 flipV="1">
              <a:off x="6337592" y="5445985"/>
              <a:ext cx="2236" cy="3740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55" name="TextBox 83"/>
            <p:cNvSpPr txBox="1">
              <a:spLocks noChangeArrowheads="1"/>
            </p:cNvSpPr>
            <p:nvPr/>
          </p:nvSpPr>
          <p:spPr bwMode="auto">
            <a:xfrm>
              <a:off x="7684661" y="5763410"/>
              <a:ext cx="1458514" cy="39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numItems: 10</a:t>
              </a:r>
              <a:endParaRPr lang="ko-KR" altLang="en-US" sz="1200">
                <a:ea typeface="굴림" panose="020B0600000101010101" pitchFamily="50" charset="-127"/>
              </a:endParaRPr>
            </a:p>
          </p:txBody>
        </p:sp>
        <p:cxnSp>
          <p:nvCxnSpPr>
            <p:cNvPr id="85" name="직선 화살표 연결선 84"/>
            <p:cNvCxnSpPr>
              <a:stCxn id="18455" idx="1"/>
            </p:cNvCxnSpPr>
            <p:nvPr/>
          </p:nvCxnSpPr>
          <p:spPr>
            <a:xfrm flipH="1" flipV="1">
              <a:off x="7191451" y="5912411"/>
              <a:ext cx="493210" cy="460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아래쪽 화살표 51"/>
            <p:cNvSpPr/>
            <p:nvPr/>
          </p:nvSpPr>
          <p:spPr>
            <a:xfrm>
              <a:off x="4325882" y="4179296"/>
              <a:ext cx="766686" cy="468793"/>
            </a:xfrm>
            <a:prstGeom prst="downArrow">
              <a:avLst>
                <a:gd name="adj1" fmla="val 50000"/>
                <a:gd name="adj2" fmla="val 51227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268083" y="2484063"/>
              <a:ext cx="531986" cy="537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800068" y="2484063"/>
              <a:ext cx="531986" cy="537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35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396025" y="2484063"/>
              <a:ext cx="531986" cy="537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95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64039" y="2484063"/>
              <a:ext cx="531986" cy="537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17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332054" y="2484063"/>
              <a:ext cx="531986" cy="537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40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25776" y="2484063"/>
              <a:ext cx="534220" cy="537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50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459996" y="2484063"/>
              <a:ext cx="531986" cy="537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48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055953" y="2484063"/>
              <a:ext cx="531986" cy="537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23967" y="2484063"/>
              <a:ext cx="531986" cy="537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9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991982" y="2484063"/>
              <a:ext cx="531986" cy="537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33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124394" y="2484063"/>
              <a:ext cx="531986" cy="537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587938" y="2484063"/>
              <a:ext cx="531986" cy="537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470" name="TextBox 64"/>
            <p:cNvSpPr txBox="1">
              <a:spLocks noChangeArrowheads="1"/>
            </p:cNvSpPr>
            <p:nvPr/>
          </p:nvSpPr>
          <p:spPr bwMode="auto">
            <a:xfrm>
              <a:off x="581394" y="2556093"/>
              <a:ext cx="743025" cy="39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item[]</a:t>
              </a:r>
              <a:endParaRPr lang="ko-KR" altLang="en-US" sz="1200">
                <a:ea typeface="굴림" panose="020B0600000101010101" pitchFamily="50" charset="-127"/>
              </a:endParaRPr>
            </a:p>
          </p:txBody>
        </p:sp>
        <p:sp>
          <p:nvSpPr>
            <p:cNvPr id="18471" name="TextBox 69"/>
            <p:cNvSpPr txBox="1">
              <a:spLocks noChangeArrowheads="1"/>
            </p:cNvSpPr>
            <p:nvPr/>
          </p:nvSpPr>
          <p:spPr bwMode="auto">
            <a:xfrm>
              <a:off x="5285852" y="3558264"/>
              <a:ext cx="1003167" cy="383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 dirty="0">
                  <a:ea typeface="굴림" panose="020B0600000101010101" pitchFamily="50" charset="-127"/>
                </a:rPr>
                <a:t>8</a:t>
              </a:r>
              <a:r>
                <a:rPr lang="ko-KR" altLang="en-US" sz="1200" dirty="0">
                  <a:ea typeface="굴림" panose="020B0600000101010101" pitchFamily="50" charset="-127"/>
                </a:rPr>
                <a:t>번 원소</a:t>
              </a:r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 flipV="1">
              <a:off x="5778784" y="3083076"/>
              <a:ext cx="0" cy="452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73" name="TextBox 72"/>
            <p:cNvSpPr txBox="1">
              <a:spLocks noChangeArrowheads="1"/>
            </p:cNvSpPr>
            <p:nvPr/>
          </p:nvSpPr>
          <p:spPr bwMode="auto">
            <a:xfrm>
              <a:off x="543867" y="3554095"/>
              <a:ext cx="855867" cy="39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200">
                  <a:ea typeface="굴림" panose="020B0600000101010101" pitchFamily="50" charset="-127"/>
                </a:rPr>
                <a:t>리스트</a:t>
              </a:r>
            </a:p>
          </p:txBody>
        </p:sp>
        <p:sp>
          <p:nvSpPr>
            <p:cNvPr id="18474" name="TextBox 73"/>
            <p:cNvSpPr txBox="1">
              <a:spLocks noChangeArrowheads="1"/>
            </p:cNvSpPr>
            <p:nvPr/>
          </p:nvSpPr>
          <p:spPr bwMode="auto">
            <a:xfrm>
              <a:off x="5439426" y="2136019"/>
              <a:ext cx="762341" cy="351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050">
                  <a:ea typeface="굴림" panose="020B0600000101010101" pitchFamily="50" charset="-127"/>
                </a:rPr>
                <a:t>item[8]</a:t>
              </a:r>
              <a:endParaRPr lang="ko-KR" altLang="en-US" sz="1050">
                <a:ea typeface="굴림" panose="020B0600000101010101" pitchFamily="50" charset="-127"/>
              </a:endParaRPr>
            </a:p>
          </p:txBody>
        </p:sp>
        <p:sp>
          <p:nvSpPr>
            <p:cNvPr id="18475" name="TextBox 74"/>
            <p:cNvSpPr txBox="1">
              <a:spLocks noChangeArrowheads="1"/>
            </p:cNvSpPr>
            <p:nvPr/>
          </p:nvSpPr>
          <p:spPr bwMode="auto">
            <a:xfrm>
              <a:off x="6939992" y="3477325"/>
              <a:ext cx="1347917" cy="39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numItems: 9</a:t>
              </a:r>
              <a:endParaRPr lang="ko-KR" altLang="en-US" sz="1200">
                <a:ea typeface="굴림" panose="020B0600000101010101" pitchFamily="50" charset="-127"/>
              </a:endParaRPr>
            </a:p>
          </p:txBody>
        </p:sp>
        <p:cxnSp>
          <p:nvCxnSpPr>
            <p:cNvPr id="76" name="직선 화살표 연결선 75"/>
            <p:cNvCxnSpPr>
              <a:stCxn id="18475" idx="1"/>
            </p:cNvCxnSpPr>
            <p:nvPr/>
          </p:nvCxnSpPr>
          <p:spPr>
            <a:xfrm flipH="1" flipV="1">
              <a:off x="6447120" y="3627636"/>
              <a:ext cx="492872" cy="447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>
          <a:xfrm>
            <a:off x="513638" y="271646"/>
            <a:ext cx="11126623" cy="72424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append()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10" y="1237679"/>
            <a:ext cx="6852859" cy="219132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69780" y="6450907"/>
            <a:ext cx="5237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5-10 </a:t>
            </a:r>
            <a:r>
              <a:rPr lang="ko-KR" altLang="en-US" dirty="0"/>
              <a:t>리스트의 맨 뒤에 원소를 삽입하는 예 </a:t>
            </a:r>
          </a:p>
        </p:txBody>
      </p:sp>
    </p:spTree>
    <p:extLst>
      <p:ext uri="{BB962C8B-B14F-4D97-AF65-F5344CB8AC3E}">
        <p14:creationId xmlns:p14="http://schemas.microsoft.com/office/powerpoint/2010/main" val="2382333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3444350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그룹 2"/>
          <p:cNvGrpSpPr>
            <a:grpSpLocks/>
          </p:cNvGrpSpPr>
          <p:nvPr/>
        </p:nvGrpSpPr>
        <p:grpSpPr bwMode="auto">
          <a:xfrm>
            <a:off x="2163763" y="1970089"/>
            <a:ext cx="7789862" cy="3989387"/>
            <a:chOff x="640119" y="1970396"/>
            <a:chExt cx="7790030" cy="3989557"/>
          </a:xfrm>
        </p:grpSpPr>
        <p:sp>
          <p:nvSpPr>
            <p:cNvPr id="4" name="직사각형 3"/>
            <p:cNvSpPr/>
            <p:nvPr/>
          </p:nvSpPr>
          <p:spPr>
            <a:xfrm>
              <a:off x="1364035" y="2214881"/>
              <a:ext cx="531823" cy="538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895858" y="2214881"/>
              <a:ext cx="531824" cy="538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35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491330" y="2214881"/>
              <a:ext cx="531823" cy="538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95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59506" y="2214881"/>
              <a:ext cx="533412" cy="538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17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27683" y="2214881"/>
              <a:ext cx="531823" cy="538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40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023154" y="2214881"/>
              <a:ext cx="531824" cy="538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50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54978" y="2214881"/>
              <a:ext cx="531823" cy="538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48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52038" y="2214881"/>
              <a:ext cx="531823" cy="538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20213" y="2214881"/>
              <a:ext cx="531824" cy="538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9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086802" y="2214881"/>
              <a:ext cx="533412" cy="538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33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20448" y="2214881"/>
              <a:ext cx="531824" cy="538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683861" y="2214881"/>
              <a:ext cx="531824" cy="538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9472" name="TextBox 15"/>
            <p:cNvSpPr txBox="1">
              <a:spLocks noChangeArrowheads="1"/>
            </p:cNvSpPr>
            <p:nvPr/>
          </p:nvSpPr>
          <p:spPr bwMode="auto">
            <a:xfrm>
              <a:off x="677646" y="2287962"/>
              <a:ext cx="65434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500">
                  <a:ea typeface="굴림" panose="020B0600000101010101" pitchFamily="50" charset="-127"/>
                </a:rPr>
                <a:t>item[]</a:t>
              </a:r>
              <a:endParaRPr lang="ko-KR" altLang="en-US" sz="1500">
                <a:ea typeface="굴림" panose="020B0600000101010101" pitchFamily="50" charset="-127"/>
              </a:endParaRPr>
            </a:p>
          </p:txBody>
        </p:sp>
        <p:sp>
          <p:nvSpPr>
            <p:cNvPr id="19473" name="TextBox 19"/>
            <p:cNvSpPr txBox="1">
              <a:spLocks noChangeArrowheads="1"/>
            </p:cNvSpPr>
            <p:nvPr/>
          </p:nvSpPr>
          <p:spPr bwMode="auto">
            <a:xfrm>
              <a:off x="5382104" y="3290131"/>
              <a:ext cx="13003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800">
                  <a:ea typeface="굴림" panose="020B0600000101010101" pitchFamily="50" charset="-127"/>
                </a:rPr>
                <a:t>8</a:t>
              </a:r>
              <a:r>
                <a:rPr lang="ko-KR" altLang="en-US" sz="1800">
                  <a:ea typeface="굴림" panose="020B0600000101010101" pitchFamily="50" charset="-127"/>
                </a:rPr>
                <a:t>번째 원소</a:t>
              </a: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V="1">
              <a:off x="5875807" y="2816569"/>
              <a:ext cx="0" cy="4492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75" name="TextBox 36"/>
            <p:cNvSpPr txBox="1">
              <a:spLocks noChangeArrowheads="1"/>
            </p:cNvSpPr>
            <p:nvPr/>
          </p:nvSpPr>
          <p:spPr bwMode="auto">
            <a:xfrm>
              <a:off x="640119" y="3285962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800">
                  <a:ea typeface="굴림" panose="020B0600000101010101" pitchFamily="50" charset="-127"/>
                </a:rPr>
                <a:t>리스트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351334" y="4496216"/>
              <a:ext cx="531823" cy="5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883158" y="4496216"/>
              <a:ext cx="533412" cy="5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35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946806" y="4496216"/>
              <a:ext cx="533412" cy="538186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95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09101" y="4496216"/>
              <a:ext cx="533412" cy="536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416569" y="4496216"/>
              <a:ext cx="531824" cy="5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40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83392" y="4496216"/>
              <a:ext cx="533412" cy="538186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50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16804" y="4496216"/>
              <a:ext cx="531824" cy="538186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48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675924" y="4496216"/>
              <a:ext cx="533412" cy="5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080452" y="4496216"/>
              <a:ext cx="531824" cy="538186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9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548628" y="4496216"/>
              <a:ext cx="531823" cy="538186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latin typeface="Times" panose="02020603050405020304" pitchFamily="18" charset="0"/>
                  <a:ea typeface="굴림" panose="020B0600000101010101" pitchFamily="50" charset="-127"/>
                </a:rPr>
                <a:t>33</a:t>
              </a: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140925" y="4496216"/>
              <a:ext cx="531824" cy="5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5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209336" y="4496216"/>
              <a:ext cx="531823" cy="5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5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9488" name="TextBox 49"/>
            <p:cNvSpPr txBox="1">
              <a:spLocks noChangeArrowheads="1"/>
            </p:cNvSpPr>
            <p:nvPr/>
          </p:nvSpPr>
          <p:spPr bwMode="auto">
            <a:xfrm>
              <a:off x="665708" y="4579164"/>
              <a:ext cx="65434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500">
                  <a:ea typeface="굴림" panose="020B0600000101010101" pitchFamily="50" charset="-127"/>
                </a:rPr>
                <a:t>item[]</a:t>
              </a:r>
              <a:endParaRPr lang="ko-KR" altLang="en-US" sz="1500">
                <a:ea typeface="굴림" panose="020B0600000101010101" pitchFamily="50" charset="-127"/>
              </a:endParaRPr>
            </a:p>
          </p:txBody>
        </p:sp>
        <p:sp>
          <p:nvSpPr>
            <p:cNvPr id="19489" name="TextBox 65"/>
            <p:cNvSpPr txBox="1">
              <a:spLocks noChangeArrowheads="1"/>
            </p:cNvSpPr>
            <p:nvPr/>
          </p:nvSpPr>
          <p:spPr bwMode="auto">
            <a:xfrm>
              <a:off x="677647" y="5571098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800">
                  <a:ea typeface="굴림" panose="020B0600000101010101" pitchFamily="50" charset="-127"/>
                </a:rPr>
                <a:t>리스트</a:t>
              </a:r>
            </a:p>
          </p:txBody>
        </p:sp>
        <p:sp>
          <p:nvSpPr>
            <p:cNvPr id="19490" name="TextBox 66"/>
            <p:cNvSpPr txBox="1">
              <a:spLocks noChangeArrowheads="1"/>
            </p:cNvSpPr>
            <p:nvPr/>
          </p:nvSpPr>
          <p:spPr bwMode="auto">
            <a:xfrm>
              <a:off x="5571660" y="1970396"/>
              <a:ext cx="6463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item[8]</a:t>
              </a:r>
              <a:endParaRPr lang="ko-KR" altLang="en-US" sz="1200">
                <a:ea typeface="굴림" panose="020B0600000101010101" pitchFamily="50" charset="-127"/>
              </a:endParaRPr>
            </a:p>
          </p:txBody>
        </p:sp>
        <p:sp>
          <p:nvSpPr>
            <p:cNvPr id="19491" name="TextBox 67"/>
            <p:cNvSpPr txBox="1">
              <a:spLocks noChangeArrowheads="1"/>
            </p:cNvSpPr>
            <p:nvPr/>
          </p:nvSpPr>
          <p:spPr bwMode="auto">
            <a:xfrm>
              <a:off x="5031507" y="4251668"/>
              <a:ext cx="6463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item[7]</a:t>
              </a:r>
              <a:endParaRPr lang="ko-KR" altLang="en-US" sz="1200">
                <a:ea typeface="굴림" panose="020B0600000101010101" pitchFamily="50" charset="-127"/>
              </a:endParaRPr>
            </a:p>
          </p:txBody>
        </p:sp>
        <p:sp>
          <p:nvSpPr>
            <p:cNvPr id="19492" name="TextBox 68"/>
            <p:cNvSpPr txBox="1">
              <a:spLocks noChangeArrowheads="1"/>
            </p:cNvSpPr>
            <p:nvPr/>
          </p:nvSpPr>
          <p:spPr bwMode="auto">
            <a:xfrm>
              <a:off x="7187501" y="3236693"/>
              <a:ext cx="124264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500">
                  <a:ea typeface="굴림" panose="020B0600000101010101" pitchFamily="50" charset="-127"/>
                </a:rPr>
                <a:t>numItems: 9</a:t>
              </a:r>
              <a:endParaRPr lang="ko-KR" altLang="en-US" sz="1500">
                <a:ea typeface="굴림" panose="020B0600000101010101" pitchFamily="50" charset="-127"/>
              </a:endParaRPr>
            </a:p>
          </p:txBody>
        </p:sp>
        <p:cxnSp>
          <p:nvCxnSpPr>
            <p:cNvPr id="22" name="직선 화살표 연결선 21"/>
            <p:cNvCxnSpPr>
              <a:stCxn id="19492" idx="1"/>
            </p:cNvCxnSpPr>
            <p:nvPr/>
          </p:nvCxnSpPr>
          <p:spPr>
            <a:xfrm flipH="1" flipV="1">
              <a:off x="6693387" y="3386506"/>
              <a:ext cx="493724" cy="111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94" name="TextBox 70"/>
            <p:cNvSpPr txBox="1">
              <a:spLocks noChangeArrowheads="1"/>
            </p:cNvSpPr>
            <p:nvPr/>
          </p:nvSpPr>
          <p:spPr bwMode="auto">
            <a:xfrm>
              <a:off x="4741902" y="3677392"/>
              <a:ext cx="13516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000">
                  <a:ea typeface="굴림" panose="020B0600000101010101" pitchFamily="50" charset="-127"/>
                </a:rPr>
                <a:t>remove(3)</a:t>
              </a:r>
              <a:endParaRPr lang="ko-KR" altLang="en-US" sz="2000">
                <a:ea typeface="굴림" panose="020B0600000101010101" pitchFamily="50" charset="-127"/>
              </a:endParaRPr>
            </a:p>
          </p:txBody>
        </p:sp>
        <p:sp>
          <p:nvSpPr>
            <p:cNvPr id="19495" name="TextBox 81"/>
            <p:cNvSpPr txBox="1">
              <a:spLocks noChangeArrowheads="1"/>
            </p:cNvSpPr>
            <p:nvPr/>
          </p:nvSpPr>
          <p:spPr bwMode="auto">
            <a:xfrm>
              <a:off x="4851026" y="5576216"/>
              <a:ext cx="13003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800">
                  <a:ea typeface="굴림" panose="020B0600000101010101" pitchFamily="50" charset="-127"/>
                </a:rPr>
                <a:t>7</a:t>
              </a:r>
              <a:r>
                <a:rPr lang="ko-KR" altLang="en-US" sz="1800">
                  <a:ea typeface="굴림" panose="020B0600000101010101" pitchFamily="50" charset="-127"/>
                </a:rPr>
                <a:t>번째 원소</a:t>
              </a:r>
            </a:p>
          </p:txBody>
        </p:sp>
        <p:sp>
          <p:nvSpPr>
            <p:cNvPr id="19496" name="TextBox 83"/>
            <p:cNvSpPr txBox="1">
              <a:spLocks noChangeArrowheads="1"/>
            </p:cNvSpPr>
            <p:nvPr/>
          </p:nvSpPr>
          <p:spPr bwMode="auto">
            <a:xfrm>
              <a:off x="6622043" y="5509027"/>
              <a:ext cx="124264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500">
                  <a:ea typeface="굴림" panose="020B0600000101010101" pitchFamily="50" charset="-127"/>
                </a:rPr>
                <a:t>numItems: 8</a:t>
              </a:r>
              <a:endParaRPr lang="ko-KR" altLang="en-US" sz="1500">
                <a:ea typeface="굴림" panose="020B0600000101010101" pitchFamily="50" charset="-127"/>
              </a:endParaRPr>
            </a:p>
          </p:txBody>
        </p:sp>
        <p:cxnSp>
          <p:nvCxnSpPr>
            <p:cNvPr id="85" name="직선 화살표 연결선 84"/>
            <p:cNvCxnSpPr>
              <a:stCxn id="19496" idx="1"/>
            </p:cNvCxnSpPr>
            <p:nvPr/>
          </p:nvCxnSpPr>
          <p:spPr>
            <a:xfrm flipH="1" flipV="1">
              <a:off x="6128224" y="5658315"/>
              <a:ext cx="493724" cy="127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98" name="TextBox 50"/>
            <p:cNvSpPr txBox="1">
              <a:spLocks noChangeArrowheads="1"/>
            </p:cNvSpPr>
            <p:nvPr/>
          </p:nvSpPr>
          <p:spPr bwMode="auto">
            <a:xfrm>
              <a:off x="2742968" y="3283711"/>
              <a:ext cx="13003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800">
                  <a:ea typeface="굴림" panose="020B0600000101010101" pitchFamily="50" charset="-127"/>
                </a:rPr>
                <a:t>3</a:t>
              </a:r>
              <a:r>
                <a:rPr lang="ko-KR" altLang="en-US" sz="1800">
                  <a:ea typeface="굴림" panose="020B0600000101010101" pitchFamily="50" charset="-127"/>
                </a:rPr>
                <a:t>번째 원소</a:t>
              </a: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 flipV="1">
              <a:off x="3237325" y="2810219"/>
              <a:ext cx="0" cy="4492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00" name="TextBox 52"/>
            <p:cNvSpPr txBox="1">
              <a:spLocks noChangeArrowheads="1"/>
            </p:cNvSpPr>
            <p:nvPr/>
          </p:nvSpPr>
          <p:spPr bwMode="auto">
            <a:xfrm>
              <a:off x="2923354" y="1973895"/>
              <a:ext cx="6463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item[3]</a:t>
              </a:r>
              <a:endParaRPr lang="ko-KR" altLang="en-US" sz="1200">
                <a:ea typeface="굴림" panose="020B0600000101010101" pitchFamily="50" charset="-127"/>
              </a:endParaRPr>
            </a:p>
          </p:txBody>
        </p:sp>
        <p:sp>
          <p:nvSpPr>
            <p:cNvPr id="19501" name="TextBox 53"/>
            <p:cNvSpPr txBox="1">
              <a:spLocks noChangeArrowheads="1"/>
            </p:cNvSpPr>
            <p:nvPr/>
          </p:nvSpPr>
          <p:spPr bwMode="auto">
            <a:xfrm>
              <a:off x="2718144" y="5590621"/>
              <a:ext cx="13003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800">
                  <a:ea typeface="굴림" panose="020B0600000101010101" pitchFamily="50" charset="-127"/>
                </a:rPr>
                <a:t>3</a:t>
              </a:r>
              <a:r>
                <a:rPr lang="ko-KR" altLang="en-US" sz="1800">
                  <a:ea typeface="굴림" panose="020B0600000101010101" pitchFamily="50" charset="-127"/>
                </a:rPr>
                <a:t>번째 원소</a:t>
              </a:r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 flipV="1">
              <a:off x="3211924" y="5116955"/>
              <a:ext cx="0" cy="4492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5372558" y="5116955"/>
              <a:ext cx="0" cy="4492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3854875" y="5132831"/>
              <a:ext cx="3286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4359711" y="5132831"/>
              <a:ext cx="3286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4907411" y="5136006"/>
              <a:ext cx="3286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5428122" y="5132831"/>
              <a:ext cx="3286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3319877" y="5148706"/>
              <a:ext cx="3270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아래쪽 화살표 61"/>
            <p:cNvSpPr/>
            <p:nvPr/>
          </p:nvSpPr>
          <p:spPr>
            <a:xfrm>
              <a:off x="4183495" y="3821500"/>
              <a:ext cx="768367" cy="468332"/>
            </a:xfrm>
            <a:prstGeom prst="downArrow">
              <a:avLst>
                <a:gd name="adj1" fmla="val 50000"/>
                <a:gd name="adj2" fmla="val 51227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21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28" name="텍스트 개체 틀 2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3300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00504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그룹 66"/>
          <p:cNvGrpSpPr>
            <a:grpSpLocks/>
          </p:cNvGrpSpPr>
          <p:nvPr/>
        </p:nvGrpSpPr>
        <p:grpSpPr bwMode="auto">
          <a:xfrm>
            <a:off x="4449910" y="3596943"/>
            <a:ext cx="6118042" cy="2733692"/>
            <a:chOff x="590619" y="1784486"/>
            <a:chExt cx="8263925" cy="4334642"/>
          </a:xfrm>
        </p:grpSpPr>
        <p:sp>
          <p:nvSpPr>
            <p:cNvPr id="69" name="직사각형 68"/>
            <p:cNvSpPr/>
            <p:nvPr/>
          </p:nvSpPr>
          <p:spPr>
            <a:xfrm>
              <a:off x="1363847" y="2213981"/>
              <a:ext cx="532773" cy="53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896620" y="2213981"/>
              <a:ext cx="530415" cy="53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35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492581" y="2213981"/>
              <a:ext cx="530416" cy="53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 dirty="0">
                  <a:latin typeface="Times" panose="02020603050405020304" pitchFamily="18" charset="0"/>
                  <a:ea typeface="굴림" panose="020B0600000101010101" pitchFamily="50" charset="-127"/>
                </a:rPr>
                <a:t>95</a:t>
              </a:r>
              <a:endParaRPr lang="ko-KR" altLang="en-US" sz="1400" dirty="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959808" y="2213981"/>
              <a:ext cx="532773" cy="53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17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427035" y="2213981"/>
              <a:ext cx="532773" cy="53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40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022997" y="2213981"/>
              <a:ext cx="532773" cy="53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50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555770" y="2213981"/>
              <a:ext cx="532773" cy="53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48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151731" y="2213981"/>
              <a:ext cx="532773" cy="53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618958" y="2213981"/>
              <a:ext cx="532773" cy="53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9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088543" y="2213981"/>
              <a:ext cx="530415" cy="53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33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219635" y="2213981"/>
              <a:ext cx="532773" cy="53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684504" y="2213981"/>
              <a:ext cx="530416" cy="53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97" name="TextBox 91"/>
            <p:cNvSpPr txBox="1">
              <a:spLocks noChangeArrowheads="1"/>
            </p:cNvSpPr>
            <p:nvPr/>
          </p:nvSpPr>
          <p:spPr bwMode="auto">
            <a:xfrm>
              <a:off x="602557" y="2213596"/>
              <a:ext cx="887474" cy="52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굴림" panose="020B0600000101010101" pitchFamily="50" charset="-127"/>
                </a:rPr>
                <a:t>item[]</a:t>
              </a:r>
              <a:endParaRPr lang="ko-KR" altLang="en-US" sz="1400">
                <a:ea typeface="굴림" panose="020B0600000101010101" pitchFamily="50" charset="-127"/>
              </a:endParaRPr>
            </a:p>
          </p:txBody>
        </p:sp>
        <p:sp>
          <p:nvSpPr>
            <p:cNvPr id="20498" name="TextBox 92"/>
            <p:cNvSpPr txBox="1">
              <a:spLocks noChangeArrowheads="1"/>
            </p:cNvSpPr>
            <p:nvPr/>
          </p:nvSpPr>
          <p:spPr bwMode="auto">
            <a:xfrm>
              <a:off x="5382102" y="3290133"/>
              <a:ext cx="1244111" cy="52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dirty="0">
                  <a:ea typeface="굴림" panose="020B0600000101010101" pitchFamily="50" charset="-127"/>
                </a:rPr>
                <a:t>8</a:t>
              </a:r>
              <a:r>
                <a:rPr lang="ko-KR" altLang="en-US" sz="1400" dirty="0">
                  <a:ea typeface="굴림" panose="020B0600000101010101" pitchFamily="50" charset="-127"/>
                </a:rPr>
                <a:t>번 원소</a:t>
              </a:r>
            </a:p>
          </p:txBody>
        </p:sp>
        <p:cxnSp>
          <p:nvCxnSpPr>
            <p:cNvPr id="94" name="직선 화살표 연결선 93"/>
            <p:cNvCxnSpPr/>
            <p:nvPr/>
          </p:nvCxnSpPr>
          <p:spPr>
            <a:xfrm flipV="1">
              <a:off x="5875916" y="2815273"/>
              <a:ext cx="0" cy="4524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0" name="TextBox 94"/>
            <p:cNvSpPr txBox="1">
              <a:spLocks noChangeArrowheads="1"/>
            </p:cNvSpPr>
            <p:nvPr/>
          </p:nvSpPr>
          <p:spPr bwMode="auto">
            <a:xfrm>
              <a:off x="640119" y="3285964"/>
              <a:ext cx="1031500" cy="52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400">
                  <a:ea typeface="굴림" panose="020B0600000101010101" pitchFamily="50" charset="-127"/>
                </a:rPr>
                <a:t>리스트</a:t>
              </a: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352059" y="4496029"/>
              <a:ext cx="532773" cy="53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884832" y="4496029"/>
              <a:ext cx="530416" cy="53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35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948022" y="4496029"/>
              <a:ext cx="532773" cy="538300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95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609529" y="4496029"/>
              <a:ext cx="532773" cy="53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415249" y="4496029"/>
              <a:ext cx="532773" cy="53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40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483151" y="4496029"/>
              <a:ext cx="532773" cy="538300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50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015924" y="4496029"/>
              <a:ext cx="532773" cy="538300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48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677433" y="4496029"/>
              <a:ext cx="530415" cy="53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081470" y="4496029"/>
              <a:ext cx="530416" cy="538300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9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548697" y="4496029"/>
              <a:ext cx="532773" cy="538300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latin typeface="Times" panose="02020603050405020304" pitchFamily="18" charset="0"/>
                  <a:ea typeface="굴림" panose="020B0600000101010101" pitchFamily="50" charset="-127"/>
                </a:rPr>
                <a:t>33</a:t>
              </a: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139945" y="4496029"/>
              <a:ext cx="532773" cy="53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207848" y="4496029"/>
              <a:ext cx="532773" cy="53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513" name="TextBox 107"/>
            <p:cNvSpPr txBox="1">
              <a:spLocks noChangeArrowheads="1"/>
            </p:cNvSpPr>
            <p:nvPr/>
          </p:nvSpPr>
          <p:spPr bwMode="auto">
            <a:xfrm>
              <a:off x="590619" y="4504799"/>
              <a:ext cx="887474" cy="52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굴림" panose="020B0600000101010101" pitchFamily="50" charset="-127"/>
                </a:rPr>
                <a:t>item[]</a:t>
              </a:r>
              <a:endParaRPr lang="ko-KR" altLang="en-US" sz="1400">
                <a:ea typeface="굴림" panose="020B0600000101010101" pitchFamily="50" charset="-127"/>
              </a:endParaRPr>
            </a:p>
          </p:txBody>
        </p:sp>
        <p:sp>
          <p:nvSpPr>
            <p:cNvPr id="20514" name="TextBox 108"/>
            <p:cNvSpPr txBox="1">
              <a:spLocks noChangeArrowheads="1"/>
            </p:cNvSpPr>
            <p:nvPr/>
          </p:nvSpPr>
          <p:spPr bwMode="auto">
            <a:xfrm>
              <a:off x="677647" y="5571099"/>
              <a:ext cx="1031500" cy="52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400">
                  <a:ea typeface="굴림" panose="020B0600000101010101" pitchFamily="50" charset="-127"/>
                </a:rPr>
                <a:t>리스트</a:t>
              </a:r>
            </a:p>
          </p:txBody>
        </p:sp>
        <p:sp>
          <p:nvSpPr>
            <p:cNvPr id="20515" name="TextBox 109"/>
            <p:cNvSpPr txBox="1">
              <a:spLocks noChangeArrowheads="1"/>
            </p:cNvSpPr>
            <p:nvPr/>
          </p:nvSpPr>
          <p:spPr bwMode="auto">
            <a:xfrm>
              <a:off x="5453660" y="1784486"/>
              <a:ext cx="864613" cy="44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100">
                  <a:ea typeface="굴림" panose="020B0600000101010101" pitchFamily="50" charset="-127"/>
                </a:rPr>
                <a:t>item[8]</a:t>
              </a:r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20516" name="TextBox 110"/>
            <p:cNvSpPr txBox="1">
              <a:spLocks noChangeArrowheads="1"/>
            </p:cNvSpPr>
            <p:nvPr/>
          </p:nvSpPr>
          <p:spPr bwMode="auto">
            <a:xfrm>
              <a:off x="4913507" y="4065757"/>
              <a:ext cx="864613" cy="44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100">
                  <a:ea typeface="굴림" panose="020B0600000101010101" pitchFamily="50" charset="-127"/>
                </a:rPr>
                <a:t>item[7]</a:t>
              </a:r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20517" name="TextBox 111"/>
            <p:cNvSpPr txBox="1">
              <a:spLocks noChangeArrowheads="1"/>
            </p:cNvSpPr>
            <p:nvPr/>
          </p:nvSpPr>
          <p:spPr bwMode="auto">
            <a:xfrm>
              <a:off x="7187501" y="3236693"/>
              <a:ext cx="1667043" cy="52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굴림" panose="020B0600000101010101" pitchFamily="50" charset="-127"/>
                </a:rPr>
                <a:t>numItems: 9</a:t>
              </a:r>
              <a:endParaRPr lang="ko-KR" altLang="en-US" sz="1400">
                <a:ea typeface="굴림" panose="020B0600000101010101" pitchFamily="50" charset="-127"/>
              </a:endParaRPr>
            </a:p>
          </p:txBody>
        </p:sp>
        <p:cxnSp>
          <p:nvCxnSpPr>
            <p:cNvPr id="113" name="직선 화살표 연결선 112"/>
            <p:cNvCxnSpPr>
              <a:stCxn id="20517" idx="1"/>
            </p:cNvCxnSpPr>
            <p:nvPr/>
          </p:nvCxnSpPr>
          <p:spPr>
            <a:xfrm flipH="1" flipV="1">
              <a:off x="6693935" y="3387935"/>
              <a:ext cx="493566" cy="113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9" name="TextBox 113"/>
            <p:cNvSpPr txBox="1">
              <a:spLocks noChangeArrowheads="1"/>
            </p:cNvSpPr>
            <p:nvPr/>
          </p:nvSpPr>
          <p:spPr bwMode="auto">
            <a:xfrm>
              <a:off x="4690949" y="3608125"/>
              <a:ext cx="1598460" cy="58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굴림" panose="020B0600000101010101" pitchFamily="50" charset="-127"/>
                </a:rPr>
                <a:t>remove(3)</a:t>
              </a:r>
              <a:endParaRPr lang="ko-KR" altLang="en-US" sz="1600">
                <a:ea typeface="굴림" panose="020B0600000101010101" pitchFamily="50" charset="-127"/>
              </a:endParaRPr>
            </a:p>
          </p:txBody>
        </p:sp>
        <p:sp>
          <p:nvSpPr>
            <p:cNvPr id="20520" name="TextBox 114"/>
            <p:cNvSpPr txBox="1">
              <a:spLocks noChangeArrowheads="1"/>
            </p:cNvSpPr>
            <p:nvPr/>
          </p:nvSpPr>
          <p:spPr bwMode="auto">
            <a:xfrm>
              <a:off x="4851027" y="5576218"/>
              <a:ext cx="1244111" cy="52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dirty="0">
                  <a:ea typeface="굴림" panose="020B0600000101010101" pitchFamily="50" charset="-127"/>
                </a:rPr>
                <a:t>7</a:t>
              </a:r>
              <a:r>
                <a:rPr lang="ko-KR" altLang="en-US" sz="1400" dirty="0">
                  <a:ea typeface="굴림" panose="020B0600000101010101" pitchFamily="50" charset="-127"/>
                </a:rPr>
                <a:t>번 원소</a:t>
              </a:r>
            </a:p>
          </p:txBody>
        </p:sp>
        <p:sp>
          <p:nvSpPr>
            <p:cNvPr id="20521" name="TextBox 115"/>
            <p:cNvSpPr txBox="1">
              <a:spLocks noChangeArrowheads="1"/>
            </p:cNvSpPr>
            <p:nvPr/>
          </p:nvSpPr>
          <p:spPr bwMode="auto">
            <a:xfrm>
              <a:off x="6622043" y="5509030"/>
              <a:ext cx="1667043" cy="52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굴림" panose="020B0600000101010101" pitchFamily="50" charset="-127"/>
                </a:rPr>
                <a:t>numItems: 8</a:t>
              </a:r>
              <a:endParaRPr lang="ko-KR" altLang="en-US" sz="1400">
                <a:ea typeface="굴림" panose="020B0600000101010101" pitchFamily="50" charset="-127"/>
              </a:endParaRPr>
            </a:p>
          </p:txBody>
        </p:sp>
        <p:cxnSp>
          <p:nvCxnSpPr>
            <p:cNvPr id="117" name="직선 화살표 연결선 116"/>
            <p:cNvCxnSpPr>
              <a:stCxn id="20521" idx="1"/>
            </p:cNvCxnSpPr>
            <p:nvPr/>
          </p:nvCxnSpPr>
          <p:spPr>
            <a:xfrm flipH="1" flipV="1">
              <a:off x="6128161" y="5658531"/>
              <a:ext cx="493882" cy="1147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3" name="TextBox 117"/>
            <p:cNvSpPr txBox="1">
              <a:spLocks noChangeArrowheads="1"/>
            </p:cNvSpPr>
            <p:nvPr/>
          </p:nvSpPr>
          <p:spPr bwMode="auto">
            <a:xfrm>
              <a:off x="2742969" y="3283709"/>
              <a:ext cx="1244111" cy="52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dirty="0">
                  <a:ea typeface="굴림" panose="020B0600000101010101" pitchFamily="50" charset="-127"/>
                </a:rPr>
                <a:t>3</a:t>
              </a:r>
              <a:r>
                <a:rPr lang="ko-KR" altLang="en-US" sz="1400" dirty="0">
                  <a:ea typeface="굴림" panose="020B0600000101010101" pitchFamily="50" charset="-127"/>
                </a:rPr>
                <a:t>번 원소</a:t>
              </a:r>
            </a:p>
          </p:txBody>
        </p:sp>
        <p:cxnSp>
          <p:nvCxnSpPr>
            <p:cNvPr id="119" name="직선 화살표 연결선 118"/>
            <p:cNvCxnSpPr/>
            <p:nvPr/>
          </p:nvCxnSpPr>
          <p:spPr>
            <a:xfrm flipV="1">
              <a:off x="3235625" y="2809546"/>
              <a:ext cx="0" cy="4495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5" name="TextBox 119"/>
            <p:cNvSpPr txBox="1">
              <a:spLocks noChangeArrowheads="1"/>
            </p:cNvSpPr>
            <p:nvPr/>
          </p:nvSpPr>
          <p:spPr bwMode="auto">
            <a:xfrm>
              <a:off x="2805355" y="1787986"/>
              <a:ext cx="864613" cy="44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100">
                  <a:ea typeface="굴림" panose="020B0600000101010101" pitchFamily="50" charset="-127"/>
                </a:rPr>
                <a:t>item[3]</a:t>
              </a:r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20526" name="TextBox 120"/>
            <p:cNvSpPr txBox="1">
              <a:spLocks noChangeArrowheads="1"/>
            </p:cNvSpPr>
            <p:nvPr/>
          </p:nvSpPr>
          <p:spPr bwMode="auto">
            <a:xfrm>
              <a:off x="2718144" y="5590621"/>
              <a:ext cx="1244111" cy="52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dirty="0">
                  <a:ea typeface="굴림" panose="020B0600000101010101" pitchFamily="50" charset="-127"/>
                </a:rPr>
                <a:t>3</a:t>
              </a:r>
              <a:r>
                <a:rPr lang="ko-KR" altLang="en-US" sz="1400" dirty="0">
                  <a:ea typeface="굴림" panose="020B0600000101010101" pitchFamily="50" charset="-127"/>
                </a:rPr>
                <a:t>번 원소</a:t>
              </a:r>
            </a:p>
          </p:txBody>
        </p:sp>
        <p:cxnSp>
          <p:nvCxnSpPr>
            <p:cNvPr id="122" name="직선 화살표 연결선 121"/>
            <p:cNvCxnSpPr/>
            <p:nvPr/>
          </p:nvCxnSpPr>
          <p:spPr>
            <a:xfrm flipV="1">
              <a:off x="3212051" y="5117364"/>
              <a:ext cx="0" cy="4495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 flipV="1">
              <a:off x="5371432" y="5117364"/>
              <a:ext cx="0" cy="4495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/>
            <p:nvPr/>
          </p:nvCxnSpPr>
          <p:spPr>
            <a:xfrm>
              <a:off x="3855621" y="5131681"/>
              <a:ext cx="3276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/>
            <p:nvPr/>
          </p:nvCxnSpPr>
          <p:spPr>
            <a:xfrm>
              <a:off x="4360105" y="5131681"/>
              <a:ext cx="3276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>
              <a:off x="4907023" y="5137408"/>
              <a:ext cx="3276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/>
            <p:nvPr/>
          </p:nvCxnSpPr>
          <p:spPr>
            <a:xfrm>
              <a:off x="5428009" y="5131681"/>
              <a:ext cx="3276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/>
            <p:nvPr/>
          </p:nvCxnSpPr>
          <p:spPr>
            <a:xfrm>
              <a:off x="3318133" y="5148861"/>
              <a:ext cx="3300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아래쪽 화살표 128"/>
            <p:cNvSpPr/>
            <p:nvPr/>
          </p:nvSpPr>
          <p:spPr>
            <a:xfrm>
              <a:off x="4183301" y="3820291"/>
              <a:ext cx="768513" cy="469581"/>
            </a:xfrm>
            <a:prstGeom prst="downArrow">
              <a:avLst>
                <a:gd name="adj1" fmla="val 50000"/>
                <a:gd name="adj2" fmla="val 51227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20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remove()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08" y="1141193"/>
            <a:ext cx="6817803" cy="237554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420345" y="6464716"/>
            <a:ext cx="5051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5-11 </a:t>
            </a:r>
            <a:r>
              <a:rPr lang="ko-KR" altLang="en-US" dirty="0"/>
              <a:t>리스트의 </a:t>
            </a:r>
            <a:r>
              <a:rPr lang="en-US" altLang="ko-KR" dirty="0"/>
              <a:t>3</a:t>
            </a:r>
            <a:r>
              <a:rPr lang="ko-KR" altLang="en-US" dirty="0"/>
              <a:t>번째 원소를 삭제하는 예 </a:t>
            </a:r>
          </a:p>
        </p:txBody>
      </p:sp>
    </p:spTree>
    <p:extLst>
      <p:ext uri="{BB962C8B-B14F-4D97-AF65-F5344CB8AC3E}">
        <p14:creationId xmlns:p14="http://schemas.microsoft.com/office/powerpoint/2010/main" val="2088644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removeItem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22" y="1067283"/>
            <a:ext cx="6579026" cy="3078892"/>
          </a:xfrm>
          <a:prstGeom prst="rect">
            <a:avLst/>
          </a:prstGeom>
        </p:spPr>
      </p:pic>
      <p:grpSp>
        <p:nvGrpSpPr>
          <p:cNvPr id="57" name="그룹 66"/>
          <p:cNvGrpSpPr>
            <a:grpSpLocks/>
          </p:cNvGrpSpPr>
          <p:nvPr/>
        </p:nvGrpSpPr>
        <p:grpSpPr bwMode="auto">
          <a:xfrm>
            <a:off x="4754200" y="3539082"/>
            <a:ext cx="6003621" cy="2604551"/>
            <a:chOff x="590619" y="1784486"/>
            <a:chExt cx="8127969" cy="4305411"/>
          </a:xfrm>
        </p:grpSpPr>
        <p:sp>
          <p:nvSpPr>
            <p:cNvPr id="58" name="직사각형 57"/>
            <p:cNvSpPr/>
            <p:nvPr/>
          </p:nvSpPr>
          <p:spPr>
            <a:xfrm>
              <a:off x="1363847" y="2216555"/>
              <a:ext cx="532773" cy="535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896620" y="2216555"/>
              <a:ext cx="530415" cy="535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35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492581" y="2216555"/>
              <a:ext cx="530416" cy="535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 dirty="0">
                  <a:latin typeface="Times" panose="02020603050405020304" pitchFamily="18" charset="0"/>
                  <a:ea typeface="굴림" panose="020B0600000101010101" pitchFamily="50" charset="-127"/>
                </a:rPr>
                <a:t>95</a:t>
              </a:r>
              <a:endParaRPr lang="ko-KR" altLang="en-US" sz="1200" dirty="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959808" y="2216555"/>
              <a:ext cx="532773" cy="535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17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27035" y="2216555"/>
              <a:ext cx="532773" cy="535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40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22997" y="2216555"/>
              <a:ext cx="532773" cy="535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50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555770" y="2216555"/>
              <a:ext cx="532773" cy="535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48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151731" y="2216555"/>
              <a:ext cx="532773" cy="535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618958" y="2216555"/>
              <a:ext cx="532773" cy="535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9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088543" y="2216555"/>
              <a:ext cx="530415" cy="535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33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219635" y="2216555"/>
              <a:ext cx="532773" cy="535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684504" y="2216555"/>
              <a:ext cx="530416" cy="535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" name="TextBox 91"/>
            <p:cNvSpPr txBox="1">
              <a:spLocks noChangeArrowheads="1"/>
            </p:cNvSpPr>
            <p:nvPr/>
          </p:nvSpPr>
          <p:spPr bwMode="auto">
            <a:xfrm>
              <a:off x="602557" y="2213596"/>
              <a:ext cx="833625" cy="49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item[]</a:t>
              </a:r>
              <a:endParaRPr lang="ko-KR" altLang="en-US" sz="1200">
                <a:ea typeface="굴림" panose="020B0600000101010101" pitchFamily="50" charset="-127"/>
              </a:endParaRPr>
            </a:p>
          </p:txBody>
        </p:sp>
        <p:sp>
          <p:nvSpPr>
            <p:cNvPr id="72" name="TextBox 92"/>
            <p:cNvSpPr txBox="1">
              <a:spLocks noChangeArrowheads="1"/>
            </p:cNvSpPr>
            <p:nvPr/>
          </p:nvSpPr>
          <p:spPr bwMode="auto">
            <a:xfrm>
              <a:off x="5382103" y="3290133"/>
              <a:ext cx="1378741" cy="49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8</a:t>
              </a:r>
              <a:r>
                <a:rPr lang="ko-KR" altLang="en-US" sz="1200">
                  <a:ea typeface="굴림" panose="020B0600000101010101" pitchFamily="50" charset="-127"/>
                </a:rPr>
                <a:t>번째 원소</a:t>
              </a:r>
            </a:p>
          </p:txBody>
        </p:sp>
        <p:cxnSp>
          <p:nvCxnSpPr>
            <p:cNvPr id="73" name="직선 화살표 연결선 72"/>
            <p:cNvCxnSpPr/>
            <p:nvPr/>
          </p:nvCxnSpPr>
          <p:spPr>
            <a:xfrm flipV="1">
              <a:off x="5875916" y="2814583"/>
              <a:ext cx="0" cy="4520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94"/>
            <p:cNvSpPr txBox="1">
              <a:spLocks noChangeArrowheads="1"/>
            </p:cNvSpPr>
            <p:nvPr/>
          </p:nvSpPr>
          <p:spPr bwMode="auto">
            <a:xfrm>
              <a:off x="640119" y="3285962"/>
              <a:ext cx="959787" cy="49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200">
                  <a:ea typeface="굴림" panose="020B0600000101010101" pitchFamily="50" charset="-127"/>
                </a:rPr>
                <a:t>리스트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352059" y="4497076"/>
              <a:ext cx="532773" cy="537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884832" y="4497076"/>
              <a:ext cx="530416" cy="537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35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948022" y="4497076"/>
              <a:ext cx="532773" cy="537940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95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09529" y="4497076"/>
              <a:ext cx="532773" cy="535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415249" y="4497076"/>
              <a:ext cx="532773" cy="537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40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483151" y="4497076"/>
              <a:ext cx="532773" cy="537940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50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015924" y="4497076"/>
              <a:ext cx="532773" cy="537940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48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677433" y="4497076"/>
              <a:ext cx="530415" cy="537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081470" y="4497076"/>
              <a:ext cx="530416" cy="537940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9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548697" y="4497076"/>
              <a:ext cx="532773" cy="537940"/>
            </a:xfrm>
            <a:prstGeom prst="rect">
              <a:avLst/>
            </a:prstGeom>
            <a:solidFill>
              <a:srgbClr val="FFC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200">
                  <a:latin typeface="Times" panose="02020603050405020304" pitchFamily="18" charset="0"/>
                  <a:ea typeface="굴림" panose="020B0600000101010101" pitchFamily="50" charset="-127"/>
                </a:rPr>
                <a:t>33</a:t>
              </a: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139945" y="4497076"/>
              <a:ext cx="532773" cy="537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2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207848" y="4497076"/>
              <a:ext cx="532773" cy="537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200"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1" name="TextBox 107"/>
            <p:cNvSpPr txBox="1">
              <a:spLocks noChangeArrowheads="1"/>
            </p:cNvSpPr>
            <p:nvPr/>
          </p:nvSpPr>
          <p:spPr bwMode="auto">
            <a:xfrm>
              <a:off x="590619" y="4504797"/>
              <a:ext cx="833625" cy="49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item[]</a:t>
              </a:r>
              <a:endParaRPr lang="ko-KR" altLang="en-US" sz="1200">
                <a:ea typeface="굴림" panose="020B0600000101010101" pitchFamily="50" charset="-127"/>
              </a:endParaRPr>
            </a:p>
          </p:txBody>
        </p:sp>
        <p:sp>
          <p:nvSpPr>
            <p:cNvPr id="112" name="TextBox 108"/>
            <p:cNvSpPr txBox="1">
              <a:spLocks noChangeArrowheads="1"/>
            </p:cNvSpPr>
            <p:nvPr/>
          </p:nvSpPr>
          <p:spPr bwMode="auto">
            <a:xfrm>
              <a:off x="677648" y="5571098"/>
              <a:ext cx="959787" cy="49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200">
                  <a:ea typeface="굴림" panose="020B0600000101010101" pitchFamily="50" charset="-127"/>
                </a:rPr>
                <a:t>리스트</a:t>
              </a:r>
            </a:p>
          </p:txBody>
        </p:sp>
        <p:sp>
          <p:nvSpPr>
            <p:cNvPr id="114" name="TextBox 109"/>
            <p:cNvSpPr txBox="1">
              <a:spLocks noChangeArrowheads="1"/>
            </p:cNvSpPr>
            <p:nvPr/>
          </p:nvSpPr>
          <p:spPr bwMode="auto">
            <a:xfrm>
              <a:off x="5453661" y="1784486"/>
              <a:ext cx="874092" cy="457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050">
                  <a:ea typeface="굴림" panose="020B0600000101010101" pitchFamily="50" charset="-127"/>
                </a:rPr>
                <a:t>item[8]</a:t>
              </a:r>
              <a:endParaRPr lang="ko-KR" altLang="en-US" sz="1050">
                <a:ea typeface="굴림" panose="020B0600000101010101" pitchFamily="50" charset="-127"/>
              </a:endParaRPr>
            </a:p>
          </p:txBody>
        </p:sp>
        <p:sp>
          <p:nvSpPr>
            <p:cNvPr id="115" name="TextBox 110"/>
            <p:cNvSpPr txBox="1">
              <a:spLocks noChangeArrowheads="1"/>
            </p:cNvSpPr>
            <p:nvPr/>
          </p:nvSpPr>
          <p:spPr bwMode="auto">
            <a:xfrm>
              <a:off x="4913507" y="4065757"/>
              <a:ext cx="874092" cy="457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050">
                  <a:ea typeface="굴림" panose="020B0600000101010101" pitchFamily="50" charset="-127"/>
                </a:rPr>
                <a:t>item[7]</a:t>
              </a:r>
              <a:endParaRPr lang="ko-KR" altLang="en-US" sz="1050">
                <a:ea typeface="굴림" panose="020B0600000101010101" pitchFamily="50" charset="-127"/>
              </a:endParaRPr>
            </a:p>
          </p:txBody>
        </p:sp>
        <p:sp>
          <p:nvSpPr>
            <p:cNvPr id="116" name="TextBox 111"/>
            <p:cNvSpPr txBox="1">
              <a:spLocks noChangeArrowheads="1"/>
            </p:cNvSpPr>
            <p:nvPr/>
          </p:nvSpPr>
          <p:spPr bwMode="auto">
            <a:xfrm>
              <a:off x="7187500" y="3236692"/>
              <a:ext cx="1531088" cy="49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numItems: 9</a:t>
              </a:r>
              <a:endParaRPr lang="ko-KR" altLang="en-US" sz="1200">
                <a:ea typeface="굴림" panose="020B0600000101010101" pitchFamily="50" charset="-127"/>
              </a:endParaRPr>
            </a:p>
          </p:txBody>
        </p:sp>
        <p:cxnSp>
          <p:nvCxnSpPr>
            <p:cNvPr id="118" name="직선 화살표 연결선 117"/>
            <p:cNvCxnSpPr>
              <a:stCxn id="116" idx="1"/>
            </p:cNvCxnSpPr>
            <p:nvPr/>
          </p:nvCxnSpPr>
          <p:spPr>
            <a:xfrm flipH="1" flipV="1">
              <a:off x="6693935" y="3386863"/>
              <a:ext cx="493565" cy="994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3"/>
            <p:cNvSpPr txBox="1">
              <a:spLocks noChangeArrowheads="1"/>
            </p:cNvSpPr>
            <p:nvPr/>
          </p:nvSpPr>
          <p:spPr bwMode="auto">
            <a:xfrm>
              <a:off x="4690948" y="3608126"/>
              <a:ext cx="1483480" cy="554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굴림" panose="020B0600000101010101" pitchFamily="50" charset="-127"/>
                </a:rPr>
                <a:t>remove(3)</a:t>
              </a:r>
              <a:endParaRPr lang="ko-KR" altLang="en-US" sz="1400">
                <a:ea typeface="굴림" panose="020B0600000101010101" pitchFamily="50" charset="-127"/>
              </a:endParaRPr>
            </a:p>
          </p:txBody>
        </p:sp>
        <p:sp>
          <p:nvSpPr>
            <p:cNvPr id="121" name="TextBox 114"/>
            <p:cNvSpPr txBox="1">
              <a:spLocks noChangeArrowheads="1"/>
            </p:cNvSpPr>
            <p:nvPr/>
          </p:nvSpPr>
          <p:spPr bwMode="auto">
            <a:xfrm>
              <a:off x="4851027" y="5576217"/>
              <a:ext cx="1378741" cy="49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7</a:t>
              </a:r>
              <a:r>
                <a:rPr lang="ko-KR" altLang="en-US" sz="1200">
                  <a:ea typeface="굴림" panose="020B0600000101010101" pitchFamily="50" charset="-127"/>
                </a:rPr>
                <a:t>번째 원소</a:t>
              </a:r>
            </a:p>
          </p:txBody>
        </p:sp>
        <p:sp>
          <p:nvSpPr>
            <p:cNvPr id="130" name="TextBox 115"/>
            <p:cNvSpPr txBox="1">
              <a:spLocks noChangeArrowheads="1"/>
            </p:cNvSpPr>
            <p:nvPr/>
          </p:nvSpPr>
          <p:spPr bwMode="auto">
            <a:xfrm>
              <a:off x="6622043" y="5509029"/>
              <a:ext cx="1531088" cy="49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numItems: 8</a:t>
              </a:r>
              <a:endParaRPr lang="ko-KR" altLang="en-US" sz="1200">
                <a:ea typeface="굴림" panose="020B0600000101010101" pitchFamily="50" charset="-127"/>
              </a:endParaRPr>
            </a:p>
          </p:txBody>
        </p:sp>
        <p:cxnSp>
          <p:nvCxnSpPr>
            <p:cNvPr id="131" name="직선 화살표 연결선 130"/>
            <p:cNvCxnSpPr>
              <a:stCxn id="130" idx="1"/>
            </p:cNvCxnSpPr>
            <p:nvPr/>
          </p:nvCxnSpPr>
          <p:spPr>
            <a:xfrm flipH="1" flipV="1">
              <a:off x="6128160" y="5658797"/>
              <a:ext cx="493883" cy="998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17"/>
            <p:cNvSpPr txBox="1">
              <a:spLocks noChangeArrowheads="1"/>
            </p:cNvSpPr>
            <p:nvPr/>
          </p:nvSpPr>
          <p:spPr bwMode="auto">
            <a:xfrm>
              <a:off x="2742968" y="3283709"/>
              <a:ext cx="1378741" cy="49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3</a:t>
              </a:r>
              <a:r>
                <a:rPr lang="ko-KR" altLang="en-US" sz="1200">
                  <a:ea typeface="굴림" panose="020B0600000101010101" pitchFamily="50" charset="-127"/>
                </a:rPr>
                <a:t>번째 원소</a:t>
              </a:r>
            </a:p>
          </p:txBody>
        </p:sp>
        <p:cxnSp>
          <p:nvCxnSpPr>
            <p:cNvPr id="133" name="직선 화살표 연결선 132"/>
            <p:cNvCxnSpPr/>
            <p:nvPr/>
          </p:nvCxnSpPr>
          <p:spPr>
            <a:xfrm flipV="1">
              <a:off x="3235625" y="2808861"/>
              <a:ext cx="0" cy="4520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19"/>
            <p:cNvSpPr txBox="1">
              <a:spLocks noChangeArrowheads="1"/>
            </p:cNvSpPr>
            <p:nvPr/>
          </p:nvSpPr>
          <p:spPr bwMode="auto">
            <a:xfrm>
              <a:off x="2805355" y="1787985"/>
              <a:ext cx="874092" cy="457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050">
                  <a:ea typeface="굴림" panose="020B0600000101010101" pitchFamily="50" charset="-127"/>
                </a:rPr>
                <a:t>item[3]</a:t>
              </a:r>
              <a:endParaRPr lang="ko-KR" altLang="en-US" sz="1050">
                <a:ea typeface="굴림" panose="020B0600000101010101" pitchFamily="50" charset="-127"/>
              </a:endParaRPr>
            </a:p>
          </p:txBody>
        </p:sp>
        <p:sp>
          <p:nvSpPr>
            <p:cNvPr id="135" name="TextBox 120"/>
            <p:cNvSpPr txBox="1">
              <a:spLocks noChangeArrowheads="1"/>
            </p:cNvSpPr>
            <p:nvPr/>
          </p:nvSpPr>
          <p:spPr bwMode="auto">
            <a:xfrm>
              <a:off x="2718144" y="5590622"/>
              <a:ext cx="1378741" cy="49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50" charset="-127"/>
                </a:rPr>
                <a:t>3</a:t>
              </a:r>
              <a:r>
                <a:rPr lang="ko-KR" altLang="en-US" sz="1200">
                  <a:ea typeface="굴림" panose="020B0600000101010101" pitchFamily="50" charset="-127"/>
                </a:rPr>
                <a:t>번째 원소</a:t>
              </a:r>
            </a:p>
          </p:txBody>
        </p:sp>
        <p:cxnSp>
          <p:nvCxnSpPr>
            <p:cNvPr id="136" name="직선 화살표 연결선 135"/>
            <p:cNvCxnSpPr/>
            <p:nvPr/>
          </p:nvCxnSpPr>
          <p:spPr>
            <a:xfrm flipV="1">
              <a:off x="3212051" y="5115134"/>
              <a:ext cx="0" cy="4520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 flipV="1">
              <a:off x="5371432" y="5115134"/>
              <a:ext cx="0" cy="4520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>
              <a:off x="3855621" y="5132302"/>
              <a:ext cx="3276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/>
            <p:nvPr/>
          </p:nvCxnSpPr>
          <p:spPr>
            <a:xfrm>
              <a:off x="4360105" y="5132302"/>
              <a:ext cx="3276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/>
            <p:cNvCxnSpPr/>
            <p:nvPr/>
          </p:nvCxnSpPr>
          <p:spPr>
            <a:xfrm>
              <a:off x="4907023" y="5135164"/>
              <a:ext cx="3276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/>
            <p:nvPr/>
          </p:nvCxnSpPr>
          <p:spPr>
            <a:xfrm>
              <a:off x="5428009" y="5132302"/>
              <a:ext cx="3276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/>
            <p:nvPr/>
          </p:nvCxnSpPr>
          <p:spPr>
            <a:xfrm>
              <a:off x="3318133" y="5146610"/>
              <a:ext cx="3300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아래쪽 화살표 142"/>
            <p:cNvSpPr/>
            <p:nvPr/>
          </p:nvSpPr>
          <p:spPr>
            <a:xfrm>
              <a:off x="4183301" y="3821790"/>
              <a:ext cx="768513" cy="469267"/>
            </a:xfrm>
            <a:prstGeom prst="downArrow">
              <a:avLst>
                <a:gd name="adj1" fmla="val 50000"/>
                <a:gd name="adj2" fmla="val 51227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144" name="직사각형 143"/>
          <p:cNvSpPr/>
          <p:nvPr/>
        </p:nvSpPr>
        <p:spPr>
          <a:xfrm>
            <a:off x="4685404" y="6419262"/>
            <a:ext cx="5051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5-11 </a:t>
            </a:r>
            <a:r>
              <a:rPr lang="ko-KR" altLang="en-US" dirty="0"/>
              <a:t>리스트의 </a:t>
            </a:r>
            <a:r>
              <a:rPr lang="en-US" altLang="ko-KR" dirty="0"/>
              <a:t>3</a:t>
            </a:r>
            <a:r>
              <a:rPr lang="ko-KR" altLang="en-US" dirty="0"/>
              <a:t>번째 원소를 삭제하는 예 </a:t>
            </a:r>
          </a:p>
        </p:txBody>
      </p:sp>
    </p:spTree>
    <p:extLst>
      <p:ext uri="{BB962C8B-B14F-4D97-AF65-F5344CB8AC3E}">
        <p14:creationId xmlns:p14="http://schemas.microsoft.com/office/powerpoint/2010/main" val="106246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3300"/>
                </a:solidFill>
              </a:rPr>
              <a:t>기타 작업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30722"/>
          <a:stretch/>
        </p:blipFill>
        <p:spPr>
          <a:xfrm>
            <a:off x="586013" y="1309495"/>
            <a:ext cx="4654910" cy="18339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645" r="29556"/>
          <a:stretch/>
        </p:blipFill>
        <p:spPr>
          <a:xfrm>
            <a:off x="586013" y="3285581"/>
            <a:ext cx="4676328" cy="18573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234" y="1309495"/>
            <a:ext cx="6483617" cy="246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03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3300"/>
                </a:solidFill>
              </a:rPr>
              <a:t>기타 작업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87" y="1317742"/>
            <a:ext cx="7427326" cy="37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09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직사각형 3"/>
          <p:cNvSpPr>
            <a:spLocks noChangeArrowheads="1"/>
          </p:cNvSpPr>
          <p:nvPr/>
        </p:nvSpPr>
        <p:spPr bwMode="auto">
          <a:xfrm>
            <a:off x="5959475" y="3167064"/>
            <a:ext cx="27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endParaRPr lang="ko-KR" altLang="en-US"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3300"/>
                </a:solidFill>
              </a:rPr>
              <a:t>자바</a:t>
            </a:r>
            <a:r>
              <a:rPr lang="en-US" altLang="ko-KR" dirty="0">
                <a:solidFill>
                  <a:srgbClr val="FF3300"/>
                </a:solidFill>
              </a:rPr>
              <a:t> </a:t>
            </a:r>
            <a:r>
              <a:rPr lang="ko-KR" altLang="en-US" dirty="0">
                <a:solidFill>
                  <a:srgbClr val="FF3300"/>
                </a:solidFill>
              </a:rPr>
              <a:t>구현 </a:t>
            </a:r>
            <a:r>
              <a:rPr lang="en-US" altLang="ko-KR" dirty="0">
                <a:solidFill>
                  <a:srgbClr val="FF3300"/>
                </a:solidFill>
              </a:rPr>
              <a:t>1</a:t>
            </a:r>
            <a:endParaRPr lang="ko-KR" altLang="en-US" dirty="0">
              <a:solidFill>
                <a:srgbClr val="FF3300"/>
              </a:solidFill>
            </a:endParaRPr>
          </a:p>
        </p:txBody>
      </p:sp>
      <p:pic>
        <p:nvPicPr>
          <p:cNvPr id="26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5327D9BF-9794-4B18-AFC2-A49CC223FB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" r="3863" b="6708"/>
          <a:stretch/>
        </p:blipFill>
        <p:spPr>
          <a:xfrm>
            <a:off x="6848767" y="1144389"/>
            <a:ext cx="2720299" cy="254654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8185" y="1156859"/>
            <a:ext cx="3449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가독성을</a:t>
            </a:r>
            <a:r>
              <a:rPr lang="en-US" altLang="ko-KR" dirty="0"/>
              <a:t> </a:t>
            </a:r>
            <a:r>
              <a:rPr lang="ko-KR" altLang="en-US" dirty="0"/>
              <a:t>위해 일단 원소 타입을 </a:t>
            </a:r>
            <a:endParaRPr lang="en-US" altLang="ko-KR" dirty="0"/>
          </a:p>
          <a:p>
            <a:r>
              <a:rPr lang="ko-KR" altLang="en-US" dirty="0"/>
              <a:t>정수로 제한한다</a:t>
            </a:r>
          </a:p>
        </p:txBody>
      </p:sp>
      <p:sp>
        <p:nvSpPr>
          <p:cNvPr id="24579" name="직사각형 2"/>
          <p:cNvSpPr>
            <a:spLocks noChangeArrowheads="1"/>
          </p:cNvSpPr>
          <p:nvPr/>
        </p:nvSpPr>
        <p:spPr bwMode="auto">
          <a:xfrm>
            <a:off x="418185" y="3167064"/>
            <a:ext cx="5871122" cy="3637919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class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IntegerArrayList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implements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IntegerListInterface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Integer[] item;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 </a:t>
            </a:r>
            <a:r>
              <a:rPr lang="en-US" altLang="ko-KR" sz="16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 static final int 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DEFAULT_CAPACITY = 64;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public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IntegerArrayList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 {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item = </a:t>
            </a: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Integer[DEFAULT_CAPACITY];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IntegerArrayList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6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n) {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	item = </a:t>
            </a: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new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 Integer[n];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numItems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...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}</a:t>
            </a:r>
            <a:endParaRPr lang="ko-KR" altLang="en-US" sz="16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6848768" y="3807011"/>
            <a:ext cx="3921125" cy="29718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interface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IntegerListInterface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add(</a:t>
            </a:r>
            <a:r>
              <a:rPr lang="en-US" altLang="ko-KR" sz="16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Integer </a:t>
            </a:r>
            <a:r>
              <a:rPr lang="en-US" altLang="ko-KR" sz="16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append(Integer </a:t>
            </a:r>
            <a:r>
              <a:rPr lang="en-US" altLang="ko-KR" sz="16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Integer remove(</a:t>
            </a:r>
            <a:r>
              <a:rPr lang="en-US" altLang="ko-KR" sz="16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</a:t>
            </a:r>
            <a:r>
              <a:rPr lang="en-US" altLang="ko-KR" sz="16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boolean</a:t>
            </a: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removeItem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(Integer </a:t>
            </a:r>
            <a:r>
              <a:rPr lang="en-US" altLang="ko-KR" sz="16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public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Integer get(</a:t>
            </a:r>
            <a:r>
              <a:rPr lang="en-US" altLang="ko-KR" sz="16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public void 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set(</a:t>
            </a:r>
            <a:r>
              <a:rPr lang="en-US" altLang="ko-KR" sz="16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Integer </a:t>
            </a:r>
            <a:r>
              <a:rPr lang="en-US" altLang="ko-KR" sz="16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public </a:t>
            </a:r>
            <a:r>
              <a:rPr lang="en-US" altLang="ko-KR" sz="16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indexOf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(Integer </a:t>
            </a:r>
            <a:r>
              <a:rPr lang="en-US" altLang="ko-KR" sz="16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public </a:t>
            </a:r>
            <a:r>
              <a:rPr lang="en-US" altLang="ko-KR" sz="16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size();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public </a:t>
            </a:r>
            <a:r>
              <a:rPr lang="en-US" altLang="ko-KR" sz="16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boolean</a:t>
            </a: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isEmpty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public void 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clear();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5263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Box 1"/>
          <p:cNvSpPr txBox="1">
            <a:spLocks noChangeArrowheads="1"/>
          </p:cNvSpPr>
          <p:nvPr/>
        </p:nvSpPr>
        <p:spPr bwMode="auto">
          <a:xfrm>
            <a:off x="2424114" y="1584325"/>
            <a:ext cx="3616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>
                <a:ea typeface="맑은 고딕" panose="020B0503020000020004" pitchFamily="50" charset="-127"/>
                <a:cs typeface="Arial" panose="020B0604020202020204" pitchFamily="34" charset="0"/>
              </a:rPr>
              <a:t>Java</a:t>
            </a:r>
            <a:r>
              <a:rPr lang="ko-KR" altLang="en-US" sz="2000">
                <a:ea typeface="맑은 고딕" panose="020B0503020000020004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2000">
                <a:ea typeface="맑은 고딕" panose="020B0503020000020004" pitchFamily="50" charset="-127"/>
                <a:cs typeface="Arial" panose="020B0604020202020204" pitchFamily="34" charset="0"/>
              </a:rPr>
              <a:t>primitive</a:t>
            </a:r>
            <a:r>
              <a:rPr lang="ko-KR" altLang="en-US" sz="2000"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>
                <a:ea typeface="맑은 고딕" panose="020B0503020000020004" pitchFamily="50" charset="-127"/>
                <a:cs typeface="Arial" panose="020B0604020202020204" pitchFamily="34" charset="0"/>
              </a:rPr>
              <a:t>type</a:t>
            </a:r>
            <a:r>
              <a:rPr lang="ko-KR" altLang="en-US" sz="2000">
                <a:ea typeface="맑은 고딕" panose="020B0503020000020004" pitchFamily="50" charset="-127"/>
                <a:cs typeface="Arial" panose="020B0604020202020204" pitchFamily="34" charset="0"/>
              </a:rPr>
              <a:t>은 총 </a:t>
            </a:r>
            <a:r>
              <a:rPr lang="en-US" altLang="ko-KR" sz="2000">
                <a:ea typeface="맑은 고딕" panose="020B0503020000020004" pitchFamily="50" charset="-127"/>
                <a:cs typeface="Arial" panose="020B0604020202020204" pitchFamily="34" charset="0"/>
              </a:rPr>
              <a:t>8</a:t>
            </a:r>
            <a:r>
              <a:rPr lang="ko-KR" altLang="en-US" sz="2000">
                <a:ea typeface="맑은 고딕" panose="020B0503020000020004" pitchFamily="50" charset="-127"/>
                <a:cs typeface="Arial" panose="020B0604020202020204" pitchFamily="34" charset="0"/>
              </a:rPr>
              <a:t>개</a:t>
            </a:r>
            <a:endParaRPr lang="en-US" altLang="ko-KR" sz="200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2424113" y="2513013"/>
            <a:ext cx="4868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>
                <a:ea typeface="맑은 고딕" panose="020B0503020000020004" pitchFamily="50" charset="-127"/>
                <a:cs typeface="Arial" panose="020B0604020202020204" pitchFamily="34" charset="0"/>
              </a:rPr>
              <a:t>이들은</a:t>
            </a:r>
            <a:r>
              <a:rPr lang="en-US" altLang="ko-KR" sz="2000">
                <a:ea typeface="맑은 고딕" panose="020B0503020000020004" pitchFamily="50" charset="-127"/>
                <a:cs typeface="Arial" panose="020B0604020202020204" pitchFamily="34" charset="0"/>
              </a:rPr>
              <a:t> Object </a:t>
            </a:r>
            <a:r>
              <a:rPr lang="ko-KR" altLang="en-US" sz="2000">
                <a:ea typeface="맑은 고딕" panose="020B0503020000020004" pitchFamily="50" charset="-127"/>
                <a:cs typeface="Arial" panose="020B0604020202020204" pitchFamily="34" charset="0"/>
              </a:rPr>
              <a:t>클래스를 상속받지</a:t>
            </a:r>
            <a:r>
              <a:rPr lang="en-US" altLang="ko-KR" sz="2000"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ea typeface="맑은 고딕" panose="020B0503020000020004" pitchFamily="50" charset="-127"/>
                <a:cs typeface="Arial" panose="020B0604020202020204" pitchFamily="34" charset="0"/>
              </a:rPr>
              <a:t>못한다 </a:t>
            </a: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2424113" y="3122613"/>
            <a:ext cx="7713662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>
                <a:ea typeface="맑은 고딕" panose="020B0503020000020004" pitchFamily="50" charset="-127"/>
                <a:cs typeface="Arial" panose="020B0604020202020204" pitchFamily="34" charset="0"/>
              </a:rPr>
              <a:t>그래서 패키지 </a:t>
            </a:r>
            <a:r>
              <a:rPr lang="en-US" altLang="ko-KR" sz="2000">
                <a:ea typeface="맑은 고딕" panose="020B0503020000020004" pitchFamily="50" charset="-127"/>
                <a:cs typeface="Arial" panose="020B0604020202020204" pitchFamily="34" charset="0"/>
              </a:rPr>
              <a:t>java.lang</a:t>
            </a:r>
            <a:r>
              <a:rPr lang="ko-KR" altLang="en-US" sz="2000">
                <a:ea typeface="맑은 고딕" panose="020B0503020000020004" pitchFamily="50" charset="-127"/>
                <a:cs typeface="Arial" panose="020B0604020202020204" pitchFamily="34" charset="0"/>
              </a:rPr>
              <a:t>에서는 이들 각각을 위해 </a:t>
            </a:r>
            <a:endParaRPr lang="en-US" altLang="ko-KR" sz="2000"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2000">
                <a:ea typeface="맑은 고딕" panose="020B0503020000020004" pitchFamily="50" charset="-127"/>
                <a:cs typeface="Arial" panose="020B0604020202020204" pitchFamily="34" charset="0"/>
              </a:rPr>
              <a:t>                            wrapper</a:t>
            </a:r>
            <a:r>
              <a:rPr lang="ko-KR" altLang="en-US" sz="2000"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>
                <a:ea typeface="맑은 고딕" panose="020B0503020000020004" pitchFamily="50" charset="-127"/>
                <a:cs typeface="Arial" panose="020B0604020202020204" pitchFamily="34" charset="0"/>
              </a:rPr>
              <a:t>class(</a:t>
            </a:r>
            <a:r>
              <a:rPr lang="ko-KR" altLang="en-US" sz="2000">
                <a:ea typeface="맑은 고딕" panose="020B0503020000020004" pitchFamily="50" charset="-127"/>
                <a:cs typeface="Arial" panose="020B0604020202020204" pitchFamily="34" charset="0"/>
              </a:rPr>
              <a:t>포장 클래스</a:t>
            </a:r>
            <a:r>
              <a:rPr lang="en-US" altLang="ko-KR" sz="2000"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2000">
                <a:ea typeface="맑은 고딕" panose="020B0503020000020004" pitchFamily="50" charset="-127"/>
                <a:cs typeface="Arial" panose="020B0604020202020204" pitchFamily="34" charset="0"/>
              </a:rPr>
              <a:t>를</a:t>
            </a:r>
            <a:r>
              <a:rPr lang="en-US" altLang="ko-KR" sz="2000"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ea typeface="맑은 고딕" panose="020B0503020000020004" pitchFamily="50" charset="-127"/>
                <a:cs typeface="Arial" panose="020B0604020202020204" pitchFamily="34" charset="0"/>
              </a:rPr>
              <a:t>준비해두고 있다 </a:t>
            </a:r>
            <a:endParaRPr lang="en-US" altLang="ko-KR" sz="2000"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500"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800">
                <a:ea typeface="맑은 고딕" panose="020B0503020000020004" pitchFamily="50" charset="-127"/>
                <a:cs typeface="Arial" panose="020B0604020202020204" pitchFamily="34" charset="0"/>
              </a:rPr>
              <a:t>이름을 대문자로 시작</a:t>
            </a:r>
            <a:endParaRPr lang="en-US" altLang="ko-KR" sz="1800"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800">
                <a:ea typeface="맑은 고딕" panose="020B0503020000020004" pitchFamily="50" charset="-127"/>
                <a:cs typeface="Arial" panose="020B0604020202020204" pitchFamily="34" charset="0"/>
              </a:rPr>
              <a:t>클래스 </a:t>
            </a:r>
            <a:r>
              <a:rPr lang="en-US" altLang="ko-KR" sz="1800">
                <a:ea typeface="맑은 고딕" panose="020B0503020000020004" pitchFamily="50" charset="-127"/>
                <a:cs typeface="Arial" panose="020B0604020202020204" pitchFamily="34" charset="0"/>
              </a:rPr>
              <a:t>Object</a:t>
            </a:r>
            <a:r>
              <a:rPr lang="ko-KR" altLang="en-US" sz="1800">
                <a:ea typeface="맑은 고딕" panose="020B0503020000020004" pitchFamily="50" charset="-127"/>
                <a:cs typeface="Arial" panose="020B0604020202020204" pitchFamily="34" charset="0"/>
              </a:rPr>
              <a:t>를 상속받는다</a:t>
            </a:r>
            <a:endParaRPr lang="en-US" altLang="ko-KR" sz="1800"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800">
                <a:ea typeface="맑은 고딕" panose="020B0503020000020004" pitchFamily="50" charset="-127"/>
                <a:cs typeface="Arial" panose="020B0604020202020204" pitchFamily="34" charset="0"/>
              </a:rPr>
              <a:t>초기 </a:t>
            </a:r>
            <a:r>
              <a:rPr lang="en-US" altLang="ko-KR" sz="1800">
                <a:ea typeface="맑은 고딕" panose="020B0503020000020004" pitchFamily="50" charset="-127"/>
                <a:cs typeface="Arial" panose="020B0604020202020204" pitchFamily="34" charset="0"/>
              </a:rPr>
              <a:t>Java</a:t>
            </a:r>
            <a:r>
              <a:rPr lang="ko-KR" altLang="en-US" sz="1800">
                <a:ea typeface="맑은 고딕" panose="020B0503020000020004" pitchFamily="50" charset="-127"/>
                <a:cs typeface="Arial" panose="020B0604020202020204" pitchFamily="34" charset="0"/>
              </a:rPr>
              <a:t>에서는 사용이 번거로왔으나</a:t>
            </a:r>
            <a:r>
              <a:rPr lang="en-US" altLang="ko-KR" sz="1800"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>
                <a:ea typeface="맑은 고딕" panose="020B0503020000020004" pitchFamily="50" charset="-127"/>
                <a:cs typeface="Arial" panose="020B0604020202020204" pitchFamily="34" charset="0"/>
              </a:rPr>
              <a:t>요즘은 그냥 </a:t>
            </a:r>
            <a:r>
              <a:rPr lang="en-US" altLang="ko-KR" sz="1800">
                <a:ea typeface="맑은 고딕" panose="020B0503020000020004" pitchFamily="50" charset="-127"/>
                <a:cs typeface="Arial" panose="020B0604020202020204" pitchFamily="34" charset="0"/>
              </a:rPr>
              <a:t>primitive type</a:t>
            </a:r>
            <a:r>
              <a:rPr lang="ko-KR" altLang="en-US" sz="1800">
                <a:ea typeface="맑은 고딕" panose="020B0503020000020004" pitchFamily="50" charset="-127"/>
                <a:cs typeface="Arial" panose="020B0604020202020204" pitchFamily="34" charset="0"/>
              </a:rPr>
              <a:t>처럼 쓰면 </a:t>
            </a:r>
            <a:r>
              <a:rPr lang="en-US" altLang="ko-KR" sz="1800">
                <a:ea typeface="맑은 고딕" panose="020B0503020000020004" pitchFamily="50" charset="-127"/>
                <a:cs typeface="Arial" panose="020B0604020202020204" pitchFamily="34" charset="0"/>
              </a:rPr>
              <a:t>Java</a:t>
            </a:r>
            <a:r>
              <a:rPr lang="ko-KR" altLang="en-US" sz="1800">
                <a:ea typeface="맑은 고딕" panose="020B0503020000020004" pitchFamily="50" charset="-127"/>
                <a:cs typeface="Arial" panose="020B0604020202020204" pitchFamily="34" charset="0"/>
              </a:rPr>
              <a:t>에서 알아서 포장해준다</a:t>
            </a:r>
            <a:endParaRPr lang="en-US" altLang="ko-KR" sz="180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5606" name="직사각형 2"/>
          <p:cNvSpPr>
            <a:spLocks noChangeArrowheads="1"/>
          </p:cNvSpPr>
          <p:nvPr/>
        </p:nvSpPr>
        <p:spPr bwMode="auto">
          <a:xfrm>
            <a:off x="6254750" y="1095375"/>
            <a:ext cx="3278188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byte, short, int, long</a:t>
            </a:r>
          </a:p>
          <a:p>
            <a:r>
              <a:rPr lang="en-US" altLang="ko-KR" sz="2000" b="1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float, double</a:t>
            </a:r>
          </a:p>
          <a:p>
            <a:r>
              <a:rPr lang="en-US" altLang="ko-KR" sz="2000" b="1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char</a:t>
            </a:r>
          </a:p>
          <a:p>
            <a:r>
              <a:rPr lang="en-US" altLang="ko-KR" sz="2000" b="1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boolean</a:t>
            </a:r>
            <a:endParaRPr lang="ko-KR" altLang="en-US" sz="2000" b="1">
              <a:solidFill>
                <a:srgbClr val="0070C0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5607" name="직사각형 3"/>
          <p:cNvSpPr>
            <a:spLocks noChangeArrowheads="1"/>
          </p:cNvSpPr>
          <p:nvPr/>
        </p:nvSpPr>
        <p:spPr bwMode="auto">
          <a:xfrm>
            <a:off x="6275388" y="5126039"/>
            <a:ext cx="31289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z="20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yte</a:t>
            </a: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z="20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hort</a:t>
            </a: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20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nt</a:t>
            </a:r>
            <a:r>
              <a:rPr lang="en-US" altLang="ko-KR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eger</a:t>
            </a: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z="20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ong</a:t>
            </a:r>
          </a:p>
          <a:p>
            <a:r>
              <a:rPr lang="en-US" altLang="ko-KR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r>
              <a:rPr lang="en-US" altLang="ko-KR" sz="20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loat</a:t>
            </a: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20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ouble</a:t>
            </a:r>
          </a:p>
          <a:p>
            <a:r>
              <a:rPr lang="en-US" altLang="ko-KR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20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har</a:t>
            </a:r>
          </a:p>
          <a:p>
            <a:r>
              <a:rPr lang="en-US" altLang="ko-KR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z="20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oolean</a:t>
            </a:r>
            <a:endParaRPr lang="ko-KR" altLang="en-US" sz="20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왼쪽 중괄호 9"/>
          <p:cNvSpPr/>
          <p:nvPr/>
        </p:nvSpPr>
        <p:spPr bwMode="auto">
          <a:xfrm>
            <a:off x="6040438" y="1292225"/>
            <a:ext cx="214312" cy="984250"/>
          </a:xfrm>
          <a:prstGeom prst="leftBrace">
            <a:avLst>
              <a:gd name="adj1" fmla="val 57132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4" name="왼쪽 중괄호 13"/>
          <p:cNvSpPr/>
          <p:nvPr/>
        </p:nvSpPr>
        <p:spPr bwMode="auto">
          <a:xfrm>
            <a:off x="6065838" y="5295900"/>
            <a:ext cx="215900" cy="984250"/>
          </a:xfrm>
          <a:prstGeom prst="leftBrace">
            <a:avLst>
              <a:gd name="adj1" fmla="val 57132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rgbClr val="0070C0"/>
                </a:solidFill>
              </a:rPr>
              <a:t>Wrapper Class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93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직사각형 3"/>
          <p:cNvSpPr>
            <a:spLocks noChangeArrowheads="1"/>
          </p:cNvSpPr>
          <p:nvPr/>
        </p:nvSpPr>
        <p:spPr bwMode="auto">
          <a:xfrm>
            <a:off x="2046502" y="755161"/>
            <a:ext cx="4937125" cy="2308225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void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add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, Integer 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 </a:t>
            </a:r>
          </a:p>
          <a:p>
            <a:pPr>
              <a:lnSpc>
                <a:spcPct val="80000"/>
              </a:lnSpc>
            </a:pP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if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&gt;=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item.length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{ /*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에러 처리</a:t>
            </a:r>
            <a:r>
              <a:rPr lang="ko-KR" altLang="en-US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*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/ }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//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용량 초과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else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for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18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800" i="1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 = numItems-1; </a:t>
            </a:r>
            <a:r>
              <a:rPr lang="en-US" altLang="ko-KR" sz="1800" i="1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 &gt;= 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k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; </a:t>
            </a:r>
            <a:r>
              <a:rPr lang="en-US" altLang="ko-KR" sz="1800" i="1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--) 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item[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+1] = item[</a:t>
            </a:r>
            <a:r>
              <a:rPr lang="en-US" altLang="ko-KR" sz="1800" i="1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];   // shift right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item[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k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] = 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; 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numItems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++;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7" name="아래쪽 화살표 6"/>
          <p:cNvSpPr/>
          <p:nvPr/>
        </p:nvSpPr>
        <p:spPr bwMode="auto">
          <a:xfrm rot="9687462">
            <a:off x="5667589" y="3287223"/>
            <a:ext cx="619125" cy="31591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8907677" y="579177"/>
            <a:ext cx="119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Java</a:t>
            </a:r>
            <a:r>
              <a:rPr lang="ko-KR" altLang="en-US" sz="1800">
                <a:ea typeface="굴림" panose="020B0600000101010101" pitchFamily="50" charset="-127"/>
              </a:rPr>
              <a:t> 코드</a:t>
            </a:r>
          </a:p>
        </p:txBody>
      </p:sp>
      <p:pic>
        <p:nvPicPr>
          <p:cNvPr id="8" name="그림 1">
            <a:extLst>
              <a:ext uri="{FF2B5EF4-FFF2-40B4-BE49-F238E27FC236}">
                <a16:creationId xmlns:a16="http://schemas.microsoft.com/office/drawing/2014/main" id="{470479B3-4678-4C24-B0F2-F9784FBE3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922" y="3794615"/>
            <a:ext cx="7479409" cy="28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07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직사각형 3"/>
          <p:cNvSpPr>
            <a:spLocks noChangeArrowheads="1"/>
          </p:cNvSpPr>
          <p:nvPr/>
        </p:nvSpPr>
        <p:spPr bwMode="auto">
          <a:xfrm>
            <a:off x="2503489" y="1735139"/>
            <a:ext cx="5208587" cy="1476375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void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append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(Integer x) {</a:t>
            </a:r>
          </a:p>
          <a:p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8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 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(numItems &gt;= item.length) {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/*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에러 처리*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8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item[numItems++] = 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	</a:t>
            </a:r>
          </a:p>
        </p:txBody>
      </p:sp>
      <p:sp>
        <p:nvSpPr>
          <p:cNvPr id="5" name="아래쪽 화살표 4"/>
          <p:cNvSpPr/>
          <p:nvPr/>
        </p:nvSpPr>
        <p:spPr bwMode="auto">
          <a:xfrm rot="9687462">
            <a:off x="6045201" y="3479801"/>
            <a:ext cx="619125" cy="31591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7712076" y="1668464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Java</a:t>
            </a:r>
            <a:r>
              <a:rPr lang="ko-KR" altLang="en-US" sz="1800">
                <a:ea typeface="굴림" panose="020B0600000101010101" pitchFamily="50" charset="-127"/>
              </a:rPr>
              <a:t> 코드</a:t>
            </a:r>
          </a:p>
        </p:txBody>
      </p:sp>
      <p:pic>
        <p:nvPicPr>
          <p:cNvPr id="6" name="그림 1">
            <a:extLst>
              <a:ext uri="{FF2B5EF4-FFF2-40B4-BE49-F238E27FC236}">
                <a16:creationId xmlns:a16="http://schemas.microsoft.com/office/drawing/2014/main" id="{C925C1AA-F4ED-47D9-B72C-9AF30498D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188" y="4093875"/>
            <a:ext cx="6852859" cy="219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27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직사각형 1"/>
          <p:cNvSpPr>
            <a:spLocks noChangeArrowheads="1"/>
          </p:cNvSpPr>
          <p:nvPr/>
        </p:nvSpPr>
        <p:spPr bwMode="auto">
          <a:xfrm>
            <a:off x="2082595" y="1258294"/>
            <a:ext cx="5173662" cy="2528888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 </a:t>
            </a:r>
            <a:r>
              <a:rPr lang="en-US" altLang="ko-KR" sz="18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remove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//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리턴값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추가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isEmpty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 || 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&lt; 0 || 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&gt; numItems-1) 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 null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Integer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tmp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item[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for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8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</a:t>
            </a:r>
            <a:r>
              <a:rPr lang="en-US" altLang="ko-KR" sz="18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&lt;= numItems-2; </a:t>
            </a:r>
            <a:r>
              <a:rPr lang="en-US" altLang="ko-KR" sz="18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++) 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        item[</a:t>
            </a:r>
            <a:r>
              <a:rPr lang="en-US" altLang="ko-KR" sz="18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] = item[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+1];   // shift left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--;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tmp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en-US" sz="18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아래쪽 화살표 55"/>
          <p:cNvSpPr/>
          <p:nvPr/>
        </p:nvSpPr>
        <p:spPr bwMode="auto">
          <a:xfrm rot="9687462">
            <a:off x="5816396" y="4015782"/>
            <a:ext cx="617537" cy="31591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7256258" y="1258294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Java</a:t>
            </a:r>
            <a:r>
              <a:rPr lang="ko-KR" altLang="en-US" sz="1800">
                <a:ea typeface="굴림" panose="020B0600000101010101" pitchFamily="50" charset="-127"/>
              </a:rPr>
              <a:t> 코드</a:t>
            </a:r>
          </a:p>
        </p:txBody>
      </p:sp>
      <p:pic>
        <p:nvPicPr>
          <p:cNvPr id="6" name="그림 1">
            <a:extLst>
              <a:ext uri="{FF2B5EF4-FFF2-40B4-BE49-F238E27FC236}">
                <a16:creationId xmlns:a16="http://schemas.microsoft.com/office/drawing/2014/main" id="{BCA66E1E-BA68-486A-9205-8BCBA0AA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55" y="4411935"/>
            <a:ext cx="6817803" cy="237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3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주요 내용</a:t>
            </a:r>
            <a:endParaRPr lang="en-US" altLang="ko-KR" dirty="0"/>
          </a:p>
          <a:p>
            <a:pPr lvl="1"/>
            <a:r>
              <a:rPr lang="en-US" altLang="ko-KR" dirty="0"/>
              <a:t>01 </a:t>
            </a:r>
            <a:r>
              <a:rPr lang="ko-KR" altLang="en-US" dirty="0"/>
              <a:t>리스트란</a:t>
            </a:r>
          </a:p>
          <a:p>
            <a:pPr lvl="1"/>
            <a:r>
              <a:rPr lang="en-US" altLang="ko-KR" dirty="0"/>
              <a:t>02 </a:t>
            </a:r>
            <a:r>
              <a:rPr lang="ko-KR" altLang="en-US" dirty="0"/>
              <a:t>배열 리스트</a:t>
            </a:r>
          </a:p>
          <a:p>
            <a:pPr lvl="1"/>
            <a:r>
              <a:rPr lang="en-US" altLang="ko-KR" dirty="0"/>
              <a:t>03 </a:t>
            </a:r>
            <a:r>
              <a:rPr lang="ko-KR" altLang="en-US" dirty="0"/>
              <a:t>연결 리스트</a:t>
            </a:r>
          </a:p>
          <a:p>
            <a:pPr lvl="1"/>
            <a:r>
              <a:rPr lang="en-US" altLang="ko-KR" dirty="0"/>
              <a:t>04 </a:t>
            </a:r>
            <a:r>
              <a:rPr lang="ko-KR" altLang="en-US" dirty="0"/>
              <a:t>배열 리스트와 연결 리스트의 비교</a:t>
            </a:r>
          </a:p>
          <a:p>
            <a:pPr lvl="1"/>
            <a:r>
              <a:rPr lang="en-US" altLang="ko-KR" dirty="0"/>
              <a:t>05 </a:t>
            </a:r>
            <a:r>
              <a:rPr lang="ko-KR" altLang="en-US" dirty="0"/>
              <a:t>연결 리스트의 확장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학습목표</a:t>
            </a:r>
            <a:endParaRPr lang="en-US" altLang="ko-KR" dirty="0"/>
          </a:p>
          <a:p>
            <a:pPr lvl="1"/>
            <a:r>
              <a:rPr lang="ko-KR" altLang="en-US" dirty="0"/>
              <a:t>리스트의 직관적 의미를 이해한다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배열로 만든 리스트를 이해한다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연결 리스트로 만든 리스트를 이해한다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좀 더 고도화된 연결 리스트를 이해한다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배열 리스트와 연결 리스트의 장단점을 이해하고</a:t>
            </a:r>
            <a:r>
              <a:rPr lang="en-US" altLang="ko-KR" dirty="0"/>
              <a:t>, </a:t>
            </a:r>
            <a:r>
              <a:rPr lang="ko-KR" altLang="en-US" dirty="0"/>
              <a:t>상황에 따라 이들 중 선택할 수 있는 판단력을 기른다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9401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직사각형 1"/>
          <p:cNvSpPr>
            <a:spLocks noChangeArrowheads="1"/>
          </p:cNvSpPr>
          <p:nvPr/>
        </p:nvSpPr>
        <p:spPr bwMode="auto">
          <a:xfrm>
            <a:off x="482915" y="1354561"/>
            <a:ext cx="4884822" cy="3083921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boolean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removeItem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(Integer 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8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while 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&lt;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&amp;&amp; item[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] != 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k++;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==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 false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for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8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</a:t>
            </a:r>
            <a:r>
              <a:rPr lang="en-US" altLang="ko-KR" sz="18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&lt;= numItems-2; </a:t>
            </a:r>
            <a:r>
              <a:rPr lang="en-US" altLang="ko-KR" sz="18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        item[</a:t>
            </a:r>
            <a:r>
              <a:rPr lang="en-US" altLang="ko-KR" sz="18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] = item[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+1];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// shift left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--;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 true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6" name="아래쪽 화살표 55"/>
          <p:cNvSpPr/>
          <p:nvPr/>
        </p:nvSpPr>
        <p:spPr bwMode="auto">
          <a:xfrm rot="7940989">
            <a:off x="5420876" y="4359001"/>
            <a:ext cx="619125" cy="3175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5367737" y="1354561"/>
            <a:ext cx="119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dirty="0">
                <a:ea typeface="굴림" panose="020B0600000101010101" pitchFamily="50" charset="-127"/>
              </a:rPr>
              <a:t>Java</a:t>
            </a:r>
            <a:r>
              <a:rPr lang="ko-KR" altLang="en-US" sz="1800" dirty="0">
                <a:ea typeface="굴림" panose="020B0600000101010101" pitchFamily="50" charset="-127"/>
              </a:rPr>
              <a:t> 코드</a:t>
            </a:r>
          </a:p>
        </p:txBody>
      </p:sp>
      <p:pic>
        <p:nvPicPr>
          <p:cNvPr id="6" name="그림 1">
            <a:extLst>
              <a:ext uri="{FF2B5EF4-FFF2-40B4-BE49-F238E27FC236}">
                <a16:creationId xmlns:a16="http://schemas.microsoft.com/office/drawing/2014/main" id="{E111A268-AC28-4CD6-9B3B-1C35E0EB2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51"/>
          <a:stretch/>
        </p:blipFill>
        <p:spPr>
          <a:xfrm>
            <a:off x="6135701" y="3779108"/>
            <a:ext cx="5075638" cy="307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86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3"/>
          <p:cNvSpPr>
            <a:spLocks noChangeArrowheads="1"/>
          </p:cNvSpPr>
          <p:nvPr/>
        </p:nvSpPr>
        <p:spPr bwMode="auto">
          <a:xfrm>
            <a:off x="6724651" y="560388"/>
            <a:ext cx="3681413" cy="97790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get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&gt;= 0 &amp;&amp;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&lt;= numItems-1)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item[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]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OUT_OF_BOUND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0723" name="직사각형 4"/>
          <p:cNvSpPr>
            <a:spLocks noChangeArrowheads="1"/>
          </p:cNvSpPr>
          <p:nvPr/>
        </p:nvSpPr>
        <p:spPr bwMode="auto">
          <a:xfrm>
            <a:off x="6724651" y="2638426"/>
            <a:ext cx="3681413" cy="1520825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indexOf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80000"/>
              </a:lnSpc>
            </a:pPr>
            <a:r>
              <a:rPr lang="en-US" altLang="ko-KR" sz="1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← 0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while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 </a:t>
            </a:r>
            <a:r>
              <a:rPr lang="en-US" altLang="ko-KR" sz="14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&lt;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&amp;&amp; item[</a:t>
            </a:r>
            <a:r>
              <a:rPr lang="en-US" altLang="ko-KR" sz="14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] != </a:t>
            </a:r>
            <a:r>
              <a:rPr lang="en-US" altLang="ko-KR" sz="1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</a:t>
            </a:r>
            <a:r>
              <a:rPr lang="en-US" altLang="ko-KR" sz="14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NOT_FOUND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else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◀ 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item[</a:t>
            </a:r>
            <a:r>
              <a:rPr lang="en-US" altLang="ko-KR" sz="14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원소</a:t>
            </a:r>
          </a:p>
        </p:txBody>
      </p:sp>
      <p:sp>
        <p:nvSpPr>
          <p:cNvPr id="30724" name="직사각형 5"/>
          <p:cNvSpPr>
            <a:spLocks noChangeArrowheads="1"/>
          </p:cNvSpPr>
          <p:nvPr/>
        </p:nvSpPr>
        <p:spPr bwMode="auto">
          <a:xfrm>
            <a:off x="6724651" y="4225926"/>
            <a:ext cx="3681413" cy="523875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size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():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numItems</a:t>
            </a:r>
          </a:p>
        </p:txBody>
      </p:sp>
      <p:sp>
        <p:nvSpPr>
          <p:cNvPr id="30725" name="직사각형 6"/>
          <p:cNvSpPr>
            <a:spLocks noChangeArrowheads="1"/>
          </p:cNvSpPr>
          <p:nvPr/>
        </p:nvSpPr>
        <p:spPr bwMode="auto">
          <a:xfrm>
            <a:off x="6724651" y="4789489"/>
            <a:ext cx="3681413" cy="1169987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isEmpty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():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(numItems = 0)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 true 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 </a:t>
            </a:r>
          </a:p>
          <a:p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return false</a:t>
            </a:r>
          </a:p>
        </p:txBody>
      </p:sp>
      <p:sp>
        <p:nvSpPr>
          <p:cNvPr id="30726" name="직사각형 8"/>
          <p:cNvSpPr>
            <a:spLocks noChangeArrowheads="1"/>
          </p:cNvSpPr>
          <p:nvPr/>
        </p:nvSpPr>
        <p:spPr bwMode="auto">
          <a:xfrm>
            <a:off x="6724651" y="5999164"/>
            <a:ext cx="3681413" cy="523875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clear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():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numItems ← 0</a:t>
            </a:r>
          </a:p>
        </p:txBody>
      </p:sp>
      <p:sp>
        <p:nvSpPr>
          <p:cNvPr id="30727" name="직사각형 9"/>
          <p:cNvSpPr>
            <a:spLocks noChangeArrowheads="1"/>
          </p:cNvSpPr>
          <p:nvPr/>
        </p:nvSpPr>
        <p:spPr bwMode="auto">
          <a:xfrm>
            <a:off x="6724651" y="1600200"/>
            <a:ext cx="3681413" cy="97790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set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if (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&gt;= 0 &amp;&amp;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&lt;= numItems-1)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item[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] ←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else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/*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에러 처리 </a:t>
            </a: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*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/ </a:t>
            </a:r>
          </a:p>
        </p:txBody>
      </p:sp>
      <p:sp>
        <p:nvSpPr>
          <p:cNvPr id="30728" name="직사각형 10"/>
          <p:cNvSpPr>
            <a:spLocks noChangeArrowheads="1"/>
          </p:cNvSpPr>
          <p:nvPr/>
        </p:nvSpPr>
        <p:spPr bwMode="auto">
          <a:xfrm>
            <a:off x="1960564" y="4978400"/>
            <a:ext cx="3578225" cy="60960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boolean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isEmpty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 {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numItems == 0;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0729" name="직사각형 11"/>
          <p:cNvSpPr>
            <a:spLocks noChangeArrowheads="1"/>
          </p:cNvSpPr>
          <p:nvPr/>
        </p:nvSpPr>
        <p:spPr bwMode="auto">
          <a:xfrm>
            <a:off x="1960564" y="2735263"/>
            <a:ext cx="3578225" cy="1300162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indexOf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(Integer </a:t>
            </a:r>
            <a:r>
              <a:rPr lang="en-US" altLang="ko-KR" sz="1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0;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while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&lt;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&amp;&amp; item[</a:t>
            </a:r>
            <a:r>
              <a:rPr lang="en-US" altLang="ko-KR" sz="14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] != </a:t>
            </a:r>
            <a:r>
              <a:rPr lang="en-US" altLang="ko-KR" sz="1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++;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NOT_FOUND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 return </a:t>
            </a:r>
            <a:r>
              <a:rPr lang="en-US" altLang="ko-KR" sz="14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// 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item[</a:t>
            </a:r>
            <a:r>
              <a:rPr lang="en-US" altLang="ko-KR" sz="14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원소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30730" name="직사각형 12"/>
          <p:cNvSpPr>
            <a:spLocks noChangeArrowheads="1"/>
          </p:cNvSpPr>
          <p:nvPr/>
        </p:nvSpPr>
        <p:spPr bwMode="auto">
          <a:xfrm>
            <a:off x="1960564" y="554039"/>
            <a:ext cx="3578225" cy="954087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 </a:t>
            </a:r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get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&gt;= 0 &amp;&amp;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&lt;= numItems-1)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item[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];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 return null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 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0731" name="직사각형 13"/>
          <p:cNvSpPr>
            <a:spLocks noChangeArrowheads="1"/>
          </p:cNvSpPr>
          <p:nvPr/>
        </p:nvSpPr>
        <p:spPr bwMode="auto">
          <a:xfrm>
            <a:off x="1960564" y="1595439"/>
            <a:ext cx="3578225" cy="954087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void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set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Integer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&gt;= 0 &amp;&amp;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&lt;= numItems-1)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item[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] =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else { /*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에러 처리 </a:t>
            </a: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*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/ } 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0732" name="직사각형 14"/>
          <p:cNvSpPr>
            <a:spLocks noChangeArrowheads="1"/>
          </p:cNvSpPr>
          <p:nvPr/>
        </p:nvSpPr>
        <p:spPr bwMode="auto">
          <a:xfrm>
            <a:off x="1960564" y="4221163"/>
            <a:ext cx="3578225" cy="60960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size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numItems;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0733" name="직사각형 15"/>
          <p:cNvSpPr>
            <a:spLocks noChangeArrowheads="1"/>
          </p:cNvSpPr>
          <p:nvPr/>
        </p:nvSpPr>
        <p:spPr bwMode="auto">
          <a:xfrm>
            <a:off x="1960564" y="5737225"/>
            <a:ext cx="3578225" cy="78105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void </a:t>
            </a:r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clear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item =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Integer[item.length];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numItems = 0;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en-US" sz="14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아래쪽 화살표 16"/>
          <p:cNvSpPr/>
          <p:nvPr/>
        </p:nvSpPr>
        <p:spPr bwMode="auto">
          <a:xfrm rot="5400000">
            <a:off x="5822157" y="3240882"/>
            <a:ext cx="619125" cy="315912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735" name="TextBox 1"/>
          <p:cNvSpPr txBox="1">
            <a:spLocks noChangeArrowheads="1"/>
          </p:cNvSpPr>
          <p:nvPr/>
        </p:nvSpPr>
        <p:spPr bwMode="auto">
          <a:xfrm>
            <a:off x="5485727" y="530226"/>
            <a:ext cx="430887" cy="97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600">
                <a:ea typeface="굴림" panose="020B0600000101010101" pitchFamily="50" charset="-127"/>
              </a:rPr>
              <a:t>자바 코드</a:t>
            </a:r>
          </a:p>
        </p:txBody>
      </p:sp>
    </p:spTree>
    <p:extLst>
      <p:ext uri="{BB962C8B-B14F-4D97-AF65-F5344CB8AC3E}">
        <p14:creationId xmlns:p14="http://schemas.microsoft.com/office/powerpoint/2010/main" val="1178268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Box 1"/>
          <p:cNvSpPr txBox="1">
            <a:spLocks noChangeArrowheads="1"/>
          </p:cNvSpPr>
          <p:nvPr/>
        </p:nvSpPr>
        <p:spPr bwMode="auto">
          <a:xfrm>
            <a:off x="7140575" y="1220788"/>
            <a:ext cx="333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>
                <a:ea typeface="굴림" panose="020B0600000101010101" pitchFamily="50" charset="-127"/>
              </a:rPr>
              <a:t>유용한 제네릭</a:t>
            </a:r>
            <a:r>
              <a:rPr lang="en-US" altLang="ko-KR" sz="2400">
                <a:ea typeface="굴림" panose="020B0600000101010101" pitchFamily="50" charset="-127"/>
              </a:rPr>
              <a:t>(generic)</a:t>
            </a:r>
            <a:endParaRPr lang="ko-KR" altLang="en-US" sz="2400">
              <a:ea typeface="굴림" panose="020B0600000101010101" pitchFamily="50" charset="-127"/>
            </a:endParaRP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136776" y="1450975"/>
            <a:ext cx="251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>
                <a:ea typeface="굴림" panose="020B0600000101010101" pitchFamily="50" charset="-127"/>
              </a:rPr>
              <a:t>만일 이런</a:t>
            </a:r>
            <a:r>
              <a:rPr lang="en-US" altLang="ko-KR" sz="1800">
                <a:ea typeface="굴림" panose="020B0600000101010101" pitchFamily="50" charset="-127"/>
              </a:rPr>
              <a:t> </a:t>
            </a:r>
            <a:r>
              <a:rPr lang="ko-KR" altLang="en-US" sz="1800">
                <a:ea typeface="굴림" panose="020B0600000101010101" pitchFamily="50" charset="-127"/>
              </a:rPr>
              <a:t>클래스이면</a:t>
            </a:r>
            <a:r>
              <a:rPr lang="en-US" altLang="ko-KR" sz="1800">
                <a:ea typeface="굴림" panose="020B0600000101010101" pitchFamily="50" charset="-127"/>
              </a:rPr>
              <a:t>..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32773" name="직사각형 7"/>
          <p:cNvSpPr>
            <a:spLocks noChangeArrowheads="1"/>
          </p:cNvSpPr>
          <p:nvPr/>
        </p:nvSpPr>
        <p:spPr bwMode="auto">
          <a:xfrm>
            <a:off x="2136776" y="1860551"/>
            <a:ext cx="5808663" cy="4164013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class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ArrayList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[] item;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 int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numItems;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…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add(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index,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x)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(numItems &gt;= item.length || index &lt; 0 || index &gt; numItems) 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…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…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append(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x)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(numItems &gt;= item.length) { /*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에러 처리</a:t>
            </a: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*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/ }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item[numItems++] = x;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remove(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index)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(isEmpty() || index &lt; 0 || index &gt; numItems-1) 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 null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tmp = item[index];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for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 = index; i &lt;= numItems-2; i++) 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…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}	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…</a:t>
            </a:r>
          </a:p>
        </p:txBody>
      </p:sp>
      <p:sp>
        <p:nvSpPr>
          <p:cNvPr id="32774" name="TextBox 6"/>
          <p:cNvSpPr txBox="1">
            <a:spLocks noChangeArrowheads="1"/>
          </p:cNvSpPr>
          <p:nvPr/>
        </p:nvSpPr>
        <p:spPr bwMode="auto">
          <a:xfrm>
            <a:off x="4832351" y="5797551"/>
            <a:ext cx="4494213" cy="646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b="1" dirty="0">
                <a:solidFill>
                  <a:srgbClr val="FF0000"/>
                </a:solidFill>
                <a:ea typeface="굴림" panose="020B0600000101010101" pitchFamily="50" charset="-127"/>
              </a:rPr>
              <a:t>Integer</a:t>
            </a:r>
            <a:r>
              <a:rPr lang="ko-KR" altLang="en-US" sz="1800" dirty="0">
                <a:ea typeface="굴림" panose="020B0600000101010101" pitchFamily="50" charset="-127"/>
              </a:rPr>
              <a:t>와 다른 타입이 요구되면</a:t>
            </a:r>
            <a:r>
              <a:rPr lang="en-US" altLang="ko-KR" sz="1800" dirty="0">
                <a:ea typeface="굴림" panose="020B0600000101010101" pitchFamily="50" charset="-127"/>
              </a:rPr>
              <a:t>,</a:t>
            </a:r>
          </a:p>
          <a:p>
            <a:r>
              <a:rPr lang="ko-KR" altLang="en-US" sz="1800" dirty="0">
                <a:ea typeface="굴림" panose="020B0600000101010101" pitchFamily="50" charset="-127"/>
              </a:rPr>
              <a:t>그 때마다 클래스를 하나씩 만들어야 한다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3300"/>
                </a:solidFill>
              </a:rPr>
              <a:t>자바</a:t>
            </a:r>
            <a:r>
              <a:rPr lang="en-US" altLang="ko-KR" dirty="0">
                <a:solidFill>
                  <a:srgbClr val="FF3300"/>
                </a:solidFill>
              </a:rPr>
              <a:t> </a:t>
            </a:r>
            <a:r>
              <a:rPr lang="ko-KR" altLang="en-US" dirty="0">
                <a:solidFill>
                  <a:srgbClr val="FF3300"/>
                </a:solidFill>
              </a:rPr>
              <a:t>구현 </a:t>
            </a:r>
            <a:r>
              <a:rPr lang="en-US" altLang="ko-KR" dirty="0">
                <a:solidFill>
                  <a:srgbClr val="FF3300"/>
                </a:solidFill>
              </a:rPr>
              <a:t>2: </a:t>
            </a:r>
            <a:r>
              <a:rPr lang="ko-KR" altLang="en-US" dirty="0">
                <a:solidFill>
                  <a:srgbClr val="FF3300"/>
                </a:solidFill>
              </a:rPr>
              <a:t>제네릭</a:t>
            </a:r>
            <a:r>
              <a:rPr lang="en-US" altLang="ko-KR" baseline="30000" dirty="0">
                <a:solidFill>
                  <a:srgbClr val="FF3300"/>
                </a:solidFill>
              </a:rPr>
              <a:t>Generic</a:t>
            </a:r>
            <a:r>
              <a:rPr lang="ko-KR" altLang="en-US" dirty="0">
                <a:solidFill>
                  <a:srgbClr val="FF3300"/>
                </a:solidFill>
              </a:rPr>
              <a:t> 버전</a:t>
            </a:r>
          </a:p>
        </p:txBody>
      </p:sp>
    </p:spTree>
    <p:extLst>
      <p:ext uri="{BB962C8B-B14F-4D97-AF65-F5344CB8AC3E}">
        <p14:creationId xmlns:p14="http://schemas.microsoft.com/office/powerpoint/2010/main" val="3974244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직사각형 1"/>
          <p:cNvSpPr>
            <a:spLocks noChangeArrowheads="1"/>
          </p:cNvSpPr>
          <p:nvPr/>
        </p:nvSpPr>
        <p:spPr bwMode="auto">
          <a:xfrm>
            <a:off x="2538414" y="2257426"/>
            <a:ext cx="4162533" cy="1323439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IntegerArrayList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list = </a:t>
            </a: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IntegerArrayList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(); </a:t>
            </a:r>
          </a:p>
          <a:p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list.add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(0, 300); </a:t>
            </a:r>
          </a:p>
          <a:p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list.add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(0, 100);</a:t>
            </a:r>
          </a:p>
          <a:p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list.append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(500);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2538414" y="1835150"/>
            <a:ext cx="442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>
                <a:ea typeface="굴림" panose="020B0600000101010101" pitchFamily="50" charset="-127"/>
              </a:rPr>
              <a:t>이 클래스의 객체를 생성해서 사용할 때는</a:t>
            </a:r>
          </a:p>
        </p:txBody>
      </p: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4964114" y="3449638"/>
            <a:ext cx="4492625" cy="646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 dirty="0">
                <a:ea typeface="굴림" panose="020B0600000101010101" pitchFamily="50" charset="-127"/>
              </a:rPr>
              <a:t>사용할 때는 별 불편이 없다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r>
              <a:rPr lang="ko-KR" altLang="en-US" sz="1800" dirty="0">
                <a:ea typeface="굴림" panose="020B0600000101010101" pitchFamily="50" charset="-127"/>
              </a:rPr>
              <a:t>클래스를 여러 번 만들어야 할 가능성 크다</a:t>
            </a:r>
          </a:p>
        </p:txBody>
      </p:sp>
    </p:spTree>
    <p:extLst>
      <p:ext uri="{BB962C8B-B14F-4D97-AF65-F5344CB8AC3E}">
        <p14:creationId xmlns:p14="http://schemas.microsoft.com/office/powerpoint/2010/main" val="2690535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2"/>
          <p:cNvSpPr txBox="1">
            <a:spLocks noChangeArrowheads="1"/>
          </p:cNvSpPr>
          <p:nvPr/>
        </p:nvSpPr>
        <p:spPr bwMode="auto">
          <a:xfrm>
            <a:off x="2243865" y="1409060"/>
            <a:ext cx="1993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>
                <a:ea typeface="굴림" panose="020B0600000101010101" pitchFamily="50" charset="-127"/>
              </a:rPr>
              <a:t>이렇게 할 수</a:t>
            </a:r>
            <a:r>
              <a:rPr lang="en-US" altLang="ko-KR" sz="1800">
                <a:ea typeface="굴림" panose="020B0600000101010101" pitchFamily="50" charset="-127"/>
              </a:rPr>
              <a:t> </a:t>
            </a:r>
            <a:r>
              <a:rPr lang="ko-KR" altLang="en-US" sz="1800">
                <a:ea typeface="굴림" panose="020B0600000101010101" pitchFamily="50" charset="-127"/>
              </a:rPr>
              <a:t>있다</a:t>
            </a:r>
          </a:p>
        </p:txBody>
      </p:sp>
      <p:sp>
        <p:nvSpPr>
          <p:cNvPr id="34819" name="직사각형 4"/>
          <p:cNvSpPr>
            <a:spLocks noChangeArrowheads="1"/>
          </p:cNvSpPr>
          <p:nvPr/>
        </p:nvSpPr>
        <p:spPr bwMode="auto">
          <a:xfrm>
            <a:off x="2277203" y="1926584"/>
            <a:ext cx="5865813" cy="4164012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class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ArrayList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[] item;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 int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numItems;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…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add(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index,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x)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(numItems &gt;= item.length || index &lt; 0 || index &gt; numItems) 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…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…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append(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x)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(numItems &gt;= item.length) { /*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에러 처리</a:t>
            </a: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*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/ }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item[numItems++] = x;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remove(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index)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(isEmpty() || index &lt; 0 || index &gt; numItems-1) 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 null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tmp = item[index];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for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 = index-1; i &lt;= numItems-2; i++) 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…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}	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…</a:t>
            </a: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4642578" y="5904860"/>
            <a:ext cx="5173663" cy="369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 dirty="0">
                <a:ea typeface="굴림" panose="020B0600000101010101" pitchFamily="50" charset="-127"/>
              </a:rPr>
              <a:t>타입 </a:t>
            </a:r>
            <a:r>
              <a:rPr lang="en-US" altLang="ko-KR" sz="1800" b="1" dirty="0">
                <a:solidFill>
                  <a:srgbClr val="FF0000"/>
                </a:solidFill>
                <a:ea typeface="굴림" panose="020B0600000101010101" pitchFamily="50" charset="-127"/>
              </a:rPr>
              <a:t>E</a:t>
            </a:r>
            <a:r>
              <a:rPr lang="ko-KR" altLang="en-US" sz="1800" dirty="0">
                <a:ea typeface="굴림" panose="020B0600000101010101" pitchFamily="50" charset="-127"/>
              </a:rPr>
              <a:t>를 함수의 </a:t>
            </a:r>
            <a:r>
              <a:rPr lang="en-US" altLang="ko-KR" sz="1800" dirty="0">
                <a:ea typeface="굴림" panose="020B0600000101010101" pitchFamily="50" charset="-127"/>
              </a:rPr>
              <a:t>parameter</a:t>
            </a:r>
            <a:r>
              <a:rPr lang="ko-KR" altLang="en-US" sz="1800" dirty="0">
                <a:ea typeface="굴림" panose="020B0600000101010101" pitchFamily="50" charset="-127"/>
              </a:rPr>
              <a:t>처럼 </a:t>
            </a:r>
            <a:r>
              <a:rPr lang="en-US" altLang="ko-KR" sz="1800" dirty="0">
                <a:ea typeface="굴림" panose="020B0600000101010101" pitchFamily="50" charset="-127"/>
              </a:rPr>
              <a:t>parameter</a:t>
            </a:r>
            <a:r>
              <a:rPr lang="ko-KR" altLang="en-US" sz="1800" dirty="0">
                <a:ea typeface="굴림" panose="020B0600000101010101" pitchFamily="50" charset="-127"/>
              </a:rPr>
              <a:t>화함</a:t>
            </a:r>
          </a:p>
        </p:txBody>
      </p:sp>
    </p:spTree>
    <p:extLst>
      <p:ext uri="{BB962C8B-B14F-4D97-AF65-F5344CB8AC3E}">
        <p14:creationId xmlns:p14="http://schemas.microsoft.com/office/powerpoint/2010/main" val="3444622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직사각형 1"/>
          <p:cNvSpPr>
            <a:spLocks noChangeArrowheads="1"/>
          </p:cNvSpPr>
          <p:nvPr/>
        </p:nvSpPr>
        <p:spPr bwMode="auto">
          <a:xfrm>
            <a:off x="2538414" y="2257426"/>
            <a:ext cx="4402137" cy="1323975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ArrayList</a:t>
            </a:r>
            <a:r>
              <a:rPr lang="en-US" altLang="ko-KR" sz="16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&lt;Integer&gt;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list = </a:t>
            </a:r>
            <a:r>
              <a:rPr lang="en-US" altLang="ko-KR" sz="16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ArrayList&lt;&gt;(); 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list.add(0, 300); 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list.add(0, 100);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list.append(500);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2511426" y="1835150"/>
            <a:ext cx="442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>
                <a:ea typeface="굴림" panose="020B0600000101010101" pitchFamily="50" charset="-127"/>
              </a:rPr>
              <a:t>이 클래스의 객체를 생성해서 사용할 때는</a:t>
            </a:r>
          </a:p>
        </p:txBody>
      </p:sp>
      <p:sp>
        <p:nvSpPr>
          <p:cNvPr id="35844" name="TextBox 5"/>
          <p:cNvSpPr txBox="1">
            <a:spLocks noChangeArrowheads="1"/>
          </p:cNvSpPr>
          <p:nvPr/>
        </p:nvSpPr>
        <p:spPr bwMode="auto">
          <a:xfrm>
            <a:off x="4795839" y="3395663"/>
            <a:ext cx="4289425" cy="646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 dirty="0">
                <a:ea typeface="굴림" panose="020B0600000101010101" pitchFamily="50" charset="-127"/>
              </a:rPr>
              <a:t>프로그램을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ea typeface="굴림" panose="020B0600000101010101" pitchFamily="50" charset="-127"/>
              </a:rPr>
              <a:t>통틀어 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</a:t>
            </a:r>
            <a:r>
              <a:rPr lang="ko-KR" altLang="en-US" sz="1800" dirty="0">
                <a:ea typeface="굴림" panose="020B0600000101010101" pitchFamily="50" charset="-127"/>
              </a:rPr>
              <a:t>는 이 곳에 한 번만 명시해주면 됨 </a:t>
            </a:r>
          </a:p>
        </p:txBody>
      </p:sp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4795838" y="4264025"/>
            <a:ext cx="4557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>
                <a:ea typeface="굴림" panose="020B0600000101010101" pitchFamily="50" charset="-127"/>
              </a:rPr>
              <a:t>이런 방식의 클래스를 </a:t>
            </a:r>
            <a:r>
              <a:rPr lang="en-US" altLang="ko-KR" sz="1800">
                <a:ea typeface="굴림" panose="020B0600000101010101" pitchFamily="50" charset="-127"/>
              </a:rPr>
              <a:t>generic class</a:t>
            </a:r>
            <a:r>
              <a:rPr lang="ko-KR" altLang="en-US" sz="1800">
                <a:ea typeface="굴림" panose="020B0600000101010101" pitchFamily="50" charset="-127"/>
              </a:rPr>
              <a:t>라 한다</a:t>
            </a:r>
          </a:p>
        </p:txBody>
      </p:sp>
    </p:spTree>
    <p:extLst>
      <p:ext uri="{BB962C8B-B14F-4D97-AF65-F5344CB8AC3E}">
        <p14:creationId xmlns:p14="http://schemas.microsoft.com/office/powerpoint/2010/main" val="4073412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ChangeArrowheads="1"/>
          </p:cNvSpPr>
          <p:nvPr/>
        </p:nvSpPr>
        <p:spPr bwMode="auto">
          <a:xfrm>
            <a:off x="2774951" y="1833564"/>
            <a:ext cx="3554413" cy="2676525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interface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InterfaceA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add(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append(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remove(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boolean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removeItem(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	 public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get(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set(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public int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indexOf(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public int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size();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	public boolean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isEmpty();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	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clear();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2671763" y="1265239"/>
            <a:ext cx="3376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>
                <a:ea typeface="굴림" panose="020B0600000101010101" pitchFamily="50" charset="-127"/>
              </a:rPr>
              <a:t>인터페이스도 이런 건 불편하다</a:t>
            </a:r>
          </a:p>
        </p:txBody>
      </p:sp>
      <p:sp>
        <p:nvSpPr>
          <p:cNvPr id="36868" name="TextBox 6"/>
          <p:cNvSpPr txBox="1">
            <a:spLocks noChangeArrowheads="1"/>
          </p:cNvSpPr>
          <p:nvPr/>
        </p:nvSpPr>
        <p:spPr bwMode="auto">
          <a:xfrm>
            <a:off x="2754314" y="5060950"/>
            <a:ext cx="49545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b="1">
                <a:solidFill>
                  <a:srgbClr val="FF0000"/>
                </a:solidFill>
                <a:ea typeface="굴림" panose="020B0600000101010101" pitchFamily="50" charset="-127"/>
              </a:rPr>
              <a:t>Integer</a:t>
            </a:r>
            <a:r>
              <a:rPr lang="ko-KR" altLang="en-US" sz="1800">
                <a:ea typeface="굴림" panose="020B0600000101010101" pitchFamily="50" charset="-127"/>
              </a:rPr>
              <a:t>와 다른 타입이 요구되면</a:t>
            </a:r>
            <a:r>
              <a:rPr lang="en-US" altLang="ko-KR" sz="1800">
                <a:ea typeface="굴림" panose="020B0600000101010101" pitchFamily="50" charset="-127"/>
              </a:rPr>
              <a:t>,</a:t>
            </a:r>
          </a:p>
          <a:p>
            <a:r>
              <a:rPr lang="ko-KR" altLang="en-US" sz="1800">
                <a:ea typeface="굴림" panose="020B0600000101010101" pitchFamily="50" charset="-127"/>
              </a:rPr>
              <a:t>그 때마다 별개의 인터페이스를 만들어야 한다</a:t>
            </a:r>
            <a:r>
              <a:rPr lang="en-US" altLang="ko-KR" sz="1800">
                <a:ea typeface="굴림" panose="020B0600000101010101" pitchFamily="50" charset="-127"/>
              </a:rPr>
              <a:t> </a:t>
            </a:r>
            <a:endParaRPr lang="ko-KR" altLang="en-US" sz="180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152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직사각형 1"/>
          <p:cNvSpPr>
            <a:spLocks noChangeArrowheads="1"/>
          </p:cNvSpPr>
          <p:nvPr/>
        </p:nvSpPr>
        <p:spPr bwMode="auto">
          <a:xfrm>
            <a:off x="2126718" y="1683490"/>
            <a:ext cx="7326313" cy="41687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class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ArrayList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implements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InterfaceA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[] item;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 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…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add(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index,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x) {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&gt;=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item.length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|| index &lt; 0 || index &gt;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…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…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append(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x) {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&gt;=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item.length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 /*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에러 처리</a:t>
            </a:r>
            <a:r>
              <a: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*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/ }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item[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++] = x;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remove(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index) {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isEmpty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 || index &lt; 0 || index &gt; numItems-1) 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 null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tmp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item[index];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for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index;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&lt;= numItems-2;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++) 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…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}	</a:t>
            </a:r>
          </a:p>
          <a:p>
            <a:pPr>
              <a:lnSpc>
                <a:spcPct val="7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…</a:t>
            </a:r>
          </a:p>
        </p:txBody>
      </p:sp>
      <p:sp>
        <p:nvSpPr>
          <p:cNvPr id="37891" name="TextBox 2"/>
          <p:cNvSpPr txBox="1">
            <a:spLocks noChangeArrowheads="1"/>
          </p:cNvSpPr>
          <p:nvPr/>
        </p:nvSpPr>
        <p:spPr bwMode="auto">
          <a:xfrm>
            <a:off x="2126717" y="1131039"/>
            <a:ext cx="541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>
                <a:ea typeface="굴림" panose="020B0600000101010101" pitchFamily="50" charset="-127"/>
              </a:rPr>
              <a:t>인터페이스를 따르는 클래스에서도 불편하다</a:t>
            </a: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5957901" y="5529208"/>
            <a:ext cx="4479925" cy="646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 dirty="0">
                <a:ea typeface="굴림" panose="020B0600000101010101" pitchFamily="50" charset="-127"/>
              </a:rPr>
              <a:t>인터페이스 </a:t>
            </a:r>
            <a:r>
              <a:rPr lang="en-US" altLang="ko-KR" sz="1800" dirty="0" err="1">
                <a:ea typeface="굴림" panose="020B0600000101010101" pitchFamily="50" charset="-127"/>
              </a:rPr>
              <a:t>interfaceA</a:t>
            </a:r>
            <a:r>
              <a:rPr lang="ko-KR" altLang="en-US" sz="1800" dirty="0">
                <a:ea typeface="굴림" panose="020B0600000101010101" pitchFamily="50" charset="-127"/>
              </a:rPr>
              <a:t>를 만족시키기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ea typeface="굴림" panose="020B0600000101010101" pitchFamily="50" charset="-127"/>
              </a:rPr>
              <a:t>위해 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r>
              <a:rPr lang="en-US" altLang="ko-KR" sz="1800" dirty="0">
                <a:ea typeface="굴림" panose="020B0600000101010101" pitchFamily="50" charset="-127"/>
              </a:rPr>
              <a:t>Integer</a:t>
            </a:r>
            <a:r>
              <a:rPr lang="ko-KR" altLang="en-US" sz="1800" dirty="0">
                <a:ea typeface="굴림" panose="020B0600000101010101" pitchFamily="50" charset="-127"/>
              </a:rPr>
              <a:t>여야 하는 모든 곳에 </a:t>
            </a:r>
            <a:r>
              <a:rPr lang="en-US" altLang="ko-KR" sz="1800" b="1" dirty="0">
                <a:solidFill>
                  <a:srgbClr val="FF0000"/>
                </a:solidFill>
                <a:ea typeface="굴림" panose="020B0600000101010101" pitchFamily="50" charset="-127"/>
              </a:rPr>
              <a:t>Integer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ea typeface="굴림" panose="020B0600000101010101" pitchFamily="50" charset="-127"/>
              </a:rPr>
              <a:t>명시</a:t>
            </a:r>
          </a:p>
        </p:txBody>
      </p:sp>
    </p:spTree>
    <p:extLst>
      <p:ext uri="{BB962C8B-B14F-4D97-AF65-F5344CB8AC3E}">
        <p14:creationId xmlns:p14="http://schemas.microsoft.com/office/powerpoint/2010/main" val="2658035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ChangeArrowheads="1"/>
          </p:cNvSpPr>
          <p:nvPr/>
        </p:nvSpPr>
        <p:spPr bwMode="auto">
          <a:xfrm>
            <a:off x="2500314" y="2279651"/>
            <a:ext cx="3698875" cy="2678113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interface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InterfaceA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add(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append(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remove(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boolean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removeItem(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	 public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get(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set(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public int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indexOf(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public int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size();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	public boolean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isEmpty();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	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clear();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Rectangle 9"/>
          <p:cNvSpPr txBox="1">
            <a:spLocks noChangeArrowheads="1"/>
          </p:cNvSpPr>
          <p:nvPr/>
        </p:nvSpPr>
        <p:spPr bwMode="auto">
          <a:xfrm>
            <a:off x="2206625" y="1492251"/>
            <a:ext cx="4116388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인터페이스도 </a:t>
            </a:r>
            <a:r>
              <a:rPr lang="en-US" altLang="ko-KR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Generic</a:t>
            </a:r>
            <a:r>
              <a:rPr lang="ko-KR" altLang="en-US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가능하다</a:t>
            </a:r>
            <a:endParaRPr lang="en-US" altLang="ko-KR" sz="200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8916" name="직선 화살표 연결선 3"/>
          <p:cNvCxnSpPr>
            <a:cxnSpLocks noChangeShapeType="1"/>
          </p:cNvCxnSpPr>
          <p:nvPr/>
        </p:nvCxnSpPr>
        <p:spPr bwMode="auto">
          <a:xfrm>
            <a:off x="4000501" y="1897063"/>
            <a:ext cx="696913" cy="4127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48763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직사각형 1"/>
          <p:cNvSpPr>
            <a:spLocks noChangeArrowheads="1"/>
          </p:cNvSpPr>
          <p:nvPr/>
        </p:nvSpPr>
        <p:spPr bwMode="auto">
          <a:xfrm>
            <a:off x="2418370" y="1816694"/>
            <a:ext cx="5603875" cy="4164012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class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ArrayList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implements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InterfaceA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[] item;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 int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numItems;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…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add(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index,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x)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(numItems &gt;= item.length || index &lt; 0 || index &gt; numItems) 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…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…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append(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x)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(numItems &gt;= item.length) { /*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에러 처리</a:t>
            </a: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*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/ }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item[numItems++] = x;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remove(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index)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(isEmpty() || index &lt; 0 || index &gt; numItems-1) 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 null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tmp = item[index];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for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 = index; i &lt;= numItems-2; i++) 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…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}	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…</a:t>
            </a:r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2343756" y="1311870"/>
            <a:ext cx="5018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>
                <a:ea typeface="굴림" panose="020B0600000101010101" pitchFamily="50" charset="-127"/>
              </a:rPr>
              <a:t>클래스와 인터페이스를 모두 </a:t>
            </a:r>
            <a:r>
              <a:rPr lang="en-US" altLang="ko-KR" sz="1800">
                <a:ea typeface="굴림" panose="020B0600000101010101" pitchFamily="50" charset="-127"/>
              </a:rPr>
              <a:t>generic</a:t>
            </a:r>
            <a:r>
              <a:rPr lang="ko-KR" altLang="en-US" sz="1800">
                <a:ea typeface="굴림" panose="020B0600000101010101" pitchFamily="50" charset="-127"/>
              </a:rPr>
              <a:t>으로 하면</a:t>
            </a:r>
            <a:r>
              <a:rPr lang="en-US" altLang="ko-KR" sz="1800">
                <a:ea typeface="굴림" panose="020B0600000101010101" pitchFamily="50" charset="-127"/>
              </a:rPr>
              <a:t>..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4507519" y="5810844"/>
            <a:ext cx="5238750" cy="646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 dirty="0">
                <a:ea typeface="굴림" panose="020B0600000101010101" pitchFamily="50" charset="-127"/>
              </a:rPr>
              <a:t>클래스와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ea typeface="굴림" panose="020B0600000101010101" pitchFamily="50" charset="-127"/>
              </a:rPr>
              <a:t>인터페이스 둘 다 </a:t>
            </a:r>
            <a:r>
              <a:rPr lang="en-US" altLang="ko-KR" sz="1800" b="1" dirty="0">
                <a:solidFill>
                  <a:srgbClr val="FF0000"/>
                </a:solidFill>
                <a:ea typeface="굴림" panose="020B0600000101010101" pitchFamily="50" charset="-127"/>
              </a:rPr>
              <a:t>E</a:t>
            </a:r>
            <a:r>
              <a:rPr lang="ko-KR" altLang="en-US" sz="1800" dirty="0">
                <a:ea typeface="굴림" panose="020B0600000101010101" pitchFamily="50" charset="-127"/>
              </a:rPr>
              <a:t>를 </a:t>
            </a:r>
            <a:r>
              <a:rPr lang="en-US" altLang="ko-KR" sz="1800" dirty="0">
                <a:ea typeface="굴림" panose="020B0600000101010101" pitchFamily="50" charset="-127"/>
              </a:rPr>
              <a:t>parameter</a:t>
            </a:r>
            <a:r>
              <a:rPr lang="ko-KR" altLang="en-US" sz="1800" dirty="0">
                <a:ea typeface="굴림" panose="020B0600000101010101" pitchFamily="50" charset="-127"/>
              </a:rPr>
              <a:t>화 했다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r>
              <a:rPr lang="en-US" altLang="ko-KR" sz="1800" dirty="0">
                <a:ea typeface="굴림" panose="020B0600000101010101" pitchFamily="50" charset="-127"/>
              </a:rPr>
              <a:t>        - Generic class, generic interface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35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1B8D76-5231-42DE-9DD3-4D03FF11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 </a:t>
            </a:r>
            <a:r>
              <a:rPr lang="ko-KR" altLang="en-US" dirty="0"/>
              <a:t>리스트란</a:t>
            </a:r>
          </a:p>
        </p:txBody>
      </p:sp>
    </p:spTree>
    <p:extLst>
      <p:ext uri="{BB962C8B-B14F-4D97-AF65-F5344CB8AC3E}">
        <p14:creationId xmlns:p14="http://schemas.microsoft.com/office/powerpoint/2010/main" val="3669499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직사각형 1"/>
          <p:cNvSpPr>
            <a:spLocks noChangeArrowheads="1"/>
          </p:cNvSpPr>
          <p:nvPr/>
        </p:nvSpPr>
        <p:spPr bwMode="auto">
          <a:xfrm>
            <a:off x="2538414" y="2257426"/>
            <a:ext cx="4575175" cy="1323975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ArrayList</a:t>
            </a:r>
            <a:r>
              <a:rPr lang="en-US" altLang="ko-KR" sz="16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&lt;Integer&gt;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list = </a:t>
            </a:r>
            <a:r>
              <a:rPr lang="en-US" altLang="ko-KR" sz="16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ArrayList&lt;&gt;(); 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list.add(0, 300); 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list.add(0, 100);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list.append(500);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0963" name="TextBox 4"/>
          <p:cNvSpPr txBox="1">
            <a:spLocks noChangeArrowheads="1"/>
          </p:cNvSpPr>
          <p:nvPr/>
        </p:nvSpPr>
        <p:spPr bwMode="auto">
          <a:xfrm>
            <a:off x="2511426" y="1835150"/>
            <a:ext cx="442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>
                <a:ea typeface="굴림" panose="020B0600000101010101" pitchFamily="50" charset="-127"/>
              </a:rPr>
              <a:t>이 클래스의 객체를 생성해서 사용할 때는</a:t>
            </a:r>
          </a:p>
        </p:txBody>
      </p:sp>
      <p:sp>
        <p:nvSpPr>
          <p:cNvPr id="40964" name="TextBox 5"/>
          <p:cNvSpPr txBox="1">
            <a:spLocks noChangeArrowheads="1"/>
          </p:cNvSpPr>
          <p:nvPr/>
        </p:nvSpPr>
        <p:spPr bwMode="auto">
          <a:xfrm>
            <a:off x="4795839" y="3382963"/>
            <a:ext cx="4289425" cy="646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 dirty="0">
                <a:ea typeface="굴림" panose="020B0600000101010101" pitchFamily="50" charset="-127"/>
              </a:rPr>
              <a:t>프로그램을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ea typeface="굴림" panose="020B0600000101010101" pitchFamily="50" charset="-127"/>
              </a:rPr>
              <a:t>통틀어 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</a:t>
            </a:r>
            <a:r>
              <a:rPr lang="ko-KR" altLang="en-US" sz="1800" dirty="0">
                <a:ea typeface="굴림" panose="020B0600000101010101" pitchFamily="50" charset="-127"/>
              </a:rPr>
              <a:t>는 이 곳에 한 번만 명시해주면 됨 </a:t>
            </a:r>
          </a:p>
        </p:txBody>
      </p:sp>
    </p:spTree>
    <p:extLst>
      <p:ext uri="{BB962C8B-B14F-4D97-AF65-F5344CB8AC3E}">
        <p14:creationId xmlns:p14="http://schemas.microsoft.com/office/powerpoint/2010/main" val="1934054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2142594" y="573059"/>
            <a:ext cx="30315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dirty="0">
                <a:ea typeface="굴림" panose="020B0600000101010101" pitchFamily="50" charset="-127"/>
              </a:rPr>
              <a:t>이런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ea typeface="굴림" panose="020B0600000101010101" pitchFamily="50" charset="-127"/>
              </a:rPr>
              <a:t>구조가 될 수도 있다</a:t>
            </a:r>
          </a:p>
        </p:txBody>
      </p:sp>
      <p:sp>
        <p:nvSpPr>
          <p:cNvPr id="41987" name="Rectangle 8"/>
          <p:cNvSpPr>
            <a:spLocks noChangeArrowheads="1"/>
          </p:cNvSpPr>
          <p:nvPr/>
        </p:nvSpPr>
        <p:spPr bwMode="auto">
          <a:xfrm>
            <a:off x="2217738" y="1069975"/>
            <a:ext cx="2881312" cy="1411288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interface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ft1(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ft2(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ft3(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…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1988" name="직사각형 3"/>
          <p:cNvSpPr>
            <a:spLocks noChangeArrowheads="1"/>
          </p:cNvSpPr>
          <p:nvPr/>
        </p:nvSpPr>
        <p:spPr bwMode="auto">
          <a:xfrm>
            <a:off x="5343526" y="1069976"/>
            <a:ext cx="5008563" cy="3108325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class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Class1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E, T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implements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A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[] item;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 int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numItems;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…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ft1(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index,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x)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…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ft2(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x)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…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ft3(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index)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(isEmpty() || index &lt; 0 || index &gt; numItems-1) 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 null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tmp = …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…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tmp;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}	</a:t>
            </a:r>
          </a:p>
          <a:p>
            <a:pPr>
              <a:lnSpc>
                <a:spcPct val="7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…</a:t>
            </a:r>
          </a:p>
        </p:txBody>
      </p:sp>
      <p:sp>
        <p:nvSpPr>
          <p:cNvPr id="41989" name="직사각형 1"/>
          <p:cNvSpPr>
            <a:spLocks noChangeArrowheads="1"/>
          </p:cNvSpPr>
          <p:nvPr/>
        </p:nvSpPr>
        <p:spPr bwMode="auto">
          <a:xfrm>
            <a:off x="2217739" y="4973638"/>
            <a:ext cx="3995737" cy="116840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Class1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&lt;Integer, Node&gt;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a1 =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Class1&lt;&gt;(); 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a1.ft1(0, 300); 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a1.ft2(100);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Node</a:t>
            </a: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n1 = a1.ft3(1);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1990" name="TextBox 5"/>
          <p:cNvSpPr txBox="1">
            <a:spLocks noChangeArrowheads="1"/>
          </p:cNvSpPr>
          <p:nvPr/>
        </p:nvSpPr>
        <p:spPr bwMode="auto">
          <a:xfrm>
            <a:off x="2181226" y="4633914"/>
            <a:ext cx="3960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600">
                <a:ea typeface="굴림" panose="020B0600000101010101" pitchFamily="50" charset="-127"/>
              </a:rPr>
              <a:t>이 클래스의 객체를 생성해서 사용할 때는</a:t>
            </a:r>
          </a:p>
        </p:txBody>
      </p:sp>
      <p:sp>
        <p:nvSpPr>
          <p:cNvPr id="41991" name="TextBox 6"/>
          <p:cNvSpPr txBox="1">
            <a:spLocks noChangeArrowheads="1"/>
          </p:cNvSpPr>
          <p:nvPr/>
        </p:nvSpPr>
        <p:spPr bwMode="auto">
          <a:xfrm>
            <a:off x="4989514" y="5754688"/>
            <a:ext cx="3627437" cy="830262"/>
          </a:xfrm>
          <a:prstGeom prst="rect">
            <a:avLst/>
          </a:prstGeom>
          <a:solidFill>
            <a:srgbClr val="BEDCFE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600" dirty="0">
                <a:ea typeface="굴림" panose="020B0600000101010101" pitchFamily="50" charset="-127"/>
              </a:rPr>
              <a:t>프로그램을</a:t>
            </a:r>
            <a:r>
              <a:rPr lang="en-US" altLang="ko-KR" sz="1600" dirty="0"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ea typeface="굴림" panose="020B0600000101010101" pitchFamily="50" charset="-127"/>
              </a:rPr>
              <a:t>통틀어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E, T</a:t>
            </a:r>
            <a:r>
              <a:rPr lang="ko-KR" altLang="en-US" sz="1600" dirty="0">
                <a:ea typeface="굴림" panose="020B0600000101010101" pitchFamily="50" charset="-127"/>
              </a:rPr>
              <a:t>는 이 곳에 한 번만 명시해주면 됨</a:t>
            </a:r>
            <a:r>
              <a:rPr lang="en-US" altLang="ko-KR" sz="1600" dirty="0"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Node</a:t>
            </a:r>
            <a:r>
              <a:rPr lang="ko-KR" altLang="en-US" sz="1600" dirty="0">
                <a:ea typeface="굴림" panose="020B0600000101010101" pitchFamily="50" charset="-127"/>
              </a:rPr>
              <a:t>는 임의의 클래스</a:t>
            </a:r>
            <a:r>
              <a:rPr lang="en-US" altLang="ko-KR" sz="1600" dirty="0">
                <a:ea typeface="굴림" panose="020B0600000101010101" pitchFamily="50" charset="-127"/>
              </a:rPr>
              <a:t>.</a:t>
            </a:r>
            <a:r>
              <a:rPr lang="ko-KR" altLang="en-US" sz="1600" dirty="0">
                <a:ea typeface="굴림" panose="020B0600000101010101" pitchFamily="50" charset="-127"/>
              </a:rPr>
              <a:t> </a:t>
            </a:r>
          </a:p>
        </p:txBody>
      </p:sp>
      <p:cxnSp>
        <p:nvCxnSpPr>
          <p:cNvPr id="41992" name="직선 화살표 연결선 8"/>
          <p:cNvCxnSpPr>
            <a:cxnSpLocks noChangeShapeType="1"/>
          </p:cNvCxnSpPr>
          <p:nvPr/>
        </p:nvCxnSpPr>
        <p:spPr bwMode="auto">
          <a:xfrm flipH="1" flipV="1">
            <a:off x="3594101" y="5270500"/>
            <a:ext cx="1395413" cy="6286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772909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8"/>
          <p:cNvSpPr>
            <a:spLocks noChangeArrowheads="1"/>
          </p:cNvSpPr>
          <p:nvPr/>
        </p:nvSpPr>
        <p:spPr bwMode="auto">
          <a:xfrm>
            <a:off x="2500314" y="2449513"/>
            <a:ext cx="3698875" cy="2678112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interface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ListInterface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add(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append(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remove(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boolean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removeItem(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	 public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get(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set(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public int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indexOf(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public int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size();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	public boolean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isEmpty();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	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clear();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3012" name="TextBox 1"/>
          <p:cNvSpPr txBox="1">
            <a:spLocks noChangeArrowheads="1"/>
          </p:cNvSpPr>
          <p:nvPr/>
        </p:nvSpPr>
        <p:spPr bwMode="auto">
          <a:xfrm>
            <a:off x="2395538" y="2020889"/>
            <a:ext cx="1954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Generic Interface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제네릭을</a:t>
            </a:r>
            <a:r>
              <a:rPr lang="ko-KR" altLang="en-US" dirty="0"/>
              <a:t> 이용해서 </a:t>
            </a:r>
            <a:r>
              <a:rPr lang="ko-KR" altLang="en-US" dirty="0" err="1"/>
              <a:t>범용성을</a:t>
            </a:r>
            <a:r>
              <a:rPr lang="ko-KR" altLang="en-US" dirty="0"/>
              <a:t> 높인 구현</a:t>
            </a:r>
          </a:p>
        </p:txBody>
      </p:sp>
    </p:spTree>
    <p:extLst>
      <p:ext uri="{BB962C8B-B14F-4D97-AF65-F5344CB8AC3E}">
        <p14:creationId xmlns:p14="http://schemas.microsoft.com/office/powerpoint/2010/main" val="3414051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직사각형 4"/>
          <p:cNvSpPr>
            <a:spLocks noChangeArrowheads="1"/>
          </p:cNvSpPr>
          <p:nvPr/>
        </p:nvSpPr>
        <p:spPr bwMode="auto">
          <a:xfrm>
            <a:off x="2208104" y="1571106"/>
            <a:ext cx="6489700" cy="4918075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class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ArrayList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E&gt;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implements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ListInterface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E&gt;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[] item;           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 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 static final 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DEFAULT_CAPACITY = 64;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ArrayList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 {  //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item = (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[])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Object[DEFAULT_CAPACITY];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0;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}	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ArrayList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n) {  //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	item = (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[])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new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Object[n];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= 0;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}	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public void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add(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index,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x) 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&gt;=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item.length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|| index &lt; 0 || index &gt;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		{ /*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 처리</a:t>
            </a:r>
            <a:r>
              <a: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*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/ }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else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for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= numItems-1;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&gt;= index;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--)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			item[i+1] = item[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];   // shift right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		item[index] = x;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++;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public void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append(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x) 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if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&gt;=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item.length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) { /*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 처리</a:t>
            </a:r>
            <a:r>
              <a: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*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/ }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else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		item[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++] = x;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}	</a:t>
            </a:r>
          </a:p>
        </p:txBody>
      </p:sp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2096979" y="1139305"/>
            <a:ext cx="1633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Generic Class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44036" name="TextBox 1"/>
          <p:cNvSpPr txBox="1">
            <a:spLocks noChangeArrowheads="1"/>
          </p:cNvSpPr>
          <p:nvPr/>
        </p:nvSpPr>
        <p:spPr bwMode="auto">
          <a:xfrm>
            <a:off x="7142055" y="6319318"/>
            <a:ext cx="2079625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dirty="0">
                <a:ea typeface="굴림" panose="020B0600000101010101" pitchFamily="50" charset="-127"/>
              </a:rPr>
              <a:t>1/3 of</a:t>
            </a:r>
            <a:r>
              <a:rPr lang="ko-KR" altLang="en-US" sz="1600" dirty="0"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ea typeface="굴림" panose="020B0600000101010101" pitchFamily="50" charset="-127"/>
              </a:rPr>
              <a:t>class</a:t>
            </a:r>
            <a:r>
              <a:rPr lang="ko-KR" altLang="en-US" sz="1600" dirty="0"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ea typeface="굴림" panose="020B0600000101010101" pitchFamily="50" charset="-127"/>
              </a:rPr>
              <a:t>ArrayList</a:t>
            </a:r>
            <a:endParaRPr lang="ko-KR" altLang="en-US" sz="1600" dirty="0">
              <a:ea typeface="굴림" panose="020B0600000101010101" pitchFamily="50" charset="-127"/>
            </a:endParaRPr>
          </a:p>
        </p:txBody>
      </p:sp>
      <p:sp>
        <p:nvSpPr>
          <p:cNvPr id="44037" name="직사각형 2"/>
          <p:cNvSpPr>
            <a:spLocks noChangeArrowheads="1"/>
          </p:cNvSpPr>
          <p:nvPr/>
        </p:nvSpPr>
        <p:spPr bwMode="auto">
          <a:xfrm>
            <a:off x="7002354" y="1155180"/>
            <a:ext cx="3365500" cy="830262"/>
          </a:xfrm>
          <a:prstGeom prst="rect">
            <a:avLst/>
          </a:prstGeom>
          <a:solidFill>
            <a:srgbClr val="BEDCFE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“item = </a:t>
            </a: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[n];”</a:t>
            </a:r>
            <a:r>
              <a:rPr lang="ko-KR" altLang="en-US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를</a:t>
            </a:r>
            <a:endParaRPr lang="en-US" altLang="ko-KR" sz="16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허용하지 않아 사용한 편법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허용하지 않을 타당성이 없는 불편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44038" name="직선 화살표 연결선 7"/>
          <p:cNvCxnSpPr>
            <a:cxnSpLocks noChangeShapeType="1"/>
          </p:cNvCxnSpPr>
          <p:nvPr/>
        </p:nvCxnSpPr>
        <p:spPr bwMode="auto">
          <a:xfrm flipH="1">
            <a:off x="5271979" y="1988617"/>
            <a:ext cx="2751138" cy="12573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25875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직사각형 1"/>
          <p:cNvSpPr>
            <a:spLocks noChangeArrowheads="1"/>
          </p:cNvSpPr>
          <p:nvPr/>
        </p:nvSpPr>
        <p:spPr bwMode="auto">
          <a:xfrm>
            <a:off x="2507925" y="1486693"/>
            <a:ext cx="6116637" cy="3884613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remove(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index) 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isEmpty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 || index &lt; 0 || index &gt; numItems-1)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 null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tmp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item[index];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for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index;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&lt;= numItems-2;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++)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          item[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] = item[i+1];   // shift left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--;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tmp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boolean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removeItem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x) 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k = 0;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while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(k &lt;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&amp;&amp; ((Comparable)item[k]).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compareTo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(x) != 0)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k++;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(k ==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return false;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for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k;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&lt;= numItems-2;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item[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] = item[i+1];   // shift left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--;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 true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}</a:t>
            </a:r>
          </a:p>
        </p:txBody>
      </p:sp>
      <p:sp>
        <p:nvSpPr>
          <p:cNvPr id="45059" name="TextBox 2"/>
          <p:cNvSpPr txBox="1">
            <a:spLocks noChangeArrowheads="1"/>
          </p:cNvSpPr>
          <p:nvPr/>
        </p:nvSpPr>
        <p:spPr bwMode="auto">
          <a:xfrm>
            <a:off x="8272136" y="5203031"/>
            <a:ext cx="469900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2/3</a:t>
            </a:r>
            <a:endParaRPr lang="ko-KR" altLang="en-US" sz="160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530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직사각형 1"/>
          <p:cNvSpPr>
            <a:spLocks noChangeArrowheads="1"/>
          </p:cNvSpPr>
          <p:nvPr/>
        </p:nvSpPr>
        <p:spPr bwMode="auto">
          <a:xfrm>
            <a:off x="2542824" y="1301351"/>
            <a:ext cx="6096000" cy="5059362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get(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index) {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 번째 원소를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원소로 표기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(index &gt;= 0 &amp;&amp; index &lt;= numItems-1) 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return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item[index]; 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else return null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 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set(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index,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x) {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if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(index &gt;= 0 &amp;&amp; index &lt;= numItems-1)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item[index] = x; 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else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 /*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 처리</a:t>
            </a:r>
            <a:r>
              <a: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*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/ } 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private final 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NOT_FOUND = -1;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public 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indexOf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x) {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= 0;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while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&lt;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&amp;&amp; ((Comparable)item[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]).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compareTo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(x) != 0)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++;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if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==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return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NOT_FOUND; 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else return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;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// x = item[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]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원소</a:t>
            </a:r>
          </a:p>
          <a:p>
            <a:pPr>
              <a:lnSpc>
                <a:spcPct val="80000"/>
              </a:lnSpc>
            </a:pPr>
            <a:r>
              <a: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public 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size() {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return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public 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boolean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isEmpty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() { 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return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== 0;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public void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clear() 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	item = (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[])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new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Object[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item.length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];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= 0;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} // End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ArrayList</a:t>
            </a:r>
            <a:endParaRPr lang="en-US" altLang="ko-KR" sz="14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6083" name="TextBox 2"/>
          <p:cNvSpPr txBox="1">
            <a:spLocks noChangeArrowheads="1"/>
          </p:cNvSpPr>
          <p:nvPr/>
        </p:nvSpPr>
        <p:spPr bwMode="auto">
          <a:xfrm>
            <a:off x="8305449" y="6205139"/>
            <a:ext cx="469900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3/3</a:t>
            </a:r>
            <a:endParaRPr lang="ko-KR" altLang="en-US" sz="160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955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직사각형 1"/>
          <p:cNvSpPr>
            <a:spLocks noChangeArrowheads="1"/>
          </p:cNvSpPr>
          <p:nvPr/>
        </p:nvSpPr>
        <p:spPr bwMode="auto">
          <a:xfrm>
            <a:off x="2511425" y="2517775"/>
            <a:ext cx="5778500" cy="1601788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ArrayList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&lt;Integer&gt;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list =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ArrayList&lt;&gt;(); 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list.add(0, 300); 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//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오토박싱으로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300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Integer(300)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취급해준다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list.add(0, 100);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list.append(500);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list.remove(2);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list.append(700);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list.remove(1);</a:t>
            </a:r>
          </a:p>
        </p:txBody>
      </p:sp>
      <p:sp>
        <p:nvSpPr>
          <p:cNvPr id="47107" name="TextBox 4"/>
          <p:cNvSpPr txBox="1">
            <a:spLocks noChangeArrowheads="1"/>
          </p:cNvSpPr>
          <p:nvPr/>
        </p:nvSpPr>
        <p:spPr bwMode="auto">
          <a:xfrm>
            <a:off x="2382839" y="2089150"/>
            <a:ext cx="442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>
                <a:ea typeface="굴림" panose="020B0600000101010101" pitchFamily="50" charset="-127"/>
              </a:rPr>
              <a:t>이 클래스의 객체를 생성해서 사용할 때는</a:t>
            </a:r>
          </a:p>
        </p:txBody>
      </p:sp>
    </p:spTree>
    <p:extLst>
      <p:ext uri="{BB962C8B-B14F-4D97-AF65-F5344CB8AC3E}">
        <p14:creationId xmlns:p14="http://schemas.microsoft.com/office/powerpoint/2010/main" val="4199946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1B8D76-5231-42DE-9DD3-4D03FF11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 </a:t>
            </a:r>
            <a:r>
              <a:rPr lang="ko-KR" altLang="en-US" dirty="0"/>
              <a:t>연결 리스트</a:t>
            </a:r>
          </a:p>
        </p:txBody>
      </p:sp>
    </p:spTree>
    <p:extLst>
      <p:ext uri="{BB962C8B-B14F-4D97-AF65-F5344CB8AC3E}">
        <p14:creationId xmlns:p14="http://schemas.microsoft.com/office/powerpoint/2010/main" val="32207084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90" y="1280078"/>
            <a:ext cx="5050328" cy="5359669"/>
          </a:xfrm>
          <a:prstGeom prst="rect">
            <a:avLst/>
          </a:prstGeom>
        </p:spPr>
      </p:pic>
      <p:sp>
        <p:nvSpPr>
          <p:cNvPr id="53252" name="TextBox 1"/>
          <p:cNvSpPr txBox="1">
            <a:spLocks noChangeArrowheads="1"/>
          </p:cNvSpPr>
          <p:nvPr/>
        </p:nvSpPr>
        <p:spPr bwMode="auto">
          <a:xfrm>
            <a:off x="6286301" y="2453755"/>
            <a:ext cx="2454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dirty="0">
                <a:solidFill>
                  <a:srgbClr val="0070C0"/>
                </a:solidFill>
                <a:ea typeface="굴림" panose="020B0600000101010101" pitchFamily="50" charset="-127"/>
              </a:rPr>
              <a:t>Linked list</a:t>
            </a:r>
            <a:r>
              <a:rPr lang="ko-KR" altLang="en-US" sz="1800" dirty="0">
                <a:solidFill>
                  <a:srgbClr val="0070C0"/>
                </a:solidFill>
                <a:ea typeface="굴림" panose="020B0600000101010101" pitchFamily="50" charset="-127"/>
              </a:rPr>
              <a:t>의 </a:t>
            </a:r>
            <a:endParaRPr lang="en-US" altLang="ko-KR" sz="1800" dirty="0">
              <a:solidFill>
                <a:srgbClr val="0070C0"/>
              </a:solidFill>
              <a:ea typeface="굴림" panose="020B0600000101010101" pitchFamily="50" charset="-127"/>
            </a:endParaRPr>
          </a:p>
          <a:p>
            <a:r>
              <a:rPr lang="ko-KR" altLang="en-US" sz="1800" dirty="0">
                <a:solidFill>
                  <a:srgbClr val="0070C0"/>
                </a:solidFill>
                <a:ea typeface="굴림" panose="020B0600000101010101" pitchFamily="50" charset="-127"/>
              </a:rPr>
              <a:t>시작 </a:t>
            </a:r>
            <a:r>
              <a:rPr lang="ko-KR" altLang="en-US" sz="1800" dirty="0" err="1">
                <a:solidFill>
                  <a:srgbClr val="0070C0"/>
                </a:solidFill>
                <a:ea typeface="굴림" panose="020B0600000101010101" pitchFamily="50" charset="-127"/>
              </a:rPr>
              <a:t>노드</a:t>
            </a:r>
            <a:r>
              <a:rPr lang="ko-KR" altLang="en-US" sz="1800" dirty="0">
                <a:solidFill>
                  <a:srgbClr val="0070C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800" dirty="0" err="1">
                <a:solidFill>
                  <a:srgbClr val="0070C0"/>
                </a:solidFill>
                <a:ea typeface="굴림" panose="020B0600000101010101" pitchFamily="50" charset="-127"/>
              </a:rPr>
              <a:t>레퍼런스만</a:t>
            </a:r>
            <a:r>
              <a:rPr lang="ko-KR" altLang="en-US" sz="1800" dirty="0">
                <a:solidFill>
                  <a:srgbClr val="0070C0"/>
                </a:solidFill>
                <a:ea typeface="굴림" panose="020B0600000101010101" pitchFamily="50" charset="-127"/>
              </a:rPr>
              <a:t> </a:t>
            </a:r>
            <a:endParaRPr lang="en-US" altLang="ko-KR" sz="1800" dirty="0">
              <a:solidFill>
                <a:srgbClr val="0070C0"/>
              </a:solidFill>
              <a:ea typeface="굴림" panose="020B0600000101010101" pitchFamily="50" charset="-127"/>
            </a:endParaRPr>
          </a:p>
          <a:p>
            <a:r>
              <a:rPr lang="ko-KR" altLang="en-US" sz="1800" dirty="0">
                <a:solidFill>
                  <a:srgbClr val="0070C0"/>
                </a:solidFill>
                <a:ea typeface="굴림" panose="020B0600000101010101" pitchFamily="50" charset="-127"/>
              </a:rPr>
              <a:t>있으면 된다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07563" y="5045267"/>
            <a:ext cx="148091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dirty="0"/>
              <a:t>Linked</a:t>
            </a:r>
            <a:r>
              <a:rPr lang="ko-KR" altLang="en-US" sz="2400" dirty="0"/>
              <a:t> </a:t>
            </a:r>
            <a:r>
              <a:rPr lang="en-US" altLang="ko-KR" sz="2400" dirty="0"/>
              <a:t>List</a:t>
            </a:r>
            <a:endParaRPr lang="ko-KR" altLang="en-US" sz="2400" dirty="0"/>
          </a:p>
        </p:txBody>
      </p:sp>
      <p:sp>
        <p:nvSpPr>
          <p:cNvPr id="70" name="텍스트 개체 틀 15"/>
          <p:cNvSpPr txBox="1">
            <a:spLocks/>
          </p:cNvSpPr>
          <p:nvPr/>
        </p:nvSpPr>
        <p:spPr>
          <a:xfrm>
            <a:off x="475995" y="256527"/>
            <a:ext cx="11126623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altLang="ko-KR" sz="4000" b="1" kern="1200" dirty="0">
                <a:solidFill>
                  <a:srgbClr val="0070C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ko-KR" sz="3600" dirty="0">
                <a:solidFill>
                  <a:srgbClr val="FF33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Linked List </a:t>
            </a:r>
            <a:r>
              <a:rPr lang="ko-KR" altLang="en-US" sz="3600" dirty="0">
                <a:solidFill>
                  <a:srgbClr val="FF33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구조</a:t>
            </a:r>
          </a:p>
        </p:txBody>
      </p:sp>
      <p:sp>
        <p:nvSpPr>
          <p:cNvPr id="71" name="타원 70"/>
          <p:cNvSpPr/>
          <p:nvPr/>
        </p:nvSpPr>
        <p:spPr bwMode="auto">
          <a:xfrm>
            <a:off x="6194699" y="3959913"/>
            <a:ext cx="802567" cy="381548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30238" y="4341461"/>
            <a:ext cx="109356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/>
              <a:t>Node </a:t>
            </a:r>
            <a:r>
              <a:rPr lang="ko-KR" altLang="en-US" sz="1600" dirty="0"/>
              <a:t>객체</a:t>
            </a:r>
          </a:p>
        </p:txBody>
      </p:sp>
      <p:sp>
        <p:nvSpPr>
          <p:cNvPr id="73" name="타원 72"/>
          <p:cNvSpPr/>
          <p:nvPr/>
        </p:nvSpPr>
        <p:spPr bwMode="auto">
          <a:xfrm>
            <a:off x="7232861" y="3959913"/>
            <a:ext cx="802567" cy="381548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68400" y="4341461"/>
            <a:ext cx="109356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/>
              <a:t>Node </a:t>
            </a:r>
            <a:r>
              <a:rPr lang="ko-KR" altLang="en-US" sz="1600" dirty="0"/>
              <a:t>객체</a:t>
            </a:r>
          </a:p>
        </p:txBody>
      </p:sp>
      <p:sp>
        <p:nvSpPr>
          <p:cNvPr id="75" name="타원 74"/>
          <p:cNvSpPr/>
          <p:nvPr/>
        </p:nvSpPr>
        <p:spPr bwMode="auto">
          <a:xfrm>
            <a:off x="8271023" y="3981410"/>
            <a:ext cx="802567" cy="381548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106562" y="4362958"/>
            <a:ext cx="109356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/>
              <a:t>Node </a:t>
            </a:r>
            <a:r>
              <a:rPr lang="ko-KR" altLang="en-US" sz="1600" dirty="0"/>
              <a:t>객체</a:t>
            </a:r>
          </a:p>
        </p:txBody>
      </p:sp>
      <p:cxnSp>
        <p:nvCxnSpPr>
          <p:cNvPr id="77" name="직선 화살표 연결선 13"/>
          <p:cNvCxnSpPr>
            <a:cxnSpLocks noChangeShapeType="1"/>
          </p:cNvCxnSpPr>
          <p:nvPr/>
        </p:nvCxnSpPr>
        <p:spPr bwMode="auto">
          <a:xfrm>
            <a:off x="6997534" y="4150694"/>
            <a:ext cx="234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타원 77"/>
          <p:cNvSpPr/>
          <p:nvPr/>
        </p:nvSpPr>
        <p:spPr bwMode="auto">
          <a:xfrm>
            <a:off x="9326876" y="4002907"/>
            <a:ext cx="802567" cy="381548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162415" y="4384455"/>
            <a:ext cx="109356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/>
              <a:t>Node </a:t>
            </a:r>
            <a:r>
              <a:rPr lang="ko-KR" altLang="en-US" sz="1600" dirty="0"/>
              <a:t>객체</a:t>
            </a:r>
          </a:p>
        </p:txBody>
      </p:sp>
      <p:sp>
        <p:nvSpPr>
          <p:cNvPr id="80" name="타원 79"/>
          <p:cNvSpPr/>
          <p:nvPr/>
        </p:nvSpPr>
        <p:spPr bwMode="auto">
          <a:xfrm>
            <a:off x="10370141" y="4002907"/>
            <a:ext cx="802567" cy="381548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05680" y="4384455"/>
            <a:ext cx="109356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/>
              <a:t>Node </a:t>
            </a:r>
            <a:r>
              <a:rPr lang="ko-KR" altLang="en-US" sz="1600" dirty="0"/>
              <a:t>객체</a:t>
            </a:r>
          </a:p>
        </p:txBody>
      </p:sp>
      <p:cxnSp>
        <p:nvCxnSpPr>
          <p:cNvPr id="82" name="직선 화살표 연결선 25"/>
          <p:cNvCxnSpPr>
            <a:cxnSpLocks noChangeShapeType="1"/>
          </p:cNvCxnSpPr>
          <p:nvPr/>
        </p:nvCxnSpPr>
        <p:spPr bwMode="auto">
          <a:xfrm>
            <a:off x="8035759" y="4171332"/>
            <a:ext cx="234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TextBox 20"/>
          <p:cNvSpPr txBox="1">
            <a:spLocks noChangeArrowheads="1"/>
          </p:cNvSpPr>
          <p:nvPr/>
        </p:nvSpPr>
        <p:spPr bwMode="auto">
          <a:xfrm>
            <a:off x="11413406" y="3817586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dirty="0">
                <a:ea typeface="굴림" panose="020B0600000101010101" pitchFamily="50" charset="-127"/>
              </a:rPr>
              <a:t>…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cxnSp>
        <p:nvCxnSpPr>
          <p:cNvPr id="84" name="직선 화살표 연결선 13"/>
          <p:cNvCxnSpPr>
            <a:cxnSpLocks noChangeShapeType="1"/>
          </p:cNvCxnSpPr>
          <p:nvPr/>
        </p:nvCxnSpPr>
        <p:spPr bwMode="auto">
          <a:xfrm>
            <a:off x="9087899" y="4171332"/>
            <a:ext cx="234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직선 화살표 연결선 25"/>
          <p:cNvCxnSpPr>
            <a:cxnSpLocks noChangeShapeType="1"/>
          </p:cNvCxnSpPr>
          <p:nvPr/>
        </p:nvCxnSpPr>
        <p:spPr bwMode="auto">
          <a:xfrm>
            <a:off x="10129443" y="4193681"/>
            <a:ext cx="234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직선 화살표 연결선 25"/>
          <p:cNvCxnSpPr>
            <a:cxnSpLocks noChangeShapeType="1"/>
          </p:cNvCxnSpPr>
          <p:nvPr/>
        </p:nvCxnSpPr>
        <p:spPr bwMode="auto">
          <a:xfrm>
            <a:off x="11189517" y="4193681"/>
            <a:ext cx="234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97" y="1386302"/>
            <a:ext cx="4805032" cy="4791993"/>
          </a:xfrm>
          <a:prstGeom prst="rect">
            <a:avLst/>
          </a:prstGeom>
        </p:spPr>
      </p:pic>
      <p:cxnSp>
        <p:nvCxnSpPr>
          <p:cNvPr id="53253" name="직선 화살표 연결선 3"/>
          <p:cNvCxnSpPr>
            <a:cxnSpLocks noChangeShapeType="1"/>
            <a:stCxn id="53252" idx="1"/>
          </p:cNvCxnSpPr>
          <p:nvPr/>
        </p:nvCxnSpPr>
        <p:spPr bwMode="auto">
          <a:xfrm flipH="1">
            <a:off x="4152487" y="2915718"/>
            <a:ext cx="2133814" cy="202795"/>
          </a:xfrm>
          <a:prstGeom prst="straightConnector1">
            <a:avLst/>
          </a:prstGeom>
          <a:noFill/>
          <a:ln w="12700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직선 화살표 연결선 3"/>
          <p:cNvCxnSpPr>
            <a:cxnSpLocks noChangeShapeType="1"/>
          </p:cNvCxnSpPr>
          <p:nvPr/>
        </p:nvCxnSpPr>
        <p:spPr bwMode="auto">
          <a:xfrm>
            <a:off x="3740424" y="3118513"/>
            <a:ext cx="2415946" cy="10091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26517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ko-KR" sz="3600" dirty="0">
                <a:solidFill>
                  <a:srgbClr val="FF33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Node</a:t>
            </a:r>
            <a:r>
              <a:rPr lang="ko-KR" altLang="en-US" sz="3600" dirty="0">
                <a:solidFill>
                  <a:srgbClr val="FF33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객체</a:t>
            </a:r>
            <a:r>
              <a:rPr lang="en-US" altLang="ko-KR" sz="3600" dirty="0">
                <a:solidFill>
                  <a:srgbClr val="FF33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dirty="0">
                <a:solidFill>
                  <a:srgbClr val="FF33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51785"/>
              </p:ext>
            </p:extLst>
          </p:nvPr>
        </p:nvGraphicFramePr>
        <p:xfrm>
          <a:off x="7346970" y="3068574"/>
          <a:ext cx="2131786" cy="873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35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551984" y="4040126"/>
            <a:ext cx="697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item</a:t>
            </a:r>
            <a:endParaRPr lang="ko-KR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8561634" y="4040126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next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7090882" y="245855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25371" y="2386826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보통은 이렇게 그린다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142" y="2639696"/>
            <a:ext cx="3743325" cy="196215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090543D-E7BC-4060-ABE6-0688FE219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882" y="2925859"/>
            <a:ext cx="299466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6095F-C5A9-4980-B0D5-7942FBE589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4AFEFD-8F5E-43FF-896C-AF7CF8549FF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‘줄 세워져 있는 데이터’ 또는 ‘죽 늘어선 데이터</a:t>
            </a: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CA455B5-AF61-4CCE-8168-395CC1214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11" y="2008030"/>
            <a:ext cx="5780517" cy="47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266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4099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816429" y="1468368"/>
            <a:ext cx="6175083" cy="598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400" b="0" dirty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 linked list has a reference for </a:t>
            </a:r>
            <a:r>
              <a:rPr lang="en-US" altLang="ko-KR" sz="2400" b="0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head</a:t>
            </a:r>
            <a:endParaRPr lang="en-US" altLang="ko-KR" sz="2400" b="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2229" name="Rectangle 4101"/>
          <p:cNvSpPr>
            <a:spLocks noChangeArrowheads="1"/>
          </p:cNvSpPr>
          <p:nvPr/>
        </p:nvSpPr>
        <p:spPr bwMode="auto">
          <a:xfrm>
            <a:off x="2466976" y="4129089"/>
            <a:ext cx="4467225" cy="447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Node </a:t>
            </a:r>
            <a:r>
              <a:rPr lang="en-US" altLang="ko-KR" sz="180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head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800" b="1">
                <a:solidFill>
                  <a:srgbClr val="0033CC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null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;</a:t>
            </a:r>
          </a:p>
        </p:txBody>
      </p:sp>
      <p:sp>
        <p:nvSpPr>
          <p:cNvPr id="52230" name="Rectangle 4102"/>
          <p:cNvSpPr>
            <a:spLocks noChangeArrowheads="1"/>
          </p:cNvSpPr>
          <p:nvPr/>
        </p:nvSpPr>
        <p:spPr bwMode="auto">
          <a:xfrm>
            <a:off x="2447926" y="4654551"/>
            <a:ext cx="4467225" cy="4667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Node </a:t>
            </a:r>
            <a:r>
              <a:rPr lang="en-US" altLang="ko-KR" sz="180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head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800" b="1">
                <a:solidFill>
                  <a:srgbClr val="0033CC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new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 Node(5);</a:t>
            </a:r>
          </a:p>
        </p:txBody>
      </p:sp>
      <p:sp>
        <p:nvSpPr>
          <p:cNvPr id="52231" name="Text Box 4104"/>
          <p:cNvSpPr txBox="1">
            <a:spLocks noChangeArrowheads="1"/>
          </p:cNvSpPr>
          <p:nvPr/>
        </p:nvSpPr>
        <p:spPr bwMode="auto">
          <a:xfrm>
            <a:off x="2432050" y="5910264"/>
            <a:ext cx="5081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>
                <a:ea typeface="굴림" panose="020B0600000101010101" pitchFamily="50" charset="-127"/>
              </a:rPr>
              <a:t> Here, 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head</a:t>
            </a:r>
            <a:r>
              <a:rPr lang="en-US" altLang="ko-KR" sz="2000" dirty="0">
                <a:ea typeface="굴림" panose="020B0600000101010101" pitchFamily="50" charset="-127"/>
              </a:rPr>
              <a:t> is a simple</a:t>
            </a:r>
            <a:r>
              <a:rPr lang="ko-KR" altLang="en-US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66FF"/>
                </a:solidFill>
                <a:ea typeface="굴림" panose="020B0600000101010101" pitchFamily="50" charset="-127"/>
              </a:rPr>
              <a:t>reference variable</a:t>
            </a:r>
            <a:endParaRPr lang="ko-KR" altLang="en-US" sz="2000" dirty="0">
              <a:solidFill>
                <a:srgbClr val="0066FF"/>
              </a:solidFill>
              <a:ea typeface="굴림" panose="020B0600000101010101" pitchFamily="50" charset="-127"/>
            </a:endParaRPr>
          </a:p>
        </p:txBody>
      </p:sp>
      <p:sp>
        <p:nvSpPr>
          <p:cNvPr id="52232" name="Rectangle 4102"/>
          <p:cNvSpPr>
            <a:spLocks noChangeArrowheads="1"/>
          </p:cNvSpPr>
          <p:nvPr/>
        </p:nvSpPr>
        <p:spPr bwMode="auto">
          <a:xfrm>
            <a:off x="2447926" y="5224464"/>
            <a:ext cx="4467225" cy="4667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ko-KR" sz="1800" b="1">
                <a:latin typeface="Times New Roman" panose="02020603050405020304" pitchFamily="18" charset="0"/>
                <a:ea typeface="굴림" panose="020B0600000101010101" pitchFamily="50" charset="-127"/>
              </a:rPr>
              <a:t>. . .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12854"/>
              </p:ext>
            </p:extLst>
          </p:nvPr>
        </p:nvGraphicFramePr>
        <p:xfrm>
          <a:off x="2692336" y="2789032"/>
          <a:ext cx="1290864" cy="547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48687"/>
              </p:ext>
            </p:extLst>
          </p:nvPr>
        </p:nvGraphicFramePr>
        <p:xfrm>
          <a:off x="4395951" y="2789032"/>
          <a:ext cx="1290864" cy="547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53212"/>
              </p:ext>
            </p:extLst>
          </p:nvPr>
        </p:nvGraphicFramePr>
        <p:xfrm>
          <a:off x="6129502" y="2789032"/>
          <a:ext cx="1290864" cy="547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35560"/>
              </p:ext>
            </p:extLst>
          </p:nvPr>
        </p:nvGraphicFramePr>
        <p:xfrm>
          <a:off x="7833117" y="2789032"/>
          <a:ext cx="1290864" cy="547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>
            <a:endCxn id="10" idx="1"/>
          </p:cNvCxnSpPr>
          <p:nvPr/>
        </p:nvCxnSpPr>
        <p:spPr>
          <a:xfrm>
            <a:off x="3697451" y="3058454"/>
            <a:ext cx="698500" cy="4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431002" y="3054373"/>
            <a:ext cx="698500" cy="4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134617" y="3062535"/>
            <a:ext cx="698500" cy="4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971075"/>
              </p:ext>
            </p:extLst>
          </p:nvPr>
        </p:nvGraphicFramePr>
        <p:xfrm>
          <a:off x="9495909" y="2789032"/>
          <a:ext cx="1290864" cy="547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>
            <a:off x="8797409" y="3062535"/>
            <a:ext cx="698500" cy="4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16" idx="2"/>
          </p:cNvCxnSpPr>
          <p:nvPr/>
        </p:nvCxnSpPr>
        <p:spPr>
          <a:xfrm flipH="1">
            <a:off x="10141341" y="2789032"/>
            <a:ext cx="645432" cy="547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674774" y="2802759"/>
            <a:ext cx="592768" cy="533280"/>
          </a:xfrm>
          <a:prstGeom prst="rect">
            <a:avLst/>
          </a:prstGeom>
          <a:solidFill>
            <a:srgbClr val="BEDC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71158" y="3062535"/>
            <a:ext cx="698500" cy="4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25239" y="33235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head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2336" y="3290557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54055" y="329055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24168" y="3290557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85887" y="329055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46537" y="3291836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08256" y="3291836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78369" y="3291836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540088" y="3291836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581984" y="3290557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243703" y="329055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132427" y="20665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10392690" y="2400689"/>
            <a:ext cx="71367" cy="637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개체 틀 15"/>
          <p:cNvSpPr txBox="1">
            <a:spLocks/>
          </p:cNvSpPr>
          <p:nvPr/>
        </p:nvSpPr>
        <p:spPr>
          <a:xfrm>
            <a:off x="538387" y="288235"/>
            <a:ext cx="11126623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altLang="ko-KR" sz="4000" b="1" kern="1200" dirty="0">
                <a:solidFill>
                  <a:srgbClr val="0070C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Head Node</a:t>
            </a:r>
          </a:p>
        </p:txBody>
      </p:sp>
    </p:spTree>
    <p:extLst>
      <p:ext uri="{BB962C8B-B14F-4D97-AF65-F5344CB8AC3E}">
        <p14:creationId xmlns:p14="http://schemas.microsoft.com/office/powerpoint/2010/main" val="22068759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257426" y="2393951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35364" y="2393951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835526" y="2393951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6113464" y="2393951"/>
          <a:ext cx="966787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>
            <a:endCxn id="14" idx="1"/>
          </p:cNvCxnSpPr>
          <p:nvPr/>
        </p:nvCxnSpPr>
        <p:spPr>
          <a:xfrm>
            <a:off x="3011489" y="2597150"/>
            <a:ext cx="523875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311651" y="2593976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589589" y="2600325"/>
            <a:ext cx="523875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359651" y="2393951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직선 화살표 연결선 24"/>
          <p:cNvCxnSpPr/>
          <p:nvPr/>
        </p:nvCxnSpPr>
        <p:spPr>
          <a:xfrm>
            <a:off x="6835776" y="2600325"/>
            <a:ext cx="523875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257426" y="3556001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3535364" y="3556001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5422901" y="3556001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700839" y="3556001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직선 화살표 연결선 30"/>
          <p:cNvCxnSpPr>
            <a:endCxn id="28" idx="1"/>
          </p:cNvCxnSpPr>
          <p:nvPr/>
        </p:nvCxnSpPr>
        <p:spPr>
          <a:xfrm>
            <a:off x="3011489" y="3757614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311651" y="3754439"/>
            <a:ext cx="188913" cy="6508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176964" y="3760789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7947026" y="3556001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직선 화살표 연결선 34"/>
          <p:cNvCxnSpPr/>
          <p:nvPr/>
        </p:nvCxnSpPr>
        <p:spPr>
          <a:xfrm>
            <a:off x="7423151" y="3760789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24" idx="2"/>
          </p:cNvCxnSpPr>
          <p:nvPr/>
        </p:nvCxnSpPr>
        <p:spPr>
          <a:xfrm flipH="1">
            <a:off x="7843839" y="2393951"/>
            <a:ext cx="484187" cy="409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8424864" y="3556001"/>
            <a:ext cx="484187" cy="409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64" name="TextBox 9"/>
          <p:cNvSpPr txBox="1">
            <a:spLocks noChangeArrowheads="1"/>
          </p:cNvSpPr>
          <p:nvPr/>
        </p:nvSpPr>
        <p:spPr bwMode="auto">
          <a:xfrm>
            <a:off x="2189164" y="1916113"/>
            <a:ext cx="2592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>
                <a:ea typeface="굴림" panose="020B0600000101010101" pitchFamily="50" charset="-127"/>
              </a:rPr>
              <a:t>Linked</a:t>
            </a:r>
            <a:r>
              <a:rPr lang="ko-KR" altLang="en-US" sz="2000">
                <a:ea typeface="굴림" panose="020B0600000101010101" pitchFamily="50" charset="-127"/>
              </a:rPr>
              <a:t> </a:t>
            </a:r>
            <a:r>
              <a:rPr lang="en-US" altLang="ko-KR" sz="2000">
                <a:ea typeface="굴림" panose="020B0600000101010101" pitchFamily="50" charset="-127"/>
              </a:rPr>
              <a:t>list of integers</a:t>
            </a: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54365" name="TextBox 36"/>
          <p:cNvSpPr txBox="1">
            <a:spLocks noChangeArrowheads="1"/>
          </p:cNvSpPr>
          <p:nvPr/>
        </p:nvSpPr>
        <p:spPr bwMode="auto">
          <a:xfrm>
            <a:off x="2176463" y="3140075"/>
            <a:ext cx="1166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>
                <a:ea typeface="굴림" panose="020B0600000101010101" pitchFamily="50" charset="-127"/>
              </a:rPr>
              <a:t>Insertion</a:t>
            </a:r>
            <a:endParaRPr lang="ko-KR" altLang="en-US" sz="2000">
              <a:ea typeface="굴림" panose="020B060000010101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4500564" y="4405314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/>
          <p:nvPr/>
        </p:nvCxnSpPr>
        <p:spPr>
          <a:xfrm flipV="1">
            <a:off x="5227638" y="3965576"/>
            <a:ext cx="188912" cy="6445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71714" y="5260976"/>
          <a:ext cx="966787" cy="409575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548064" y="5260976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직선 화살표 연결선 46"/>
          <p:cNvCxnSpPr>
            <a:endCxn id="44" idx="1"/>
          </p:cNvCxnSpPr>
          <p:nvPr/>
        </p:nvCxnSpPr>
        <p:spPr>
          <a:xfrm>
            <a:off x="3024189" y="5462589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92" name="TextBox 52"/>
          <p:cNvSpPr txBox="1">
            <a:spLocks noChangeArrowheads="1"/>
          </p:cNvSpPr>
          <p:nvPr/>
        </p:nvSpPr>
        <p:spPr bwMode="auto">
          <a:xfrm>
            <a:off x="2176463" y="4841875"/>
            <a:ext cx="11684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>
                <a:ea typeface="굴림" panose="020B0600000101010101" pitchFamily="50" charset="-127"/>
              </a:rPr>
              <a:t>Deletion</a:t>
            </a:r>
            <a:endParaRPr lang="ko-KR" altLang="en-US" sz="2000">
              <a:ea typeface="굴림" panose="020B0600000101010101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4826001" y="5257801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6126164" y="5257801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A6A6A6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7404101" y="5257801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직선 화살표 연결선 58"/>
          <p:cNvCxnSpPr/>
          <p:nvPr/>
        </p:nvCxnSpPr>
        <p:spPr>
          <a:xfrm>
            <a:off x="5602289" y="5456239"/>
            <a:ext cx="523875" cy="317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880226" y="5462589"/>
            <a:ext cx="523875" cy="317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8651876" y="5257801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" name="직선 화살표 연결선 61"/>
          <p:cNvCxnSpPr/>
          <p:nvPr/>
        </p:nvCxnSpPr>
        <p:spPr>
          <a:xfrm>
            <a:off x="8128001" y="5462589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endCxn id="61" idx="2"/>
          </p:cNvCxnSpPr>
          <p:nvPr/>
        </p:nvCxnSpPr>
        <p:spPr>
          <a:xfrm flipH="1">
            <a:off x="9136064" y="5257801"/>
            <a:ext cx="484187" cy="409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4302126" y="5472114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자유형 65"/>
          <p:cNvSpPr/>
          <p:nvPr/>
        </p:nvSpPr>
        <p:spPr>
          <a:xfrm>
            <a:off x="5619751" y="4913314"/>
            <a:ext cx="1774825" cy="542925"/>
          </a:xfrm>
          <a:custGeom>
            <a:avLst/>
            <a:gdLst>
              <a:gd name="connsiteX0" fmla="*/ 0 w 2367642"/>
              <a:gd name="connsiteY0" fmla="*/ 723421 h 723421"/>
              <a:gd name="connsiteX1" fmla="*/ 1020535 w 2367642"/>
              <a:gd name="connsiteY1" fmla="*/ 4964 h 723421"/>
              <a:gd name="connsiteX2" fmla="*/ 2367642 w 2367642"/>
              <a:gd name="connsiteY2" fmla="*/ 462164 h 72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7642" h="723421">
                <a:moveTo>
                  <a:pt x="0" y="723421"/>
                </a:moveTo>
                <a:cubicBezTo>
                  <a:pt x="312964" y="385964"/>
                  <a:pt x="625928" y="48507"/>
                  <a:pt x="1020535" y="4964"/>
                </a:cubicBezTo>
                <a:cubicBezTo>
                  <a:pt x="1415142" y="-38579"/>
                  <a:pt x="1891392" y="211792"/>
                  <a:pt x="2367642" y="46216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핵심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419321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텍스트 개체 틀 2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일반 형태</a:t>
            </a:r>
          </a:p>
        </p:txBody>
      </p:sp>
      <p:sp>
        <p:nvSpPr>
          <p:cNvPr id="56386" name="TextBox 27"/>
          <p:cNvSpPr txBox="1">
            <a:spLocks noChangeArrowheads="1"/>
          </p:cNvSpPr>
          <p:nvPr/>
        </p:nvSpPr>
        <p:spPr bwMode="auto">
          <a:xfrm>
            <a:off x="9680638" y="2975823"/>
            <a:ext cx="1565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Head </a:t>
            </a:r>
            <a:r>
              <a:rPr lang="ko-KR" altLang="en-US" sz="1600">
                <a:ea typeface="굴림" panose="020B0600000101010101" pitchFamily="50" charset="-127"/>
              </a:rPr>
              <a:t>값이 </a:t>
            </a:r>
            <a:r>
              <a:rPr lang="en-US" altLang="ko-KR" sz="1600">
                <a:ea typeface="굴림" panose="020B0600000101010101" pitchFamily="50" charset="-127"/>
              </a:rPr>
              <a:t>null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7" y="2618263"/>
            <a:ext cx="8709660" cy="2385060"/>
          </a:xfrm>
          <a:prstGeom prst="rect">
            <a:avLst/>
          </a:prstGeom>
        </p:spPr>
      </p:pic>
      <p:sp>
        <p:nvSpPr>
          <p:cNvPr id="29" name="Rectangle 9"/>
          <p:cNvSpPr txBox="1">
            <a:spLocks noChangeArrowheads="1"/>
          </p:cNvSpPr>
          <p:nvPr/>
        </p:nvSpPr>
        <p:spPr bwMode="auto">
          <a:xfrm>
            <a:off x="2134240" y="2286102"/>
            <a:ext cx="15748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r>
              <a:rPr lang="ko-KR" altLang="en-US" sz="2000" b="1" kern="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대표적</a:t>
            </a:r>
            <a:r>
              <a:rPr lang="en-US" altLang="ko-KR" sz="2000" b="1" kern="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kern="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endParaRPr lang="en-US" altLang="ko-KR" sz="2000" b="1" kern="0" dirty="0">
              <a:solidFill>
                <a:srgbClr val="0066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Rectangle 9"/>
          <p:cNvSpPr txBox="1">
            <a:spLocks noChangeArrowheads="1"/>
          </p:cNvSpPr>
          <p:nvPr/>
        </p:nvSpPr>
        <p:spPr bwMode="auto">
          <a:xfrm>
            <a:off x="8082026" y="2408713"/>
            <a:ext cx="13398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r>
              <a:rPr lang="ko-KR" altLang="en-US" sz="2000" b="1" kern="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상태</a:t>
            </a:r>
            <a:endParaRPr lang="en-US" altLang="ko-KR" sz="2000" b="1" kern="0" dirty="0">
              <a:solidFill>
                <a:srgbClr val="0066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387" name="직선 화살표 연결선 7"/>
          <p:cNvCxnSpPr>
            <a:cxnSpLocks noChangeShapeType="1"/>
            <a:stCxn id="56386" idx="1"/>
          </p:cNvCxnSpPr>
          <p:nvPr/>
        </p:nvCxnSpPr>
        <p:spPr bwMode="auto">
          <a:xfrm flipH="1">
            <a:off x="9163113" y="3145687"/>
            <a:ext cx="517525" cy="142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39295680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511425" y="2236789"/>
          <a:ext cx="966788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3787776" y="2236789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5045076" y="2236789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323014" y="2236789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직선 화살표 연결선 30"/>
          <p:cNvCxnSpPr>
            <a:endCxn id="28" idx="1"/>
          </p:cNvCxnSpPr>
          <p:nvPr/>
        </p:nvCxnSpPr>
        <p:spPr>
          <a:xfrm>
            <a:off x="3263901" y="2438401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799139" y="2441576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7570789" y="2236789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직선 화살표 연결선 34"/>
          <p:cNvCxnSpPr/>
          <p:nvPr/>
        </p:nvCxnSpPr>
        <p:spPr>
          <a:xfrm>
            <a:off x="7046914" y="2441576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8047039" y="2236788"/>
            <a:ext cx="484187" cy="4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4002089" y="3086101"/>
          <a:ext cx="477837" cy="409575"/>
        </p:xfrm>
        <a:graphic>
          <a:graphicData uri="http://schemas.openxmlformats.org/drawingml/2006/table">
            <a:tbl>
              <a:tblPr/>
              <a:tblGrid>
                <a:gridCol w="477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0" name="직선 화살표 연결선 49"/>
          <p:cNvCxnSpPr/>
          <p:nvPr/>
        </p:nvCxnSpPr>
        <p:spPr>
          <a:xfrm flipV="1">
            <a:off x="4240213" y="2736850"/>
            <a:ext cx="0" cy="554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21" name="TextBox 50"/>
          <p:cNvSpPr txBox="1">
            <a:spLocks noChangeArrowheads="1"/>
          </p:cNvSpPr>
          <p:nvPr/>
        </p:nvSpPr>
        <p:spPr bwMode="auto">
          <a:xfrm>
            <a:off x="3700463" y="3482975"/>
            <a:ext cx="1073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prevNode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514601" y="4356101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3792539" y="4356101"/>
          <a:ext cx="966787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6665914" y="4356101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7943851" y="4356101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" name="직선 화살표 연결선 66"/>
          <p:cNvCxnSpPr>
            <a:endCxn id="54" idx="1"/>
          </p:cNvCxnSpPr>
          <p:nvPr/>
        </p:nvCxnSpPr>
        <p:spPr>
          <a:xfrm>
            <a:off x="3268664" y="4557714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74" idx="1"/>
          </p:cNvCxnSpPr>
          <p:nvPr/>
        </p:nvCxnSpPr>
        <p:spPr>
          <a:xfrm>
            <a:off x="4578350" y="4587876"/>
            <a:ext cx="674688" cy="4492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419976" y="4560889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9190039" y="4356101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1" name="직선 화살표 연결선 70"/>
          <p:cNvCxnSpPr/>
          <p:nvPr/>
        </p:nvCxnSpPr>
        <p:spPr>
          <a:xfrm>
            <a:off x="8666164" y="4560889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9667875" y="4356101"/>
            <a:ext cx="484188" cy="411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5253039" y="4832351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5" name="직선 화살표 연결선 74"/>
          <p:cNvCxnSpPr/>
          <p:nvPr/>
        </p:nvCxnSpPr>
        <p:spPr>
          <a:xfrm flipV="1">
            <a:off x="5973763" y="4564064"/>
            <a:ext cx="671512" cy="4730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4270375" y="4856164"/>
            <a:ext cx="0" cy="55403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77" name="TextBox 81"/>
          <p:cNvSpPr txBox="1">
            <a:spLocks noChangeArrowheads="1"/>
          </p:cNvSpPr>
          <p:nvPr/>
        </p:nvSpPr>
        <p:spPr bwMode="auto">
          <a:xfrm>
            <a:off x="3736976" y="5602289"/>
            <a:ext cx="1071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solidFill>
                  <a:srgbClr val="A6A6A6"/>
                </a:solidFill>
                <a:ea typeface="굴림" panose="020B0600000101010101" pitchFamily="50" charset="-127"/>
              </a:rPr>
              <a:t>prevNode</a:t>
            </a:r>
            <a:endParaRPr lang="ko-KR" altLang="en-US" sz="1600">
              <a:solidFill>
                <a:srgbClr val="A6A6A6"/>
              </a:solidFill>
              <a:ea typeface="굴림" panose="020B0600000101010101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4511676" y="2441576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027489" y="5210176"/>
            <a:ext cx="479425" cy="4111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503864" y="5673726"/>
          <a:ext cx="477837" cy="409575"/>
        </p:xfrm>
        <a:graphic>
          <a:graphicData uri="http://schemas.openxmlformats.org/drawingml/2006/table">
            <a:tbl>
              <a:tblPr/>
              <a:tblGrid>
                <a:gridCol w="477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V="1">
            <a:off x="5741988" y="5324475"/>
            <a:ext cx="0" cy="554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87" name="TextBox 38"/>
          <p:cNvSpPr txBox="1">
            <a:spLocks noChangeArrowheads="1"/>
          </p:cNvSpPr>
          <p:nvPr/>
        </p:nvSpPr>
        <p:spPr bwMode="auto">
          <a:xfrm>
            <a:off x="5233989" y="6070600"/>
            <a:ext cx="1049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newNode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sp>
        <p:nvSpPr>
          <p:cNvPr id="58489" name="TextBox 70"/>
          <p:cNvSpPr txBox="1">
            <a:spLocks noChangeArrowheads="1"/>
          </p:cNvSpPr>
          <p:nvPr/>
        </p:nvSpPr>
        <p:spPr bwMode="auto">
          <a:xfrm>
            <a:off x="5911851" y="3411539"/>
            <a:ext cx="1236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add(2, 25)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44" name="아래쪽 화살표 43"/>
          <p:cNvSpPr/>
          <p:nvPr/>
        </p:nvSpPr>
        <p:spPr bwMode="auto">
          <a:xfrm>
            <a:off x="5360988" y="3522663"/>
            <a:ext cx="768350" cy="468312"/>
          </a:xfrm>
          <a:prstGeom prst="downArrow">
            <a:avLst>
              <a:gd name="adj1" fmla="val 50000"/>
              <a:gd name="adj2" fmla="val 51227"/>
            </a:avLst>
          </a:prstGeom>
          <a:solidFill>
            <a:srgbClr val="0066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8491" name="TextBox 44"/>
          <p:cNvSpPr txBox="1">
            <a:spLocks noChangeArrowheads="1"/>
          </p:cNvSpPr>
          <p:nvPr/>
        </p:nvSpPr>
        <p:spPr bwMode="auto">
          <a:xfrm>
            <a:off x="2439988" y="189865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0</a:t>
            </a:r>
            <a:r>
              <a:rPr lang="en-US" altLang="ko-KR" sz="1600" baseline="30000">
                <a:ea typeface="굴림" panose="020B0600000101010101" pitchFamily="50" charset="-127"/>
              </a:rPr>
              <a:t>th</a:t>
            </a:r>
            <a:endParaRPr lang="ko-KR" altLang="en-US" sz="1600" baseline="30000">
              <a:ea typeface="굴림" panose="020B0600000101010101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2751139" y="3086101"/>
          <a:ext cx="479425" cy="409575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직선 화살표 연결선 46"/>
          <p:cNvCxnSpPr/>
          <p:nvPr/>
        </p:nvCxnSpPr>
        <p:spPr>
          <a:xfrm flipV="1">
            <a:off x="2990850" y="2736850"/>
            <a:ext cx="0" cy="554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99" name="TextBox 47"/>
          <p:cNvSpPr txBox="1">
            <a:spLocks noChangeArrowheads="1"/>
          </p:cNvSpPr>
          <p:nvPr/>
        </p:nvSpPr>
        <p:spPr bwMode="auto">
          <a:xfrm>
            <a:off x="2673351" y="3471864"/>
            <a:ext cx="6397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head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755901" y="5202239"/>
          <a:ext cx="479425" cy="409575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6" name="직선 화살표 연결선 55"/>
          <p:cNvCxnSpPr/>
          <p:nvPr/>
        </p:nvCxnSpPr>
        <p:spPr>
          <a:xfrm flipV="1">
            <a:off x="2995613" y="4852989"/>
            <a:ext cx="0" cy="554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07" name="TextBox 56"/>
          <p:cNvSpPr txBox="1">
            <a:spLocks noChangeArrowheads="1"/>
          </p:cNvSpPr>
          <p:nvPr/>
        </p:nvSpPr>
        <p:spPr bwMode="auto">
          <a:xfrm>
            <a:off x="2678113" y="5588001"/>
            <a:ext cx="6397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head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sp>
        <p:nvSpPr>
          <p:cNvPr id="58508" name="TextBox 57"/>
          <p:cNvSpPr txBox="1">
            <a:spLocks noChangeArrowheads="1"/>
          </p:cNvSpPr>
          <p:nvPr/>
        </p:nvSpPr>
        <p:spPr bwMode="auto">
          <a:xfrm>
            <a:off x="4957763" y="1905000"/>
            <a:ext cx="44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2</a:t>
            </a:r>
            <a:r>
              <a:rPr lang="en-US" altLang="ko-KR" sz="1600" baseline="30000">
                <a:ea typeface="굴림" panose="020B0600000101010101" pitchFamily="50" charset="-127"/>
              </a:rPr>
              <a:t>nd</a:t>
            </a:r>
            <a:endParaRPr lang="ko-KR" altLang="en-US" sz="1600" baseline="30000">
              <a:ea typeface="굴림" panose="020B0600000101010101" pitchFamily="50" charset="-127"/>
            </a:endParaRPr>
          </a:p>
        </p:txBody>
      </p:sp>
      <p:sp>
        <p:nvSpPr>
          <p:cNvPr id="58509" name="TextBox 58"/>
          <p:cNvSpPr txBox="1">
            <a:spLocks noChangeArrowheads="1"/>
          </p:cNvSpPr>
          <p:nvPr/>
        </p:nvSpPr>
        <p:spPr bwMode="auto">
          <a:xfrm>
            <a:off x="3679825" y="192405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1</a:t>
            </a:r>
            <a:r>
              <a:rPr lang="en-US" altLang="ko-KR" sz="1600" baseline="30000">
                <a:ea typeface="굴림" panose="020B0600000101010101" pitchFamily="50" charset="-127"/>
              </a:rPr>
              <a:t>st</a:t>
            </a:r>
            <a:endParaRPr lang="ko-KR" altLang="en-US" sz="1600" baseline="30000">
              <a:ea typeface="굴림" panose="020B0600000101010101" pitchFamily="50" charset="-127"/>
            </a:endParaRPr>
          </a:p>
        </p:txBody>
      </p:sp>
      <p:sp>
        <p:nvSpPr>
          <p:cNvPr id="58510" name="TextBox 16"/>
          <p:cNvSpPr txBox="1">
            <a:spLocks noChangeArrowheads="1"/>
          </p:cNvSpPr>
          <p:nvPr/>
        </p:nvSpPr>
        <p:spPr bwMode="auto">
          <a:xfrm>
            <a:off x="5868988" y="1150938"/>
            <a:ext cx="440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>
                <a:ea typeface="굴림" panose="020B0600000101010101" pitchFamily="50" charset="-127"/>
              </a:rPr>
              <a:t>prevNode </a:t>
            </a:r>
            <a:r>
              <a:rPr lang="ko-KR" altLang="en-US" sz="2000">
                <a:ea typeface="굴림" panose="020B0600000101010101" pitchFamily="50" charset="-127"/>
              </a:rPr>
              <a:t>다음에 새 노드를 삽입한다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3300"/>
                </a:solidFill>
              </a:rPr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1650870233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/>
          <p:cNvSpPr/>
          <p:nvPr/>
        </p:nvSpPr>
        <p:spPr>
          <a:xfrm>
            <a:off x="6943377" y="3586606"/>
            <a:ext cx="4942782" cy="2283660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61320" y="2860503"/>
            <a:ext cx="4942782" cy="2553656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419" name="직사각형 1"/>
          <p:cNvSpPr>
            <a:spLocks noChangeArrowheads="1"/>
          </p:cNvSpPr>
          <p:nvPr/>
        </p:nvSpPr>
        <p:spPr bwMode="auto">
          <a:xfrm>
            <a:off x="2312370" y="610986"/>
            <a:ext cx="3249612" cy="1089025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newNode.item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← 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90000"/>
              </a:lnSpc>
            </a:pPr>
            <a:r>
              <a:rPr lang="en-US" altLang="ko-KR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newNode.next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← prevNode.next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prevNode.next ← </a:t>
            </a:r>
            <a:r>
              <a:rPr lang="en-US" altLang="ko-KR" sz="1800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newNode</a:t>
            </a:r>
            <a:r>
              <a:rPr lang="en-US" altLang="ko-KR" sz="1800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++</a:t>
            </a:r>
          </a:p>
        </p:txBody>
      </p:sp>
      <p:sp>
        <p:nvSpPr>
          <p:cNvPr id="60421" name="TextBox 16"/>
          <p:cNvSpPr txBox="1">
            <a:spLocks noChangeArrowheads="1"/>
          </p:cNvSpPr>
          <p:nvPr/>
        </p:nvSpPr>
        <p:spPr bwMode="auto">
          <a:xfrm>
            <a:off x="6338270" y="831648"/>
            <a:ext cx="3979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>
                <a:ea typeface="굴림" panose="020B0600000101010101" pitchFamily="50" charset="-127"/>
              </a:rPr>
              <a:t>중간 삽입과 맨 끝 삽입은 문제 없다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800">
                <a:ea typeface="굴림" panose="020B0600000101010101" pitchFamily="50" charset="-127"/>
              </a:rPr>
              <a:t>But, </a:t>
            </a:r>
            <a:r>
              <a:rPr lang="ko-KR" altLang="en-US" sz="1800">
                <a:ea typeface="굴림" panose="020B0600000101010101" pitchFamily="50" charset="-127"/>
              </a:rPr>
              <a:t>맨 앞</a:t>
            </a:r>
            <a:r>
              <a:rPr lang="en-US" altLang="ko-KR" sz="1800">
                <a:ea typeface="굴림" panose="020B0600000101010101" pitchFamily="50" charset="-127"/>
              </a:rPr>
              <a:t> </a:t>
            </a:r>
            <a:r>
              <a:rPr lang="ko-KR" altLang="en-US" sz="1800">
                <a:ea typeface="굴림" panose="020B0600000101010101" pitchFamily="50" charset="-127"/>
              </a:rPr>
              <a:t>삽입은 작동하지 않는다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cxnSp>
        <p:nvCxnSpPr>
          <p:cNvPr id="60422" name="직선 화살표 연결선 18"/>
          <p:cNvCxnSpPr>
            <a:cxnSpLocks noChangeShapeType="1"/>
            <a:stCxn id="60421" idx="1"/>
            <a:endCxn id="60419" idx="3"/>
          </p:cNvCxnSpPr>
          <p:nvPr/>
        </p:nvCxnSpPr>
        <p:spPr bwMode="auto">
          <a:xfrm flipH="1">
            <a:off x="5561982" y="1155498"/>
            <a:ext cx="77628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4" name="TextBox 119"/>
          <p:cNvSpPr txBox="1">
            <a:spLocks noChangeArrowheads="1"/>
          </p:cNvSpPr>
          <p:nvPr/>
        </p:nvSpPr>
        <p:spPr bwMode="auto">
          <a:xfrm>
            <a:off x="1550946" y="5414159"/>
            <a:ext cx="186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600" dirty="0">
                <a:ea typeface="굴림" panose="020B0600000101010101" pitchFamily="50" charset="-127"/>
              </a:rPr>
              <a:t>중간에</a:t>
            </a:r>
            <a:r>
              <a:rPr lang="en-US" altLang="ko-KR" sz="1600" dirty="0"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ea typeface="굴림" panose="020B0600000101010101" pitchFamily="50" charset="-127"/>
              </a:rPr>
              <a:t>삽입</a:t>
            </a:r>
            <a:r>
              <a:rPr lang="en-US" altLang="ko-KR" sz="1600" dirty="0">
                <a:ea typeface="굴림" panose="020B0600000101010101" pitchFamily="50" charset="-127"/>
              </a:rPr>
              <a:t>: Okay</a:t>
            </a:r>
            <a:endParaRPr lang="ko-KR" altLang="en-US" sz="1600" dirty="0">
              <a:ea typeface="굴림" panose="020B0600000101010101" pitchFamily="50" charset="-127"/>
            </a:endParaRPr>
          </a:p>
        </p:txBody>
      </p:sp>
      <p:sp>
        <p:nvSpPr>
          <p:cNvPr id="60425" name="TextBox 120"/>
          <p:cNvSpPr txBox="1">
            <a:spLocks noChangeArrowheads="1"/>
          </p:cNvSpPr>
          <p:nvPr/>
        </p:nvSpPr>
        <p:spPr bwMode="auto">
          <a:xfrm>
            <a:off x="9937436" y="5910700"/>
            <a:ext cx="1920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600" dirty="0">
                <a:ea typeface="굴림" panose="020B0600000101010101" pitchFamily="50" charset="-127"/>
              </a:rPr>
              <a:t>맨</a:t>
            </a:r>
            <a:r>
              <a:rPr lang="en-US" altLang="ko-KR" sz="1600" dirty="0"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ea typeface="굴림" panose="020B0600000101010101" pitchFamily="50" charset="-127"/>
              </a:rPr>
              <a:t>끝에</a:t>
            </a:r>
            <a:r>
              <a:rPr lang="en-US" altLang="ko-KR" sz="1600" dirty="0"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ea typeface="굴림" panose="020B0600000101010101" pitchFamily="50" charset="-127"/>
              </a:rPr>
              <a:t>삽입</a:t>
            </a:r>
            <a:r>
              <a:rPr lang="en-US" altLang="ko-KR" sz="1600" dirty="0">
                <a:ea typeface="굴림" panose="020B0600000101010101" pitchFamily="50" charset="-127"/>
              </a:rPr>
              <a:t>: Okay</a:t>
            </a:r>
            <a:endParaRPr lang="ko-KR" altLang="en-US" sz="1600" dirty="0">
              <a:ea typeface="굴림" panose="020B0600000101010101" pitchFamily="50" charset="-127"/>
            </a:endParaRPr>
          </a:p>
        </p:txBody>
      </p:sp>
      <p:grpSp>
        <p:nvGrpSpPr>
          <p:cNvPr id="39" name="Group 45"/>
          <p:cNvGrpSpPr>
            <a:grpSpLocks/>
          </p:cNvGrpSpPr>
          <p:nvPr/>
        </p:nvGrpSpPr>
        <p:grpSpPr bwMode="auto">
          <a:xfrm>
            <a:off x="7392370" y="2371523"/>
            <a:ext cx="457200" cy="463550"/>
            <a:chOff x="3774" y="678"/>
            <a:chExt cx="342" cy="396"/>
          </a:xfrm>
        </p:grpSpPr>
        <p:sp>
          <p:nvSpPr>
            <p:cNvPr id="40" name="Line 46"/>
            <p:cNvSpPr>
              <a:spLocks noChangeShapeType="1"/>
            </p:cNvSpPr>
            <p:nvPr/>
          </p:nvSpPr>
          <p:spPr bwMode="auto">
            <a:xfrm>
              <a:off x="3774" y="725"/>
              <a:ext cx="222" cy="349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3792" y="678"/>
              <a:ext cx="324" cy="102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8" y="18"/>
                </a:cxn>
                <a:cxn ang="0">
                  <a:pos x="60" y="90"/>
                </a:cxn>
                <a:cxn ang="0">
                  <a:pos x="114" y="18"/>
                </a:cxn>
                <a:cxn ang="0">
                  <a:pos x="120" y="42"/>
                </a:cxn>
                <a:cxn ang="0">
                  <a:pos x="108" y="78"/>
                </a:cxn>
                <a:cxn ang="0">
                  <a:pos x="192" y="18"/>
                </a:cxn>
                <a:cxn ang="0">
                  <a:pos x="180" y="84"/>
                </a:cxn>
                <a:cxn ang="0">
                  <a:pos x="174" y="102"/>
                </a:cxn>
                <a:cxn ang="0">
                  <a:pos x="186" y="84"/>
                </a:cxn>
                <a:cxn ang="0">
                  <a:pos x="258" y="0"/>
                </a:cxn>
                <a:cxn ang="0">
                  <a:pos x="252" y="48"/>
                </a:cxn>
                <a:cxn ang="0">
                  <a:pos x="246" y="78"/>
                </a:cxn>
                <a:cxn ang="0">
                  <a:pos x="264" y="72"/>
                </a:cxn>
                <a:cxn ang="0">
                  <a:pos x="306" y="18"/>
                </a:cxn>
                <a:cxn ang="0">
                  <a:pos x="324" y="66"/>
                </a:cxn>
              </a:cxnLst>
              <a:rect l="0" t="0" r="r" b="b"/>
              <a:pathLst>
                <a:path w="324" h="102">
                  <a:moveTo>
                    <a:pt x="0" y="54"/>
                  </a:moveTo>
                  <a:cubicBezTo>
                    <a:pt x="27" y="47"/>
                    <a:pt x="39" y="45"/>
                    <a:pt x="48" y="18"/>
                  </a:cubicBezTo>
                  <a:cubicBezTo>
                    <a:pt x="56" y="41"/>
                    <a:pt x="38" y="80"/>
                    <a:pt x="60" y="90"/>
                  </a:cubicBezTo>
                  <a:cubicBezTo>
                    <a:pt x="77" y="97"/>
                    <a:pt x="110" y="31"/>
                    <a:pt x="114" y="18"/>
                  </a:cubicBezTo>
                  <a:cubicBezTo>
                    <a:pt x="116" y="26"/>
                    <a:pt x="121" y="34"/>
                    <a:pt x="120" y="42"/>
                  </a:cubicBezTo>
                  <a:cubicBezTo>
                    <a:pt x="119" y="55"/>
                    <a:pt x="101" y="89"/>
                    <a:pt x="108" y="78"/>
                  </a:cubicBezTo>
                  <a:cubicBezTo>
                    <a:pt x="127" y="49"/>
                    <a:pt x="159" y="29"/>
                    <a:pt x="192" y="18"/>
                  </a:cubicBezTo>
                  <a:cubicBezTo>
                    <a:pt x="189" y="34"/>
                    <a:pt x="184" y="67"/>
                    <a:pt x="180" y="84"/>
                  </a:cubicBezTo>
                  <a:cubicBezTo>
                    <a:pt x="178" y="90"/>
                    <a:pt x="168" y="102"/>
                    <a:pt x="174" y="102"/>
                  </a:cubicBezTo>
                  <a:cubicBezTo>
                    <a:pt x="181" y="102"/>
                    <a:pt x="181" y="90"/>
                    <a:pt x="186" y="84"/>
                  </a:cubicBezTo>
                  <a:cubicBezTo>
                    <a:pt x="210" y="56"/>
                    <a:pt x="232" y="26"/>
                    <a:pt x="258" y="0"/>
                  </a:cubicBezTo>
                  <a:cubicBezTo>
                    <a:pt x="256" y="16"/>
                    <a:pt x="254" y="32"/>
                    <a:pt x="252" y="48"/>
                  </a:cubicBezTo>
                  <a:cubicBezTo>
                    <a:pt x="250" y="58"/>
                    <a:pt x="241" y="69"/>
                    <a:pt x="246" y="78"/>
                  </a:cubicBezTo>
                  <a:cubicBezTo>
                    <a:pt x="249" y="84"/>
                    <a:pt x="258" y="74"/>
                    <a:pt x="264" y="72"/>
                  </a:cubicBezTo>
                  <a:cubicBezTo>
                    <a:pt x="277" y="53"/>
                    <a:pt x="293" y="37"/>
                    <a:pt x="306" y="18"/>
                  </a:cubicBezTo>
                  <a:cubicBezTo>
                    <a:pt x="311" y="34"/>
                    <a:pt x="306" y="101"/>
                    <a:pt x="324" y="66"/>
                  </a:cubicBezTo>
                </a:path>
              </a:pathLst>
            </a:custGeom>
            <a:noFill/>
            <a:ln w="38100" cmpd="sng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42" name="Group 48"/>
          <p:cNvGrpSpPr>
            <a:grpSpLocks/>
          </p:cNvGrpSpPr>
          <p:nvPr/>
        </p:nvGrpSpPr>
        <p:grpSpPr bwMode="auto">
          <a:xfrm>
            <a:off x="7411421" y="2630285"/>
            <a:ext cx="974725" cy="611188"/>
            <a:chOff x="3896" y="894"/>
            <a:chExt cx="730" cy="523"/>
          </a:xfrm>
        </p:grpSpPr>
        <p:grpSp>
          <p:nvGrpSpPr>
            <p:cNvPr id="60445" name="Group 49"/>
            <p:cNvGrpSpPr>
              <a:grpSpLocks/>
            </p:cNvGrpSpPr>
            <p:nvPr/>
          </p:nvGrpSpPr>
          <p:grpSpPr bwMode="auto">
            <a:xfrm>
              <a:off x="3896" y="894"/>
              <a:ext cx="730" cy="523"/>
              <a:chOff x="3896" y="894"/>
              <a:chExt cx="730" cy="523"/>
            </a:xfrm>
          </p:grpSpPr>
          <p:grpSp>
            <p:nvGrpSpPr>
              <p:cNvPr id="60447" name="Group 50"/>
              <p:cNvGrpSpPr>
                <a:grpSpLocks/>
              </p:cNvGrpSpPr>
              <p:nvPr/>
            </p:nvGrpSpPr>
            <p:grpSpPr bwMode="auto">
              <a:xfrm>
                <a:off x="3902" y="1091"/>
                <a:ext cx="724" cy="326"/>
                <a:chOff x="4766" y="467"/>
                <a:chExt cx="724" cy="326"/>
              </a:xfrm>
            </p:grpSpPr>
            <p:sp>
              <p:nvSpPr>
                <p:cNvPr id="48" name="Rectangle 51"/>
                <p:cNvSpPr>
                  <a:spLocks noChangeArrowheads="1"/>
                </p:cNvSpPr>
                <p:nvPr/>
              </p:nvSpPr>
              <p:spPr bwMode="auto">
                <a:xfrm>
                  <a:off x="4766" y="467"/>
                  <a:ext cx="724" cy="3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9" name="Line 52"/>
                <p:cNvSpPr>
                  <a:spLocks noChangeShapeType="1"/>
                </p:cNvSpPr>
                <p:nvPr/>
              </p:nvSpPr>
              <p:spPr bwMode="auto">
                <a:xfrm>
                  <a:off x="5129" y="467"/>
                  <a:ext cx="0" cy="32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2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  <p:sp>
            <p:nvSpPr>
              <p:cNvPr id="46" name="Line 53"/>
              <p:cNvSpPr>
                <a:spLocks noChangeShapeType="1"/>
              </p:cNvSpPr>
              <p:nvPr/>
            </p:nvSpPr>
            <p:spPr bwMode="auto">
              <a:xfrm flipV="1">
                <a:off x="4441" y="894"/>
                <a:ext cx="52" cy="3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7" name="Text Box 54"/>
              <p:cNvSpPr txBox="1">
                <a:spLocks noChangeArrowheads="1"/>
              </p:cNvSpPr>
              <p:nvPr/>
            </p:nvSpPr>
            <p:spPr bwMode="auto">
              <a:xfrm>
                <a:off x="3896" y="1111"/>
                <a:ext cx="391" cy="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굴림" pitchFamily="50" charset="-127"/>
                  </a:rPr>
                  <a:t>item</a:t>
                </a:r>
              </a:p>
            </p:txBody>
          </p:sp>
        </p:grpSp>
        <p:sp>
          <p:nvSpPr>
            <p:cNvPr id="44" name="Oval 55"/>
            <p:cNvSpPr>
              <a:spLocks noChangeArrowheads="1"/>
            </p:cNvSpPr>
            <p:nvPr/>
          </p:nvSpPr>
          <p:spPr bwMode="auto">
            <a:xfrm>
              <a:off x="4414" y="1230"/>
              <a:ext cx="43" cy="4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50" name="Rectangle 75"/>
          <p:cNvSpPr>
            <a:spLocks noChangeArrowheads="1"/>
          </p:cNvSpPr>
          <p:nvPr/>
        </p:nvSpPr>
        <p:spPr bwMode="auto">
          <a:xfrm>
            <a:off x="6690695" y="1976236"/>
            <a:ext cx="88106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PrevNode</a:t>
            </a:r>
            <a:endParaRPr lang="en-US" altLang="ko-KR" sz="12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  <p:grpSp>
        <p:nvGrpSpPr>
          <p:cNvPr id="51" name="그룹 50"/>
          <p:cNvGrpSpPr>
            <a:grpSpLocks/>
          </p:cNvGrpSpPr>
          <p:nvPr/>
        </p:nvGrpSpPr>
        <p:grpSpPr bwMode="auto">
          <a:xfrm>
            <a:off x="6036646" y="1839711"/>
            <a:ext cx="3773487" cy="1554163"/>
            <a:chOff x="1595044" y="3471970"/>
            <a:chExt cx="3774478" cy="1553792"/>
          </a:xfrm>
        </p:grpSpPr>
        <p:grpSp>
          <p:nvGrpSpPr>
            <p:cNvPr id="60430" name="Group 76"/>
            <p:cNvGrpSpPr>
              <a:grpSpLocks/>
            </p:cNvGrpSpPr>
            <p:nvPr/>
          </p:nvGrpSpPr>
          <p:grpSpPr bwMode="auto">
            <a:xfrm>
              <a:off x="1664285" y="3806882"/>
              <a:ext cx="3415530" cy="448857"/>
              <a:chOff x="3103" y="3373"/>
              <a:chExt cx="2556" cy="384"/>
            </a:xfrm>
          </p:grpSpPr>
          <p:sp>
            <p:nvSpPr>
              <p:cNvPr id="54" name="Text Box 65"/>
              <p:cNvSpPr txBox="1">
                <a:spLocks noChangeArrowheads="1"/>
              </p:cNvSpPr>
              <p:nvPr/>
            </p:nvSpPr>
            <p:spPr bwMode="auto">
              <a:xfrm>
                <a:off x="5329" y="3373"/>
                <a:ext cx="330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굴림" pitchFamily="50" charset="-127"/>
                  </a:rPr>
                  <a:t>…</a:t>
                </a:r>
              </a:p>
            </p:txBody>
          </p:sp>
          <p:grpSp>
            <p:nvGrpSpPr>
              <p:cNvPr id="60433" name="Group 74"/>
              <p:cNvGrpSpPr>
                <a:grpSpLocks/>
              </p:cNvGrpSpPr>
              <p:nvPr/>
            </p:nvGrpSpPr>
            <p:grpSpPr bwMode="auto">
              <a:xfrm>
                <a:off x="3103" y="3425"/>
                <a:ext cx="2261" cy="332"/>
                <a:chOff x="3499" y="3377"/>
                <a:chExt cx="2261" cy="332"/>
              </a:xfrm>
            </p:grpSpPr>
            <p:grpSp>
              <p:nvGrpSpPr>
                <p:cNvPr id="60434" name="Group 67"/>
                <p:cNvGrpSpPr>
                  <a:grpSpLocks/>
                </p:cNvGrpSpPr>
                <p:nvPr/>
              </p:nvGrpSpPr>
              <p:grpSpPr bwMode="auto">
                <a:xfrm>
                  <a:off x="3499" y="3383"/>
                  <a:ext cx="1151" cy="326"/>
                  <a:chOff x="3499" y="3383"/>
                  <a:chExt cx="1151" cy="326"/>
                </a:xfrm>
              </p:grpSpPr>
              <p:sp>
                <p:nvSpPr>
                  <p:cNvPr id="63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3383"/>
                    <a:ext cx="724" cy="3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ea typeface="굴림" pitchFamily="50" charset="-127"/>
                    </a:endParaRPr>
                  </a:p>
                </p:txBody>
              </p:sp>
              <p:sp>
                <p:nvSpPr>
                  <p:cNvPr id="64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289" y="3383"/>
                    <a:ext cx="0" cy="32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ko-KR" altLang="en-US" sz="200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65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499" y="3546"/>
                    <a:ext cx="4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ko-KR" altLang="en-US" sz="200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66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4454" y="3526"/>
                    <a:ext cx="44" cy="41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charset="0"/>
                      <a:ea typeface="굴림" pitchFamily="50" charset="-127"/>
                    </a:endParaRPr>
                  </a:p>
                </p:txBody>
              </p:sp>
            </p:grpSp>
            <p:grpSp>
              <p:nvGrpSpPr>
                <p:cNvPr id="60435" name="Group 68"/>
                <p:cNvGrpSpPr>
                  <a:grpSpLocks/>
                </p:cNvGrpSpPr>
                <p:nvPr/>
              </p:nvGrpSpPr>
              <p:grpSpPr bwMode="auto">
                <a:xfrm>
                  <a:off x="4477" y="3377"/>
                  <a:ext cx="1151" cy="326"/>
                  <a:chOff x="3499" y="3383"/>
                  <a:chExt cx="1151" cy="326"/>
                </a:xfrm>
              </p:grpSpPr>
              <p:sp>
                <p:nvSpPr>
                  <p:cNvPr id="59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3385"/>
                    <a:ext cx="724" cy="3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ea typeface="굴림" pitchFamily="50" charset="-127"/>
                    </a:endParaRPr>
                  </a:p>
                </p:txBody>
              </p:sp>
              <p:sp>
                <p:nvSpPr>
                  <p:cNvPr id="60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4288" y="3385"/>
                    <a:ext cx="0" cy="32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ko-KR" altLang="en-US" sz="200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61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3499" y="3548"/>
                    <a:ext cx="4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ko-KR" altLang="en-US" sz="200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62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4454" y="3526"/>
                    <a:ext cx="44" cy="41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charset="0"/>
                      <a:ea typeface="굴림" pitchFamily="50" charset="-127"/>
                    </a:endParaRPr>
                  </a:p>
                </p:txBody>
              </p:sp>
            </p:grpSp>
            <p:sp>
              <p:nvSpPr>
                <p:cNvPr id="58" name="Line 73"/>
                <p:cNvSpPr>
                  <a:spLocks noChangeShapeType="1"/>
                </p:cNvSpPr>
                <p:nvPr/>
              </p:nvSpPr>
              <p:spPr bwMode="auto">
                <a:xfrm>
                  <a:off x="5460" y="3546"/>
                  <a:ext cx="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2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 bwMode="auto">
            <a:xfrm>
              <a:off x="1595044" y="3471970"/>
              <a:ext cx="3774478" cy="15537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71891" y="2971754"/>
            <a:ext cx="4705064" cy="2416943"/>
            <a:chOff x="1485132" y="1623781"/>
            <a:chExt cx="5296157" cy="3013709"/>
          </a:xfrm>
        </p:grpSpPr>
        <p:grpSp>
          <p:nvGrpSpPr>
            <p:cNvPr id="45" name="그룹 44"/>
            <p:cNvGrpSpPr/>
            <p:nvPr/>
          </p:nvGrpSpPr>
          <p:grpSpPr>
            <a:xfrm>
              <a:off x="1485132" y="3123688"/>
              <a:ext cx="5296157" cy="1513802"/>
              <a:chOff x="447799" y="3240901"/>
              <a:chExt cx="10555460" cy="2805933"/>
            </a:xfrm>
          </p:grpSpPr>
          <p:cxnSp>
            <p:nvCxnSpPr>
              <p:cNvPr id="88" name="직선 화살표 연결선 87"/>
              <p:cNvCxnSpPr/>
              <p:nvPr/>
            </p:nvCxnSpPr>
            <p:spPr>
              <a:xfrm>
                <a:off x="1738663" y="3532313"/>
                <a:ext cx="698500" cy="40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/>
              <p:cNvCxnSpPr/>
              <p:nvPr/>
            </p:nvCxnSpPr>
            <p:spPr>
              <a:xfrm>
                <a:off x="7274050" y="3536394"/>
                <a:ext cx="698500" cy="40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/>
              <p:cNvCxnSpPr/>
              <p:nvPr/>
            </p:nvCxnSpPr>
            <p:spPr>
              <a:xfrm>
                <a:off x="8985938" y="3536394"/>
                <a:ext cx="698500" cy="40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H="1">
                <a:off x="10346395" y="3244792"/>
                <a:ext cx="645432" cy="5470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/>
              <p:cNvCxnSpPr/>
              <p:nvPr/>
            </p:nvCxnSpPr>
            <p:spPr>
              <a:xfrm flipV="1">
                <a:off x="5347384" y="3540476"/>
                <a:ext cx="894526" cy="630014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/>
              <p:cNvCxnSpPr/>
              <p:nvPr/>
            </p:nvCxnSpPr>
            <p:spPr>
              <a:xfrm flipV="1">
                <a:off x="3074367" y="3929639"/>
                <a:ext cx="0" cy="738869"/>
              </a:xfrm>
              <a:prstGeom prst="straightConnector1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/>
              <p:cNvSpPr txBox="1"/>
              <p:nvPr/>
            </p:nvSpPr>
            <p:spPr>
              <a:xfrm>
                <a:off x="2384431" y="4923749"/>
                <a:ext cx="1342109" cy="49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err="1">
                    <a:solidFill>
                      <a:schemeClr val="bg1">
                        <a:lumMod val="65000"/>
                      </a:schemeClr>
                    </a:solidFill>
                  </a:rPr>
                  <a:t>prevNode</a:t>
                </a:r>
                <a:endParaRPr lang="ko-KR" altLang="en-US" sz="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95" name="직선 화살표 연결선 94"/>
              <p:cNvCxnSpPr/>
              <p:nvPr/>
            </p:nvCxnSpPr>
            <p:spPr>
              <a:xfrm flipV="1">
                <a:off x="5038188" y="4554212"/>
                <a:ext cx="0" cy="738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4381623" y="5548893"/>
                <a:ext cx="1324128" cy="49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err="1"/>
                  <a:t>newNode</a:t>
                </a:r>
                <a:endParaRPr lang="ko-KR" altLang="en-US" sz="800" dirty="0"/>
              </a:p>
            </p:txBody>
          </p:sp>
          <p:grpSp>
            <p:nvGrpSpPr>
              <p:cNvPr id="97" name="그룹 96"/>
              <p:cNvGrpSpPr/>
              <p:nvPr/>
            </p:nvGrpSpPr>
            <p:grpSpPr>
              <a:xfrm>
                <a:off x="447799" y="3258809"/>
                <a:ext cx="1290864" cy="547007"/>
                <a:chOff x="903058" y="2415651"/>
                <a:chExt cx="1290864" cy="547007"/>
              </a:xfrm>
            </p:grpSpPr>
            <p:sp>
              <p:nvSpPr>
                <p:cNvPr id="116" name="직사각형 115"/>
                <p:cNvSpPr/>
                <p:nvPr/>
              </p:nvSpPr>
              <p:spPr>
                <a:xfrm>
                  <a:off x="903058" y="2415651"/>
                  <a:ext cx="1290864" cy="54700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/>
                      </a:solidFill>
                    </a:rPr>
                    <a:t>10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7" name="직선 연결선 116"/>
                <p:cNvCxnSpPr>
                  <a:stCxn id="116" idx="0"/>
                  <a:endCxn id="116" idx="2"/>
                </p:cNvCxnSpPr>
                <p:nvPr/>
              </p:nvCxnSpPr>
              <p:spPr>
                <a:xfrm>
                  <a:off x="1548490" y="2415651"/>
                  <a:ext cx="0" cy="5470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그룹 97"/>
              <p:cNvGrpSpPr/>
              <p:nvPr/>
            </p:nvGrpSpPr>
            <p:grpSpPr>
              <a:xfrm>
                <a:off x="2423983" y="3252957"/>
                <a:ext cx="1295016" cy="549062"/>
                <a:chOff x="2437162" y="2711802"/>
                <a:chExt cx="1295016" cy="549062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2437162" y="2711802"/>
                  <a:ext cx="645432" cy="54700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/>
                      </a:solidFill>
                    </a:rPr>
                    <a:t>17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3075313" y="2717653"/>
                  <a:ext cx="656865" cy="543211"/>
                </a:xfrm>
                <a:prstGeom prst="rect">
                  <a:avLst/>
                </a:prstGeom>
                <a:solidFill>
                  <a:srgbClr val="FFD9D5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9" name="직선 화살표 연결선 98"/>
              <p:cNvCxnSpPr/>
              <p:nvPr/>
            </p:nvCxnSpPr>
            <p:spPr>
              <a:xfrm>
                <a:off x="3390567" y="3534353"/>
                <a:ext cx="995137" cy="63613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그룹 99"/>
              <p:cNvGrpSpPr/>
              <p:nvPr/>
            </p:nvGrpSpPr>
            <p:grpSpPr>
              <a:xfrm>
                <a:off x="4393057" y="3895959"/>
                <a:ext cx="1295016" cy="549062"/>
                <a:chOff x="2437162" y="2711802"/>
                <a:chExt cx="1295016" cy="549062"/>
              </a:xfrm>
            </p:grpSpPr>
            <p:sp>
              <p:nvSpPr>
                <p:cNvPr id="112" name="직사각형 111"/>
                <p:cNvSpPr/>
                <p:nvPr/>
              </p:nvSpPr>
              <p:spPr>
                <a:xfrm>
                  <a:off x="2437162" y="2711802"/>
                  <a:ext cx="645432" cy="547007"/>
                </a:xfrm>
                <a:prstGeom prst="rect">
                  <a:avLst/>
                </a:prstGeom>
                <a:solidFill>
                  <a:srgbClr val="FFD9D5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rgbClr val="FF0000"/>
                      </a:solidFill>
                    </a:rPr>
                    <a:t>25</a:t>
                  </a:r>
                  <a:endParaRPr lang="ko-KR" altLang="en-US" sz="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3075313" y="2711802"/>
                  <a:ext cx="656865" cy="549062"/>
                </a:xfrm>
                <a:prstGeom prst="rect">
                  <a:avLst/>
                </a:prstGeom>
                <a:solidFill>
                  <a:srgbClr val="FFD9D5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6241910" y="3252956"/>
                <a:ext cx="1301153" cy="547007"/>
                <a:chOff x="2437162" y="2711802"/>
                <a:chExt cx="1301153" cy="547007"/>
              </a:xfrm>
            </p:grpSpPr>
            <p:sp>
              <p:nvSpPr>
                <p:cNvPr id="110" name="직사각형 109"/>
                <p:cNvSpPr/>
                <p:nvPr/>
              </p:nvSpPr>
              <p:spPr>
                <a:xfrm>
                  <a:off x="2437162" y="2711802"/>
                  <a:ext cx="645432" cy="54700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35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3081451" y="2711802"/>
                  <a:ext cx="656864" cy="54292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8001566" y="3248872"/>
                <a:ext cx="1301153" cy="547009"/>
                <a:chOff x="2437162" y="2711800"/>
                <a:chExt cx="1301153" cy="547009"/>
              </a:xfrm>
            </p:grpSpPr>
            <p:sp>
              <p:nvSpPr>
                <p:cNvPr id="108" name="직사각형 107"/>
                <p:cNvSpPr/>
                <p:nvPr/>
              </p:nvSpPr>
              <p:spPr>
                <a:xfrm>
                  <a:off x="2437162" y="2711802"/>
                  <a:ext cx="645432" cy="54700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40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3081450" y="2711800"/>
                  <a:ext cx="656865" cy="54700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9702106" y="3240901"/>
                <a:ext cx="1301153" cy="547007"/>
                <a:chOff x="2437162" y="2711802"/>
                <a:chExt cx="1301153" cy="547007"/>
              </a:xfrm>
            </p:grpSpPr>
            <p:sp>
              <p:nvSpPr>
                <p:cNvPr id="106" name="직사각형 105"/>
                <p:cNvSpPr/>
                <p:nvPr/>
              </p:nvSpPr>
              <p:spPr>
                <a:xfrm>
                  <a:off x="2437162" y="2711802"/>
                  <a:ext cx="645432" cy="54700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55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3081451" y="2711802"/>
                  <a:ext cx="656864" cy="54292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4" name="직사각형 103"/>
              <p:cNvSpPr/>
              <p:nvPr/>
            </p:nvSpPr>
            <p:spPr>
              <a:xfrm>
                <a:off x="4715773" y="5001848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2751693" y="4388461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2" name="직선 화살표 연결선 51"/>
            <p:cNvCxnSpPr/>
            <p:nvPr/>
          </p:nvCxnSpPr>
          <p:spPr>
            <a:xfrm>
              <a:off x="2132818" y="1780998"/>
              <a:ext cx="350469" cy="2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3860756" y="1783200"/>
              <a:ext cx="350469" cy="2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>
              <a:off x="4719689" y="1783200"/>
              <a:ext cx="350469" cy="2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5402292" y="1625880"/>
              <a:ext cx="323843" cy="295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V="1">
              <a:off x="2803001" y="1995355"/>
              <a:ext cx="0" cy="3986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462967" y="2531678"/>
              <a:ext cx="673397" cy="268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prevNode</a:t>
              </a:r>
              <a:endParaRPr lang="ko-KR" altLang="en-US" sz="800" dirty="0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1485132" y="1633442"/>
              <a:ext cx="647686" cy="295110"/>
              <a:chOff x="903058" y="2415651"/>
              <a:chExt cx="1290864" cy="54700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903058" y="2415651"/>
                <a:ext cx="1290864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10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7" name="직선 연결선 86"/>
              <p:cNvCxnSpPr>
                <a:stCxn id="86" idx="0"/>
                <a:endCxn id="86" idx="2"/>
              </p:cNvCxnSpPr>
              <p:nvPr/>
            </p:nvCxnSpPr>
            <p:spPr>
              <a:xfrm>
                <a:off x="1548490" y="2415651"/>
                <a:ext cx="0" cy="5470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>
              <a:off x="2476674" y="1630283"/>
              <a:ext cx="649769" cy="295110"/>
              <a:chOff x="2437162" y="2711802"/>
              <a:chExt cx="1295016" cy="54700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17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075313" y="2713858"/>
                <a:ext cx="656865" cy="5449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3342883" y="1630285"/>
              <a:ext cx="652849" cy="292908"/>
              <a:chOff x="2437160" y="2711802"/>
              <a:chExt cx="1301155" cy="542925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437160" y="2711802"/>
                <a:ext cx="645432" cy="542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35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081451" y="2711802"/>
                <a:ext cx="656864" cy="542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225784" y="1628081"/>
              <a:ext cx="652848" cy="295112"/>
              <a:chOff x="2437162" y="2711800"/>
              <a:chExt cx="1301153" cy="547009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40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3081450" y="2711800"/>
                <a:ext cx="656865" cy="5470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5079023" y="1623781"/>
              <a:ext cx="652848" cy="295110"/>
              <a:chOff x="2437162" y="2711802"/>
              <a:chExt cx="1301153" cy="547007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55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3081451" y="2711802"/>
                <a:ext cx="656864" cy="542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2641101" y="2242890"/>
              <a:ext cx="323843" cy="295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직선 화살표 연결선 74"/>
            <p:cNvCxnSpPr/>
            <p:nvPr/>
          </p:nvCxnSpPr>
          <p:spPr>
            <a:xfrm>
              <a:off x="2959505" y="1783200"/>
              <a:ext cx="350469" cy="2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0"/>
            <p:cNvSpPr txBox="1">
              <a:spLocks noChangeArrowheads="1"/>
            </p:cNvSpPr>
            <p:nvPr/>
          </p:nvSpPr>
          <p:spPr bwMode="auto">
            <a:xfrm>
              <a:off x="3825084" y="2421788"/>
              <a:ext cx="861053" cy="307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000" dirty="0">
                  <a:ea typeface="굴림" panose="020B0600000101010101" pitchFamily="50" charset="-127"/>
                </a:rPr>
                <a:t>add(2, 25)</a:t>
              </a:r>
              <a:endParaRPr lang="ko-KR" altLang="en-US" sz="1000" dirty="0">
                <a:ea typeface="굴림" panose="020B0600000101010101" pitchFamily="50" charset="-127"/>
              </a:endParaRPr>
            </a:p>
          </p:txBody>
        </p:sp>
        <p:sp>
          <p:nvSpPr>
            <p:cNvPr id="77" name="아래쪽 화살표 76"/>
            <p:cNvSpPr/>
            <p:nvPr/>
          </p:nvSpPr>
          <p:spPr bwMode="auto">
            <a:xfrm>
              <a:off x="3531848" y="2531549"/>
              <a:ext cx="457289" cy="270585"/>
            </a:xfrm>
            <a:prstGeom prst="downArrow">
              <a:avLst>
                <a:gd name="adj1" fmla="val 50000"/>
                <a:gd name="adj2" fmla="val 51227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7105028" y="3695290"/>
            <a:ext cx="4557094" cy="2174975"/>
            <a:chOff x="1171133" y="1705587"/>
            <a:chExt cx="4554161" cy="2290605"/>
          </a:xfrm>
        </p:grpSpPr>
        <p:cxnSp>
          <p:nvCxnSpPr>
            <p:cNvPr id="119" name="직선 화살표 연결선 118"/>
            <p:cNvCxnSpPr/>
            <p:nvPr/>
          </p:nvCxnSpPr>
          <p:spPr>
            <a:xfrm>
              <a:off x="1746099" y="1841651"/>
              <a:ext cx="308389" cy="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3266566" y="1843557"/>
              <a:ext cx="308389" cy="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4022368" y="1843557"/>
              <a:ext cx="308389" cy="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H="1">
              <a:off x="4623011" y="1707404"/>
              <a:ext cx="284960" cy="2554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 flipV="1">
              <a:off x="4636373" y="1978448"/>
              <a:ext cx="0" cy="3449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4337167" y="2442609"/>
              <a:ext cx="597856" cy="246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prevNode</a:t>
              </a:r>
              <a:endParaRPr lang="ko-KR" altLang="en-US" sz="800" dirty="0"/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1176180" y="1713948"/>
              <a:ext cx="569919" cy="255404"/>
              <a:chOff x="903058" y="2415651"/>
              <a:chExt cx="1290864" cy="547007"/>
            </a:xfrm>
          </p:grpSpPr>
          <p:sp>
            <p:nvSpPr>
              <p:cNvPr id="172" name="직사각형 171"/>
              <p:cNvSpPr/>
              <p:nvPr/>
            </p:nvSpPr>
            <p:spPr>
              <a:xfrm>
                <a:off x="903058" y="2415651"/>
                <a:ext cx="1290864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10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3" name="직선 연결선 172"/>
              <p:cNvCxnSpPr>
                <a:stCxn id="172" idx="0"/>
                <a:endCxn id="172" idx="2"/>
              </p:cNvCxnSpPr>
              <p:nvPr/>
            </p:nvCxnSpPr>
            <p:spPr>
              <a:xfrm>
                <a:off x="1548490" y="2415651"/>
                <a:ext cx="0" cy="5470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그룹 125"/>
            <p:cNvGrpSpPr/>
            <p:nvPr/>
          </p:nvGrpSpPr>
          <p:grpSpPr>
            <a:xfrm>
              <a:off x="2048669" y="1711216"/>
              <a:ext cx="571752" cy="256364"/>
              <a:chOff x="2437162" y="2711802"/>
              <a:chExt cx="1295016" cy="549062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17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3075313" y="2717653"/>
                <a:ext cx="656865" cy="5432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2810873" y="1711216"/>
              <a:ext cx="574462" cy="253499"/>
              <a:chOff x="2437160" y="2711802"/>
              <a:chExt cx="1301155" cy="542925"/>
            </a:xfrm>
          </p:grpSpPr>
          <p:sp>
            <p:nvSpPr>
              <p:cNvPr id="168" name="직사각형 167"/>
              <p:cNvSpPr/>
              <p:nvPr/>
            </p:nvSpPr>
            <p:spPr>
              <a:xfrm>
                <a:off x="2437160" y="2711802"/>
                <a:ext cx="645432" cy="542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35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3081451" y="2711802"/>
                <a:ext cx="656864" cy="542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3587765" y="1709308"/>
              <a:ext cx="574461" cy="255406"/>
              <a:chOff x="2437162" y="2711800"/>
              <a:chExt cx="1301153" cy="547009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40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3081450" y="2711800"/>
                <a:ext cx="656865" cy="5470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4338557" y="1705587"/>
              <a:ext cx="574461" cy="255404"/>
              <a:chOff x="2437162" y="2711802"/>
              <a:chExt cx="1301153" cy="547007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55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3081452" y="2711802"/>
                <a:ext cx="656863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4493912" y="2192679"/>
              <a:ext cx="284960" cy="2554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직선 화살표 연결선 130"/>
            <p:cNvCxnSpPr/>
            <p:nvPr/>
          </p:nvCxnSpPr>
          <p:spPr>
            <a:xfrm>
              <a:off x="2473527" y="1843557"/>
              <a:ext cx="308389" cy="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70"/>
            <p:cNvSpPr txBox="1">
              <a:spLocks noChangeArrowheads="1"/>
            </p:cNvSpPr>
            <p:nvPr/>
          </p:nvSpPr>
          <p:spPr bwMode="auto">
            <a:xfrm>
              <a:off x="3179243" y="2387316"/>
              <a:ext cx="764461" cy="281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000" dirty="0">
                  <a:ea typeface="굴림" panose="020B0600000101010101" pitchFamily="50" charset="-127"/>
                </a:rPr>
                <a:t>add(5, 60)</a:t>
              </a:r>
              <a:endParaRPr lang="ko-KR" altLang="en-US" sz="1000" dirty="0">
                <a:ea typeface="굴림" panose="020B0600000101010101" pitchFamily="50" charset="-127"/>
              </a:endParaRPr>
            </a:p>
          </p:txBody>
        </p:sp>
        <p:sp>
          <p:nvSpPr>
            <p:cNvPr id="133" name="아래쪽 화살표 132"/>
            <p:cNvSpPr/>
            <p:nvPr/>
          </p:nvSpPr>
          <p:spPr bwMode="auto">
            <a:xfrm>
              <a:off x="2912971" y="2491545"/>
              <a:ext cx="398847" cy="239436"/>
            </a:xfrm>
            <a:prstGeom prst="downArrow">
              <a:avLst>
                <a:gd name="adj1" fmla="val 50000"/>
                <a:gd name="adj2" fmla="val 51227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134" name="직선 화살표 연결선 133"/>
            <p:cNvCxnSpPr/>
            <p:nvPr/>
          </p:nvCxnSpPr>
          <p:spPr>
            <a:xfrm>
              <a:off x="1741052" y="3125946"/>
              <a:ext cx="308389" cy="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/>
            <p:nvPr/>
          </p:nvCxnSpPr>
          <p:spPr>
            <a:xfrm>
              <a:off x="3261519" y="3127852"/>
              <a:ext cx="308389" cy="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>
              <a:off x="4017321" y="3127852"/>
              <a:ext cx="308389" cy="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 flipV="1">
              <a:off x="4631591" y="3262743"/>
              <a:ext cx="0" cy="344988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4332384" y="3726909"/>
              <a:ext cx="597856" cy="2462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>
                  <a:solidFill>
                    <a:schemeClr val="bg1">
                      <a:lumMod val="75000"/>
                    </a:schemeClr>
                  </a:solidFill>
                </a:rPr>
                <a:t>prevNode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1171133" y="2998243"/>
              <a:ext cx="569919" cy="255404"/>
              <a:chOff x="903058" y="2415651"/>
              <a:chExt cx="1290864" cy="547007"/>
            </a:xfrm>
          </p:grpSpPr>
          <p:sp>
            <p:nvSpPr>
              <p:cNvPr id="162" name="직사각형 161"/>
              <p:cNvSpPr/>
              <p:nvPr/>
            </p:nvSpPr>
            <p:spPr>
              <a:xfrm>
                <a:off x="903058" y="2415651"/>
                <a:ext cx="1290864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10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3" name="직선 연결선 162"/>
              <p:cNvCxnSpPr>
                <a:stCxn id="162" idx="0"/>
                <a:endCxn id="162" idx="2"/>
              </p:cNvCxnSpPr>
              <p:nvPr/>
            </p:nvCxnSpPr>
            <p:spPr>
              <a:xfrm>
                <a:off x="1548490" y="2415651"/>
                <a:ext cx="0" cy="5470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그룹 139"/>
            <p:cNvGrpSpPr/>
            <p:nvPr/>
          </p:nvGrpSpPr>
          <p:grpSpPr>
            <a:xfrm>
              <a:off x="2043622" y="2995511"/>
              <a:ext cx="571752" cy="256364"/>
              <a:chOff x="2437162" y="2711802"/>
              <a:chExt cx="1295016" cy="549062"/>
            </a:xfrm>
          </p:grpSpPr>
          <p:sp>
            <p:nvSpPr>
              <p:cNvPr id="160" name="직사각형 159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17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3075313" y="2717653"/>
                <a:ext cx="656865" cy="5432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2805826" y="2995511"/>
              <a:ext cx="574462" cy="253499"/>
              <a:chOff x="2437160" y="2711802"/>
              <a:chExt cx="1301155" cy="542925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2437160" y="2711802"/>
                <a:ext cx="645432" cy="542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35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3081451" y="2711802"/>
                <a:ext cx="656864" cy="542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3582718" y="2993603"/>
              <a:ext cx="574461" cy="255406"/>
              <a:chOff x="2437162" y="2711800"/>
              <a:chExt cx="1301153" cy="547009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40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3081450" y="2711800"/>
                <a:ext cx="656865" cy="5470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4333510" y="2989882"/>
              <a:ext cx="574461" cy="255404"/>
              <a:chOff x="2437162" y="2711802"/>
              <a:chExt cx="1301153" cy="547007"/>
            </a:xfrm>
          </p:grpSpPr>
          <p:sp>
            <p:nvSpPr>
              <p:cNvPr id="154" name="직사각형 153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55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3081451" y="2711802"/>
                <a:ext cx="656864" cy="542925"/>
              </a:xfrm>
              <a:prstGeom prst="rect">
                <a:avLst/>
              </a:prstGeom>
              <a:solidFill>
                <a:srgbClr val="FFD9D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4" name="직사각형 143"/>
            <p:cNvSpPr/>
            <p:nvPr/>
          </p:nvSpPr>
          <p:spPr>
            <a:xfrm>
              <a:off x="4489130" y="3476974"/>
              <a:ext cx="284960" cy="25540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직선 화살표 연결선 144"/>
            <p:cNvCxnSpPr/>
            <p:nvPr/>
          </p:nvCxnSpPr>
          <p:spPr>
            <a:xfrm>
              <a:off x="2468480" y="3127852"/>
              <a:ext cx="308389" cy="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/>
            <p:cNvCxnSpPr/>
            <p:nvPr/>
          </p:nvCxnSpPr>
          <p:spPr>
            <a:xfrm>
              <a:off x="4781798" y="3127852"/>
              <a:ext cx="308389" cy="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그룹 146"/>
            <p:cNvGrpSpPr/>
            <p:nvPr/>
          </p:nvGrpSpPr>
          <p:grpSpPr>
            <a:xfrm>
              <a:off x="5097987" y="2989757"/>
              <a:ext cx="569413" cy="255530"/>
              <a:chOff x="2437162" y="2711532"/>
              <a:chExt cx="1289719" cy="547277"/>
            </a:xfrm>
            <a:solidFill>
              <a:srgbClr val="FFD9D5"/>
            </a:solidFill>
          </p:grpSpPr>
          <p:sp>
            <p:nvSpPr>
              <p:cNvPr id="152" name="직사각형 151"/>
              <p:cNvSpPr/>
              <p:nvPr/>
            </p:nvSpPr>
            <p:spPr>
              <a:xfrm>
                <a:off x="3070018" y="2711532"/>
                <a:ext cx="656863" cy="54292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60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8" name="직선 연결선 147"/>
            <p:cNvCxnSpPr/>
            <p:nvPr/>
          </p:nvCxnSpPr>
          <p:spPr>
            <a:xfrm flipH="1">
              <a:off x="5382441" y="2991699"/>
              <a:ext cx="284960" cy="2554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087389" y="3732395"/>
              <a:ext cx="637905" cy="263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/>
                <a:t>newNode</a:t>
              </a:r>
              <a:endParaRPr lang="ko-KR" altLang="en-US" sz="900" dirty="0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234914" y="3476974"/>
              <a:ext cx="284959" cy="2554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직선 화살표 연결선 150"/>
            <p:cNvCxnSpPr/>
            <p:nvPr/>
          </p:nvCxnSpPr>
          <p:spPr>
            <a:xfrm flipV="1">
              <a:off x="5379835" y="3262743"/>
              <a:ext cx="0" cy="3449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직사각형 174"/>
          <p:cNvSpPr/>
          <p:nvPr/>
        </p:nvSpPr>
        <p:spPr>
          <a:xfrm>
            <a:off x="144281" y="2487910"/>
            <a:ext cx="4941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5-15 </a:t>
            </a:r>
            <a:r>
              <a:rPr lang="ko-KR" altLang="en-US" sz="1400" dirty="0"/>
              <a:t>연결 리스트에서 중간에 원소</a:t>
            </a:r>
            <a:r>
              <a:rPr lang="en-US" altLang="ko-KR" sz="1400" dirty="0"/>
              <a:t>(25)</a:t>
            </a:r>
            <a:r>
              <a:rPr lang="ko-KR" altLang="en-US" sz="1400" dirty="0"/>
              <a:t>를 삽입하는 예</a:t>
            </a:r>
          </a:p>
        </p:txBody>
      </p:sp>
      <p:sp>
        <p:nvSpPr>
          <p:cNvPr id="176" name="직사각형 175"/>
          <p:cNvSpPr/>
          <p:nvPr/>
        </p:nvSpPr>
        <p:spPr>
          <a:xfrm>
            <a:off x="5052866" y="5957705"/>
            <a:ext cx="4941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5-16 </a:t>
            </a:r>
            <a:r>
              <a:rPr lang="ko-KR" altLang="en-US" sz="1400" dirty="0"/>
              <a:t>연결 리스트의 맨 뒤에 원소</a:t>
            </a:r>
            <a:r>
              <a:rPr lang="en-US" altLang="ko-KR" sz="1400" dirty="0"/>
              <a:t>(60)</a:t>
            </a:r>
            <a:r>
              <a:rPr lang="ko-KR" altLang="en-US" sz="1400" dirty="0"/>
              <a:t>를 삽입하는 예</a:t>
            </a:r>
          </a:p>
        </p:txBody>
      </p:sp>
    </p:spTree>
    <p:extLst>
      <p:ext uri="{BB962C8B-B14F-4D97-AF65-F5344CB8AC3E}">
        <p14:creationId xmlns:p14="http://schemas.microsoft.com/office/powerpoint/2010/main" val="36344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324511" y="3107590"/>
            <a:ext cx="6194474" cy="3305483"/>
          </a:xfrm>
          <a:prstGeom prst="rect">
            <a:avLst/>
          </a:prstGeom>
          <a:solidFill>
            <a:srgbClr val="ECE6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443" name="직사각형 2"/>
          <p:cNvSpPr>
            <a:spLocks noChangeArrowheads="1"/>
          </p:cNvSpPr>
          <p:nvPr/>
        </p:nvSpPr>
        <p:spPr bwMode="auto">
          <a:xfrm>
            <a:off x="1747741" y="1716983"/>
            <a:ext cx="2643188" cy="1090612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newNode.item ← 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90000"/>
              </a:lnSpc>
            </a:pPr>
            <a:r>
              <a:rPr lang="en-US" altLang="ko-KR" sz="18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newNode.next ← head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ko-KR" sz="180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head ← newNode</a:t>
            </a:r>
          </a:p>
          <a:p>
            <a:pPr>
              <a:lnSpc>
                <a:spcPct val="90000"/>
              </a:lnSpc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numItems++</a:t>
            </a:r>
          </a:p>
        </p:txBody>
      </p:sp>
      <p:sp>
        <p:nvSpPr>
          <p:cNvPr id="61444" name="TextBox 3"/>
          <p:cNvSpPr txBox="1">
            <a:spLocks noChangeArrowheads="1"/>
          </p:cNvSpPr>
          <p:nvPr/>
        </p:nvSpPr>
        <p:spPr bwMode="auto">
          <a:xfrm>
            <a:off x="5167216" y="2075759"/>
            <a:ext cx="1993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 dirty="0">
                <a:ea typeface="굴림" panose="020B0600000101010101" pitchFamily="50" charset="-127"/>
              </a:rPr>
              <a:t>맨 앞에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ea typeface="굴림" panose="020B0600000101010101" pitchFamily="50" charset="-127"/>
              </a:rPr>
              <a:t>삽입할 때</a:t>
            </a:r>
            <a:endParaRPr lang="en-US" altLang="ko-KR" sz="1800" dirty="0">
              <a:ea typeface="굴림" panose="020B0600000101010101" pitchFamily="50" charset="-127"/>
            </a:endParaRPr>
          </a:p>
        </p:txBody>
      </p:sp>
      <p:cxnSp>
        <p:nvCxnSpPr>
          <p:cNvPr id="61445" name="직선 화살표 연결선 4"/>
          <p:cNvCxnSpPr>
            <a:cxnSpLocks noChangeShapeType="1"/>
          </p:cNvCxnSpPr>
          <p:nvPr/>
        </p:nvCxnSpPr>
        <p:spPr bwMode="auto">
          <a:xfrm flipH="1">
            <a:off x="4390930" y="2261495"/>
            <a:ext cx="77628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7424641" y="940696"/>
            <a:ext cx="457200" cy="473075"/>
            <a:chOff x="3774" y="678"/>
            <a:chExt cx="342" cy="396"/>
          </a:xfrm>
        </p:grpSpPr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3774" y="726"/>
              <a:ext cx="222" cy="34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0" name="Freeform 30"/>
            <p:cNvSpPr>
              <a:spLocks/>
            </p:cNvSpPr>
            <p:nvPr/>
          </p:nvSpPr>
          <p:spPr bwMode="auto">
            <a:xfrm>
              <a:off x="3792" y="678"/>
              <a:ext cx="324" cy="102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8" y="18"/>
                </a:cxn>
                <a:cxn ang="0">
                  <a:pos x="60" y="90"/>
                </a:cxn>
                <a:cxn ang="0">
                  <a:pos x="114" y="18"/>
                </a:cxn>
                <a:cxn ang="0">
                  <a:pos x="120" y="42"/>
                </a:cxn>
                <a:cxn ang="0">
                  <a:pos x="108" y="78"/>
                </a:cxn>
                <a:cxn ang="0">
                  <a:pos x="192" y="18"/>
                </a:cxn>
                <a:cxn ang="0">
                  <a:pos x="180" y="84"/>
                </a:cxn>
                <a:cxn ang="0">
                  <a:pos x="174" y="102"/>
                </a:cxn>
                <a:cxn ang="0">
                  <a:pos x="186" y="84"/>
                </a:cxn>
                <a:cxn ang="0">
                  <a:pos x="258" y="0"/>
                </a:cxn>
                <a:cxn ang="0">
                  <a:pos x="252" y="48"/>
                </a:cxn>
                <a:cxn ang="0">
                  <a:pos x="246" y="78"/>
                </a:cxn>
                <a:cxn ang="0">
                  <a:pos x="264" y="72"/>
                </a:cxn>
                <a:cxn ang="0">
                  <a:pos x="306" y="18"/>
                </a:cxn>
                <a:cxn ang="0">
                  <a:pos x="324" y="66"/>
                </a:cxn>
              </a:cxnLst>
              <a:rect l="0" t="0" r="r" b="b"/>
              <a:pathLst>
                <a:path w="324" h="102">
                  <a:moveTo>
                    <a:pt x="0" y="54"/>
                  </a:moveTo>
                  <a:cubicBezTo>
                    <a:pt x="27" y="47"/>
                    <a:pt x="39" y="45"/>
                    <a:pt x="48" y="18"/>
                  </a:cubicBezTo>
                  <a:cubicBezTo>
                    <a:pt x="56" y="41"/>
                    <a:pt x="38" y="80"/>
                    <a:pt x="60" y="90"/>
                  </a:cubicBezTo>
                  <a:cubicBezTo>
                    <a:pt x="77" y="97"/>
                    <a:pt x="110" y="31"/>
                    <a:pt x="114" y="18"/>
                  </a:cubicBezTo>
                  <a:cubicBezTo>
                    <a:pt x="116" y="26"/>
                    <a:pt x="121" y="34"/>
                    <a:pt x="120" y="42"/>
                  </a:cubicBezTo>
                  <a:cubicBezTo>
                    <a:pt x="119" y="55"/>
                    <a:pt x="101" y="89"/>
                    <a:pt x="108" y="78"/>
                  </a:cubicBezTo>
                  <a:cubicBezTo>
                    <a:pt x="127" y="49"/>
                    <a:pt x="159" y="29"/>
                    <a:pt x="192" y="18"/>
                  </a:cubicBezTo>
                  <a:cubicBezTo>
                    <a:pt x="189" y="34"/>
                    <a:pt x="184" y="67"/>
                    <a:pt x="180" y="84"/>
                  </a:cubicBezTo>
                  <a:cubicBezTo>
                    <a:pt x="178" y="90"/>
                    <a:pt x="168" y="102"/>
                    <a:pt x="174" y="102"/>
                  </a:cubicBezTo>
                  <a:cubicBezTo>
                    <a:pt x="181" y="102"/>
                    <a:pt x="181" y="90"/>
                    <a:pt x="186" y="84"/>
                  </a:cubicBezTo>
                  <a:cubicBezTo>
                    <a:pt x="210" y="56"/>
                    <a:pt x="232" y="26"/>
                    <a:pt x="258" y="0"/>
                  </a:cubicBezTo>
                  <a:cubicBezTo>
                    <a:pt x="256" y="16"/>
                    <a:pt x="254" y="32"/>
                    <a:pt x="252" y="48"/>
                  </a:cubicBezTo>
                  <a:cubicBezTo>
                    <a:pt x="250" y="58"/>
                    <a:pt x="241" y="69"/>
                    <a:pt x="246" y="78"/>
                  </a:cubicBezTo>
                  <a:cubicBezTo>
                    <a:pt x="249" y="84"/>
                    <a:pt x="258" y="74"/>
                    <a:pt x="264" y="72"/>
                  </a:cubicBezTo>
                  <a:cubicBezTo>
                    <a:pt x="277" y="53"/>
                    <a:pt x="293" y="37"/>
                    <a:pt x="306" y="18"/>
                  </a:cubicBezTo>
                  <a:cubicBezTo>
                    <a:pt x="311" y="34"/>
                    <a:pt x="306" y="101"/>
                    <a:pt x="324" y="66"/>
                  </a:cubicBezTo>
                </a:path>
              </a:pathLst>
            </a:custGeom>
            <a:noFill/>
            <a:ln w="38100" cmpd="sng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7486554" y="1194696"/>
            <a:ext cx="976312" cy="625475"/>
            <a:chOff x="3896" y="894"/>
            <a:chExt cx="730" cy="523"/>
          </a:xfrm>
        </p:grpSpPr>
        <p:grpSp>
          <p:nvGrpSpPr>
            <p:cNvPr id="61463" name="Group 32"/>
            <p:cNvGrpSpPr>
              <a:grpSpLocks/>
            </p:cNvGrpSpPr>
            <p:nvPr/>
          </p:nvGrpSpPr>
          <p:grpSpPr bwMode="auto">
            <a:xfrm>
              <a:off x="3896" y="894"/>
              <a:ext cx="730" cy="523"/>
              <a:chOff x="3896" y="894"/>
              <a:chExt cx="730" cy="523"/>
            </a:xfrm>
          </p:grpSpPr>
          <p:grpSp>
            <p:nvGrpSpPr>
              <p:cNvPr id="61465" name="Group 20"/>
              <p:cNvGrpSpPr>
                <a:grpSpLocks/>
              </p:cNvGrpSpPr>
              <p:nvPr/>
            </p:nvGrpSpPr>
            <p:grpSpPr bwMode="auto">
              <a:xfrm>
                <a:off x="3902" y="1091"/>
                <a:ext cx="724" cy="326"/>
                <a:chOff x="4766" y="467"/>
                <a:chExt cx="724" cy="326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766" y="464"/>
                  <a:ext cx="724" cy="32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8" name="Line 17"/>
                <p:cNvSpPr>
                  <a:spLocks noChangeShapeType="1"/>
                </p:cNvSpPr>
                <p:nvPr/>
              </p:nvSpPr>
              <p:spPr bwMode="auto">
                <a:xfrm>
                  <a:off x="5128" y="464"/>
                  <a:ext cx="0" cy="32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2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41" y="894"/>
                <a:ext cx="52" cy="35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" name="Text Box 26"/>
              <p:cNvSpPr txBox="1">
                <a:spLocks noChangeArrowheads="1"/>
              </p:cNvSpPr>
              <p:nvPr/>
            </p:nvSpPr>
            <p:spPr bwMode="auto">
              <a:xfrm>
                <a:off x="3896" y="1106"/>
                <a:ext cx="391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굴림" pitchFamily="50" charset="-127"/>
                  </a:rPr>
                  <a:t>item</a:t>
                </a:r>
              </a:p>
            </p:txBody>
          </p:sp>
        </p:grpSp>
        <p:sp>
          <p:nvSpPr>
            <p:cNvPr id="13" name="Oval 24"/>
            <p:cNvSpPr>
              <a:spLocks noChangeArrowheads="1"/>
            </p:cNvSpPr>
            <p:nvPr/>
          </p:nvSpPr>
          <p:spPr bwMode="auto">
            <a:xfrm>
              <a:off x="4414" y="1230"/>
              <a:ext cx="44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19" name="그룹 18"/>
          <p:cNvGrpSpPr>
            <a:grpSpLocks/>
          </p:cNvGrpSpPr>
          <p:nvPr/>
        </p:nvGrpSpPr>
        <p:grpSpPr bwMode="auto">
          <a:xfrm>
            <a:off x="7002366" y="513658"/>
            <a:ext cx="3498850" cy="1484312"/>
            <a:chOff x="5520776" y="721895"/>
            <a:chExt cx="3499471" cy="1485040"/>
          </a:xfrm>
        </p:grpSpPr>
        <p:grpSp>
          <p:nvGrpSpPr>
            <p:cNvPr id="61451" name="Group 31"/>
            <p:cNvGrpSpPr>
              <a:grpSpLocks/>
            </p:cNvGrpSpPr>
            <p:nvPr/>
          </p:nvGrpSpPr>
          <p:grpSpPr bwMode="auto">
            <a:xfrm>
              <a:off x="5598189" y="770021"/>
              <a:ext cx="2721172" cy="631742"/>
              <a:chOff x="3528" y="355"/>
              <a:chExt cx="2036" cy="528"/>
            </a:xfrm>
          </p:grpSpPr>
          <p:grpSp>
            <p:nvGrpSpPr>
              <p:cNvPr id="61453" name="Group 8"/>
              <p:cNvGrpSpPr>
                <a:grpSpLocks/>
              </p:cNvGrpSpPr>
              <p:nvPr/>
            </p:nvGrpSpPr>
            <p:grpSpPr bwMode="auto">
              <a:xfrm>
                <a:off x="3787" y="557"/>
                <a:ext cx="1151" cy="326"/>
                <a:chOff x="1069" y="1680"/>
                <a:chExt cx="1293" cy="391"/>
              </a:xfrm>
            </p:grpSpPr>
            <p:sp>
              <p:nvSpPr>
                <p:cNvPr id="28" name="Rectangle 9"/>
                <p:cNvSpPr>
                  <a:spLocks noChangeArrowheads="1"/>
                </p:cNvSpPr>
                <p:nvPr/>
              </p:nvSpPr>
              <p:spPr bwMode="auto">
                <a:xfrm>
                  <a:off x="1550" y="1678"/>
                  <a:ext cx="814" cy="3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9" name="Line 10"/>
                <p:cNvSpPr>
                  <a:spLocks noChangeShapeType="1"/>
                </p:cNvSpPr>
                <p:nvPr/>
              </p:nvSpPr>
              <p:spPr bwMode="auto">
                <a:xfrm>
                  <a:off x="1955" y="1678"/>
                  <a:ext cx="0" cy="3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2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30" name="Line 11"/>
                <p:cNvSpPr>
                  <a:spLocks noChangeShapeType="1"/>
                </p:cNvSpPr>
                <p:nvPr/>
              </p:nvSpPr>
              <p:spPr bwMode="auto">
                <a:xfrm>
                  <a:off x="1069" y="1875"/>
                  <a:ext cx="4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2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31" name="Oval 12"/>
                <p:cNvSpPr>
                  <a:spLocks noChangeArrowheads="1"/>
                </p:cNvSpPr>
                <p:nvPr/>
              </p:nvSpPr>
              <p:spPr bwMode="auto">
                <a:xfrm>
                  <a:off x="2142" y="1851"/>
                  <a:ext cx="49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</p:grpSp>
          <p:sp>
            <p:nvSpPr>
              <p:cNvPr id="23" name="Rectangle 13"/>
              <p:cNvSpPr>
                <a:spLocks noChangeArrowheads="1"/>
              </p:cNvSpPr>
              <p:nvPr/>
            </p:nvSpPr>
            <p:spPr bwMode="auto">
              <a:xfrm>
                <a:off x="3627" y="598"/>
                <a:ext cx="284" cy="2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4" name="Oval 14"/>
              <p:cNvSpPr>
                <a:spLocks noChangeArrowheads="1"/>
              </p:cNvSpPr>
              <p:nvPr/>
            </p:nvSpPr>
            <p:spPr bwMode="auto">
              <a:xfrm>
                <a:off x="3742" y="702"/>
                <a:ext cx="43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4784" y="720"/>
                <a:ext cx="4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5234" y="491"/>
                <a:ext cx="330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굴림" pitchFamily="50" charset="-127"/>
                  </a:rPr>
                  <a:t>…</a:t>
                </a:r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3528" y="355"/>
                <a:ext cx="436" cy="2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굴림" pitchFamily="50" charset="-127"/>
                  </a:rPr>
                  <a:t>head</a:t>
                </a:r>
              </a:p>
            </p:txBody>
          </p:sp>
        </p:grpSp>
        <p:sp>
          <p:nvSpPr>
            <p:cNvPr id="21" name="직사각형 20"/>
            <p:cNvSpPr/>
            <p:nvPr/>
          </p:nvSpPr>
          <p:spPr bwMode="auto">
            <a:xfrm>
              <a:off x="5520776" y="721895"/>
              <a:ext cx="3499471" cy="1485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330443" y="3270640"/>
            <a:ext cx="6030643" cy="3059556"/>
            <a:chOff x="980792" y="1787844"/>
            <a:chExt cx="4439715" cy="2411517"/>
          </a:xfrm>
        </p:grpSpPr>
        <p:sp>
          <p:nvSpPr>
            <p:cNvPr id="34" name="TextBox 33"/>
            <p:cNvSpPr txBox="1"/>
            <p:nvPr/>
          </p:nvSpPr>
          <p:spPr>
            <a:xfrm>
              <a:off x="985179" y="3981033"/>
              <a:ext cx="588219" cy="218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>
                      <a:lumMod val="65000"/>
                    </a:schemeClr>
                  </a:solidFill>
                </a:rPr>
                <a:t>prevNode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96940" y="3981033"/>
              <a:ext cx="581469" cy="218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newNode</a:t>
              </a:r>
              <a:endParaRPr lang="ko-KR" altLang="en-US" sz="1200" dirty="0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1962385" y="1906634"/>
              <a:ext cx="323726" cy="16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3391789" y="1908276"/>
              <a:ext cx="281317" cy="16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4081244" y="1908276"/>
              <a:ext cx="281317" cy="16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4629161" y="1791049"/>
              <a:ext cx="259945" cy="219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80792" y="2447512"/>
              <a:ext cx="588219" cy="218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prevNode</a:t>
              </a:r>
              <a:endParaRPr lang="ko-KR" altLang="en-US" sz="1200" dirty="0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564685" y="1796684"/>
              <a:ext cx="519890" cy="219900"/>
              <a:chOff x="903058" y="2415651"/>
              <a:chExt cx="1290864" cy="54700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903058" y="2415651"/>
                <a:ext cx="1290864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10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4" name="직선 연결선 93"/>
              <p:cNvCxnSpPr>
                <a:stCxn id="93" idx="0"/>
                <a:endCxn id="93" idx="2"/>
              </p:cNvCxnSpPr>
              <p:nvPr/>
            </p:nvCxnSpPr>
            <p:spPr>
              <a:xfrm>
                <a:off x="1548490" y="2415651"/>
                <a:ext cx="0" cy="5470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/>
            <p:cNvGrpSpPr/>
            <p:nvPr/>
          </p:nvGrpSpPr>
          <p:grpSpPr>
            <a:xfrm>
              <a:off x="2280803" y="1794330"/>
              <a:ext cx="521562" cy="219901"/>
              <a:chOff x="2437162" y="2711800"/>
              <a:chExt cx="1295016" cy="547009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17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3075314" y="2711800"/>
                <a:ext cx="656864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2976098" y="1794331"/>
              <a:ext cx="524034" cy="218260"/>
              <a:chOff x="2437160" y="2711802"/>
              <a:chExt cx="1301155" cy="542925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2437160" y="2711802"/>
                <a:ext cx="645432" cy="542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35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3081451" y="2711802"/>
                <a:ext cx="656864" cy="542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3684792" y="1792689"/>
              <a:ext cx="524033" cy="219902"/>
              <a:chOff x="2437162" y="2711800"/>
              <a:chExt cx="1301153" cy="547009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40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3081450" y="2711800"/>
                <a:ext cx="656865" cy="5470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4369677" y="1789485"/>
              <a:ext cx="524033" cy="219900"/>
              <a:chOff x="2437162" y="2711802"/>
              <a:chExt cx="1301153" cy="54700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55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3081451" y="2711802"/>
                <a:ext cx="656864" cy="542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7" name="직선 화살표 연결선 46"/>
            <p:cNvCxnSpPr/>
            <p:nvPr/>
          </p:nvCxnSpPr>
          <p:spPr>
            <a:xfrm>
              <a:off x="2668365" y="1908276"/>
              <a:ext cx="281317" cy="16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70"/>
            <p:cNvSpPr txBox="1">
              <a:spLocks noChangeArrowheads="1"/>
            </p:cNvSpPr>
            <p:nvPr/>
          </p:nvSpPr>
          <p:spPr bwMode="auto">
            <a:xfrm>
              <a:off x="2084574" y="2302673"/>
              <a:ext cx="741351" cy="266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dirty="0">
                  <a:ea typeface="굴림" panose="020B0600000101010101" pitchFamily="50" charset="-127"/>
                </a:rPr>
                <a:t>add(0, 5)</a:t>
              </a:r>
              <a:endParaRPr lang="ko-KR" altLang="en-US" sz="1600" dirty="0">
                <a:ea typeface="굴림" panose="020B0600000101010101" pitchFamily="50" charset="-127"/>
              </a:endParaRPr>
            </a:p>
          </p:txBody>
        </p:sp>
        <p:sp>
          <p:nvSpPr>
            <p:cNvPr id="49" name="아래쪽 화살표 48"/>
            <p:cNvSpPr/>
            <p:nvPr/>
          </p:nvSpPr>
          <p:spPr bwMode="auto">
            <a:xfrm>
              <a:off x="1809714" y="2462654"/>
              <a:ext cx="367060" cy="201626"/>
            </a:xfrm>
            <a:prstGeom prst="downArrow">
              <a:avLst>
                <a:gd name="adj1" fmla="val 50000"/>
                <a:gd name="adj2" fmla="val 51227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 flipH="1">
              <a:off x="1093123" y="2246006"/>
              <a:ext cx="259945" cy="219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1093123" y="2244442"/>
              <a:ext cx="264549" cy="2182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918586" y="3055693"/>
              <a:ext cx="281317" cy="16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4608041" y="3055693"/>
              <a:ext cx="281317" cy="16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5155958" y="2938466"/>
              <a:ext cx="259945" cy="219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1737975" y="3540832"/>
              <a:ext cx="0" cy="2970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/>
            <p:cNvGrpSpPr/>
            <p:nvPr/>
          </p:nvGrpSpPr>
          <p:grpSpPr>
            <a:xfrm>
              <a:off x="2807600" y="2941747"/>
              <a:ext cx="521562" cy="219900"/>
              <a:chOff x="2437162" y="2711802"/>
              <a:chExt cx="1295016" cy="54700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17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3075313" y="2713858"/>
                <a:ext cx="656865" cy="5449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3502895" y="2941748"/>
              <a:ext cx="524034" cy="218260"/>
              <a:chOff x="2437160" y="2711802"/>
              <a:chExt cx="1301155" cy="542925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437160" y="2711802"/>
                <a:ext cx="645432" cy="542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35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3081451" y="2711802"/>
                <a:ext cx="656864" cy="542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4211589" y="2940106"/>
              <a:ext cx="524033" cy="219902"/>
              <a:chOff x="2437162" y="2711800"/>
              <a:chExt cx="1301153" cy="547009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40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081450" y="2711800"/>
                <a:ext cx="656865" cy="5470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4896474" y="2936902"/>
              <a:ext cx="524033" cy="219900"/>
              <a:chOff x="2437162" y="2711802"/>
              <a:chExt cx="1301153" cy="54700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55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3081451" y="2711802"/>
                <a:ext cx="656864" cy="542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1598421" y="3778405"/>
              <a:ext cx="259945" cy="21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>
              <a:off x="3195162" y="3055693"/>
              <a:ext cx="281317" cy="16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1104620" y="3781197"/>
              <a:ext cx="259945" cy="2199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1113435" y="3773255"/>
              <a:ext cx="264549" cy="22837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1481095" y="3320933"/>
              <a:ext cx="521562" cy="219900"/>
              <a:chOff x="2437162" y="2711802"/>
              <a:chExt cx="1295016" cy="547007"/>
            </a:xfrm>
            <a:solidFill>
              <a:srgbClr val="FFD9D5"/>
            </a:solidFill>
          </p:grpSpPr>
          <p:sp>
            <p:nvSpPr>
              <p:cNvPr id="75" name="직사각형 74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3075313" y="2713858"/>
                <a:ext cx="656865" cy="54494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직선 화살표 연결선 64"/>
            <p:cNvCxnSpPr/>
            <p:nvPr/>
          </p:nvCxnSpPr>
          <p:spPr>
            <a:xfrm flipV="1">
              <a:off x="1854333" y="3180036"/>
              <a:ext cx="212155" cy="249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1090298" y="1787844"/>
              <a:ext cx="259945" cy="21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>
              <a:off x="1236355" y="1898614"/>
              <a:ext cx="323726" cy="16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1096003" y="2947084"/>
              <a:ext cx="259945" cy="219900"/>
            </a:xfrm>
            <a:prstGeom prst="rect">
              <a:avLst/>
            </a:prstGeom>
            <a:solidFill>
              <a:srgbClr val="FFD9D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2045091" y="2946972"/>
              <a:ext cx="521562" cy="219900"/>
              <a:chOff x="2437162" y="2711802"/>
              <a:chExt cx="1295016" cy="54700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10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075313" y="2713858"/>
                <a:ext cx="656865" cy="5449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직선 화살표 연결선 69"/>
            <p:cNvCxnSpPr/>
            <p:nvPr/>
          </p:nvCxnSpPr>
          <p:spPr>
            <a:xfrm>
              <a:off x="1217913" y="3055693"/>
              <a:ext cx="251919" cy="2652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42086" y="1988303"/>
              <a:ext cx="364893" cy="218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head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40782" y="3147124"/>
              <a:ext cx="364893" cy="218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head</a:t>
              </a:r>
              <a:endParaRPr lang="ko-KR" altLang="en-US" sz="1200" dirty="0"/>
            </a:p>
          </p:txBody>
        </p:sp>
      </p:grpSp>
      <p:sp>
        <p:nvSpPr>
          <p:cNvPr id="96" name="TextBox 3"/>
          <p:cNvSpPr txBox="1">
            <a:spLocks noChangeArrowheads="1"/>
          </p:cNvSpPr>
          <p:nvPr/>
        </p:nvSpPr>
        <p:spPr bwMode="auto">
          <a:xfrm>
            <a:off x="5167216" y="2431342"/>
            <a:ext cx="34547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dirty="0" err="1">
                <a:ea typeface="굴림" panose="020B0600000101010101" pitchFamily="50" charset="-127"/>
              </a:rPr>
              <a:t>prevNode</a:t>
            </a:r>
            <a:r>
              <a:rPr lang="ko-KR" altLang="en-US" sz="1800" dirty="0">
                <a:ea typeface="굴림" panose="020B0600000101010101" pitchFamily="50" charset="-127"/>
              </a:rPr>
              <a:t>가 존재하지 않기 때문</a:t>
            </a:r>
            <a:endParaRPr lang="en-US" altLang="ko-KR" sz="1800" dirty="0">
              <a:ea typeface="굴림" panose="020B060000010101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57526" y="6146734"/>
            <a:ext cx="4941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5-17 </a:t>
            </a:r>
            <a:r>
              <a:rPr lang="ko-KR" altLang="en-US" sz="1400" dirty="0"/>
              <a:t>연결 리스트의 맨 앞에 원소</a:t>
            </a:r>
            <a:r>
              <a:rPr lang="en-US" altLang="ko-KR" sz="1400" dirty="0"/>
              <a:t>(5)</a:t>
            </a:r>
            <a:r>
              <a:rPr lang="ko-KR" altLang="en-US" sz="1400" dirty="0"/>
              <a:t>를 삽입하는 예</a:t>
            </a:r>
          </a:p>
        </p:txBody>
      </p:sp>
    </p:spTree>
    <p:extLst>
      <p:ext uri="{BB962C8B-B14F-4D97-AF65-F5344CB8AC3E}">
        <p14:creationId xmlns:p14="http://schemas.microsoft.com/office/powerpoint/2010/main" val="143198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2286054" y="4696737"/>
            <a:ext cx="56086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 dirty="0">
                <a:ea typeface="굴림" panose="020B0600000101010101" pitchFamily="50" charset="-127"/>
              </a:rPr>
              <a:t>자주 나오지 않는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“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맨 앞 삽입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”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ea typeface="굴림" panose="020B0600000101010101" pitchFamily="50" charset="-127"/>
              </a:rPr>
              <a:t>때문에 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r>
              <a:rPr lang="ko-KR" altLang="en-US" sz="1800" dirty="0">
                <a:ea typeface="굴림" panose="020B0600000101010101" pitchFamily="50" charset="-127"/>
              </a:rPr>
              <a:t>이렇게 항상 두 가지 경우로 나누어 처리해야 하는가</a:t>
            </a:r>
            <a:r>
              <a:rPr lang="en-US" altLang="ko-KR" sz="1800" dirty="0">
                <a:ea typeface="굴림" panose="020B0600000101010101" pitchFamily="50" charset="-127"/>
              </a:rPr>
              <a:t>?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  <p:sp>
        <p:nvSpPr>
          <p:cNvPr id="62470" name="TextBox 5"/>
          <p:cNvSpPr txBox="1">
            <a:spLocks noChangeArrowheads="1"/>
          </p:cNvSpPr>
          <p:nvPr/>
        </p:nvSpPr>
        <p:spPr bwMode="auto">
          <a:xfrm>
            <a:off x="2286053" y="5646062"/>
            <a:ext cx="76690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하나로 처리할 수 있는 방법이 있다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dummy head node(63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슬라이드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15" y="812341"/>
            <a:ext cx="6979506" cy="3145967"/>
          </a:xfrm>
          <a:prstGeom prst="rect">
            <a:avLst/>
          </a:prstGeom>
        </p:spPr>
      </p:pic>
      <p:sp>
        <p:nvSpPr>
          <p:cNvPr id="62467" name="TextBox 2"/>
          <p:cNvSpPr txBox="1">
            <a:spLocks noChangeArrowheads="1"/>
          </p:cNvSpPr>
          <p:nvPr/>
        </p:nvSpPr>
        <p:spPr bwMode="auto">
          <a:xfrm>
            <a:off x="7354941" y="2323424"/>
            <a:ext cx="3275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 dirty="0">
                <a:ea typeface="굴림" panose="020B0600000101010101" pitchFamily="50" charset="-127"/>
              </a:rPr>
              <a:t>앞의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ea typeface="굴림" panose="020B0600000101010101" pitchFamily="50" charset="-127"/>
              </a:rPr>
              <a:t>두 가지 경우를 다 고려한</a:t>
            </a:r>
          </a:p>
        </p:txBody>
      </p:sp>
      <p:cxnSp>
        <p:nvCxnSpPr>
          <p:cNvPr id="62468" name="직선 화살표 연결선 3"/>
          <p:cNvCxnSpPr>
            <a:cxnSpLocks noChangeShapeType="1"/>
          </p:cNvCxnSpPr>
          <p:nvPr/>
        </p:nvCxnSpPr>
        <p:spPr bwMode="auto">
          <a:xfrm flipH="1">
            <a:off x="6577066" y="2507574"/>
            <a:ext cx="777875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791973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868489" y="2730501"/>
          <a:ext cx="966787" cy="409575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144839" y="2730501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직선 화살표 연결선 46"/>
          <p:cNvCxnSpPr>
            <a:endCxn id="44" idx="1"/>
          </p:cNvCxnSpPr>
          <p:nvPr/>
        </p:nvCxnSpPr>
        <p:spPr>
          <a:xfrm>
            <a:off x="2620964" y="2933700"/>
            <a:ext cx="523875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4422776" y="2727326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5722939" y="2727326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7000876" y="2727326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직선 화살표 연결선 58"/>
          <p:cNvCxnSpPr/>
          <p:nvPr/>
        </p:nvCxnSpPr>
        <p:spPr>
          <a:xfrm>
            <a:off x="5199064" y="2927351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477001" y="2933701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8248651" y="2727326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" name="직선 화살표 연결선 61"/>
          <p:cNvCxnSpPr/>
          <p:nvPr/>
        </p:nvCxnSpPr>
        <p:spPr>
          <a:xfrm>
            <a:off x="7724776" y="2933701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endCxn id="61" idx="2"/>
          </p:cNvCxnSpPr>
          <p:nvPr/>
        </p:nvCxnSpPr>
        <p:spPr>
          <a:xfrm flipH="1">
            <a:off x="8732839" y="2727326"/>
            <a:ext cx="484187" cy="409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3898901" y="2941639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857376" y="4891089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3135314" y="4891089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직선 화살표 연결선 44"/>
          <p:cNvCxnSpPr>
            <a:endCxn id="42" idx="1"/>
          </p:cNvCxnSpPr>
          <p:nvPr/>
        </p:nvCxnSpPr>
        <p:spPr>
          <a:xfrm>
            <a:off x="2611439" y="5092701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4413251" y="4887914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6991351" y="4887914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0" name="직선 화살표 연결선 49"/>
          <p:cNvCxnSpPr/>
          <p:nvPr/>
        </p:nvCxnSpPr>
        <p:spPr>
          <a:xfrm>
            <a:off x="5189539" y="5086351"/>
            <a:ext cx="523875" cy="317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67476" y="5092701"/>
            <a:ext cx="523875" cy="317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8237539" y="4887914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>
            <a:off x="7713664" y="5092701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52" idx="2"/>
          </p:cNvCxnSpPr>
          <p:nvPr/>
        </p:nvCxnSpPr>
        <p:spPr>
          <a:xfrm flipH="1">
            <a:off x="8721725" y="4887914"/>
            <a:ext cx="484188" cy="409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3889376" y="5102226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 66"/>
          <p:cNvSpPr/>
          <p:nvPr/>
        </p:nvSpPr>
        <p:spPr>
          <a:xfrm>
            <a:off x="5205413" y="4543426"/>
            <a:ext cx="1776412" cy="542925"/>
          </a:xfrm>
          <a:custGeom>
            <a:avLst/>
            <a:gdLst>
              <a:gd name="connsiteX0" fmla="*/ 0 w 2367642"/>
              <a:gd name="connsiteY0" fmla="*/ 723421 h 723421"/>
              <a:gd name="connsiteX1" fmla="*/ 1020535 w 2367642"/>
              <a:gd name="connsiteY1" fmla="*/ 4964 h 723421"/>
              <a:gd name="connsiteX2" fmla="*/ 2367642 w 2367642"/>
              <a:gd name="connsiteY2" fmla="*/ 462164 h 72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7642" h="723421">
                <a:moveTo>
                  <a:pt x="0" y="723421"/>
                </a:moveTo>
                <a:cubicBezTo>
                  <a:pt x="312964" y="385964"/>
                  <a:pt x="625928" y="48507"/>
                  <a:pt x="1020535" y="4964"/>
                </a:cubicBezTo>
                <a:cubicBezTo>
                  <a:pt x="1415142" y="-38579"/>
                  <a:pt x="1891392" y="211792"/>
                  <a:pt x="2367642" y="46216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675189" y="3549651"/>
          <a:ext cx="477837" cy="409575"/>
        </p:xfrm>
        <a:graphic>
          <a:graphicData uri="http://schemas.openxmlformats.org/drawingml/2006/table">
            <a:tbl>
              <a:tblPr/>
              <a:tblGrid>
                <a:gridCol w="477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2" name="직선 화살표 연결선 71"/>
          <p:cNvCxnSpPr/>
          <p:nvPr/>
        </p:nvCxnSpPr>
        <p:spPr>
          <a:xfrm flipV="1">
            <a:off x="4913313" y="3200400"/>
            <a:ext cx="0" cy="554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98" name="TextBox 72"/>
          <p:cNvSpPr txBox="1">
            <a:spLocks noChangeArrowheads="1"/>
          </p:cNvSpPr>
          <p:nvPr/>
        </p:nvSpPr>
        <p:spPr bwMode="auto">
          <a:xfrm>
            <a:off x="4416425" y="3943351"/>
            <a:ext cx="1073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prevNode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4894263" y="5351464"/>
            <a:ext cx="0" cy="55562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00" name="TextBox 78"/>
          <p:cNvSpPr txBox="1">
            <a:spLocks noChangeArrowheads="1"/>
          </p:cNvSpPr>
          <p:nvPr/>
        </p:nvSpPr>
        <p:spPr bwMode="auto">
          <a:xfrm>
            <a:off x="4392613" y="6096000"/>
            <a:ext cx="1071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solidFill>
                  <a:srgbClr val="A6A6A6"/>
                </a:solidFill>
                <a:ea typeface="굴림" panose="020B0600000101010101" pitchFamily="50" charset="-127"/>
              </a:rPr>
              <a:t>prevNode</a:t>
            </a:r>
            <a:endParaRPr lang="ko-KR" altLang="en-US" sz="1600">
              <a:solidFill>
                <a:srgbClr val="A6A6A6"/>
              </a:solidFill>
              <a:ea typeface="굴림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45026" y="5700713"/>
            <a:ext cx="479425" cy="4111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63602" name="그룹 32"/>
          <p:cNvGrpSpPr>
            <a:grpSpLocks/>
          </p:cNvGrpSpPr>
          <p:nvPr/>
        </p:nvGrpSpPr>
        <p:grpSpPr bwMode="auto">
          <a:xfrm>
            <a:off x="5729288" y="4886326"/>
            <a:ext cx="958850" cy="411163"/>
            <a:chOff x="1240183" y="5252994"/>
            <a:chExt cx="1286511" cy="547007"/>
          </a:xfrm>
        </p:grpSpPr>
        <p:sp>
          <p:nvSpPr>
            <p:cNvPr id="35" name="직사각형 34"/>
            <p:cNvSpPr/>
            <p:nvPr/>
          </p:nvSpPr>
          <p:spPr>
            <a:xfrm>
              <a:off x="1240183" y="5252994"/>
              <a:ext cx="645385" cy="54700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solidFill>
                    <a:srgbClr val="A6A6A6"/>
                  </a:solidFill>
                  <a:latin typeface="Times" panose="02020603050405020304" pitchFamily="18" charset="0"/>
                  <a:ea typeface="굴림" panose="020B0600000101010101" pitchFamily="50" charset="-127"/>
                </a:rPr>
                <a:t>35</a:t>
              </a:r>
              <a:endParaRPr lang="ko-KR" altLang="en-US" sz="1500">
                <a:solidFill>
                  <a:srgbClr val="A6A6A6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881308" y="5252994"/>
              <a:ext cx="645386" cy="54700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500">
                <a:solidFill>
                  <a:srgbClr val="A6A6A6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63604" name="TextBox 70"/>
          <p:cNvSpPr txBox="1">
            <a:spLocks noChangeArrowheads="1"/>
          </p:cNvSpPr>
          <p:nvPr/>
        </p:nvSpPr>
        <p:spPr bwMode="auto">
          <a:xfrm>
            <a:off x="6475413" y="3670300"/>
            <a:ext cx="124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remove(3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9" name="아래쪽 화살표 38"/>
          <p:cNvSpPr/>
          <p:nvPr/>
        </p:nvSpPr>
        <p:spPr bwMode="auto">
          <a:xfrm>
            <a:off x="5916613" y="3814763"/>
            <a:ext cx="768350" cy="468312"/>
          </a:xfrm>
          <a:prstGeom prst="downArrow">
            <a:avLst>
              <a:gd name="adj1" fmla="val 50000"/>
              <a:gd name="adj2" fmla="val 51227"/>
            </a:avLst>
          </a:prstGeom>
          <a:solidFill>
            <a:srgbClr val="0066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3606" name="TextBox 16"/>
          <p:cNvSpPr txBox="1">
            <a:spLocks noChangeArrowheads="1"/>
          </p:cNvSpPr>
          <p:nvPr/>
        </p:nvSpPr>
        <p:spPr bwMode="auto">
          <a:xfrm>
            <a:off x="5868988" y="1150938"/>
            <a:ext cx="381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>
                <a:ea typeface="굴림" panose="020B0600000101010101" pitchFamily="50" charset="-127"/>
              </a:rPr>
              <a:t>prevNode </a:t>
            </a:r>
            <a:r>
              <a:rPr lang="ko-KR" altLang="en-US" sz="2000">
                <a:ea typeface="굴림" panose="020B0600000101010101" pitchFamily="50" charset="-127"/>
              </a:rPr>
              <a:t>다음 노드를 삭제한다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3300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515153182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/>
          <p:cNvSpPr/>
          <p:nvPr/>
        </p:nvSpPr>
        <p:spPr>
          <a:xfrm>
            <a:off x="6553276" y="3061662"/>
            <a:ext cx="5337315" cy="2802639"/>
          </a:xfrm>
          <a:prstGeom prst="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489934" y="2071398"/>
            <a:ext cx="4942782" cy="2553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5540" name="직사각형 5"/>
          <p:cNvSpPr>
            <a:spLocks noChangeArrowheads="1"/>
          </p:cNvSpPr>
          <p:nvPr/>
        </p:nvSpPr>
        <p:spPr bwMode="auto">
          <a:xfrm>
            <a:off x="2059510" y="752348"/>
            <a:ext cx="3811588" cy="646113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prevNode.next ← </a:t>
            </a:r>
            <a:r>
              <a:rPr lang="en-US" altLang="ko-KR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prevNode.next.next</a:t>
            </a:r>
            <a:endParaRPr lang="en-US" altLang="ko-KR" sz="1800" dirty="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--</a:t>
            </a:r>
          </a:p>
        </p:txBody>
      </p:sp>
      <p:sp>
        <p:nvSpPr>
          <p:cNvPr id="65541" name="TextBox 6"/>
          <p:cNvSpPr txBox="1">
            <a:spLocks noChangeArrowheads="1"/>
          </p:cNvSpPr>
          <p:nvPr/>
        </p:nvSpPr>
        <p:spPr bwMode="auto">
          <a:xfrm>
            <a:off x="6468502" y="869767"/>
            <a:ext cx="4403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 dirty="0">
                <a:ea typeface="굴림" panose="020B0600000101010101" pitchFamily="50" charset="-127"/>
              </a:rPr>
              <a:t>중간 </a:t>
            </a:r>
            <a:r>
              <a:rPr lang="ko-KR" altLang="en-US" sz="1800" dirty="0" err="1">
                <a:ea typeface="굴림" panose="020B0600000101010101" pitchFamily="50" charset="-127"/>
              </a:rPr>
              <a:t>노드</a:t>
            </a:r>
            <a:r>
              <a:rPr lang="ko-KR" altLang="en-US" sz="1800" dirty="0">
                <a:ea typeface="굴림" panose="020B0600000101010101" pitchFamily="50" charset="-127"/>
              </a:rPr>
              <a:t> 삭제와 맨 끝 </a:t>
            </a:r>
            <a:r>
              <a:rPr lang="ko-KR" altLang="en-US" sz="1800" dirty="0" err="1">
                <a:ea typeface="굴림" panose="020B0600000101010101" pitchFamily="50" charset="-127"/>
              </a:rPr>
              <a:t>노드</a:t>
            </a:r>
            <a:r>
              <a:rPr lang="ko-KR" altLang="en-US" sz="1800" dirty="0">
                <a:ea typeface="굴림" panose="020B0600000101010101" pitchFamily="50" charset="-127"/>
              </a:rPr>
              <a:t> 삭제는 </a:t>
            </a:r>
            <a:r>
              <a:rPr lang="en-US" altLang="ko-KR" sz="1800" dirty="0">
                <a:ea typeface="굴림" panose="020B0600000101010101" pitchFamily="50" charset="-127"/>
              </a:rPr>
              <a:t>Okay</a:t>
            </a:r>
          </a:p>
          <a:p>
            <a:r>
              <a:rPr lang="en-US" altLang="ko-KR" sz="1800" dirty="0">
                <a:ea typeface="굴림" panose="020B0600000101010101" pitchFamily="50" charset="-127"/>
              </a:rPr>
              <a:t>But, </a:t>
            </a:r>
            <a:r>
              <a:rPr lang="ko-KR" altLang="en-US" sz="1800" dirty="0">
                <a:ea typeface="굴림" panose="020B0600000101010101" pitchFamily="50" charset="-127"/>
              </a:rPr>
              <a:t>맨 앞 </a:t>
            </a:r>
            <a:r>
              <a:rPr lang="ko-KR" altLang="en-US" sz="1800" dirty="0" err="1">
                <a:ea typeface="굴림" panose="020B0600000101010101" pitchFamily="50" charset="-127"/>
              </a:rPr>
              <a:t>노드</a:t>
            </a:r>
            <a:r>
              <a:rPr lang="ko-KR" altLang="en-US" sz="1800" dirty="0">
                <a:ea typeface="굴림" panose="020B0600000101010101" pitchFamily="50" charset="-127"/>
              </a:rPr>
              <a:t> 삭제는 작동하지 않는다</a:t>
            </a:r>
          </a:p>
        </p:txBody>
      </p:sp>
      <p:cxnSp>
        <p:nvCxnSpPr>
          <p:cNvPr id="65542" name="직선 화살표 연결선 7"/>
          <p:cNvCxnSpPr>
            <a:cxnSpLocks noChangeShapeType="1"/>
          </p:cNvCxnSpPr>
          <p:nvPr/>
        </p:nvCxnSpPr>
        <p:spPr bwMode="auto">
          <a:xfrm flipH="1">
            <a:off x="5871098" y="1090485"/>
            <a:ext cx="5207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3" name="TextBox 8"/>
          <p:cNvSpPr txBox="1">
            <a:spLocks noChangeArrowheads="1"/>
          </p:cNvSpPr>
          <p:nvPr/>
        </p:nvSpPr>
        <p:spPr bwMode="auto">
          <a:xfrm>
            <a:off x="371949" y="4679193"/>
            <a:ext cx="21256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600" dirty="0">
                <a:ea typeface="굴림" panose="020B0600000101010101" pitchFamily="50" charset="-127"/>
              </a:rPr>
              <a:t>중간 </a:t>
            </a:r>
            <a:r>
              <a:rPr lang="ko-KR" altLang="en-US" sz="1600" dirty="0" err="1">
                <a:ea typeface="굴림" panose="020B0600000101010101" pitchFamily="50" charset="-127"/>
              </a:rPr>
              <a:t>노드</a:t>
            </a:r>
            <a:r>
              <a:rPr lang="en-US" altLang="ko-KR" sz="1600" dirty="0"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ea typeface="굴림" panose="020B0600000101010101" pitchFamily="50" charset="-127"/>
              </a:rPr>
              <a:t>삭제</a:t>
            </a:r>
            <a:r>
              <a:rPr lang="en-US" altLang="ko-KR" sz="1600" dirty="0">
                <a:ea typeface="굴림" panose="020B0600000101010101" pitchFamily="50" charset="-127"/>
              </a:rPr>
              <a:t>: Okay</a:t>
            </a:r>
            <a:endParaRPr lang="ko-KR" altLang="en-US" sz="1600" dirty="0">
              <a:ea typeface="굴림" panose="020B0600000101010101" pitchFamily="50" charset="-127"/>
            </a:endParaRPr>
          </a:p>
        </p:txBody>
      </p:sp>
      <p:sp>
        <p:nvSpPr>
          <p:cNvPr id="65544" name="TextBox 9"/>
          <p:cNvSpPr txBox="1">
            <a:spLocks noChangeArrowheads="1"/>
          </p:cNvSpPr>
          <p:nvPr/>
        </p:nvSpPr>
        <p:spPr bwMode="auto">
          <a:xfrm>
            <a:off x="9799401" y="2689841"/>
            <a:ext cx="2184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600" dirty="0">
                <a:ea typeface="굴림" panose="020B0600000101010101" pitchFamily="50" charset="-127"/>
              </a:rPr>
              <a:t>맨</a:t>
            </a:r>
            <a:r>
              <a:rPr lang="en-US" altLang="ko-KR" sz="1600" dirty="0"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ea typeface="굴림" panose="020B0600000101010101" pitchFamily="50" charset="-127"/>
              </a:rPr>
              <a:t>끝 </a:t>
            </a:r>
            <a:r>
              <a:rPr lang="ko-KR" altLang="en-US" sz="1600" dirty="0" err="1">
                <a:ea typeface="굴림" panose="020B0600000101010101" pitchFamily="50" charset="-127"/>
              </a:rPr>
              <a:t>노드</a:t>
            </a:r>
            <a:r>
              <a:rPr lang="ko-KR" altLang="en-US" sz="1600" dirty="0">
                <a:ea typeface="굴림" panose="020B0600000101010101" pitchFamily="50" charset="-127"/>
              </a:rPr>
              <a:t> 삭제</a:t>
            </a:r>
            <a:r>
              <a:rPr lang="en-US" altLang="ko-KR" sz="1600" dirty="0">
                <a:ea typeface="굴림" panose="020B0600000101010101" pitchFamily="50" charset="-127"/>
              </a:rPr>
              <a:t>: Okay</a:t>
            </a:r>
            <a:endParaRPr lang="ko-KR" altLang="en-US" sz="1600" dirty="0">
              <a:ea typeface="굴림" panose="020B0600000101010101" pitchFamily="50" charset="-127"/>
            </a:endParaRPr>
          </a:p>
        </p:txBody>
      </p: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2616383" y="5403874"/>
            <a:ext cx="90011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prevNode</a:t>
            </a:r>
            <a:endParaRPr lang="en-US" altLang="ko-KR" sz="12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  <p:grpSp>
        <p:nvGrpSpPr>
          <p:cNvPr id="67" name="Group 36"/>
          <p:cNvGrpSpPr>
            <a:grpSpLocks/>
          </p:cNvGrpSpPr>
          <p:nvPr/>
        </p:nvGrpSpPr>
        <p:grpSpPr bwMode="auto">
          <a:xfrm>
            <a:off x="3279958" y="5797574"/>
            <a:ext cx="1509713" cy="361950"/>
            <a:chOff x="3462" y="630"/>
            <a:chExt cx="1554" cy="372"/>
          </a:xfrm>
        </p:grpSpPr>
        <p:sp>
          <p:nvSpPr>
            <p:cNvPr id="68" name="Freeform 32"/>
            <p:cNvSpPr>
              <a:spLocks/>
            </p:cNvSpPr>
            <p:nvPr/>
          </p:nvSpPr>
          <p:spPr bwMode="auto">
            <a:xfrm flipV="1">
              <a:off x="3462" y="690"/>
              <a:ext cx="1554" cy="312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48" y="240"/>
                </a:cxn>
                <a:cxn ang="0">
                  <a:pos x="144" y="150"/>
                </a:cxn>
                <a:cxn ang="0">
                  <a:pos x="324" y="36"/>
                </a:cxn>
                <a:cxn ang="0">
                  <a:pos x="594" y="0"/>
                </a:cxn>
                <a:cxn ang="0">
                  <a:pos x="864" y="36"/>
                </a:cxn>
                <a:cxn ang="0">
                  <a:pos x="1080" y="114"/>
                </a:cxn>
                <a:cxn ang="0">
                  <a:pos x="1224" y="222"/>
                </a:cxn>
              </a:cxnLst>
              <a:rect l="0" t="0" r="r" b="b"/>
              <a:pathLst>
                <a:path w="1224" h="384">
                  <a:moveTo>
                    <a:pt x="0" y="384"/>
                  </a:moveTo>
                  <a:cubicBezTo>
                    <a:pt x="12" y="331"/>
                    <a:pt x="24" y="279"/>
                    <a:pt x="48" y="240"/>
                  </a:cubicBezTo>
                  <a:cubicBezTo>
                    <a:pt x="72" y="201"/>
                    <a:pt x="98" y="184"/>
                    <a:pt x="144" y="150"/>
                  </a:cubicBezTo>
                  <a:cubicBezTo>
                    <a:pt x="190" y="116"/>
                    <a:pt x="249" y="61"/>
                    <a:pt x="324" y="36"/>
                  </a:cubicBezTo>
                  <a:cubicBezTo>
                    <a:pt x="399" y="11"/>
                    <a:pt x="504" y="0"/>
                    <a:pt x="594" y="0"/>
                  </a:cubicBezTo>
                  <a:cubicBezTo>
                    <a:pt x="684" y="0"/>
                    <a:pt x="783" y="17"/>
                    <a:pt x="864" y="36"/>
                  </a:cubicBezTo>
                  <a:cubicBezTo>
                    <a:pt x="945" y="55"/>
                    <a:pt x="1020" y="83"/>
                    <a:pt x="1080" y="114"/>
                  </a:cubicBezTo>
                  <a:cubicBezTo>
                    <a:pt x="1140" y="145"/>
                    <a:pt x="1182" y="183"/>
                    <a:pt x="1224" y="222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9" name="Freeform 33"/>
            <p:cNvSpPr>
              <a:spLocks/>
            </p:cNvSpPr>
            <p:nvPr/>
          </p:nvSpPr>
          <p:spPr bwMode="auto">
            <a:xfrm>
              <a:off x="3480" y="630"/>
              <a:ext cx="324" cy="103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8" y="18"/>
                </a:cxn>
                <a:cxn ang="0">
                  <a:pos x="60" y="90"/>
                </a:cxn>
                <a:cxn ang="0">
                  <a:pos x="114" y="18"/>
                </a:cxn>
                <a:cxn ang="0">
                  <a:pos x="120" y="42"/>
                </a:cxn>
                <a:cxn ang="0">
                  <a:pos x="108" y="78"/>
                </a:cxn>
                <a:cxn ang="0">
                  <a:pos x="192" y="18"/>
                </a:cxn>
                <a:cxn ang="0">
                  <a:pos x="180" y="84"/>
                </a:cxn>
                <a:cxn ang="0">
                  <a:pos x="174" y="102"/>
                </a:cxn>
                <a:cxn ang="0">
                  <a:pos x="186" y="84"/>
                </a:cxn>
                <a:cxn ang="0">
                  <a:pos x="258" y="0"/>
                </a:cxn>
                <a:cxn ang="0">
                  <a:pos x="252" y="48"/>
                </a:cxn>
                <a:cxn ang="0">
                  <a:pos x="246" y="78"/>
                </a:cxn>
                <a:cxn ang="0">
                  <a:pos x="264" y="72"/>
                </a:cxn>
                <a:cxn ang="0">
                  <a:pos x="306" y="18"/>
                </a:cxn>
                <a:cxn ang="0">
                  <a:pos x="324" y="66"/>
                </a:cxn>
              </a:cxnLst>
              <a:rect l="0" t="0" r="r" b="b"/>
              <a:pathLst>
                <a:path w="324" h="102">
                  <a:moveTo>
                    <a:pt x="0" y="54"/>
                  </a:moveTo>
                  <a:cubicBezTo>
                    <a:pt x="27" y="47"/>
                    <a:pt x="39" y="45"/>
                    <a:pt x="48" y="18"/>
                  </a:cubicBezTo>
                  <a:cubicBezTo>
                    <a:pt x="56" y="41"/>
                    <a:pt x="38" y="80"/>
                    <a:pt x="60" y="90"/>
                  </a:cubicBezTo>
                  <a:cubicBezTo>
                    <a:pt x="77" y="97"/>
                    <a:pt x="110" y="31"/>
                    <a:pt x="114" y="18"/>
                  </a:cubicBezTo>
                  <a:cubicBezTo>
                    <a:pt x="116" y="26"/>
                    <a:pt x="121" y="34"/>
                    <a:pt x="120" y="42"/>
                  </a:cubicBezTo>
                  <a:cubicBezTo>
                    <a:pt x="119" y="55"/>
                    <a:pt x="101" y="89"/>
                    <a:pt x="108" y="78"/>
                  </a:cubicBezTo>
                  <a:cubicBezTo>
                    <a:pt x="127" y="49"/>
                    <a:pt x="159" y="29"/>
                    <a:pt x="192" y="18"/>
                  </a:cubicBezTo>
                  <a:cubicBezTo>
                    <a:pt x="189" y="34"/>
                    <a:pt x="184" y="67"/>
                    <a:pt x="180" y="84"/>
                  </a:cubicBezTo>
                  <a:cubicBezTo>
                    <a:pt x="178" y="90"/>
                    <a:pt x="168" y="102"/>
                    <a:pt x="174" y="102"/>
                  </a:cubicBezTo>
                  <a:cubicBezTo>
                    <a:pt x="181" y="102"/>
                    <a:pt x="181" y="90"/>
                    <a:pt x="186" y="84"/>
                  </a:cubicBezTo>
                  <a:cubicBezTo>
                    <a:pt x="210" y="56"/>
                    <a:pt x="232" y="26"/>
                    <a:pt x="258" y="0"/>
                  </a:cubicBezTo>
                  <a:cubicBezTo>
                    <a:pt x="256" y="16"/>
                    <a:pt x="254" y="32"/>
                    <a:pt x="252" y="48"/>
                  </a:cubicBezTo>
                  <a:cubicBezTo>
                    <a:pt x="250" y="58"/>
                    <a:pt x="241" y="69"/>
                    <a:pt x="246" y="78"/>
                  </a:cubicBezTo>
                  <a:cubicBezTo>
                    <a:pt x="249" y="84"/>
                    <a:pt x="258" y="74"/>
                    <a:pt x="264" y="72"/>
                  </a:cubicBezTo>
                  <a:cubicBezTo>
                    <a:pt x="277" y="53"/>
                    <a:pt x="293" y="37"/>
                    <a:pt x="306" y="18"/>
                  </a:cubicBezTo>
                  <a:cubicBezTo>
                    <a:pt x="311" y="34"/>
                    <a:pt x="306" y="101"/>
                    <a:pt x="324" y="66"/>
                  </a:cubicBezTo>
                </a:path>
              </a:pathLst>
            </a:custGeom>
            <a:noFill/>
            <a:ln w="38100" cmpd="sng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3" name="그룹 2"/>
          <p:cNvGrpSpPr>
            <a:grpSpLocks/>
          </p:cNvGrpSpPr>
          <p:nvPr/>
        </p:nvGrpSpPr>
        <p:grpSpPr bwMode="auto">
          <a:xfrm>
            <a:off x="2279833" y="5226075"/>
            <a:ext cx="3713163" cy="1158875"/>
            <a:chOff x="123753" y="5554082"/>
            <a:chExt cx="3712602" cy="1160033"/>
          </a:xfrm>
        </p:grpSpPr>
        <p:grpSp>
          <p:nvGrpSpPr>
            <p:cNvPr id="65548" name="Group 35"/>
            <p:cNvGrpSpPr>
              <a:grpSpLocks/>
            </p:cNvGrpSpPr>
            <p:nvPr/>
          </p:nvGrpSpPr>
          <p:grpSpPr bwMode="auto">
            <a:xfrm>
              <a:off x="172524" y="6004279"/>
              <a:ext cx="3372721" cy="323849"/>
              <a:chOff x="2551" y="509"/>
              <a:chExt cx="3209" cy="332"/>
            </a:xfrm>
          </p:grpSpPr>
          <p:sp>
            <p:nvSpPr>
              <p:cNvPr id="50" name="Line 16"/>
              <p:cNvSpPr>
                <a:spLocks noChangeShapeType="1"/>
              </p:cNvSpPr>
              <p:nvPr/>
            </p:nvSpPr>
            <p:spPr bwMode="auto">
              <a:xfrm>
                <a:off x="3269" y="515"/>
                <a:ext cx="0" cy="3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grpSp>
            <p:nvGrpSpPr>
              <p:cNvPr id="65551" name="Group 34"/>
              <p:cNvGrpSpPr>
                <a:grpSpLocks/>
              </p:cNvGrpSpPr>
              <p:nvPr/>
            </p:nvGrpSpPr>
            <p:grpSpPr bwMode="auto">
              <a:xfrm>
                <a:off x="2551" y="509"/>
                <a:ext cx="3209" cy="327"/>
                <a:chOff x="2551" y="509"/>
                <a:chExt cx="3209" cy="327"/>
              </a:xfrm>
            </p:grpSpPr>
            <p:sp>
              <p:nvSpPr>
                <p:cNvPr id="52" name="Rectangle 15"/>
                <p:cNvSpPr>
                  <a:spLocks noChangeArrowheads="1"/>
                </p:cNvSpPr>
                <p:nvPr/>
              </p:nvSpPr>
              <p:spPr bwMode="auto">
                <a:xfrm>
                  <a:off x="2906" y="515"/>
                  <a:ext cx="725" cy="3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53" name="Line 17"/>
                <p:cNvSpPr>
                  <a:spLocks noChangeShapeType="1"/>
                </p:cNvSpPr>
                <p:nvPr/>
              </p:nvSpPr>
              <p:spPr bwMode="auto">
                <a:xfrm>
                  <a:off x="2551" y="67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54" name="Oval 18"/>
                <p:cNvSpPr>
                  <a:spLocks noChangeArrowheads="1"/>
                </p:cNvSpPr>
                <p:nvPr/>
              </p:nvSpPr>
              <p:spPr bwMode="auto">
                <a:xfrm>
                  <a:off x="3435" y="658"/>
                  <a:ext cx="45" cy="3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grpSp>
              <p:nvGrpSpPr>
                <p:cNvPr id="65555" name="Group 19"/>
                <p:cNvGrpSpPr>
                  <a:grpSpLocks/>
                </p:cNvGrpSpPr>
                <p:nvPr/>
              </p:nvGrpSpPr>
              <p:grpSpPr bwMode="auto">
                <a:xfrm>
                  <a:off x="3457" y="509"/>
                  <a:ext cx="1151" cy="326"/>
                  <a:chOff x="3499" y="3383"/>
                  <a:chExt cx="1151" cy="326"/>
                </a:xfrm>
              </p:grpSpPr>
              <p:sp>
                <p:nvSpPr>
                  <p:cNvPr id="6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27" y="3383"/>
                    <a:ext cx="723" cy="3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ea typeface="굴림" pitchFamily="50" charset="-127"/>
                    </a:endParaRPr>
                  </a:p>
                </p:txBody>
              </p:sp>
              <p:sp>
                <p:nvSpPr>
                  <p:cNvPr id="6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288" y="3383"/>
                    <a:ext cx="0" cy="32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ko-KR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6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501" y="3544"/>
                    <a:ext cx="4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ko-KR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6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454" y="3526"/>
                    <a:ext cx="44" cy="3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charset="0"/>
                      <a:ea typeface="굴림" pitchFamily="50" charset="-127"/>
                    </a:endParaRPr>
                  </a:p>
                </p:txBody>
              </p:sp>
            </p:grpSp>
            <p:sp>
              <p:nvSpPr>
                <p:cNvPr id="56" name="Line 24"/>
                <p:cNvSpPr>
                  <a:spLocks noChangeShapeType="1"/>
                </p:cNvSpPr>
                <p:nvPr/>
              </p:nvSpPr>
              <p:spPr bwMode="auto">
                <a:xfrm>
                  <a:off x="5460" y="678"/>
                  <a:ext cx="3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grpSp>
              <p:nvGrpSpPr>
                <p:cNvPr id="65557" name="Group 25"/>
                <p:cNvGrpSpPr>
                  <a:grpSpLocks/>
                </p:cNvGrpSpPr>
                <p:nvPr/>
              </p:nvGrpSpPr>
              <p:grpSpPr bwMode="auto">
                <a:xfrm>
                  <a:off x="4465" y="510"/>
                  <a:ext cx="1151" cy="326"/>
                  <a:chOff x="3499" y="3383"/>
                  <a:chExt cx="1151" cy="326"/>
                </a:xfrm>
              </p:grpSpPr>
              <p:sp>
                <p:nvSpPr>
                  <p:cNvPr id="58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3383"/>
                    <a:ext cx="726" cy="3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ea typeface="굴림" pitchFamily="50" charset="-127"/>
                    </a:endParaRPr>
                  </a:p>
                </p:txBody>
              </p:sp>
              <p:sp>
                <p:nvSpPr>
                  <p:cNvPr id="59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290" y="3383"/>
                    <a:ext cx="0" cy="32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ko-KR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6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499" y="3546"/>
                    <a:ext cx="41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ko-KR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61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4456" y="3526"/>
                    <a:ext cx="45" cy="3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charset="0"/>
                      <a:ea typeface="굴림" pitchFamily="50" charset="-127"/>
                    </a:endParaRPr>
                  </a:p>
                </p:txBody>
              </p:sp>
            </p:grpSp>
          </p:grpSp>
        </p:grpSp>
        <p:sp>
          <p:nvSpPr>
            <p:cNvPr id="2" name="직사각형 1"/>
            <p:cNvSpPr/>
            <p:nvPr/>
          </p:nvSpPr>
          <p:spPr bwMode="auto">
            <a:xfrm>
              <a:off x="123753" y="5554082"/>
              <a:ext cx="3712602" cy="116003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52818" y="2184741"/>
            <a:ext cx="4400380" cy="2408192"/>
            <a:chOff x="1453379" y="621576"/>
            <a:chExt cx="4521948" cy="2621689"/>
          </a:xfrm>
        </p:grpSpPr>
        <p:cxnSp>
          <p:nvCxnSpPr>
            <p:cNvPr id="34" name="직선 화살표 연결선 33"/>
            <p:cNvCxnSpPr/>
            <p:nvPr/>
          </p:nvCxnSpPr>
          <p:spPr>
            <a:xfrm>
              <a:off x="1993591" y="770206"/>
              <a:ext cx="439730" cy="20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3935208" y="772289"/>
              <a:ext cx="382124" cy="2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4871722" y="772289"/>
              <a:ext cx="382124" cy="2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5615980" y="623560"/>
              <a:ext cx="353094" cy="2789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82832" y="1452314"/>
              <a:ext cx="799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prevNode</a:t>
              </a:r>
              <a:endParaRPr lang="ko-KR" altLang="en-US" sz="1200" dirty="0"/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1453379" y="630710"/>
              <a:ext cx="706187" cy="278993"/>
              <a:chOff x="903058" y="2415651"/>
              <a:chExt cx="1290864" cy="547007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903058" y="2415651"/>
                <a:ext cx="1290864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10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직선 연결선 98"/>
              <p:cNvCxnSpPr>
                <a:stCxn id="98" idx="0"/>
                <a:endCxn id="98" idx="2"/>
              </p:cNvCxnSpPr>
              <p:nvPr/>
            </p:nvCxnSpPr>
            <p:spPr>
              <a:xfrm>
                <a:off x="1548490" y="2415651"/>
                <a:ext cx="0" cy="5470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>
              <a:off x="2426111" y="627723"/>
              <a:ext cx="708459" cy="278994"/>
              <a:chOff x="2437162" y="2711800"/>
              <a:chExt cx="1295016" cy="547009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2437162" y="2711802"/>
                <a:ext cx="645431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075314" y="2711800"/>
                <a:ext cx="656864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370558" y="627724"/>
              <a:ext cx="711816" cy="276912"/>
              <a:chOff x="2437160" y="2711802"/>
              <a:chExt cx="1301155" cy="542925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437160" y="2711802"/>
                <a:ext cx="645432" cy="542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35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3081451" y="2711802"/>
                <a:ext cx="656864" cy="542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4333206" y="625641"/>
              <a:ext cx="711815" cy="278996"/>
              <a:chOff x="2437162" y="2711800"/>
              <a:chExt cx="1301153" cy="547009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40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081450" y="2711800"/>
                <a:ext cx="656865" cy="5470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5263512" y="621576"/>
              <a:ext cx="711815" cy="278993"/>
              <a:chOff x="2437162" y="2711802"/>
              <a:chExt cx="1301153" cy="54700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55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3081451" y="2711802"/>
                <a:ext cx="656864" cy="542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4" name="직선 화살표 연결선 43"/>
            <p:cNvCxnSpPr/>
            <p:nvPr/>
          </p:nvCxnSpPr>
          <p:spPr>
            <a:xfrm>
              <a:off x="2952552" y="772289"/>
              <a:ext cx="382124" cy="2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70"/>
            <p:cNvSpPr txBox="1">
              <a:spLocks noChangeArrowheads="1"/>
            </p:cNvSpPr>
            <p:nvPr/>
          </p:nvSpPr>
          <p:spPr bwMode="auto">
            <a:xfrm>
              <a:off x="2089362" y="1410027"/>
              <a:ext cx="1026590" cy="335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dirty="0">
                  <a:ea typeface="굴림" panose="020B0600000101010101" pitchFamily="50" charset="-127"/>
                </a:rPr>
                <a:t>remove(2)</a:t>
              </a:r>
              <a:endParaRPr lang="ko-KR" altLang="en-US" sz="1400" dirty="0">
                <a:ea typeface="굴림" panose="020B0600000101010101" pitchFamily="50" charset="-127"/>
              </a:endParaRPr>
            </a:p>
          </p:txBody>
        </p:sp>
        <p:sp>
          <p:nvSpPr>
            <p:cNvPr id="46" name="아래쪽 화살표 45"/>
            <p:cNvSpPr/>
            <p:nvPr/>
          </p:nvSpPr>
          <p:spPr bwMode="auto">
            <a:xfrm>
              <a:off x="1715961" y="1593732"/>
              <a:ext cx="498592" cy="255808"/>
            </a:xfrm>
            <a:prstGeom prst="downArrow">
              <a:avLst>
                <a:gd name="adj1" fmla="val 50000"/>
                <a:gd name="adj2" fmla="val 51227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535416" y="1194674"/>
              <a:ext cx="359348" cy="2769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V="1">
              <a:off x="3723027" y="920559"/>
              <a:ext cx="0" cy="4166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1993591" y="2284158"/>
              <a:ext cx="439730" cy="20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3935208" y="2286241"/>
              <a:ext cx="382124" cy="2082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4871722" y="2286241"/>
              <a:ext cx="382124" cy="2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5615980" y="2137512"/>
              <a:ext cx="353094" cy="2789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382832" y="2966266"/>
              <a:ext cx="8483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>
                      <a:lumMod val="65000"/>
                    </a:schemeClr>
                  </a:solidFill>
                </a:rPr>
                <a:t>prevNode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1453379" y="2144662"/>
              <a:ext cx="706187" cy="278993"/>
              <a:chOff x="903058" y="2415651"/>
              <a:chExt cx="1290864" cy="54700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903058" y="2415651"/>
                <a:ext cx="1290864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10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직선 연결선 88"/>
              <p:cNvCxnSpPr>
                <a:stCxn id="88" idx="0"/>
                <a:endCxn id="88" idx="2"/>
              </p:cNvCxnSpPr>
              <p:nvPr/>
            </p:nvCxnSpPr>
            <p:spPr>
              <a:xfrm>
                <a:off x="1548490" y="2415651"/>
                <a:ext cx="0" cy="5470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/>
            <p:cNvGrpSpPr/>
            <p:nvPr/>
          </p:nvGrpSpPr>
          <p:grpSpPr>
            <a:xfrm>
              <a:off x="2426111" y="2141675"/>
              <a:ext cx="708459" cy="278994"/>
              <a:chOff x="2437162" y="2711800"/>
              <a:chExt cx="1295016" cy="547009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3075314" y="2711800"/>
                <a:ext cx="656864" cy="547007"/>
              </a:xfrm>
              <a:prstGeom prst="rect">
                <a:avLst/>
              </a:prstGeom>
              <a:solidFill>
                <a:srgbClr val="FFD9D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3370558" y="2141676"/>
              <a:ext cx="711816" cy="276912"/>
              <a:chOff x="2437160" y="2711802"/>
              <a:chExt cx="1301155" cy="542925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437160" y="2711802"/>
                <a:ext cx="645432" cy="542925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</a:rPr>
                  <a:t>35</a:t>
                </a:r>
                <a:endParaRPr lang="ko-KR" alt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081451" y="2711802"/>
                <a:ext cx="656864" cy="542925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333206" y="2139593"/>
              <a:ext cx="711815" cy="278996"/>
              <a:chOff x="2437162" y="2711800"/>
              <a:chExt cx="1301153" cy="547009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40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081450" y="2711800"/>
                <a:ext cx="656865" cy="5470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5263512" y="2135528"/>
              <a:ext cx="711815" cy="278993"/>
              <a:chOff x="2437162" y="2711802"/>
              <a:chExt cx="1301153" cy="547007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55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3081451" y="2711802"/>
                <a:ext cx="656864" cy="542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6" name="직선 화살표 연결선 75"/>
            <p:cNvCxnSpPr/>
            <p:nvPr/>
          </p:nvCxnSpPr>
          <p:spPr>
            <a:xfrm>
              <a:off x="2952552" y="2286241"/>
              <a:ext cx="382124" cy="2082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/>
            <p:cNvSpPr/>
            <p:nvPr/>
          </p:nvSpPr>
          <p:spPr>
            <a:xfrm>
              <a:off x="3535416" y="2708626"/>
              <a:ext cx="359348" cy="276911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화살표 연결선 77"/>
            <p:cNvCxnSpPr/>
            <p:nvPr/>
          </p:nvCxnSpPr>
          <p:spPr>
            <a:xfrm flipV="1">
              <a:off x="3723027" y="2434511"/>
              <a:ext cx="0" cy="416688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자유형 78"/>
            <p:cNvSpPr/>
            <p:nvPr/>
          </p:nvSpPr>
          <p:spPr>
            <a:xfrm>
              <a:off x="2957992" y="1898555"/>
              <a:ext cx="1380805" cy="390513"/>
            </a:xfrm>
            <a:custGeom>
              <a:avLst/>
              <a:gdLst>
                <a:gd name="connsiteX0" fmla="*/ 0 w 1380805"/>
                <a:gd name="connsiteY0" fmla="*/ 390513 h 390513"/>
                <a:gd name="connsiteX1" fmla="*/ 803936 w 1380805"/>
                <a:gd name="connsiteY1" fmla="*/ 3888 h 390513"/>
                <a:gd name="connsiteX2" fmla="*/ 1380805 w 1380805"/>
                <a:gd name="connsiteY2" fmla="*/ 224817 h 39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0805" h="390513">
                  <a:moveTo>
                    <a:pt x="0" y="390513"/>
                  </a:moveTo>
                  <a:cubicBezTo>
                    <a:pt x="286901" y="211008"/>
                    <a:pt x="573802" y="31504"/>
                    <a:pt x="803936" y="3888"/>
                  </a:cubicBezTo>
                  <a:cubicBezTo>
                    <a:pt x="1034070" y="-23728"/>
                    <a:pt x="1207437" y="100544"/>
                    <a:pt x="1380805" y="224817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709626" y="3179646"/>
            <a:ext cx="5180966" cy="2621689"/>
            <a:chOff x="6678941" y="3541724"/>
            <a:chExt cx="5180966" cy="2621689"/>
          </a:xfrm>
        </p:grpSpPr>
        <p:cxnSp>
          <p:nvCxnSpPr>
            <p:cNvPr id="102" name="직선 화살표 연결선 101"/>
            <p:cNvCxnSpPr/>
            <p:nvPr/>
          </p:nvCxnSpPr>
          <p:spPr>
            <a:xfrm>
              <a:off x="7219153" y="3690354"/>
              <a:ext cx="439730" cy="20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9160770" y="3692437"/>
              <a:ext cx="382124" cy="2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10097284" y="3692437"/>
              <a:ext cx="382124" cy="2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H="1">
              <a:off x="10841542" y="3543708"/>
              <a:ext cx="353094" cy="2789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9578977" y="4399558"/>
              <a:ext cx="799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prevNode</a:t>
              </a:r>
              <a:endParaRPr lang="ko-KR" altLang="en-US" sz="1200" dirty="0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6678941" y="3550858"/>
              <a:ext cx="706187" cy="278993"/>
              <a:chOff x="903058" y="2415651"/>
              <a:chExt cx="1290864" cy="547007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903058" y="2415651"/>
                <a:ext cx="1290864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10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9" name="직선 연결선 148"/>
              <p:cNvCxnSpPr>
                <a:stCxn id="148" idx="0"/>
                <a:endCxn id="148" idx="2"/>
              </p:cNvCxnSpPr>
              <p:nvPr/>
            </p:nvCxnSpPr>
            <p:spPr>
              <a:xfrm>
                <a:off x="1548490" y="2415651"/>
                <a:ext cx="0" cy="5470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/>
            <p:cNvGrpSpPr/>
            <p:nvPr/>
          </p:nvGrpSpPr>
          <p:grpSpPr>
            <a:xfrm>
              <a:off x="7651673" y="3547871"/>
              <a:ext cx="708459" cy="278994"/>
              <a:chOff x="2437162" y="2711800"/>
              <a:chExt cx="1295016" cy="547009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17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3075314" y="2711800"/>
                <a:ext cx="656864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8596120" y="3547872"/>
              <a:ext cx="711816" cy="276912"/>
              <a:chOff x="2437160" y="2711802"/>
              <a:chExt cx="1301155" cy="542925"/>
            </a:xfrm>
          </p:grpSpPr>
          <p:sp>
            <p:nvSpPr>
              <p:cNvPr id="144" name="직사각형 143"/>
              <p:cNvSpPr/>
              <p:nvPr/>
            </p:nvSpPr>
            <p:spPr>
              <a:xfrm>
                <a:off x="2437160" y="2711802"/>
                <a:ext cx="645432" cy="542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35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3081451" y="2711802"/>
                <a:ext cx="656864" cy="542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9558768" y="3545789"/>
              <a:ext cx="711815" cy="278996"/>
              <a:chOff x="2437162" y="2711800"/>
              <a:chExt cx="1301153" cy="547009"/>
            </a:xfrm>
          </p:grpSpPr>
          <p:sp>
            <p:nvSpPr>
              <p:cNvPr id="142" name="직사각형 141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40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3081450" y="2711800"/>
                <a:ext cx="656865" cy="5470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10489074" y="3541724"/>
              <a:ext cx="711815" cy="278993"/>
              <a:chOff x="2437162" y="2711802"/>
              <a:chExt cx="1301153" cy="547007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55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3081451" y="2711802"/>
                <a:ext cx="656864" cy="542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2" name="직선 화살표 연결선 111"/>
            <p:cNvCxnSpPr/>
            <p:nvPr/>
          </p:nvCxnSpPr>
          <p:spPr>
            <a:xfrm>
              <a:off x="8178114" y="3692437"/>
              <a:ext cx="382124" cy="2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70"/>
            <p:cNvSpPr txBox="1">
              <a:spLocks noChangeArrowheads="1"/>
            </p:cNvSpPr>
            <p:nvPr/>
          </p:nvSpPr>
          <p:spPr bwMode="auto">
            <a:xfrm>
              <a:off x="10860916" y="4356414"/>
              <a:ext cx="99899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dirty="0">
                  <a:ea typeface="굴림" panose="020B0600000101010101" pitchFamily="50" charset="-127"/>
                </a:rPr>
                <a:t>remove(4)</a:t>
              </a:r>
              <a:endParaRPr lang="ko-KR" altLang="en-US" sz="1400" dirty="0">
                <a:ea typeface="굴림" panose="020B0600000101010101" pitchFamily="50" charset="-127"/>
              </a:endParaRPr>
            </a:p>
          </p:txBody>
        </p:sp>
        <p:sp>
          <p:nvSpPr>
            <p:cNvPr id="114" name="아래쪽 화살표 113"/>
            <p:cNvSpPr/>
            <p:nvPr/>
          </p:nvSpPr>
          <p:spPr bwMode="auto">
            <a:xfrm>
              <a:off x="10515897" y="4499025"/>
              <a:ext cx="498592" cy="255808"/>
            </a:xfrm>
            <a:prstGeom prst="downArrow">
              <a:avLst>
                <a:gd name="adj1" fmla="val 50000"/>
                <a:gd name="adj2" fmla="val 51227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9731561" y="4141918"/>
              <a:ext cx="359348" cy="2769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직선 화살표 연결선 115"/>
            <p:cNvCxnSpPr/>
            <p:nvPr/>
          </p:nvCxnSpPr>
          <p:spPr>
            <a:xfrm flipV="1">
              <a:off x="9919172" y="3867803"/>
              <a:ext cx="0" cy="4166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>
              <a:off x="7219153" y="5204306"/>
              <a:ext cx="439730" cy="20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>
              <a:off x="9160770" y="5206389"/>
              <a:ext cx="382124" cy="2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H="1">
              <a:off x="10841542" y="5057660"/>
              <a:ext cx="353094" cy="27899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9571888" y="5886414"/>
              <a:ext cx="8483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>
                      <a:lumMod val="65000"/>
                    </a:schemeClr>
                  </a:solidFill>
                </a:rPr>
                <a:t>prevNode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6678941" y="5064810"/>
              <a:ext cx="706187" cy="278993"/>
              <a:chOff x="903058" y="2415651"/>
              <a:chExt cx="1290864" cy="547007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903058" y="2415651"/>
                <a:ext cx="1290864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10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9" name="직선 연결선 138"/>
              <p:cNvCxnSpPr>
                <a:stCxn id="138" idx="0"/>
                <a:endCxn id="138" idx="2"/>
              </p:cNvCxnSpPr>
              <p:nvPr/>
            </p:nvCxnSpPr>
            <p:spPr>
              <a:xfrm>
                <a:off x="1548490" y="2415651"/>
                <a:ext cx="0" cy="5470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그룹 121"/>
            <p:cNvGrpSpPr/>
            <p:nvPr/>
          </p:nvGrpSpPr>
          <p:grpSpPr>
            <a:xfrm>
              <a:off x="7651673" y="5061823"/>
              <a:ext cx="708459" cy="278994"/>
              <a:chOff x="2437162" y="2711800"/>
              <a:chExt cx="1295016" cy="547009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17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3075314" y="2711800"/>
                <a:ext cx="656864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8596120" y="5061824"/>
              <a:ext cx="711816" cy="276912"/>
              <a:chOff x="2437160" y="2711802"/>
              <a:chExt cx="1301155" cy="542925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2437160" y="2711802"/>
                <a:ext cx="645432" cy="542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35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3081451" y="2711802"/>
                <a:ext cx="656864" cy="542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9558768" y="5059741"/>
              <a:ext cx="711815" cy="278996"/>
              <a:chOff x="2437162" y="2711800"/>
              <a:chExt cx="1301153" cy="547009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40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3081450" y="2711800"/>
                <a:ext cx="656865" cy="547009"/>
              </a:xfrm>
              <a:prstGeom prst="rect">
                <a:avLst/>
              </a:prstGeom>
              <a:solidFill>
                <a:srgbClr val="FFD9D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10489074" y="5055676"/>
              <a:ext cx="711815" cy="278993"/>
              <a:chOff x="2437162" y="2711802"/>
              <a:chExt cx="1301153" cy="547007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2437162" y="2711802"/>
                <a:ext cx="645432" cy="5470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</a:rPr>
                  <a:t>55</a:t>
                </a:r>
                <a:endParaRPr lang="ko-KR" alt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3081451" y="2711802"/>
                <a:ext cx="656864" cy="542925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6" name="직선 화살표 연결선 125"/>
            <p:cNvCxnSpPr/>
            <p:nvPr/>
          </p:nvCxnSpPr>
          <p:spPr>
            <a:xfrm>
              <a:off x="8178114" y="5206389"/>
              <a:ext cx="382124" cy="2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26"/>
            <p:cNvSpPr/>
            <p:nvPr/>
          </p:nvSpPr>
          <p:spPr>
            <a:xfrm>
              <a:off x="9724472" y="5628774"/>
              <a:ext cx="359348" cy="276911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직선 화살표 연결선 127"/>
            <p:cNvCxnSpPr/>
            <p:nvPr/>
          </p:nvCxnSpPr>
          <p:spPr>
            <a:xfrm flipV="1">
              <a:off x="9912083" y="5354659"/>
              <a:ext cx="0" cy="416688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H="1">
              <a:off x="9911235" y="5067933"/>
              <a:ext cx="353094" cy="2789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498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3"/>
          <p:cNvSpPr txBox="1">
            <a:spLocks noChangeArrowheads="1"/>
          </p:cNvSpPr>
          <p:nvPr/>
        </p:nvSpPr>
        <p:spPr bwMode="auto">
          <a:xfrm>
            <a:off x="5462588" y="2347914"/>
            <a:ext cx="2519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>
                <a:ea typeface="굴림" panose="020B0600000101010101" pitchFamily="50" charset="-127"/>
              </a:rPr>
              <a:t>맨 앞 노드를</a:t>
            </a:r>
            <a:r>
              <a:rPr lang="en-US" altLang="ko-KR" sz="1800">
                <a:ea typeface="굴림" panose="020B0600000101010101" pitchFamily="50" charset="-127"/>
              </a:rPr>
              <a:t> </a:t>
            </a:r>
            <a:r>
              <a:rPr lang="ko-KR" altLang="en-US" sz="1800">
                <a:ea typeface="굴림" panose="020B0600000101010101" pitchFamily="50" charset="-127"/>
              </a:rPr>
              <a:t>삭제할 때</a:t>
            </a:r>
            <a:endParaRPr lang="en-US" altLang="ko-KR" sz="1800">
              <a:ea typeface="굴림" panose="020B0600000101010101" pitchFamily="50" charset="-127"/>
            </a:endParaRPr>
          </a:p>
        </p:txBody>
      </p:sp>
      <p:cxnSp>
        <p:nvCxnSpPr>
          <p:cNvPr id="67587" name="직선 화살표 연결선 4"/>
          <p:cNvCxnSpPr>
            <a:cxnSpLocks noChangeShapeType="1"/>
          </p:cNvCxnSpPr>
          <p:nvPr/>
        </p:nvCxnSpPr>
        <p:spPr bwMode="auto">
          <a:xfrm flipH="1">
            <a:off x="4686300" y="2533650"/>
            <a:ext cx="77628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아래쪽 화살표 6"/>
          <p:cNvSpPr/>
          <p:nvPr/>
        </p:nvSpPr>
        <p:spPr bwMode="auto">
          <a:xfrm>
            <a:off x="5440364" y="4338638"/>
            <a:ext cx="687387" cy="360362"/>
          </a:xfrm>
          <a:prstGeom prst="downArrow">
            <a:avLst>
              <a:gd name="adj1" fmla="val 50000"/>
              <a:gd name="adj2" fmla="val 51227"/>
            </a:avLst>
          </a:prstGeom>
          <a:solidFill>
            <a:srgbClr val="0066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6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7591" name="직사각형 8"/>
          <p:cNvSpPr>
            <a:spLocks noChangeArrowheads="1"/>
          </p:cNvSpPr>
          <p:nvPr/>
        </p:nvSpPr>
        <p:spPr bwMode="auto">
          <a:xfrm>
            <a:off x="2008188" y="2209801"/>
            <a:ext cx="2678112" cy="646113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head ← head.next</a:t>
            </a:r>
          </a:p>
          <a:p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numItems--</a:t>
            </a:r>
          </a:p>
        </p:txBody>
      </p:sp>
      <p:grpSp>
        <p:nvGrpSpPr>
          <p:cNvPr id="24" name="Group 36"/>
          <p:cNvGrpSpPr>
            <a:grpSpLocks/>
          </p:cNvGrpSpPr>
          <p:nvPr/>
        </p:nvGrpSpPr>
        <p:grpSpPr bwMode="auto">
          <a:xfrm>
            <a:off x="6697663" y="1157288"/>
            <a:ext cx="1924050" cy="590550"/>
            <a:chOff x="3462" y="630"/>
            <a:chExt cx="1554" cy="372"/>
          </a:xfrm>
        </p:grpSpPr>
        <p:sp>
          <p:nvSpPr>
            <p:cNvPr id="25" name="Freeform 32"/>
            <p:cNvSpPr>
              <a:spLocks/>
            </p:cNvSpPr>
            <p:nvPr/>
          </p:nvSpPr>
          <p:spPr bwMode="auto">
            <a:xfrm flipV="1">
              <a:off x="3462" y="690"/>
              <a:ext cx="1554" cy="312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48" y="240"/>
                </a:cxn>
                <a:cxn ang="0">
                  <a:pos x="144" y="150"/>
                </a:cxn>
                <a:cxn ang="0">
                  <a:pos x="324" y="36"/>
                </a:cxn>
                <a:cxn ang="0">
                  <a:pos x="594" y="0"/>
                </a:cxn>
                <a:cxn ang="0">
                  <a:pos x="864" y="36"/>
                </a:cxn>
                <a:cxn ang="0">
                  <a:pos x="1080" y="114"/>
                </a:cxn>
                <a:cxn ang="0">
                  <a:pos x="1224" y="222"/>
                </a:cxn>
              </a:cxnLst>
              <a:rect l="0" t="0" r="r" b="b"/>
              <a:pathLst>
                <a:path w="1224" h="384">
                  <a:moveTo>
                    <a:pt x="0" y="384"/>
                  </a:moveTo>
                  <a:cubicBezTo>
                    <a:pt x="12" y="331"/>
                    <a:pt x="24" y="279"/>
                    <a:pt x="48" y="240"/>
                  </a:cubicBezTo>
                  <a:cubicBezTo>
                    <a:pt x="72" y="201"/>
                    <a:pt x="98" y="184"/>
                    <a:pt x="144" y="150"/>
                  </a:cubicBezTo>
                  <a:cubicBezTo>
                    <a:pt x="190" y="116"/>
                    <a:pt x="249" y="61"/>
                    <a:pt x="324" y="36"/>
                  </a:cubicBezTo>
                  <a:cubicBezTo>
                    <a:pt x="399" y="11"/>
                    <a:pt x="504" y="0"/>
                    <a:pt x="594" y="0"/>
                  </a:cubicBezTo>
                  <a:cubicBezTo>
                    <a:pt x="684" y="0"/>
                    <a:pt x="783" y="17"/>
                    <a:pt x="864" y="36"/>
                  </a:cubicBezTo>
                  <a:cubicBezTo>
                    <a:pt x="945" y="55"/>
                    <a:pt x="1020" y="83"/>
                    <a:pt x="1080" y="114"/>
                  </a:cubicBezTo>
                  <a:cubicBezTo>
                    <a:pt x="1140" y="145"/>
                    <a:pt x="1182" y="183"/>
                    <a:pt x="1224" y="22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6" name="Freeform 33"/>
            <p:cNvSpPr>
              <a:spLocks/>
            </p:cNvSpPr>
            <p:nvPr/>
          </p:nvSpPr>
          <p:spPr bwMode="auto">
            <a:xfrm>
              <a:off x="3480" y="630"/>
              <a:ext cx="324" cy="102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8" y="18"/>
                </a:cxn>
                <a:cxn ang="0">
                  <a:pos x="60" y="90"/>
                </a:cxn>
                <a:cxn ang="0">
                  <a:pos x="114" y="18"/>
                </a:cxn>
                <a:cxn ang="0">
                  <a:pos x="120" y="42"/>
                </a:cxn>
                <a:cxn ang="0">
                  <a:pos x="108" y="78"/>
                </a:cxn>
                <a:cxn ang="0">
                  <a:pos x="192" y="18"/>
                </a:cxn>
                <a:cxn ang="0">
                  <a:pos x="180" y="84"/>
                </a:cxn>
                <a:cxn ang="0">
                  <a:pos x="174" y="102"/>
                </a:cxn>
                <a:cxn ang="0">
                  <a:pos x="186" y="84"/>
                </a:cxn>
                <a:cxn ang="0">
                  <a:pos x="258" y="0"/>
                </a:cxn>
                <a:cxn ang="0">
                  <a:pos x="252" y="48"/>
                </a:cxn>
                <a:cxn ang="0">
                  <a:pos x="246" y="78"/>
                </a:cxn>
                <a:cxn ang="0">
                  <a:pos x="264" y="72"/>
                </a:cxn>
                <a:cxn ang="0">
                  <a:pos x="306" y="18"/>
                </a:cxn>
                <a:cxn ang="0">
                  <a:pos x="324" y="66"/>
                </a:cxn>
              </a:cxnLst>
              <a:rect l="0" t="0" r="r" b="b"/>
              <a:pathLst>
                <a:path w="324" h="102">
                  <a:moveTo>
                    <a:pt x="0" y="54"/>
                  </a:moveTo>
                  <a:cubicBezTo>
                    <a:pt x="27" y="47"/>
                    <a:pt x="39" y="45"/>
                    <a:pt x="48" y="18"/>
                  </a:cubicBezTo>
                  <a:cubicBezTo>
                    <a:pt x="56" y="41"/>
                    <a:pt x="38" y="80"/>
                    <a:pt x="60" y="90"/>
                  </a:cubicBezTo>
                  <a:cubicBezTo>
                    <a:pt x="77" y="97"/>
                    <a:pt x="110" y="31"/>
                    <a:pt x="114" y="18"/>
                  </a:cubicBezTo>
                  <a:cubicBezTo>
                    <a:pt x="116" y="26"/>
                    <a:pt x="121" y="34"/>
                    <a:pt x="120" y="42"/>
                  </a:cubicBezTo>
                  <a:cubicBezTo>
                    <a:pt x="119" y="55"/>
                    <a:pt x="101" y="89"/>
                    <a:pt x="108" y="78"/>
                  </a:cubicBezTo>
                  <a:cubicBezTo>
                    <a:pt x="127" y="49"/>
                    <a:pt x="159" y="29"/>
                    <a:pt x="192" y="18"/>
                  </a:cubicBezTo>
                  <a:cubicBezTo>
                    <a:pt x="189" y="34"/>
                    <a:pt x="184" y="67"/>
                    <a:pt x="180" y="84"/>
                  </a:cubicBezTo>
                  <a:cubicBezTo>
                    <a:pt x="178" y="90"/>
                    <a:pt x="168" y="102"/>
                    <a:pt x="174" y="102"/>
                  </a:cubicBezTo>
                  <a:cubicBezTo>
                    <a:pt x="181" y="102"/>
                    <a:pt x="181" y="90"/>
                    <a:pt x="186" y="84"/>
                  </a:cubicBezTo>
                  <a:cubicBezTo>
                    <a:pt x="210" y="56"/>
                    <a:pt x="232" y="26"/>
                    <a:pt x="258" y="0"/>
                  </a:cubicBezTo>
                  <a:cubicBezTo>
                    <a:pt x="256" y="16"/>
                    <a:pt x="254" y="32"/>
                    <a:pt x="252" y="48"/>
                  </a:cubicBezTo>
                  <a:cubicBezTo>
                    <a:pt x="250" y="58"/>
                    <a:pt x="241" y="69"/>
                    <a:pt x="246" y="78"/>
                  </a:cubicBezTo>
                  <a:cubicBezTo>
                    <a:pt x="249" y="84"/>
                    <a:pt x="258" y="74"/>
                    <a:pt x="264" y="72"/>
                  </a:cubicBezTo>
                  <a:cubicBezTo>
                    <a:pt x="277" y="53"/>
                    <a:pt x="293" y="37"/>
                    <a:pt x="306" y="18"/>
                  </a:cubicBezTo>
                  <a:cubicBezTo>
                    <a:pt x="311" y="34"/>
                    <a:pt x="306" y="101"/>
                    <a:pt x="324" y="66"/>
                  </a:cubicBezTo>
                </a:path>
              </a:pathLst>
            </a:custGeom>
            <a:noFill/>
            <a:ln w="38100" cmpd="sng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3" name="그룹 2"/>
          <p:cNvGrpSpPr>
            <a:grpSpLocks/>
          </p:cNvGrpSpPr>
          <p:nvPr/>
        </p:nvGrpSpPr>
        <p:grpSpPr bwMode="auto">
          <a:xfrm>
            <a:off x="6127751" y="549276"/>
            <a:ext cx="4278313" cy="1465263"/>
            <a:chOff x="4603750" y="550015"/>
            <a:chExt cx="4278993" cy="1464415"/>
          </a:xfrm>
        </p:grpSpPr>
        <p:grpSp>
          <p:nvGrpSpPr>
            <p:cNvPr id="67594" name="그룹 7"/>
            <p:cNvGrpSpPr>
              <a:grpSpLocks/>
            </p:cNvGrpSpPr>
            <p:nvPr/>
          </p:nvGrpSpPr>
          <p:grpSpPr bwMode="auto">
            <a:xfrm>
              <a:off x="4737536" y="736862"/>
              <a:ext cx="3595193" cy="747450"/>
              <a:chOff x="4710664" y="1535522"/>
              <a:chExt cx="4079144" cy="882268"/>
            </a:xfrm>
          </p:grpSpPr>
          <p:sp>
            <p:nvSpPr>
              <p:cNvPr id="9" name="직사각형 8"/>
              <p:cNvSpPr/>
              <p:nvPr/>
            </p:nvSpPr>
            <p:spPr bwMode="auto">
              <a:xfrm>
                <a:off x="4757032" y="1888036"/>
                <a:ext cx="670151" cy="51688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grpSp>
            <p:nvGrpSpPr>
              <p:cNvPr id="67597" name="Group 34"/>
              <p:cNvGrpSpPr>
                <a:grpSpLocks/>
              </p:cNvGrpSpPr>
              <p:nvPr/>
            </p:nvGrpSpPr>
            <p:grpSpPr bwMode="auto">
              <a:xfrm>
                <a:off x="5097283" y="1898677"/>
                <a:ext cx="3692525" cy="519113"/>
                <a:chOff x="3434" y="509"/>
                <a:chExt cx="2326" cy="327"/>
              </a:xfrm>
            </p:grpSpPr>
            <p:sp>
              <p:nvSpPr>
                <p:cNvPr id="12" name="Oval 18"/>
                <p:cNvSpPr>
                  <a:spLocks noChangeArrowheads="1"/>
                </p:cNvSpPr>
                <p:nvPr/>
              </p:nvSpPr>
              <p:spPr bwMode="auto">
                <a:xfrm>
                  <a:off x="3434" y="658"/>
                  <a:ext cx="44" cy="4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grpSp>
              <p:nvGrpSpPr>
                <p:cNvPr id="67600" name="Group 19"/>
                <p:cNvGrpSpPr>
                  <a:grpSpLocks/>
                </p:cNvGrpSpPr>
                <p:nvPr/>
              </p:nvGrpSpPr>
              <p:grpSpPr bwMode="auto">
                <a:xfrm>
                  <a:off x="3457" y="509"/>
                  <a:ext cx="1151" cy="326"/>
                  <a:chOff x="3499" y="3383"/>
                  <a:chExt cx="1151" cy="326"/>
                </a:xfrm>
              </p:grpSpPr>
              <p:sp>
                <p:nvSpPr>
                  <p:cNvPr id="2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27" y="3383"/>
                    <a:ext cx="736" cy="3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ea typeface="굴림" pitchFamily="50" charset="-127"/>
                    </a:endParaRPr>
                  </a:p>
                </p:txBody>
              </p:sp>
              <p:sp>
                <p:nvSpPr>
                  <p:cNvPr id="21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291" y="3383"/>
                    <a:ext cx="0" cy="32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ko-KR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2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499" y="3546"/>
                    <a:ext cx="41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ko-KR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23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454" y="3526"/>
                    <a:ext cx="44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charset="0"/>
                      <a:ea typeface="굴림" pitchFamily="50" charset="-127"/>
                    </a:endParaRPr>
                  </a:p>
                </p:txBody>
              </p:sp>
            </p:grpSp>
            <p:sp>
              <p:nvSpPr>
                <p:cNvPr id="14" name="Line 24"/>
                <p:cNvSpPr>
                  <a:spLocks noChangeShapeType="1"/>
                </p:cNvSpPr>
                <p:nvPr/>
              </p:nvSpPr>
              <p:spPr bwMode="auto">
                <a:xfrm>
                  <a:off x="5461" y="678"/>
                  <a:ext cx="3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grpSp>
              <p:nvGrpSpPr>
                <p:cNvPr id="67602" name="Group 25"/>
                <p:cNvGrpSpPr>
                  <a:grpSpLocks/>
                </p:cNvGrpSpPr>
                <p:nvPr/>
              </p:nvGrpSpPr>
              <p:grpSpPr bwMode="auto">
                <a:xfrm>
                  <a:off x="4465" y="510"/>
                  <a:ext cx="1151" cy="326"/>
                  <a:chOff x="3499" y="3383"/>
                  <a:chExt cx="1151" cy="326"/>
                </a:xfrm>
              </p:grpSpPr>
              <p:sp>
                <p:nvSpPr>
                  <p:cNvPr id="1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3387"/>
                    <a:ext cx="724" cy="3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ea typeface="굴림" pitchFamily="50" charset="-127"/>
                    </a:endParaRPr>
                  </a:p>
                </p:txBody>
              </p:sp>
              <p:sp>
                <p:nvSpPr>
                  <p:cNvPr id="1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288" y="3387"/>
                    <a:ext cx="0" cy="32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ko-KR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1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3546"/>
                    <a:ext cx="4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ko-KR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19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4454" y="3526"/>
                    <a:ext cx="44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charset="0"/>
                      <a:ea typeface="굴림" pitchFamily="50" charset="-127"/>
                    </a:endParaRPr>
                  </a:p>
                </p:txBody>
              </p:sp>
            </p:grpSp>
          </p:grpSp>
          <p:sp>
            <p:nvSpPr>
              <p:cNvPr id="11" name="Rectangle 30"/>
              <p:cNvSpPr>
                <a:spLocks noChangeArrowheads="1"/>
              </p:cNvSpPr>
              <p:nvPr/>
            </p:nvSpPr>
            <p:spPr bwMode="auto">
              <a:xfrm>
                <a:off x="4710193" y="1535958"/>
                <a:ext cx="725997" cy="3988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6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굴림" pitchFamily="50" charset="-127"/>
                  </a:rPr>
                  <a:t>head</a:t>
                </a:r>
              </a:p>
            </p:txBody>
          </p:sp>
        </p:grpSp>
        <p:sp>
          <p:nvSpPr>
            <p:cNvPr id="2" name="직사각형 1"/>
            <p:cNvSpPr/>
            <p:nvPr/>
          </p:nvSpPr>
          <p:spPr bwMode="auto">
            <a:xfrm>
              <a:off x="4603750" y="550015"/>
              <a:ext cx="4278993" cy="14644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4608822" y="3379246"/>
            <a:ext cx="5668014" cy="2874268"/>
          </a:xfrm>
          <a:prstGeom prst="rect">
            <a:avLst/>
          </a:prstGeom>
          <a:solidFill>
            <a:srgbClr val="ECECEC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067131" y="3659368"/>
            <a:ext cx="443491" cy="2083"/>
          </a:xfrm>
          <a:prstGeom prst="straightConnector1">
            <a:avLst/>
          </a:prstGeom>
          <a:solidFill>
            <a:srgbClr val="ECECEC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8025353" y="3661451"/>
            <a:ext cx="385392" cy="2082"/>
          </a:xfrm>
          <a:prstGeom prst="straightConnector1">
            <a:avLst/>
          </a:prstGeom>
          <a:solidFill>
            <a:srgbClr val="ECECEC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8969877" y="3661451"/>
            <a:ext cx="385392" cy="2082"/>
          </a:xfrm>
          <a:prstGeom prst="straightConnector1">
            <a:avLst/>
          </a:prstGeom>
          <a:solidFill>
            <a:srgbClr val="ECECEC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9720500" y="3512722"/>
            <a:ext cx="356114" cy="278993"/>
          </a:xfrm>
          <a:prstGeom prst="line">
            <a:avLst/>
          </a:prstGeom>
          <a:solidFill>
            <a:srgbClr val="ECECE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55720" y="4364347"/>
            <a:ext cx="854567" cy="276999"/>
          </a:xfrm>
          <a:prstGeom prst="rect">
            <a:avLst/>
          </a:prstGeom>
          <a:solidFill>
            <a:srgbClr val="ECECEC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prevNode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5522299" y="3519872"/>
            <a:ext cx="712227" cy="278993"/>
            <a:chOff x="903058" y="2415651"/>
            <a:chExt cx="1290864" cy="547007"/>
          </a:xfrm>
          <a:solidFill>
            <a:srgbClr val="ECECEC"/>
          </a:solidFill>
        </p:grpSpPr>
        <p:sp>
          <p:nvSpPr>
            <p:cNvPr id="85" name="직사각형 84"/>
            <p:cNvSpPr/>
            <p:nvPr/>
          </p:nvSpPr>
          <p:spPr>
            <a:xfrm>
              <a:off x="903058" y="2415651"/>
              <a:ext cx="1290864" cy="5470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직선 연결선 85"/>
            <p:cNvCxnSpPr>
              <a:stCxn id="85" idx="0"/>
              <a:endCxn id="85" idx="2"/>
            </p:cNvCxnSpPr>
            <p:nvPr/>
          </p:nvCxnSpPr>
          <p:spPr>
            <a:xfrm>
              <a:off x="1548490" y="2415651"/>
              <a:ext cx="0" cy="547007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6503350" y="3516885"/>
            <a:ext cx="714518" cy="278994"/>
            <a:chOff x="2437162" y="2711800"/>
            <a:chExt cx="1295016" cy="547009"/>
          </a:xfrm>
          <a:solidFill>
            <a:srgbClr val="ECECEC"/>
          </a:solidFill>
        </p:grpSpPr>
        <p:sp>
          <p:nvSpPr>
            <p:cNvPr id="83" name="직사각형 82"/>
            <p:cNvSpPr/>
            <p:nvPr/>
          </p:nvSpPr>
          <p:spPr>
            <a:xfrm>
              <a:off x="2437162" y="2711802"/>
              <a:ext cx="645432" cy="5470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075314" y="2711800"/>
              <a:ext cx="656864" cy="5470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455874" y="3516886"/>
            <a:ext cx="717904" cy="276912"/>
            <a:chOff x="2437160" y="2711802"/>
            <a:chExt cx="1301155" cy="542925"/>
          </a:xfrm>
          <a:solidFill>
            <a:srgbClr val="ECECEC"/>
          </a:solidFill>
        </p:grpSpPr>
        <p:sp>
          <p:nvSpPr>
            <p:cNvPr id="81" name="직사각형 80"/>
            <p:cNvSpPr/>
            <p:nvPr/>
          </p:nvSpPr>
          <p:spPr>
            <a:xfrm>
              <a:off x="2437160" y="2711802"/>
              <a:ext cx="645432" cy="542925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081451" y="2711802"/>
              <a:ext cx="656864" cy="542925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426755" y="3514803"/>
            <a:ext cx="717903" cy="278996"/>
            <a:chOff x="2437162" y="2711800"/>
            <a:chExt cx="1301153" cy="547009"/>
          </a:xfrm>
          <a:solidFill>
            <a:srgbClr val="ECECEC"/>
          </a:solidFill>
        </p:grpSpPr>
        <p:sp>
          <p:nvSpPr>
            <p:cNvPr id="79" name="직사각형 78"/>
            <p:cNvSpPr/>
            <p:nvPr/>
          </p:nvSpPr>
          <p:spPr>
            <a:xfrm>
              <a:off x="2437162" y="2711802"/>
              <a:ext cx="645432" cy="5470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081450" y="2711800"/>
              <a:ext cx="656865" cy="5470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9365018" y="3510738"/>
            <a:ext cx="717903" cy="278993"/>
            <a:chOff x="2437162" y="2711802"/>
            <a:chExt cx="1301153" cy="547007"/>
          </a:xfrm>
          <a:solidFill>
            <a:srgbClr val="ECECEC"/>
          </a:solidFill>
        </p:grpSpPr>
        <p:sp>
          <p:nvSpPr>
            <p:cNvPr id="77" name="직사각형 76"/>
            <p:cNvSpPr/>
            <p:nvPr/>
          </p:nvSpPr>
          <p:spPr>
            <a:xfrm>
              <a:off x="2437162" y="2711802"/>
              <a:ext cx="645432" cy="5470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081451" y="2711802"/>
              <a:ext cx="656864" cy="542925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/>
          <p:nvPr/>
        </p:nvCxnSpPr>
        <p:spPr>
          <a:xfrm>
            <a:off x="7034293" y="3661451"/>
            <a:ext cx="385392" cy="2082"/>
          </a:xfrm>
          <a:prstGeom prst="straightConnector1">
            <a:avLst/>
          </a:prstGeom>
          <a:solidFill>
            <a:srgbClr val="ECECEC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70"/>
          <p:cNvSpPr txBox="1">
            <a:spLocks noChangeArrowheads="1"/>
          </p:cNvSpPr>
          <p:nvPr/>
        </p:nvSpPr>
        <p:spPr bwMode="auto">
          <a:xfrm>
            <a:off x="6874015" y="4121505"/>
            <a:ext cx="1007535" cy="307777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 dirty="0">
                <a:ea typeface="굴림" panose="020B0600000101010101" pitchFamily="50" charset="-127"/>
              </a:rPr>
              <a:t>remove(0)</a:t>
            </a:r>
            <a:endParaRPr lang="ko-KR" altLang="en-US" sz="1400" dirty="0">
              <a:ea typeface="굴림" panose="020B0600000101010101" pitchFamily="50" charset="-127"/>
            </a:endParaRPr>
          </a:p>
        </p:txBody>
      </p:sp>
      <p:sp>
        <p:nvSpPr>
          <p:cNvPr id="45" name="아래쪽 화살표 44"/>
          <p:cNvSpPr/>
          <p:nvPr/>
        </p:nvSpPr>
        <p:spPr bwMode="auto">
          <a:xfrm>
            <a:off x="6526045" y="4264116"/>
            <a:ext cx="502856" cy="255808"/>
          </a:xfrm>
          <a:prstGeom prst="downArrow">
            <a:avLst>
              <a:gd name="adj1" fmla="val 50000"/>
              <a:gd name="adj2" fmla="val 51227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872573" y="4115049"/>
            <a:ext cx="362421" cy="276911"/>
          </a:xfrm>
          <a:prstGeom prst="rect">
            <a:avLst/>
          </a:prstGeom>
          <a:solidFill>
            <a:srgbClr val="ECECE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085699" y="5118087"/>
            <a:ext cx="443491" cy="2083"/>
          </a:xfrm>
          <a:prstGeom prst="straightConnector1">
            <a:avLst/>
          </a:prstGeom>
          <a:solidFill>
            <a:srgbClr val="ECECEC"/>
          </a:solidFill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8043922" y="5120170"/>
            <a:ext cx="385392" cy="2082"/>
          </a:xfrm>
          <a:prstGeom prst="straightConnector1">
            <a:avLst/>
          </a:prstGeom>
          <a:solidFill>
            <a:srgbClr val="ECECEC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6521918" y="4975604"/>
            <a:ext cx="714518" cy="278994"/>
            <a:chOff x="2437162" y="2711800"/>
            <a:chExt cx="1295016" cy="547009"/>
          </a:xfrm>
          <a:solidFill>
            <a:srgbClr val="ECECEC"/>
          </a:solidFill>
        </p:grpSpPr>
        <p:sp>
          <p:nvSpPr>
            <p:cNvPr id="73" name="직사각형 72"/>
            <p:cNvSpPr/>
            <p:nvPr/>
          </p:nvSpPr>
          <p:spPr>
            <a:xfrm>
              <a:off x="2437162" y="2711802"/>
              <a:ext cx="645432" cy="5470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075314" y="2711800"/>
              <a:ext cx="656864" cy="5470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474443" y="4975605"/>
            <a:ext cx="717904" cy="276912"/>
            <a:chOff x="2437160" y="2711802"/>
            <a:chExt cx="1301155" cy="542925"/>
          </a:xfrm>
          <a:solidFill>
            <a:srgbClr val="ECECEC"/>
          </a:solidFill>
        </p:grpSpPr>
        <p:sp>
          <p:nvSpPr>
            <p:cNvPr id="71" name="직사각형 70"/>
            <p:cNvSpPr/>
            <p:nvPr/>
          </p:nvSpPr>
          <p:spPr>
            <a:xfrm>
              <a:off x="2437160" y="2711802"/>
              <a:ext cx="645432" cy="542925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081451" y="2711802"/>
              <a:ext cx="656864" cy="542925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52" name="직선 화살표 연결선 51"/>
          <p:cNvCxnSpPr/>
          <p:nvPr/>
        </p:nvCxnSpPr>
        <p:spPr>
          <a:xfrm>
            <a:off x="7052862" y="5120170"/>
            <a:ext cx="385392" cy="2082"/>
          </a:xfrm>
          <a:prstGeom prst="straightConnector1">
            <a:avLst/>
          </a:prstGeom>
          <a:solidFill>
            <a:srgbClr val="ECECEC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787675" y="3761037"/>
            <a:ext cx="528989" cy="276999"/>
          </a:xfrm>
          <a:prstGeom prst="rect">
            <a:avLst/>
          </a:prstGeom>
          <a:solidFill>
            <a:srgbClr val="ECECEC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head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790723" y="5225813"/>
            <a:ext cx="528989" cy="276999"/>
          </a:xfrm>
          <a:prstGeom prst="rect">
            <a:avLst/>
          </a:prstGeom>
          <a:solidFill>
            <a:srgbClr val="ECECEC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head</a:t>
            </a:r>
            <a:endParaRPr lang="ko-KR" altLang="en-US" sz="1200" dirty="0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873773" y="4119652"/>
            <a:ext cx="356114" cy="278993"/>
          </a:xfrm>
          <a:prstGeom prst="line">
            <a:avLst/>
          </a:prstGeom>
          <a:solidFill>
            <a:srgbClr val="ECECE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976066" y="5118013"/>
            <a:ext cx="385392" cy="2082"/>
          </a:xfrm>
          <a:prstGeom prst="straightConnector1">
            <a:avLst/>
          </a:prstGeom>
          <a:solidFill>
            <a:srgbClr val="ECECEC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9726690" y="4963147"/>
            <a:ext cx="356114" cy="278993"/>
          </a:xfrm>
          <a:prstGeom prst="line">
            <a:avLst/>
          </a:prstGeom>
          <a:solidFill>
            <a:srgbClr val="ECECE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8432945" y="4971365"/>
            <a:ext cx="717903" cy="278996"/>
            <a:chOff x="2437162" y="2711800"/>
            <a:chExt cx="1301153" cy="547009"/>
          </a:xfrm>
          <a:solidFill>
            <a:srgbClr val="ECECEC"/>
          </a:solidFill>
        </p:grpSpPr>
        <p:sp>
          <p:nvSpPr>
            <p:cNvPr id="69" name="직사각형 68"/>
            <p:cNvSpPr/>
            <p:nvPr/>
          </p:nvSpPr>
          <p:spPr>
            <a:xfrm>
              <a:off x="2437162" y="2711802"/>
              <a:ext cx="645432" cy="5470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081450" y="2711800"/>
              <a:ext cx="656865" cy="5470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9371207" y="4967300"/>
            <a:ext cx="717903" cy="278993"/>
            <a:chOff x="2437162" y="2711802"/>
            <a:chExt cx="1301153" cy="547007"/>
          </a:xfrm>
          <a:solidFill>
            <a:srgbClr val="ECECEC"/>
          </a:solidFill>
        </p:grpSpPr>
        <p:sp>
          <p:nvSpPr>
            <p:cNvPr id="67" name="직사각형 66"/>
            <p:cNvSpPr/>
            <p:nvPr/>
          </p:nvSpPr>
          <p:spPr>
            <a:xfrm>
              <a:off x="2437162" y="2711802"/>
              <a:ext cx="645432" cy="5470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081451" y="2711802"/>
              <a:ext cx="656864" cy="542925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657423" y="5906632"/>
            <a:ext cx="855564" cy="276999"/>
          </a:xfrm>
          <a:prstGeom prst="rect">
            <a:avLst/>
          </a:prstGeom>
          <a:solidFill>
            <a:srgbClr val="ECECEC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</a:rPr>
              <a:t>prevNode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884952" y="5657334"/>
            <a:ext cx="362421" cy="276911"/>
          </a:xfrm>
          <a:prstGeom prst="rect">
            <a:avLst/>
          </a:prstGeom>
          <a:solidFill>
            <a:srgbClr val="ECECE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4886152" y="5661937"/>
            <a:ext cx="356114" cy="278993"/>
          </a:xfrm>
          <a:prstGeom prst="line">
            <a:avLst/>
          </a:prstGeom>
          <a:solidFill>
            <a:srgbClr val="ECECE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867616" y="4975514"/>
            <a:ext cx="362421" cy="276911"/>
          </a:xfrm>
          <a:prstGeom prst="rect">
            <a:avLst/>
          </a:prstGeom>
          <a:solidFill>
            <a:srgbClr val="ECECE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자유형 62"/>
          <p:cNvSpPr/>
          <p:nvPr/>
        </p:nvSpPr>
        <p:spPr>
          <a:xfrm>
            <a:off x="5044414" y="4720350"/>
            <a:ext cx="1458936" cy="390513"/>
          </a:xfrm>
          <a:custGeom>
            <a:avLst/>
            <a:gdLst>
              <a:gd name="connsiteX0" fmla="*/ 0 w 1380805"/>
              <a:gd name="connsiteY0" fmla="*/ 390513 h 390513"/>
              <a:gd name="connsiteX1" fmla="*/ 803936 w 1380805"/>
              <a:gd name="connsiteY1" fmla="*/ 3888 h 390513"/>
              <a:gd name="connsiteX2" fmla="*/ 1380805 w 1380805"/>
              <a:gd name="connsiteY2" fmla="*/ 224817 h 39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805" h="390513">
                <a:moveTo>
                  <a:pt x="0" y="390513"/>
                </a:moveTo>
                <a:cubicBezTo>
                  <a:pt x="286901" y="211008"/>
                  <a:pt x="573802" y="31504"/>
                  <a:pt x="803936" y="3888"/>
                </a:cubicBezTo>
                <a:cubicBezTo>
                  <a:pt x="1034070" y="-23728"/>
                  <a:pt x="1207437" y="100544"/>
                  <a:pt x="1380805" y="22481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5540867" y="4978591"/>
            <a:ext cx="712227" cy="278993"/>
            <a:chOff x="903058" y="2415651"/>
            <a:chExt cx="1290864" cy="547007"/>
          </a:xfrm>
          <a:solidFill>
            <a:srgbClr val="ECECEC"/>
          </a:solidFill>
        </p:grpSpPr>
        <p:sp>
          <p:nvSpPr>
            <p:cNvPr id="75" name="직사각형 74"/>
            <p:cNvSpPr/>
            <p:nvPr/>
          </p:nvSpPr>
          <p:spPr>
            <a:xfrm>
              <a:off x="903058" y="2415651"/>
              <a:ext cx="1290864" cy="547007"/>
            </a:xfrm>
            <a:prstGeom prst="rect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1548491" y="2415651"/>
              <a:ext cx="0" cy="547007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4864568" y="3510738"/>
            <a:ext cx="362421" cy="276911"/>
          </a:xfrm>
          <a:prstGeom prst="rect">
            <a:avLst/>
          </a:prstGeom>
          <a:solidFill>
            <a:srgbClr val="ECECE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5053784" y="3653311"/>
            <a:ext cx="466453" cy="6057"/>
          </a:xfrm>
          <a:prstGeom prst="straightConnector1">
            <a:avLst/>
          </a:prstGeom>
          <a:solidFill>
            <a:srgbClr val="ECECEC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3"/>
          <p:cNvSpPr txBox="1">
            <a:spLocks noChangeArrowheads="1"/>
          </p:cNvSpPr>
          <p:nvPr/>
        </p:nvSpPr>
        <p:spPr bwMode="auto">
          <a:xfrm>
            <a:off x="5510287" y="2688358"/>
            <a:ext cx="34547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dirty="0" err="1">
                <a:ea typeface="굴림" panose="020B0600000101010101" pitchFamily="50" charset="-127"/>
              </a:rPr>
              <a:t>prevNode</a:t>
            </a:r>
            <a:r>
              <a:rPr lang="ko-KR" altLang="en-US" sz="1800" dirty="0">
                <a:ea typeface="굴림" panose="020B0600000101010101" pitchFamily="50" charset="-127"/>
              </a:rPr>
              <a:t>가 존재하지 않기 때문</a:t>
            </a:r>
            <a:endParaRPr lang="en-US" altLang="ko-KR" sz="18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9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45950C-A60A-459F-B28E-230ACE45D4A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행하는 작업의 목록으로 데이터의 타입을 나타낸 것</a:t>
            </a:r>
          </a:p>
          <a:p>
            <a:r>
              <a:rPr lang="en-US" altLang="ko-KR" dirty="0"/>
              <a:t>Implementation detail</a:t>
            </a:r>
            <a:r>
              <a:rPr lang="ko-KR" altLang="en-US" dirty="0"/>
              <a:t>에 신경 쓰지 않고 </a:t>
            </a:r>
          </a:p>
          <a:p>
            <a:r>
              <a:rPr lang="ko-KR" altLang="en-US" dirty="0"/>
              <a:t>추상적 레벨에서 데이터 타입을 정의함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어떻게 구현할까”가 아니라 “어떻게 사용할까”에 </a:t>
            </a:r>
            <a:r>
              <a:rPr lang="en-US" altLang="ko-KR" dirty="0"/>
              <a:t>focusing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45BC88-04F9-43B9-AC10-7E7C1A99D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ADT</a:t>
            </a:r>
            <a:r>
              <a:rPr lang="en-US" altLang="ko-KR" baseline="30000" dirty="0" err="1"/>
              <a:t>Abstract</a:t>
            </a:r>
            <a:r>
              <a:rPr lang="en-US" altLang="ko-KR" baseline="30000" dirty="0"/>
              <a:t> Data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8859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Box 4"/>
          <p:cNvSpPr txBox="1">
            <a:spLocks noChangeArrowheads="1"/>
          </p:cNvSpPr>
          <p:nvPr/>
        </p:nvSpPr>
        <p:spPr bwMode="auto">
          <a:xfrm>
            <a:off x="2058989" y="4494213"/>
            <a:ext cx="56086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>
                <a:ea typeface="굴림" panose="020B0600000101010101" pitchFamily="50" charset="-127"/>
              </a:rPr>
              <a:t>자주 나오지 않는 </a:t>
            </a:r>
            <a:r>
              <a:rPr lang="en-US" altLang="ko-KR" sz="1800">
                <a:solidFill>
                  <a:srgbClr val="FF0000"/>
                </a:solidFill>
                <a:ea typeface="굴림" panose="020B0600000101010101" pitchFamily="50" charset="-127"/>
              </a:rPr>
              <a:t>“</a:t>
            </a:r>
            <a:r>
              <a:rPr lang="ko-KR" altLang="en-US" sz="1800">
                <a:solidFill>
                  <a:srgbClr val="FF0000"/>
                </a:solidFill>
                <a:ea typeface="굴림" panose="020B0600000101010101" pitchFamily="50" charset="-127"/>
              </a:rPr>
              <a:t>맨 앞 삭제</a:t>
            </a:r>
            <a:r>
              <a:rPr lang="en-US" altLang="ko-KR" sz="1800">
                <a:solidFill>
                  <a:srgbClr val="FF0000"/>
                </a:solidFill>
                <a:ea typeface="굴림" panose="020B0600000101010101" pitchFamily="50" charset="-127"/>
              </a:rPr>
              <a:t>”</a:t>
            </a:r>
            <a:r>
              <a:rPr lang="ko-KR" altLang="en-US" sz="180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800">
                <a:ea typeface="굴림" panose="020B0600000101010101" pitchFamily="50" charset="-127"/>
              </a:rPr>
              <a:t>때문에 </a:t>
            </a:r>
            <a:endParaRPr lang="en-US" altLang="ko-KR" sz="1800">
              <a:ea typeface="굴림" panose="020B0600000101010101" pitchFamily="50" charset="-127"/>
            </a:endParaRPr>
          </a:p>
          <a:p>
            <a:r>
              <a:rPr lang="ko-KR" altLang="en-US" sz="1800">
                <a:ea typeface="굴림" panose="020B0600000101010101" pitchFamily="50" charset="-127"/>
              </a:rPr>
              <a:t>이렇게 항상 두 가지 경우로 나누어 처리해야 하는가</a:t>
            </a:r>
            <a:r>
              <a:rPr lang="en-US" altLang="ko-KR" sz="1800">
                <a:ea typeface="굴림" panose="020B0600000101010101" pitchFamily="50" charset="-127"/>
              </a:rPr>
              <a:t>?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68613" name="TextBox 5"/>
          <p:cNvSpPr txBox="1">
            <a:spLocks noChangeArrowheads="1"/>
          </p:cNvSpPr>
          <p:nvPr/>
        </p:nvSpPr>
        <p:spPr bwMode="auto">
          <a:xfrm>
            <a:off x="2058988" y="5443538"/>
            <a:ext cx="7000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dummy head node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두면 역시 하나로 처리된다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</a:rPr>
              <a:t>(64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</a:rPr>
              <a:t>번 슬라이드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75" y="1319803"/>
            <a:ext cx="7500319" cy="2423714"/>
          </a:xfrm>
          <a:prstGeom prst="rect">
            <a:avLst/>
          </a:prstGeom>
        </p:spPr>
      </p:pic>
      <p:sp>
        <p:nvSpPr>
          <p:cNvPr id="68610" name="TextBox 2"/>
          <p:cNvSpPr txBox="1">
            <a:spLocks noChangeArrowheads="1"/>
          </p:cNvSpPr>
          <p:nvPr/>
        </p:nvSpPr>
        <p:spPr bwMode="auto">
          <a:xfrm>
            <a:off x="7127876" y="2120900"/>
            <a:ext cx="3275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 dirty="0">
                <a:ea typeface="굴림" panose="020B0600000101010101" pitchFamily="50" charset="-127"/>
              </a:rPr>
              <a:t>앞의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ea typeface="굴림" panose="020B0600000101010101" pitchFamily="50" charset="-127"/>
              </a:rPr>
              <a:t>두 가지 경우를 다 고려한</a:t>
            </a:r>
          </a:p>
        </p:txBody>
      </p:sp>
      <p:cxnSp>
        <p:nvCxnSpPr>
          <p:cNvPr id="68611" name="직선 화살표 연결선 3"/>
          <p:cNvCxnSpPr>
            <a:cxnSpLocks noChangeShapeType="1"/>
          </p:cNvCxnSpPr>
          <p:nvPr/>
        </p:nvCxnSpPr>
        <p:spPr bwMode="auto">
          <a:xfrm flipH="1">
            <a:off x="6350001" y="2305050"/>
            <a:ext cx="777875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187200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7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51384" y="1331280"/>
            <a:ext cx="7389434" cy="6581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sz="2400" b="0" dirty="0">
                <a:solidFill>
                  <a:schemeClr val="tx1"/>
                </a:solidFill>
                <a:latin typeface="+mn-ea"/>
                <a:ea typeface="+mn-ea"/>
              </a:rPr>
              <a:t>예</a:t>
            </a:r>
            <a:r>
              <a:rPr lang="en-US" altLang="ko-KR" sz="2400" b="0" dirty="0">
                <a:solidFill>
                  <a:schemeClr val="tx1"/>
                </a:solidFill>
                <a:latin typeface="+mn-ea"/>
                <a:ea typeface="+mn-ea"/>
              </a:rPr>
              <a:t>: Linked</a:t>
            </a:r>
            <a:r>
              <a:rPr lang="ko-KR" altLang="en-US" sz="24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2400" b="0" dirty="0">
                <a:solidFill>
                  <a:schemeClr val="tx1"/>
                </a:solidFill>
                <a:latin typeface="+mn-ea"/>
                <a:ea typeface="+mn-ea"/>
              </a:rPr>
              <a:t>List</a:t>
            </a:r>
            <a:r>
              <a:rPr lang="ko-KR" altLang="en-US" sz="2400" b="0" dirty="0">
                <a:solidFill>
                  <a:schemeClr val="tx1"/>
                </a:solidFill>
                <a:latin typeface="+mn-ea"/>
                <a:ea typeface="+mn-ea"/>
              </a:rPr>
              <a:t>의 원소들을 앞에서부터 모두 프린트</a:t>
            </a:r>
            <a:endParaRPr lang="en-US" altLang="ko-KR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9635" name="Text Box 5"/>
          <p:cNvSpPr txBox="1">
            <a:spLocks noChangeArrowheads="1"/>
          </p:cNvSpPr>
          <p:nvPr/>
        </p:nvSpPr>
        <p:spPr bwMode="auto">
          <a:xfrm>
            <a:off x="2401747" y="3810379"/>
            <a:ext cx="687228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 b="1" dirty="0">
                <a:solidFill>
                  <a:srgbClr val="0033CC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for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 (Node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curr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 = head;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curr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 != </a:t>
            </a:r>
            <a:r>
              <a:rPr lang="en-US" altLang="ko-KR" sz="1800" b="1" dirty="0">
                <a:solidFill>
                  <a:srgbClr val="0033CC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null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;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curr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curr.next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System.out.println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curr.item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}</a:t>
            </a:r>
          </a:p>
        </p:txBody>
      </p:sp>
      <p:grpSp>
        <p:nvGrpSpPr>
          <p:cNvPr id="69638" name="그룹 2"/>
          <p:cNvGrpSpPr>
            <a:grpSpLocks/>
          </p:cNvGrpSpPr>
          <p:nvPr/>
        </p:nvGrpSpPr>
        <p:grpSpPr bwMode="auto">
          <a:xfrm>
            <a:off x="2521214" y="4716958"/>
            <a:ext cx="3846513" cy="1754326"/>
            <a:chOff x="1042987" y="4310589"/>
            <a:chExt cx="3846513" cy="1754464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1042987" y="4310589"/>
              <a:ext cx="3846513" cy="175432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9641" name="TextBox 2"/>
            <p:cNvSpPr txBox="1">
              <a:spLocks noChangeArrowheads="1"/>
            </p:cNvSpPr>
            <p:nvPr/>
          </p:nvSpPr>
          <p:spPr bwMode="auto">
            <a:xfrm>
              <a:off x="1108624" y="4310589"/>
              <a:ext cx="441146" cy="1754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800" dirty="0">
                  <a:ea typeface="굴림" panose="020B0600000101010101" pitchFamily="50" charset="-127"/>
                </a:rPr>
                <a:t>10</a:t>
              </a:r>
            </a:p>
            <a:p>
              <a:r>
                <a:rPr lang="en-US" altLang="ko-KR" sz="1800" dirty="0">
                  <a:ea typeface="굴림" panose="020B0600000101010101" pitchFamily="50" charset="-127"/>
                </a:rPr>
                <a:t>17</a:t>
              </a:r>
            </a:p>
            <a:p>
              <a:r>
                <a:rPr lang="en-US" altLang="ko-KR" sz="1800" dirty="0">
                  <a:ea typeface="굴림" panose="020B0600000101010101" pitchFamily="50" charset="-127"/>
                </a:rPr>
                <a:t>.</a:t>
              </a:r>
            </a:p>
            <a:p>
              <a:r>
                <a:rPr lang="en-US" altLang="ko-KR" sz="1800" dirty="0">
                  <a:ea typeface="굴림" panose="020B0600000101010101" pitchFamily="50" charset="-127"/>
                </a:rPr>
                <a:t>.</a:t>
              </a:r>
            </a:p>
            <a:p>
              <a:r>
                <a:rPr lang="en-US" altLang="ko-KR" sz="1800" dirty="0">
                  <a:ea typeface="굴림" panose="020B0600000101010101" pitchFamily="50" charset="-127"/>
                </a:rPr>
                <a:t>.</a:t>
              </a:r>
            </a:p>
            <a:p>
              <a:r>
                <a:rPr lang="en-US" altLang="ko-KR" sz="1800" dirty="0">
                  <a:ea typeface="굴림" panose="020B0600000101010101" pitchFamily="50" charset="-127"/>
                </a:rPr>
                <a:t>55</a:t>
              </a:r>
              <a:endParaRPr lang="ko-KR" altLang="en-US" sz="1800" dirty="0">
                <a:ea typeface="굴림" panose="020B0600000101010101" pitchFamily="50" charset="-127"/>
              </a:endParaRPr>
            </a:p>
          </p:txBody>
        </p:sp>
      </p:grpSp>
      <p:sp>
        <p:nvSpPr>
          <p:cNvPr id="11" name="텍스트 개체 틀 13"/>
          <p:cNvSpPr txBox="1">
            <a:spLocks/>
          </p:cNvSpPr>
          <p:nvPr/>
        </p:nvSpPr>
        <p:spPr>
          <a:xfrm>
            <a:off x="532688" y="301329"/>
            <a:ext cx="11126623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altLang="ko-KR" sz="4000" b="1" kern="1200" dirty="0">
                <a:solidFill>
                  <a:srgbClr val="0070C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Aft>
                <a:spcPct val="0"/>
              </a:spcAft>
            </a:pP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Traversal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over the List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73370"/>
              </p:ext>
            </p:extLst>
          </p:nvPr>
        </p:nvGraphicFramePr>
        <p:xfrm>
          <a:off x="3251378" y="2054947"/>
          <a:ext cx="1156684" cy="437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243706"/>
              </p:ext>
            </p:extLst>
          </p:nvPr>
        </p:nvGraphicFramePr>
        <p:xfrm>
          <a:off x="4770745" y="2054947"/>
          <a:ext cx="1156684" cy="437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77448"/>
              </p:ext>
            </p:extLst>
          </p:nvPr>
        </p:nvGraphicFramePr>
        <p:xfrm>
          <a:off x="6292752" y="2054947"/>
          <a:ext cx="1156684" cy="437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92093"/>
              </p:ext>
            </p:extLst>
          </p:nvPr>
        </p:nvGraphicFramePr>
        <p:xfrm>
          <a:off x="7805295" y="2054947"/>
          <a:ext cx="1156684" cy="437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>
            <a:off x="5644418" y="2285727"/>
            <a:ext cx="625894" cy="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136489" y="2286545"/>
            <a:ext cx="625894" cy="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58584"/>
              </p:ext>
            </p:extLst>
          </p:nvPr>
        </p:nvGraphicFramePr>
        <p:xfrm>
          <a:off x="9338431" y="2054947"/>
          <a:ext cx="1156684" cy="437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>
            <a:off x="8676128" y="2285727"/>
            <a:ext cx="625894" cy="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9" idx="2"/>
          </p:cNvCxnSpPr>
          <p:nvPr/>
        </p:nvCxnSpPr>
        <p:spPr>
          <a:xfrm flipH="1">
            <a:off x="9916773" y="2054947"/>
            <a:ext cx="578342" cy="437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73681"/>
              </p:ext>
            </p:extLst>
          </p:nvPr>
        </p:nvGraphicFramePr>
        <p:xfrm>
          <a:off x="3574668" y="2833651"/>
          <a:ext cx="571433" cy="437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73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직선 화살표 연결선 22"/>
          <p:cNvCxnSpPr/>
          <p:nvPr/>
        </p:nvCxnSpPr>
        <p:spPr>
          <a:xfrm flipH="1" flipV="1">
            <a:off x="3860385" y="2588966"/>
            <a:ext cx="1931" cy="4486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36187" y="3244334"/>
            <a:ext cx="79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131524" y="2295104"/>
            <a:ext cx="625894" cy="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859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2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3300"/>
                </a:solidFill>
              </a:rPr>
              <a:t>Dummy Head Node</a:t>
            </a:r>
            <a:r>
              <a:rPr lang="ko-KR" altLang="en-US" dirty="0">
                <a:solidFill>
                  <a:srgbClr val="FF3300"/>
                </a:solidFill>
              </a:rPr>
              <a:t>를 둔 </a:t>
            </a:r>
            <a:r>
              <a:rPr lang="en-US" altLang="ko-KR" dirty="0">
                <a:solidFill>
                  <a:srgbClr val="FF3300"/>
                </a:solidFill>
              </a:rPr>
              <a:t>Linked List</a:t>
            </a:r>
            <a:endParaRPr lang="ko-KR" altLang="en-US" dirty="0">
              <a:solidFill>
                <a:srgbClr val="FF33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55" y="1835773"/>
            <a:ext cx="8069580" cy="4480560"/>
          </a:xfrm>
          <a:prstGeom prst="rect">
            <a:avLst/>
          </a:prstGeom>
        </p:spPr>
      </p:pic>
      <p:sp>
        <p:nvSpPr>
          <p:cNvPr id="32" name="Rectangle 9"/>
          <p:cNvSpPr txBox="1">
            <a:spLocks noChangeArrowheads="1"/>
          </p:cNvSpPr>
          <p:nvPr/>
        </p:nvSpPr>
        <p:spPr bwMode="auto">
          <a:xfrm>
            <a:off x="727898" y="2226793"/>
            <a:ext cx="15748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r>
              <a:rPr lang="ko-KR" altLang="en-US" sz="2000" b="1" kern="0" dirty="0">
                <a:solidFill>
                  <a:srgbClr val="0066FF"/>
                </a:solidFill>
                <a:latin typeface="맑은 고딕" panose="020B0503020000020004" pitchFamily="50" charset="-127"/>
              </a:rPr>
              <a:t>대표적</a:t>
            </a:r>
            <a:r>
              <a:rPr lang="en-US" altLang="ko-KR" sz="2000" b="1" kern="0" dirty="0">
                <a:solidFill>
                  <a:srgbClr val="0066FF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>
                <a:solidFill>
                  <a:srgbClr val="0066FF"/>
                </a:solidFill>
                <a:latin typeface="맑은 고딕" panose="020B0503020000020004" pitchFamily="50" charset="-127"/>
              </a:rPr>
              <a:t>상태</a:t>
            </a:r>
            <a:endParaRPr lang="en-US" altLang="ko-KR" sz="2000" b="1" kern="0" dirty="0">
              <a:solidFill>
                <a:srgbClr val="0066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5" name="Rectangle 9"/>
          <p:cNvSpPr txBox="1">
            <a:spLocks noChangeArrowheads="1"/>
          </p:cNvSpPr>
          <p:nvPr/>
        </p:nvSpPr>
        <p:spPr bwMode="auto">
          <a:xfrm>
            <a:off x="924191" y="4279304"/>
            <a:ext cx="13398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r>
              <a:rPr lang="ko-KR" altLang="en-US" sz="2000" b="1" kern="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상태</a:t>
            </a:r>
            <a:endParaRPr lang="en-US" altLang="ko-KR" sz="2000" b="1" kern="0" dirty="0">
              <a:solidFill>
                <a:srgbClr val="0066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276704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삽입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2"/>
          <a:stretch/>
        </p:blipFill>
        <p:spPr>
          <a:xfrm>
            <a:off x="1546687" y="3489408"/>
            <a:ext cx="7366662" cy="326483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402" y="1291383"/>
            <a:ext cx="6635473" cy="1532683"/>
          </a:xfrm>
          <a:prstGeom prst="rect">
            <a:avLst/>
          </a:prstGeom>
        </p:spPr>
      </p:pic>
      <p:sp>
        <p:nvSpPr>
          <p:cNvPr id="18" name="TextBox 35"/>
          <p:cNvSpPr txBox="1">
            <a:spLocks noChangeArrowheads="1"/>
          </p:cNvSpPr>
          <p:nvPr/>
        </p:nvSpPr>
        <p:spPr bwMode="auto">
          <a:xfrm>
            <a:off x="1936226" y="2937329"/>
            <a:ext cx="5027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 dirty="0">
                <a:ea typeface="굴림" panose="020B0600000101010101" pitchFamily="50" charset="-127"/>
              </a:rPr>
              <a:t>Dummy head</a:t>
            </a:r>
            <a:r>
              <a:rPr lang="ko-KR" altLang="en-US" sz="1400" dirty="0">
                <a:ea typeface="굴림" panose="020B0600000101010101" pitchFamily="50" charset="-127"/>
              </a:rPr>
              <a:t>를 두면</a:t>
            </a:r>
            <a:r>
              <a:rPr lang="en-US" altLang="ko-KR" sz="1400" dirty="0">
                <a:ea typeface="굴림" panose="020B0600000101010101" pitchFamily="50" charset="-127"/>
              </a:rPr>
              <a:t> </a:t>
            </a:r>
            <a:r>
              <a:rPr lang="ko-KR" altLang="en-US" sz="1400" dirty="0">
                <a:ea typeface="굴림" panose="020B0600000101010101" pitchFamily="50" charset="-127"/>
              </a:rPr>
              <a:t>중간</a:t>
            </a:r>
            <a:r>
              <a:rPr lang="en-US" altLang="ko-KR" sz="1400" dirty="0">
                <a:ea typeface="굴림" panose="020B0600000101010101" pitchFamily="50" charset="-127"/>
              </a:rPr>
              <a:t>, </a:t>
            </a:r>
            <a:r>
              <a:rPr lang="ko-KR" altLang="en-US" sz="1400" dirty="0">
                <a:ea typeface="굴림" panose="020B0600000101010101" pitchFamily="50" charset="-127"/>
              </a:rPr>
              <a:t>맨</a:t>
            </a:r>
            <a:r>
              <a:rPr lang="en-US" altLang="ko-KR" sz="1400" dirty="0">
                <a:ea typeface="굴림" panose="020B0600000101010101" pitchFamily="50" charset="-127"/>
              </a:rPr>
              <a:t> </a:t>
            </a:r>
            <a:r>
              <a:rPr lang="ko-KR" altLang="en-US" sz="1400" dirty="0">
                <a:ea typeface="굴림" panose="020B0600000101010101" pitchFamily="50" charset="-127"/>
              </a:rPr>
              <a:t>끝</a:t>
            </a:r>
            <a:r>
              <a:rPr lang="en-US" altLang="ko-KR" sz="1400" dirty="0">
                <a:ea typeface="굴림" panose="020B0600000101010101" pitchFamily="50" charset="-127"/>
              </a:rPr>
              <a:t>, </a:t>
            </a:r>
            <a:r>
              <a:rPr lang="ko-KR" altLang="en-US" sz="1400" dirty="0">
                <a:ea typeface="굴림" panose="020B0600000101010101" pitchFamily="50" charset="-127"/>
              </a:rPr>
              <a:t>맨 앞 삽입이 이것으로 충분</a:t>
            </a:r>
          </a:p>
        </p:txBody>
      </p:sp>
      <p:cxnSp>
        <p:nvCxnSpPr>
          <p:cNvPr id="19" name="직선 화살표 연결선 36"/>
          <p:cNvCxnSpPr>
            <a:cxnSpLocks noChangeShapeType="1"/>
          </p:cNvCxnSpPr>
          <p:nvPr/>
        </p:nvCxnSpPr>
        <p:spPr bwMode="auto">
          <a:xfrm flipV="1">
            <a:off x="3519977" y="2501717"/>
            <a:ext cx="387350" cy="4445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10479228"/>
      </p:ext>
    </p:extLst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삭제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"/>
          <a:stretch/>
        </p:blipFill>
        <p:spPr>
          <a:xfrm>
            <a:off x="747188" y="1220248"/>
            <a:ext cx="6103492" cy="43729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88" y="5659789"/>
            <a:ext cx="6620546" cy="1057062"/>
          </a:xfrm>
          <a:prstGeom prst="rect">
            <a:avLst/>
          </a:prstGeom>
        </p:spPr>
      </p:pic>
      <p:sp>
        <p:nvSpPr>
          <p:cNvPr id="28" name="TextBox 73"/>
          <p:cNvSpPr txBox="1">
            <a:spLocks noChangeArrowheads="1"/>
          </p:cNvSpPr>
          <p:nvPr/>
        </p:nvSpPr>
        <p:spPr bwMode="auto">
          <a:xfrm>
            <a:off x="7789099" y="5875446"/>
            <a:ext cx="30139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 dirty="0">
                <a:ea typeface="굴림" panose="020B0600000101010101" pitchFamily="50" charset="-127"/>
              </a:rPr>
              <a:t>Dummy head</a:t>
            </a:r>
            <a:r>
              <a:rPr lang="ko-KR" altLang="en-US" sz="1400" dirty="0">
                <a:ea typeface="굴림" panose="020B0600000101010101" pitchFamily="50" charset="-127"/>
              </a:rPr>
              <a:t>를 두면</a:t>
            </a:r>
            <a:r>
              <a:rPr lang="en-US" altLang="ko-KR" sz="1400" dirty="0">
                <a:ea typeface="굴림" panose="020B0600000101010101" pitchFamily="50" charset="-127"/>
              </a:rPr>
              <a:t> </a:t>
            </a:r>
            <a:r>
              <a:rPr lang="ko-KR" altLang="en-US" sz="1400" dirty="0">
                <a:ea typeface="굴림" panose="020B0600000101010101" pitchFamily="50" charset="-127"/>
              </a:rPr>
              <a:t>이것으로 충분</a:t>
            </a:r>
          </a:p>
        </p:txBody>
      </p:sp>
      <p:cxnSp>
        <p:nvCxnSpPr>
          <p:cNvPr id="29" name="직선 화살표 연결선 74"/>
          <p:cNvCxnSpPr>
            <a:cxnSpLocks noChangeShapeType="1"/>
          </p:cNvCxnSpPr>
          <p:nvPr/>
        </p:nvCxnSpPr>
        <p:spPr bwMode="auto">
          <a:xfrm flipH="1">
            <a:off x="6995786" y="6059596"/>
            <a:ext cx="793315" cy="278574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73"/>
          <p:cNvSpPr txBox="1">
            <a:spLocks noChangeArrowheads="1"/>
          </p:cNvSpPr>
          <p:nvPr/>
        </p:nvSpPr>
        <p:spPr bwMode="auto">
          <a:xfrm>
            <a:off x="7789098" y="6140902"/>
            <a:ext cx="27254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400" dirty="0">
                <a:ea typeface="굴림" panose="020B0600000101010101" pitchFamily="50" charset="-127"/>
              </a:rPr>
              <a:t>항상</a:t>
            </a:r>
            <a:r>
              <a:rPr lang="en-US" altLang="ko-KR" sz="1400" dirty="0"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ea typeface="굴림" panose="020B0600000101010101" pitchFamily="50" charset="-127"/>
              </a:rPr>
              <a:t>prevNode</a:t>
            </a:r>
            <a:r>
              <a:rPr lang="ko-KR" altLang="en-US" sz="1400" dirty="0">
                <a:ea typeface="굴림" panose="020B0600000101010101" pitchFamily="50" charset="-127"/>
              </a:rPr>
              <a:t>가</a:t>
            </a:r>
            <a:r>
              <a:rPr lang="en-US" altLang="ko-KR" sz="1400" dirty="0">
                <a:ea typeface="굴림" panose="020B0600000101010101" pitchFamily="50" charset="-127"/>
              </a:rPr>
              <a:t> </a:t>
            </a:r>
            <a:r>
              <a:rPr lang="ko-KR" altLang="en-US" sz="1400" dirty="0">
                <a:ea typeface="굴림" panose="020B0600000101010101" pitchFamily="50" charset="-127"/>
              </a:rPr>
              <a:t>존재하기 때문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31" r="40582"/>
          <a:stretch/>
        </p:blipFill>
        <p:spPr>
          <a:xfrm>
            <a:off x="6101698" y="5149252"/>
            <a:ext cx="3626533" cy="37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39655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기타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27826"/>
          <a:stretch/>
        </p:blipFill>
        <p:spPr>
          <a:xfrm>
            <a:off x="601961" y="1316335"/>
            <a:ext cx="4902850" cy="1093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27761"/>
          <a:stretch/>
        </p:blipFill>
        <p:spPr>
          <a:xfrm>
            <a:off x="538387" y="4654086"/>
            <a:ext cx="4902668" cy="15481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r="27653"/>
          <a:stretch/>
        </p:blipFill>
        <p:spPr>
          <a:xfrm>
            <a:off x="574811" y="2468828"/>
            <a:ext cx="4902668" cy="21259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791" y="3159232"/>
            <a:ext cx="6097534" cy="35038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rcRect r="18239"/>
          <a:stretch/>
        </p:blipFill>
        <p:spPr>
          <a:xfrm>
            <a:off x="5660791" y="1316335"/>
            <a:ext cx="4975514" cy="18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658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ko-KR" sz="3600" dirty="0">
                <a:solidFill>
                  <a:srgbClr val="FF33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 </a:t>
            </a:r>
            <a:r>
              <a:rPr lang="ko-KR" altLang="en-US" sz="3600" dirty="0">
                <a:solidFill>
                  <a:srgbClr val="FF33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간이 코드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249614" y="2536826"/>
            <a:ext cx="3506787" cy="536575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6" name="직사각형 3"/>
          <p:cNvSpPr>
            <a:spLocks noChangeArrowheads="1"/>
          </p:cNvSpPr>
          <p:nvPr/>
        </p:nvSpPr>
        <p:spPr bwMode="auto">
          <a:xfrm>
            <a:off x="1909763" y="1897063"/>
            <a:ext cx="5645150" cy="164465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void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add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Integer </a:t>
            </a:r>
            <a:r>
              <a:rPr lang="en-US" altLang="ko-KR" sz="1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 // </a:t>
            </a:r>
            <a:r>
              <a:rPr lang="ko-KR" altLang="en-US" sz="1400" dirty="0" err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첫번째</a:t>
            </a:r>
            <a:r>
              <a: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원소를 </a:t>
            </a:r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번째 원소로 표기</a:t>
            </a:r>
          </a:p>
          <a:p>
            <a:pPr>
              <a:lnSpc>
                <a:spcPct val="90000"/>
              </a:lnSpc>
            </a:pPr>
            <a:r>
              <a: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&gt;= 0 &amp;&amp; </a:t>
            </a:r>
            <a:r>
              <a:rPr lang="en-US" altLang="ko-KR" sz="1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&lt;=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Node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getNode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- 1);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Node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Node(</a:t>
            </a:r>
            <a:r>
              <a:rPr lang="en-US" altLang="ko-KR" sz="1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prevNode.next);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prevNode.next 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}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 /* </a:t>
            </a:r>
            <a:r>
              <a: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에러 처리 </a:t>
            </a:r>
            <a:r>
              <a: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*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/ }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7" name="아래쪽 화살표 6"/>
          <p:cNvSpPr/>
          <p:nvPr/>
        </p:nvSpPr>
        <p:spPr bwMode="auto">
          <a:xfrm rot="9687462">
            <a:off x="6883401" y="3760788"/>
            <a:ext cx="619125" cy="31591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7346950" y="5227639"/>
            <a:ext cx="34579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600" dirty="0">
                <a:ea typeface="굴림" panose="020B0600000101010101" pitchFamily="50" charset="-127"/>
              </a:rPr>
              <a:t>알고리즘 </a:t>
            </a:r>
            <a:r>
              <a:rPr lang="en-US" altLang="ko-KR" sz="1600" dirty="0">
                <a:ea typeface="굴림" panose="020B0600000101010101" pitchFamily="50" charset="-127"/>
              </a:rPr>
              <a:t>in Pseudo</a:t>
            </a:r>
            <a:r>
              <a:rPr lang="ko-KR" altLang="en-US" sz="1600" dirty="0">
                <a:ea typeface="굴림" panose="020B0600000101010101" pitchFamily="50" charset="-127"/>
              </a:rPr>
              <a:t> 코드</a:t>
            </a:r>
            <a:r>
              <a:rPr lang="en-US" altLang="ko-KR" sz="1600" dirty="0"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ea typeface="굴림" panose="020B0600000101010101" pitchFamily="50" charset="-127"/>
              </a:rPr>
              <a:t>유사</a:t>
            </a:r>
            <a:r>
              <a:rPr lang="en-US" altLang="ko-KR" sz="1600" dirty="0"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ea typeface="굴림" panose="020B0600000101010101" pitchFamily="50" charset="-127"/>
              </a:rPr>
              <a:t>코드</a:t>
            </a:r>
            <a:r>
              <a:rPr lang="en-US" altLang="ko-KR" sz="1600" dirty="0">
                <a:ea typeface="굴림" panose="020B0600000101010101" pitchFamily="50" charset="-127"/>
              </a:rPr>
              <a:t>)</a:t>
            </a:r>
            <a:endParaRPr lang="ko-KR" altLang="en-US" sz="1600" dirty="0">
              <a:ea typeface="굴림" panose="020B0600000101010101" pitchFamily="50" charset="-127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7534276" y="1887538"/>
            <a:ext cx="119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dirty="0">
                <a:ea typeface="굴림" panose="020B0600000101010101" pitchFamily="50" charset="-127"/>
              </a:rPr>
              <a:t>Java</a:t>
            </a:r>
            <a:r>
              <a:rPr lang="ko-KR" altLang="en-US" sz="1800" dirty="0">
                <a:ea typeface="굴림" panose="020B0600000101010101" pitchFamily="50" charset="-127"/>
              </a:rPr>
              <a:t> 코드</a:t>
            </a:r>
          </a:p>
        </p:txBody>
      </p:sp>
      <p:sp>
        <p:nvSpPr>
          <p:cNvPr id="10" name="직사각형 34"/>
          <p:cNvSpPr>
            <a:spLocks noChangeArrowheads="1"/>
          </p:cNvSpPr>
          <p:nvPr/>
        </p:nvSpPr>
        <p:spPr bwMode="auto">
          <a:xfrm>
            <a:off x="6608763" y="4248150"/>
            <a:ext cx="3879850" cy="979488"/>
          </a:xfrm>
          <a:prstGeom prst="rect">
            <a:avLst/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newNode.item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← </a:t>
            </a:r>
            <a:r>
              <a:rPr lang="en-US" altLang="ko-KR" sz="16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newNode.next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← prevNode.next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prevNode.next ←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newNode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++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4648200" y="1298575"/>
            <a:ext cx="19875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ea typeface="굴림" panose="020B0600000101010101" pitchFamily="50" charset="-127"/>
              </a:rPr>
              <a:t>Node</a:t>
            </a:r>
            <a:r>
              <a:rPr lang="ko-KR" altLang="en-US" sz="1400">
                <a:ea typeface="굴림" panose="020B0600000101010101" pitchFamily="50" charset="-127"/>
              </a:rPr>
              <a:t>는 나중에 </a:t>
            </a:r>
            <a:endParaRPr lang="en-US" altLang="ko-KR" sz="1400">
              <a:ea typeface="굴림" panose="020B0600000101010101" pitchFamily="50" charset="-127"/>
            </a:endParaRPr>
          </a:p>
          <a:p>
            <a:r>
              <a:rPr lang="en-US" altLang="ko-KR" sz="1400">
                <a:ea typeface="굴림" panose="020B0600000101010101" pitchFamily="50" charset="-127"/>
              </a:rPr>
              <a:t>Generic </a:t>
            </a:r>
            <a:r>
              <a:rPr lang="ko-KR" altLang="en-US" sz="1400">
                <a:ea typeface="굴림" panose="020B0600000101010101" pitchFamily="50" charset="-127"/>
              </a:rPr>
              <a:t>버전으로</a:t>
            </a:r>
            <a:r>
              <a:rPr lang="en-US" altLang="ko-KR" sz="1400">
                <a:ea typeface="굴림" panose="020B0600000101010101" pitchFamily="50" charset="-127"/>
              </a:rPr>
              <a:t> </a:t>
            </a:r>
            <a:r>
              <a:rPr lang="ko-KR" altLang="en-US" sz="1400">
                <a:ea typeface="굴림" panose="020B0600000101010101" pitchFamily="50" charset="-127"/>
              </a:rPr>
              <a:t>바꿈</a:t>
            </a:r>
          </a:p>
        </p:txBody>
      </p:sp>
      <p:cxnSp>
        <p:nvCxnSpPr>
          <p:cNvPr id="12" name="직선 화살표 연결선 9"/>
          <p:cNvCxnSpPr>
            <a:cxnSpLocks noChangeShapeType="1"/>
          </p:cNvCxnSpPr>
          <p:nvPr/>
        </p:nvCxnSpPr>
        <p:spPr bwMode="auto">
          <a:xfrm flipH="1">
            <a:off x="3630613" y="1574800"/>
            <a:ext cx="1085850" cy="78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83" y="3768376"/>
            <a:ext cx="4427537" cy="270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919048" y="3768377"/>
            <a:ext cx="4425572" cy="2706688"/>
          </a:xfrm>
          <a:prstGeom prst="rect">
            <a:avLst/>
          </a:prstGeom>
          <a:solidFill>
            <a:srgbClr val="9B9B9B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7045325" y="337918"/>
            <a:ext cx="47692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dirty="0">
                <a:ea typeface="굴림" panose="020B0600000101010101" pitchFamily="50" charset="-127"/>
              </a:rPr>
              <a:t>p.66~70</a:t>
            </a:r>
            <a:r>
              <a:rPr lang="ko-KR" altLang="en-US" sz="1800" dirty="0">
                <a:ea typeface="굴림" panose="020B0600000101010101" pitchFamily="50" charset="-127"/>
              </a:rPr>
              <a:t>은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ea typeface="굴림" panose="020B0600000101010101" pitchFamily="50" charset="-127"/>
              </a:rPr>
              <a:t>그냥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ea typeface="굴림" panose="020B0600000101010101" pitchFamily="50" charset="-127"/>
              </a:rPr>
              <a:t>넘어가도 좋음</a:t>
            </a:r>
            <a:r>
              <a:rPr lang="en-US" altLang="ko-KR" sz="1800" dirty="0">
                <a:ea typeface="굴림" panose="020B0600000101010101" pitchFamily="50" charset="-127"/>
              </a:rPr>
              <a:t>. </a:t>
            </a:r>
          </a:p>
          <a:p>
            <a:r>
              <a:rPr lang="ko-KR" altLang="en-US" sz="1800" dirty="0" err="1">
                <a:ea typeface="굴림" panose="020B0600000101010101" pitchFamily="50" charset="-127"/>
              </a:rPr>
              <a:t>제네릭</a:t>
            </a:r>
            <a:r>
              <a:rPr lang="ko-KR" altLang="en-US" sz="1800" dirty="0">
                <a:ea typeface="굴림" panose="020B0600000101010101" pitchFamily="50" charset="-127"/>
              </a:rPr>
              <a:t> 버전</a:t>
            </a:r>
            <a:r>
              <a:rPr lang="en-US" altLang="ko-KR" sz="1800" dirty="0">
                <a:ea typeface="굴림" panose="020B0600000101010101" pitchFamily="50" charset="-127"/>
              </a:rPr>
              <a:t>(p.71~)</a:t>
            </a:r>
            <a:r>
              <a:rPr lang="ko-KR" altLang="en-US" sz="1800" dirty="0">
                <a:ea typeface="굴림" panose="020B0600000101010101" pitchFamily="50" charset="-127"/>
              </a:rPr>
              <a:t>에 앞서 완충 단계의 설명</a:t>
            </a:r>
            <a:r>
              <a:rPr lang="en-US" altLang="ko-KR" sz="1800" dirty="0">
                <a:ea typeface="굴림" panose="020B0600000101010101" pitchFamily="50" charset="-127"/>
              </a:rPr>
              <a:t>.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3302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1675" y="3779593"/>
            <a:ext cx="275694" cy="2456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 bwMode="auto">
          <a:xfrm>
            <a:off x="3167064" y="2227264"/>
            <a:ext cx="3100387" cy="701675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6019" name="직사각형 3"/>
          <p:cNvSpPr>
            <a:spLocks noChangeArrowheads="1"/>
          </p:cNvSpPr>
          <p:nvPr/>
        </p:nvSpPr>
        <p:spPr bwMode="auto">
          <a:xfrm>
            <a:off x="2503489" y="1322388"/>
            <a:ext cx="5070475" cy="1865312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void </a:t>
            </a:r>
            <a:r>
              <a:rPr lang="en-US" altLang="ko-KR" sz="16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append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(Integer </a:t>
            </a:r>
            <a:r>
              <a:rPr lang="en-US" altLang="ko-KR" sz="16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Node</a:t>
            </a: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prevNode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head; 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//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더미 헤드</a:t>
            </a:r>
          </a:p>
          <a:p>
            <a:pPr>
              <a:lnSpc>
                <a:spcPct val="90000"/>
              </a:lnSpc>
            </a:pPr>
            <a:r>
              <a:rPr lang="ko-KR" altLang="en-US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while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(prevNode.next != </a:t>
            </a: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null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  // </a:t>
            </a:r>
            <a:r>
              <a: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끝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노드</a:t>
            </a:r>
            <a:r>
              <a: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찾기</a:t>
            </a:r>
            <a:endParaRPr lang="en-US" altLang="ko-KR" sz="16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prevNode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 = prevNode.next;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Node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newNode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new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 Node(</a:t>
            </a:r>
            <a:r>
              <a:rPr lang="en-US" altLang="ko-KR" sz="16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16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null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prevNode.next =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newNode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numItems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}	</a:t>
            </a:r>
          </a:p>
        </p:txBody>
      </p:sp>
      <p:sp>
        <p:nvSpPr>
          <p:cNvPr id="5" name="아래쪽 화살표 4"/>
          <p:cNvSpPr/>
          <p:nvPr/>
        </p:nvSpPr>
        <p:spPr bwMode="auto">
          <a:xfrm rot="9687462">
            <a:off x="7016751" y="3373438"/>
            <a:ext cx="619125" cy="31591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6021" name="TextBox 5"/>
          <p:cNvSpPr txBox="1">
            <a:spLocks noChangeArrowheads="1"/>
          </p:cNvSpPr>
          <p:nvPr/>
        </p:nvSpPr>
        <p:spPr bwMode="auto">
          <a:xfrm>
            <a:off x="7589839" y="1322389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Java</a:t>
            </a:r>
            <a:r>
              <a:rPr lang="ko-KR" altLang="en-US" sz="1800">
                <a:ea typeface="굴림" panose="020B0600000101010101" pitchFamily="50" charset="-127"/>
              </a:rPr>
              <a:t> 코드</a:t>
            </a:r>
          </a:p>
        </p:txBody>
      </p:sp>
      <p:sp>
        <p:nvSpPr>
          <p:cNvPr id="86022" name="직사각형 60"/>
          <p:cNvSpPr>
            <a:spLocks noChangeArrowheads="1"/>
          </p:cNvSpPr>
          <p:nvPr/>
        </p:nvSpPr>
        <p:spPr bwMode="auto">
          <a:xfrm>
            <a:off x="6810376" y="3895725"/>
            <a:ext cx="3629025" cy="979488"/>
          </a:xfrm>
          <a:prstGeom prst="rect">
            <a:avLst/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newNode.item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← </a:t>
            </a:r>
            <a:r>
              <a:rPr lang="en-US" altLang="ko-KR" sz="16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newNode.next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← prevNode.next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prevNode.next ←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newNode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++</a:t>
            </a:r>
          </a:p>
        </p:txBody>
      </p:sp>
      <p:grpSp>
        <p:nvGrpSpPr>
          <p:cNvPr id="86023" name="그룹 4"/>
          <p:cNvGrpSpPr>
            <a:grpSpLocks/>
          </p:cNvGrpSpPr>
          <p:nvPr/>
        </p:nvGrpSpPr>
        <p:grpSpPr bwMode="auto">
          <a:xfrm>
            <a:off x="2081213" y="3779838"/>
            <a:ext cx="4379912" cy="2455862"/>
            <a:chOff x="3080084" y="3657600"/>
            <a:chExt cx="5657683" cy="2769722"/>
          </a:xfrm>
        </p:grpSpPr>
        <p:pic>
          <p:nvPicPr>
            <p:cNvPr id="86025" name="그림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713" y="3657600"/>
              <a:ext cx="5443054" cy="2769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6026" name="직선 화살표 연결선 2"/>
            <p:cNvCxnSpPr>
              <a:cxnSpLocks noChangeShapeType="1"/>
            </p:cNvCxnSpPr>
            <p:nvPr/>
          </p:nvCxnSpPr>
          <p:spPr bwMode="auto">
            <a:xfrm flipV="1">
              <a:off x="3080084" y="3870731"/>
              <a:ext cx="268133" cy="68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27" name="직선 화살표 연결선 10"/>
            <p:cNvCxnSpPr>
              <a:cxnSpLocks noChangeShapeType="1"/>
            </p:cNvCxnSpPr>
            <p:nvPr/>
          </p:nvCxnSpPr>
          <p:spPr bwMode="auto">
            <a:xfrm flipV="1">
              <a:off x="3080084" y="5425669"/>
              <a:ext cx="268133" cy="68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직사각형 2"/>
          <p:cNvSpPr/>
          <p:nvPr/>
        </p:nvSpPr>
        <p:spPr bwMode="auto">
          <a:xfrm>
            <a:off x="1971675" y="3692526"/>
            <a:ext cx="4489450" cy="2543175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71675" y="3779592"/>
            <a:ext cx="4489450" cy="2456108"/>
          </a:xfrm>
          <a:prstGeom prst="rect">
            <a:avLst/>
          </a:prstGeom>
          <a:solidFill>
            <a:srgbClr val="9B9B9B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7944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343275" y="1141413"/>
            <a:ext cx="2484438" cy="5080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7043" name="직사각형 1"/>
          <p:cNvSpPr>
            <a:spLocks noChangeArrowheads="1"/>
          </p:cNvSpPr>
          <p:nvPr/>
        </p:nvSpPr>
        <p:spPr bwMode="auto">
          <a:xfrm>
            <a:off x="2243139" y="577851"/>
            <a:ext cx="5303837" cy="1643063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 </a:t>
            </a:r>
            <a:r>
              <a:rPr lang="en-US" altLang="ko-KR" sz="14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remove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&gt;= 0 &amp;&amp; </a:t>
            </a:r>
            <a:r>
              <a:rPr lang="en-US" altLang="ko-KR" sz="1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&lt;= numItems-1) 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Node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getNode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- 1);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Node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prevNode.next;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prevNode.next 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currNode.next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--;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return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currNode.item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}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 return null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//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에러</a:t>
            </a:r>
            <a:r>
              <a: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endParaRPr lang="en-US" altLang="ko-KR" sz="14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6" name="아래쪽 화살표 55"/>
          <p:cNvSpPr/>
          <p:nvPr/>
        </p:nvSpPr>
        <p:spPr bwMode="auto">
          <a:xfrm rot="9687462">
            <a:off x="7037389" y="4213226"/>
            <a:ext cx="617537" cy="31591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7045" name="TextBox 4"/>
          <p:cNvSpPr txBox="1">
            <a:spLocks noChangeArrowheads="1"/>
          </p:cNvSpPr>
          <p:nvPr/>
        </p:nvSpPr>
        <p:spPr bwMode="auto">
          <a:xfrm>
            <a:off x="7553325" y="577850"/>
            <a:ext cx="1085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Java</a:t>
            </a:r>
            <a:r>
              <a:rPr lang="ko-KR" altLang="en-US" sz="1600">
                <a:ea typeface="굴림" panose="020B0600000101010101" pitchFamily="50" charset="-127"/>
              </a:rPr>
              <a:t> 코드</a:t>
            </a:r>
          </a:p>
        </p:txBody>
      </p:sp>
      <p:sp>
        <p:nvSpPr>
          <p:cNvPr id="87046" name="직사각형 77"/>
          <p:cNvSpPr>
            <a:spLocks noChangeArrowheads="1"/>
          </p:cNvSpPr>
          <p:nvPr/>
        </p:nvSpPr>
        <p:spPr bwMode="auto">
          <a:xfrm>
            <a:off x="7004051" y="4786313"/>
            <a:ext cx="3402013" cy="584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prevNode.next ← </a:t>
            </a: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prevNode.next.next</a:t>
            </a:r>
            <a:endParaRPr lang="en-US" altLang="ko-KR" sz="16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--</a:t>
            </a:r>
          </a:p>
        </p:txBody>
      </p:sp>
      <p:sp>
        <p:nvSpPr>
          <p:cNvPr id="87047" name="직사각형 1"/>
          <p:cNvSpPr>
            <a:spLocks noChangeArrowheads="1"/>
          </p:cNvSpPr>
          <p:nvPr/>
        </p:nvSpPr>
        <p:spPr bwMode="auto">
          <a:xfrm>
            <a:off x="2243139" y="2311400"/>
            <a:ext cx="5310187" cy="164465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Node </a:t>
            </a:r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getNode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 //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첫번째 노드를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노드로 표기</a:t>
            </a:r>
          </a:p>
          <a:p>
            <a:pPr>
              <a:lnSpc>
                <a:spcPct val="80000"/>
              </a:lnSpc>
            </a:pP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// return reference to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400" baseline="30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th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node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&gt;= -1 &amp;&amp;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&lt;= numItems-1) {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Node currNode = head;  // dummy head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for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0;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&lt;=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       currNode = currNode.next;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currNode;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}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 return null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//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에러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87048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9" y="4122739"/>
            <a:ext cx="4251325" cy="263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243139" y="4122738"/>
            <a:ext cx="4251325" cy="2636837"/>
          </a:xfrm>
          <a:prstGeom prst="rect">
            <a:avLst/>
          </a:prstGeom>
          <a:solidFill>
            <a:srgbClr val="9B9B9B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665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직사각형 11"/>
          <p:cNvSpPr>
            <a:spLocks noChangeArrowheads="1"/>
          </p:cNvSpPr>
          <p:nvPr/>
        </p:nvSpPr>
        <p:spPr bwMode="auto">
          <a:xfrm>
            <a:off x="6197600" y="3529013"/>
            <a:ext cx="4243388" cy="181610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removeItem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):  ◀ Remove element </a:t>
            </a:r>
            <a:r>
              <a:rPr lang="en-US" altLang="ko-KR" sz="1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← head   ◀ dummy node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for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← 0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to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numItems-1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←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</a:t>
            </a:r>
            <a:endParaRPr lang="en-US" altLang="ko-KR" sz="14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←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currNode.next</a:t>
            </a:r>
            <a:endParaRPr lang="en-US" altLang="ko-KR" sz="14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currNode.item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       prevNode.next ←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currNode.next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      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--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 true</a:t>
            </a:r>
            <a:endParaRPr lang="en-US" altLang="ko-KR" sz="14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return false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  <a:r>
              <a:rPr lang="en-US" altLang="ko-KR" sz="1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</a:t>
            </a:r>
            <a:endParaRPr lang="en-US" altLang="ko-KR" sz="1400" b="1" dirty="0">
              <a:solidFill>
                <a:srgbClr val="0066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067" name="직사각형 1"/>
          <p:cNvSpPr>
            <a:spLocks noChangeArrowheads="1"/>
          </p:cNvSpPr>
          <p:nvPr/>
        </p:nvSpPr>
        <p:spPr bwMode="auto">
          <a:xfrm>
            <a:off x="1851025" y="593726"/>
            <a:ext cx="6356350" cy="2333625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boolean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removeItem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(Integer </a:t>
            </a:r>
            <a:r>
              <a:rPr lang="en-US" altLang="ko-KR" sz="1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Node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head,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 // head: dummy node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for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0; </a:t>
            </a:r>
            <a:r>
              <a:rPr lang="en-US" altLang="ko-KR" sz="14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&lt;= numItems-1; </a:t>
            </a:r>
            <a:r>
              <a:rPr lang="en-US" altLang="ko-KR" sz="14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currNode.next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currNode.item.compareTo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== 0) 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       prevNode.next 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currNode.next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      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--;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 true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}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} 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return false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6" name="아래쪽 화살표 55"/>
          <p:cNvSpPr/>
          <p:nvPr/>
        </p:nvSpPr>
        <p:spPr bwMode="auto">
          <a:xfrm rot="9687462">
            <a:off x="6910389" y="3068638"/>
            <a:ext cx="619125" cy="3175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8069" name="TextBox 4"/>
          <p:cNvSpPr txBox="1">
            <a:spLocks noChangeArrowheads="1"/>
          </p:cNvSpPr>
          <p:nvPr/>
        </p:nvSpPr>
        <p:spPr bwMode="auto">
          <a:xfrm>
            <a:off x="8207376" y="541338"/>
            <a:ext cx="119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dirty="0">
                <a:ea typeface="굴림" panose="020B0600000101010101" pitchFamily="50" charset="-127"/>
              </a:rPr>
              <a:t>Java</a:t>
            </a:r>
            <a:r>
              <a:rPr lang="ko-KR" altLang="en-US" sz="1800" dirty="0">
                <a:ea typeface="굴림" panose="020B0600000101010101" pitchFamily="50" charset="-127"/>
              </a:rPr>
              <a:t> 코드</a:t>
            </a:r>
          </a:p>
        </p:txBody>
      </p:sp>
      <p:pic>
        <p:nvPicPr>
          <p:cNvPr id="88070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6" y="3529014"/>
            <a:ext cx="4251325" cy="263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510" y="3529013"/>
            <a:ext cx="4251326" cy="263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8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B53500-E20C-418B-89C5-C575E5ABCC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리스트의 작업</a:t>
            </a:r>
          </a:p>
        </p:txBody>
      </p:sp>
      <p:pic>
        <p:nvPicPr>
          <p:cNvPr id="14" name="Content Placeholder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47FBAD-A2D5-4526-A3D7-2FC81044F767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5" y="1538795"/>
            <a:ext cx="9136380" cy="3124200"/>
          </a:xfrm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id="{871F8205-F552-4426-877C-038F5556D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507934"/>
            <a:ext cx="35157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50" charset="-127"/>
              </a:rPr>
              <a:t>A data structure </a:t>
            </a:r>
          </a:p>
          <a:p>
            <a:r>
              <a:rPr lang="en-US" altLang="ko-KR" sz="2400" dirty="0">
                <a:solidFill>
                  <a:srgbClr val="FF0000"/>
                </a:solidFill>
                <a:ea typeface="굴림" panose="020B0600000101010101" pitchFamily="50" charset="-127"/>
              </a:rPr>
              <a:t>          is also a data type</a:t>
            </a:r>
            <a:endParaRPr lang="ko-KR" altLang="en-US" sz="24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3185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 bwMode="auto">
          <a:xfrm>
            <a:off x="7891463" y="3765551"/>
            <a:ext cx="1319212" cy="174625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032125" y="3567114"/>
            <a:ext cx="2465388" cy="17303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411414" y="6184900"/>
            <a:ext cx="2200275" cy="15875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7119939" y="6188076"/>
            <a:ext cx="1766887" cy="315913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9094" name="직사각형 3"/>
          <p:cNvSpPr>
            <a:spLocks noChangeArrowheads="1"/>
          </p:cNvSpPr>
          <p:nvPr/>
        </p:nvSpPr>
        <p:spPr bwMode="auto">
          <a:xfrm>
            <a:off x="6710363" y="808039"/>
            <a:ext cx="3338512" cy="954087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get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):</a:t>
            </a:r>
            <a:endParaRPr lang="ko-KR" altLang="en-US" sz="14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if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&gt;= 0 &amp;&amp;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&lt;= numItems-1)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getNode(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).item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OUT_OF_BOUND  </a:t>
            </a:r>
          </a:p>
        </p:txBody>
      </p:sp>
      <p:sp>
        <p:nvSpPr>
          <p:cNvPr id="89095" name="직사각형 5"/>
          <p:cNvSpPr>
            <a:spLocks noChangeArrowheads="1"/>
          </p:cNvSpPr>
          <p:nvPr/>
        </p:nvSpPr>
        <p:spPr bwMode="auto">
          <a:xfrm>
            <a:off x="6710363" y="4394201"/>
            <a:ext cx="2774950" cy="436563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size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numItems</a:t>
            </a:r>
          </a:p>
        </p:txBody>
      </p:sp>
      <p:sp>
        <p:nvSpPr>
          <p:cNvPr id="89096" name="직사각형 6"/>
          <p:cNvSpPr>
            <a:spLocks noChangeArrowheads="1"/>
          </p:cNvSpPr>
          <p:nvPr/>
        </p:nvSpPr>
        <p:spPr bwMode="auto">
          <a:xfrm>
            <a:off x="6710363" y="4914900"/>
            <a:ext cx="2774950" cy="954088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isEmpty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(numItems = 0)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 true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 </a:t>
            </a:r>
          </a:p>
          <a:p>
            <a:pPr>
              <a:lnSpc>
                <a:spcPct val="80000"/>
              </a:lnSpc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return false</a:t>
            </a:r>
          </a:p>
        </p:txBody>
      </p:sp>
      <p:sp>
        <p:nvSpPr>
          <p:cNvPr id="89097" name="직사각형 8"/>
          <p:cNvSpPr>
            <a:spLocks noChangeArrowheads="1"/>
          </p:cNvSpPr>
          <p:nvPr/>
        </p:nvSpPr>
        <p:spPr bwMode="auto">
          <a:xfrm>
            <a:off x="6710363" y="5961064"/>
            <a:ext cx="2774950" cy="782637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clear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newNode.next ←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null</a:t>
            </a:r>
          </a:p>
          <a:p>
            <a:pPr>
              <a:lnSpc>
                <a:spcPct val="80000"/>
              </a:lnSpc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head ← newNode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numItems ← 0</a:t>
            </a:r>
          </a:p>
        </p:txBody>
      </p:sp>
      <p:sp>
        <p:nvSpPr>
          <p:cNvPr id="89098" name="직사각형 9"/>
          <p:cNvSpPr>
            <a:spLocks noChangeArrowheads="1"/>
          </p:cNvSpPr>
          <p:nvPr/>
        </p:nvSpPr>
        <p:spPr bwMode="auto">
          <a:xfrm>
            <a:off x="6710363" y="1895475"/>
            <a:ext cx="3338512" cy="78105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set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&gt;= 0 &amp;&amp;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&lt;= numItems-1)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getNode(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).item ←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 null </a:t>
            </a:r>
            <a:r>
              <a:rPr lang="en-US" altLang="ko-KR" sz="12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◀ </a:t>
            </a:r>
            <a:r>
              <a:rPr lang="ko-KR" altLang="en-US" sz="12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에러</a:t>
            </a:r>
            <a:endParaRPr lang="en-US" altLang="ko-KR" sz="1200" b="1">
              <a:solidFill>
                <a:srgbClr val="0066FF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099" name="직사각형 4"/>
          <p:cNvSpPr>
            <a:spLocks noChangeArrowheads="1"/>
          </p:cNvSpPr>
          <p:nvPr/>
        </p:nvSpPr>
        <p:spPr bwMode="auto">
          <a:xfrm>
            <a:off x="6710363" y="3044825"/>
            <a:ext cx="3338512" cy="1125538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indexOf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currNode ← head  </a:t>
            </a:r>
            <a:r>
              <a:rPr lang="en-US" altLang="ko-KR" sz="12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◀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dummy head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for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← 0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to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numItems-1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currNode ← currNode.next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(currNode.item =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NOT_FOUND </a:t>
            </a:r>
            <a:endParaRPr lang="ko-KR" altLang="en-US" sz="14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100" name="직사각형 10"/>
          <p:cNvSpPr>
            <a:spLocks noChangeArrowheads="1"/>
          </p:cNvSpPr>
          <p:nvPr/>
        </p:nvSpPr>
        <p:spPr bwMode="auto">
          <a:xfrm>
            <a:off x="2020889" y="5251450"/>
            <a:ext cx="3648075" cy="60960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boolean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isEmpty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 {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numItems == 0;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9101" name="직사각형 11"/>
          <p:cNvSpPr>
            <a:spLocks noChangeArrowheads="1"/>
          </p:cNvSpPr>
          <p:nvPr/>
        </p:nvSpPr>
        <p:spPr bwMode="auto">
          <a:xfrm>
            <a:off x="2020889" y="2832101"/>
            <a:ext cx="3648075" cy="1643063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 </a:t>
            </a:r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indexOf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(Integer x) { // return item x's index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Node currNode = head;  //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더미 헤드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for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 = 0; i &lt;= numItems-1; i++) {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currNode = currNode.next;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(currNode.item.compareTo(x) == 0)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i;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return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NOT_FOUND;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  <a:endParaRPr lang="en-US" altLang="ko-KR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9102" name="직사각형 12"/>
          <p:cNvSpPr>
            <a:spLocks noChangeArrowheads="1"/>
          </p:cNvSpPr>
          <p:nvPr/>
        </p:nvSpPr>
        <p:spPr bwMode="auto">
          <a:xfrm>
            <a:off x="2020889" y="784225"/>
            <a:ext cx="3648075" cy="954088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 </a:t>
            </a:r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get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k) { 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(k &gt;= 0 &amp;&amp; k &lt;= numItems-1)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getNode(k).item;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 return null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//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에러</a:t>
            </a:r>
            <a:r>
              <a:rPr lang="ko-KR" altLang="en-US" sz="12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</a:rPr>
              <a:t>     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89103" name="직사각형 14"/>
          <p:cNvSpPr>
            <a:spLocks noChangeArrowheads="1"/>
          </p:cNvSpPr>
          <p:nvPr/>
        </p:nvSpPr>
        <p:spPr bwMode="auto">
          <a:xfrm>
            <a:off x="2020889" y="4560888"/>
            <a:ext cx="3648075" cy="60960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size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numItems;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9104" name="직사각형 15"/>
          <p:cNvSpPr>
            <a:spLocks noChangeArrowheads="1"/>
          </p:cNvSpPr>
          <p:nvPr/>
        </p:nvSpPr>
        <p:spPr bwMode="auto">
          <a:xfrm>
            <a:off x="2020889" y="5961064"/>
            <a:ext cx="3648075" cy="782637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void </a:t>
            </a:r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</a:rPr>
              <a:t>clear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head =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Node(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null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null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        numItems = 0;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}</a:t>
            </a:r>
            <a:endParaRPr lang="ko-KR" altLang="en-US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 bwMode="auto">
          <a:xfrm rot="5400000">
            <a:off x="5947570" y="3386932"/>
            <a:ext cx="619125" cy="315913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9106" name="TextBox 1"/>
          <p:cNvSpPr txBox="1">
            <a:spLocks noChangeArrowheads="1"/>
          </p:cNvSpPr>
          <p:nvPr/>
        </p:nvSpPr>
        <p:spPr bwMode="auto">
          <a:xfrm>
            <a:off x="5668289" y="819151"/>
            <a:ext cx="430887" cy="97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600" dirty="0">
                <a:ea typeface="굴림" panose="020B0600000101010101" pitchFamily="50" charset="-127"/>
              </a:rPr>
              <a:t>자바 코드</a:t>
            </a:r>
          </a:p>
        </p:txBody>
      </p:sp>
      <p:sp>
        <p:nvSpPr>
          <p:cNvPr id="89107" name="직사각형 11"/>
          <p:cNvSpPr>
            <a:spLocks noChangeArrowheads="1"/>
          </p:cNvSpPr>
          <p:nvPr/>
        </p:nvSpPr>
        <p:spPr bwMode="auto">
          <a:xfrm>
            <a:off x="2020889" y="1819275"/>
            <a:ext cx="3648075" cy="954088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void </a:t>
            </a:r>
            <a:r>
              <a:rPr lang="en-US" altLang="ko-KR" sz="14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set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k, Integer x) {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(k &gt;= 0 &amp;&amp; k &lt;= numItems-1)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getNode(k).item = x;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 /*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에러 처리 </a:t>
            </a: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*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/ } 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  <a:endParaRPr lang="en-US" altLang="ko-KR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346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ko-KR" sz="3600" dirty="0">
                <a:solidFill>
                  <a:srgbClr val="FF33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 </a:t>
            </a:r>
            <a:r>
              <a:rPr lang="ko-KR" altLang="en-US" sz="3600" dirty="0" err="1">
                <a:solidFill>
                  <a:srgbClr val="FF33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제네릭</a:t>
            </a:r>
            <a:r>
              <a:rPr lang="ko-KR" altLang="en-US" sz="3600" dirty="0">
                <a:solidFill>
                  <a:srgbClr val="FF33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버전</a:t>
            </a: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6307493" y="3637912"/>
            <a:ext cx="27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endParaRPr lang="ko-KR" altLang="en-US"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1"/>
          <p:cNvSpPr>
            <a:spLocks noChangeArrowheads="1"/>
          </p:cNvSpPr>
          <p:nvPr/>
        </p:nvSpPr>
        <p:spPr bwMode="auto">
          <a:xfrm>
            <a:off x="2968982" y="4725348"/>
            <a:ext cx="4954587" cy="181610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class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Node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public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item;</a:t>
            </a:r>
          </a:p>
          <a:p>
            <a:pPr>
              <a:lnSpc>
                <a:spcPct val="80000"/>
              </a:lnSpc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public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Node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next;</a:t>
            </a:r>
          </a:p>
          <a:p>
            <a:pPr>
              <a:lnSpc>
                <a:spcPct val="80000"/>
              </a:lnSpc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public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Node(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newItem) {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item = newItem; next = null;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}</a:t>
            </a:r>
          </a:p>
          <a:p>
            <a:pPr>
              <a:lnSpc>
                <a:spcPct val="80000"/>
              </a:lnSpc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public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Node(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newItem, Node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nextNode) {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item = newItem; next = nextNode;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}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 </a:t>
            </a:r>
            <a:endParaRPr lang="ko-KR" altLang="en-US" sz="14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264632" y="1772598"/>
            <a:ext cx="3698875" cy="260985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interface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ListInterface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add(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append(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remove(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boolean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removeItem(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public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get(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set(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public int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indexOf(</a:t>
            </a:r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public int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size();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public boolean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isEmpty();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public void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clear();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5785" y="4671716"/>
            <a:ext cx="2294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제네릭</a:t>
            </a:r>
            <a:r>
              <a:rPr lang="ko-KR" altLang="en-US" sz="2000" dirty="0"/>
              <a:t> 인터페이스</a:t>
            </a:r>
            <a:endParaRPr lang="en-US" altLang="ko-KR" sz="2000" dirty="0"/>
          </a:p>
          <a:p>
            <a:r>
              <a:rPr lang="en-US" altLang="ko-KR" sz="2000" dirty="0"/>
              <a:t>(Generic</a:t>
            </a:r>
            <a:r>
              <a:rPr lang="ko-KR" altLang="en-US" sz="2000" dirty="0"/>
              <a:t> </a:t>
            </a:r>
            <a:r>
              <a:rPr lang="en-US" altLang="ko-KR" sz="2000" dirty="0"/>
              <a:t>Interface)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1749709"/>
            <a:ext cx="2708608" cy="2696570"/>
          </a:xfrm>
          <a:prstGeom prst="rect">
            <a:avLst/>
          </a:prstGeom>
        </p:spPr>
      </p:pic>
      <p:sp>
        <p:nvSpPr>
          <p:cNvPr id="10" name="텍스트 개체 틀 13"/>
          <p:cNvSpPr txBox="1">
            <a:spLocks/>
          </p:cNvSpPr>
          <p:nvPr/>
        </p:nvSpPr>
        <p:spPr>
          <a:xfrm>
            <a:off x="935181" y="1641155"/>
            <a:ext cx="2103294" cy="6311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altLang="ko-KR" sz="4000" b="1" kern="1200" dirty="0">
                <a:solidFill>
                  <a:srgbClr val="0070C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구조</a:t>
            </a:r>
          </a:p>
        </p:txBody>
      </p:sp>
    </p:spTree>
    <p:extLst>
      <p:ext uri="{BB962C8B-B14F-4D97-AF65-F5344CB8AC3E}">
        <p14:creationId xmlns:p14="http://schemas.microsoft.com/office/powerpoint/2010/main" val="8886140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직사각형 1"/>
          <p:cNvSpPr>
            <a:spLocks noChangeArrowheads="1"/>
          </p:cNvSpPr>
          <p:nvPr/>
        </p:nvSpPr>
        <p:spPr bwMode="auto">
          <a:xfrm>
            <a:off x="2339975" y="1600200"/>
            <a:ext cx="6173788" cy="241935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class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LinkedList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implements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ListInterface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Node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head;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 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LinkedList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 { 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head =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Node&lt;&gt;(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null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null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}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…</a:t>
            </a:r>
          </a:p>
          <a:p>
            <a:pPr>
              <a:lnSpc>
                <a:spcPct val="90000"/>
              </a:lnSpc>
            </a:pPr>
            <a:endParaRPr lang="en-US" altLang="ko-KR" sz="14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ko-KR" sz="14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ko-KR" sz="14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ko-KR" altLang="en-US" sz="14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96259" name="TextBox 5"/>
          <p:cNvSpPr txBox="1">
            <a:spLocks noChangeArrowheads="1"/>
          </p:cNvSpPr>
          <p:nvPr/>
        </p:nvSpPr>
        <p:spPr bwMode="auto">
          <a:xfrm>
            <a:off x="2211388" y="1174750"/>
            <a:ext cx="1530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클래스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시작</a:t>
            </a:r>
            <a:endParaRPr lang="ko-KR" altLang="en-US" sz="2000"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96260" name="TextBox 1"/>
          <p:cNvSpPr txBox="1">
            <a:spLocks noChangeArrowheads="1"/>
          </p:cNvSpPr>
          <p:nvPr/>
        </p:nvSpPr>
        <p:spPr bwMode="auto">
          <a:xfrm>
            <a:off x="6721476" y="3906839"/>
            <a:ext cx="2201863" cy="338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dirty="0">
                <a:ea typeface="굴림" panose="020B0600000101010101" pitchFamily="50" charset="-127"/>
              </a:rPr>
              <a:t>1/4 of</a:t>
            </a:r>
            <a:r>
              <a:rPr lang="ko-KR" altLang="en-US" sz="1600" dirty="0"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ea typeface="굴림" panose="020B0600000101010101" pitchFamily="50" charset="-127"/>
              </a:rPr>
              <a:t>class</a:t>
            </a:r>
            <a:r>
              <a:rPr lang="ko-KR" altLang="en-US" sz="1600" dirty="0"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ea typeface="굴림" panose="020B0600000101010101" pitchFamily="50" charset="-127"/>
              </a:rPr>
              <a:t>LinkedList</a:t>
            </a:r>
            <a:endParaRPr lang="ko-KR" altLang="en-US" sz="1600" dirty="0">
              <a:ea typeface="굴림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21760"/>
              </p:ext>
            </p:extLst>
          </p:nvPr>
        </p:nvGraphicFramePr>
        <p:xfrm>
          <a:off x="9485186" y="2802365"/>
          <a:ext cx="477837" cy="409575"/>
        </p:xfrm>
        <a:graphic>
          <a:graphicData uri="http://schemas.openxmlformats.org/drawingml/2006/table">
            <a:tbl>
              <a:tblPr/>
              <a:tblGrid>
                <a:gridCol w="477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flipV="1">
            <a:off x="9723310" y="2453115"/>
            <a:ext cx="0" cy="5556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68" name="TextBox 25"/>
          <p:cNvSpPr txBox="1">
            <a:spLocks noChangeArrowheads="1"/>
          </p:cNvSpPr>
          <p:nvPr/>
        </p:nvSpPr>
        <p:spPr bwMode="auto">
          <a:xfrm>
            <a:off x="9447085" y="3177015"/>
            <a:ext cx="5826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ea typeface="굴림" panose="020B0600000101010101" pitchFamily="50" charset="-127"/>
              </a:rPr>
              <a:t>head</a:t>
            </a:r>
            <a:endParaRPr lang="ko-KR" altLang="en-US" sz="1400">
              <a:ea typeface="굴림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39599"/>
              </p:ext>
            </p:extLst>
          </p:nvPr>
        </p:nvGraphicFramePr>
        <p:xfrm>
          <a:off x="9239123" y="1964165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277" name="TextBox 27"/>
          <p:cNvSpPr txBox="1">
            <a:spLocks noChangeArrowheads="1"/>
          </p:cNvSpPr>
          <p:nvPr/>
        </p:nvSpPr>
        <p:spPr bwMode="auto">
          <a:xfrm>
            <a:off x="9128792" y="1648251"/>
            <a:ext cx="1217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 dirty="0">
                <a:ea typeface="굴림" panose="020B0600000101010101" pitchFamily="50" charset="-127"/>
              </a:rPr>
              <a:t>dummy head</a:t>
            </a:r>
            <a:endParaRPr lang="ko-KR" altLang="en-US" sz="1400" dirty="0">
              <a:ea typeface="굴림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9726486" y="1960989"/>
            <a:ext cx="484187" cy="412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9253411" y="1954639"/>
            <a:ext cx="484187" cy="4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856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직사각형 1"/>
          <p:cNvSpPr>
            <a:spLocks noChangeArrowheads="1"/>
          </p:cNvSpPr>
          <p:nvPr/>
        </p:nvSpPr>
        <p:spPr bwMode="auto">
          <a:xfrm>
            <a:off x="2503489" y="1268413"/>
            <a:ext cx="6480175" cy="494030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public void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add(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index,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x) { //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첫번째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원소를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원소로 표기</a:t>
            </a:r>
          </a:p>
          <a:p>
            <a:pPr>
              <a:lnSpc>
                <a:spcPct val="90000"/>
              </a:lnSpc>
            </a:pPr>
            <a:r>
              <a: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(index &gt;= 0 &amp;&amp; index &lt;=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       Node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getNode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(index - 1);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       Node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Node&lt;&gt;(x, prevNode.next);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       prevNode.next 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      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}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 /*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 처리 </a:t>
            </a:r>
            <a:r>
              <a: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*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/ }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}	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          public void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append(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x) {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Node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&lt;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&gt;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prevNode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= head;  //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더미 헤드</a:t>
            </a:r>
          </a:p>
          <a:p>
            <a:pPr>
              <a:lnSpc>
                <a:spcPct val="90000"/>
              </a:lnSpc>
            </a:pPr>
            <a:r>
              <a: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while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(prevNode.next !=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null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 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prevNode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= prevNode.next;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Node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&lt;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&gt;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newNode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new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Node&lt;&gt;(x,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null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prevNode.next 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newNode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}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          public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remove(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index) {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(index &gt;= 0 &amp;&amp; index &lt;= numItems-1) {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  Node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&lt;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&gt;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prevNode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getNode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(index - 1);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  Node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&lt;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&gt;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currNode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= prevNode.next;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  prevNode.next 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currNode.next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 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--;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  return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currNode.item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}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else return null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; //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</a:t>
            </a:r>
            <a:r>
              <a: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endParaRPr lang="en-US" altLang="ko-KR" sz="14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}</a:t>
            </a:r>
          </a:p>
        </p:txBody>
      </p:sp>
      <p:sp>
        <p:nvSpPr>
          <p:cNvPr id="97283" name="TextBox 1"/>
          <p:cNvSpPr txBox="1">
            <a:spLocks noChangeArrowheads="1"/>
          </p:cNvSpPr>
          <p:nvPr/>
        </p:nvSpPr>
        <p:spPr bwMode="auto">
          <a:xfrm>
            <a:off x="8748713" y="6038851"/>
            <a:ext cx="469900" cy="339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dirty="0">
                <a:ea typeface="굴림" panose="020B0600000101010101" pitchFamily="50" charset="-127"/>
              </a:rPr>
              <a:t>2/4</a:t>
            </a:r>
            <a:endParaRPr lang="ko-KR" altLang="en-US" sz="1600" dirty="0">
              <a:ea typeface="굴림" panose="020B0600000101010101" pitchFamily="50" charset="-127"/>
            </a:endParaRPr>
          </a:p>
        </p:txBody>
      </p:sp>
      <p:sp>
        <p:nvSpPr>
          <p:cNvPr id="97284" name="TextBox 5"/>
          <p:cNvSpPr txBox="1">
            <a:spLocks noChangeArrowheads="1"/>
          </p:cNvSpPr>
          <p:nvPr/>
        </p:nvSpPr>
        <p:spPr bwMode="auto">
          <a:xfrm>
            <a:off x="2435225" y="868363"/>
            <a:ext cx="1657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Methods </a:t>
            </a:r>
            <a:r>
              <a:rPr lang="ko-KR" altLang="en-US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구현</a:t>
            </a:r>
            <a:endParaRPr lang="ko-KR" altLang="en-US" sz="2000"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8271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직사각형 1"/>
          <p:cNvSpPr>
            <a:spLocks noChangeArrowheads="1"/>
          </p:cNvSpPr>
          <p:nvPr/>
        </p:nvSpPr>
        <p:spPr bwMode="auto">
          <a:xfrm>
            <a:off x="2500313" y="568325"/>
            <a:ext cx="6456362" cy="610235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boolean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removeItem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x) {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Node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head;  // dummy node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for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0;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&lt;= numItems-1;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       Node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      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prevNode.next;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(((Comparable)(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currNode.item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)).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compareTo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(x) == 0) {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                   prevNode.next 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currNode.next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--;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 true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       }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}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 return false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}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get(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index) { //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첫번째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원소를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원소로 표기</a:t>
            </a:r>
          </a:p>
          <a:p>
            <a:pPr>
              <a:lnSpc>
                <a:spcPct val="90000"/>
              </a:lnSpc>
            </a:pPr>
            <a:r>
              <a: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(index &gt;= 0 &amp;&amp; index &lt;= numItems-1) 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getNode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(index).item;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else return null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//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</a:t>
            </a:r>
            <a:r>
              <a: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</a:t>
            </a:r>
          </a:p>
          <a:p>
            <a:pPr>
              <a:lnSpc>
                <a:spcPct val="90000"/>
              </a:lnSpc>
            </a:pPr>
            <a:r>
              <a: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public void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set(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index,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x) {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(index &gt;= 0 &amp;&amp; index &lt;= numItems-1) 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getNode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(index).item = x;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else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{ /*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 처리 </a:t>
            </a:r>
            <a:r>
              <a: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*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/ }  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}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private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Node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&lt;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&gt;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getNode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index) { //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첫번째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표기</a:t>
            </a:r>
          </a:p>
          <a:p>
            <a:pPr>
              <a:lnSpc>
                <a:spcPct val="90000"/>
              </a:lnSpc>
            </a:pPr>
            <a:r>
              <a: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// return reference to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index</a:t>
            </a:r>
            <a:r>
              <a:rPr lang="en-US" altLang="ko-KR" sz="1400" baseline="300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th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node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(index &gt;= -1 &amp;&amp; index &lt;= numItems-1) {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  Node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&lt;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&gt;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currNode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= head;  // dummy head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for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= 0;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&lt;= index;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             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currNode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currNode.next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return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currNode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}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else return null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; //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</a:t>
            </a:r>
          </a:p>
          <a:p>
            <a:pPr>
              <a:lnSpc>
                <a:spcPct val="90000"/>
              </a:lnSpc>
            </a:pPr>
            <a:r>
              <a:rPr lang="ko-KR" altLang="en-US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98307" name="TextBox 1"/>
          <p:cNvSpPr txBox="1">
            <a:spLocks noChangeArrowheads="1"/>
          </p:cNvSpPr>
          <p:nvPr/>
        </p:nvSpPr>
        <p:spPr bwMode="auto">
          <a:xfrm>
            <a:off x="8721725" y="6445250"/>
            <a:ext cx="469900" cy="338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dirty="0">
                <a:ea typeface="굴림" panose="020B0600000101010101" pitchFamily="50" charset="-127"/>
              </a:rPr>
              <a:t>3/4</a:t>
            </a:r>
            <a:endParaRPr lang="ko-KR" altLang="en-US" sz="16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549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직사각형 1"/>
          <p:cNvSpPr>
            <a:spLocks noChangeArrowheads="1"/>
          </p:cNvSpPr>
          <p:nvPr/>
        </p:nvSpPr>
        <p:spPr bwMode="auto">
          <a:xfrm>
            <a:off x="2489201" y="1276350"/>
            <a:ext cx="6911583" cy="3970338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private final 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NOT_FOUND = -1;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indexOf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x) { // return item x's index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Node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head;  //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더미 헤드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for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0;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&lt;= numItems-1;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      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currNode.next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(((Comparable)(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currNode.item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)).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compareTo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(x) == 0)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}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NOT_FOUND; 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}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          public 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size() {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return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}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public </a:t>
            </a:r>
            <a:r>
              <a:rPr lang="en-US" altLang="ko-KR" sz="1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boolean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isEmpty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() { 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return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== 0;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}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public void 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clear() {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numItems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head =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new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Node(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null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14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null</a:t>
            </a: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}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50" charset="-127"/>
              </a:rPr>
              <a:t>} // End </a:t>
            </a:r>
            <a:r>
              <a:rPr lang="en-US" altLang="ko-KR" sz="1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LinkedList</a:t>
            </a:r>
            <a:endParaRPr lang="ko-KR" altLang="en-US" sz="14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99331" name="TextBox 1"/>
          <p:cNvSpPr txBox="1">
            <a:spLocks noChangeArrowheads="1"/>
          </p:cNvSpPr>
          <p:nvPr/>
        </p:nvSpPr>
        <p:spPr bwMode="auto">
          <a:xfrm>
            <a:off x="9165834" y="5077619"/>
            <a:ext cx="469900" cy="338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dirty="0">
                <a:ea typeface="굴림" panose="020B0600000101010101" pitchFamily="50" charset="-127"/>
              </a:rPr>
              <a:t>4/4</a:t>
            </a:r>
            <a:endParaRPr lang="ko-KR" altLang="en-US" sz="16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6947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직사각형 1"/>
          <p:cNvSpPr>
            <a:spLocks noChangeArrowheads="1"/>
          </p:cNvSpPr>
          <p:nvPr/>
        </p:nvSpPr>
        <p:spPr bwMode="auto">
          <a:xfrm>
            <a:off x="2484438" y="1912939"/>
            <a:ext cx="5778500" cy="1601787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LinkedList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&lt;Integer&gt;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list =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LinkedList&lt;&gt;(); 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list.add(0, 300); 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//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오토박싱으로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300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Integer(300)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취급해준다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list.add(0, 100);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list.append(500);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list.remove(2);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list.append(700);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list.remove(1);</a:t>
            </a:r>
          </a:p>
        </p:txBody>
      </p:sp>
      <p:sp>
        <p:nvSpPr>
          <p:cNvPr id="100355" name="TextBox 4"/>
          <p:cNvSpPr txBox="1">
            <a:spLocks noChangeArrowheads="1"/>
          </p:cNvSpPr>
          <p:nvPr/>
        </p:nvSpPr>
        <p:spPr bwMode="auto">
          <a:xfrm>
            <a:off x="2355851" y="1484314"/>
            <a:ext cx="4429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>
                <a:ea typeface="굴림" panose="020B0600000101010101" pitchFamily="50" charset="-127"/>
              </a:rPr>
              <a:t>이 클래스의 객체를 생성해서 사용할 때는</a:t>
            </a:r>
          </a:p>
        </p:txBody>
      </p:sp>
      <p:sp>
        <p:nvSpPr>
          <p:cNvPr id="100356" name="직사각형 1"/>
          <p:cNvSpPr>
            <a:spLocks noChangeArrowheads="1"/>
          </p:cNvSpPr>
          <p:nvPr/>
        </p:nvSpPr>
        <p:spPr bwMode="auto">
          <a:xfrm>
            <a:off x="2484438" y="4443414"/>
            <a:ext cx="5778500" cy="1169987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LinkedList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&lt;String&gt;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list = </a:t>
            </a:r>
            <a:r>
              <a:rPr lang="en-US" altLang="ko-KR" sz="14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LinkedList&lt;&gt;(); 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list.add(0, “Test String 1”); 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list.add(0, “lion in oil”);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list.append(“appended”);</a:t>
            </a:r>
          </a:p>
          <a:p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list.remove(2);</a:t>
            </a:r>
          </a:p>
        </p:txBody>
      </p:sp>
      <p:sp>
        <p:nvSpPr>
          <p:cNvPr id="100357" name="TextBox 4"/>
          <p:cNvSpPr txBox="1">
            <a:spLocks noChangeArrowheads="1"/>
          </p:cNvSpPr>
          <p:nvPr/>
        </p:nvSpPr>
        <p:spPr bwMode="auto">
          <a:xfrm>
            <a:off x="2355851" y="4073525"/>
            <a:ext cx="414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800">
                <a:ea typeface="굴림" panose="020B0600000101010101" pitchFamily="50" charset="-127"/>
              </a:rPr>
              <a:t>원소가 다른</a:t>
            </a:r>
            <a:r>
              <a:rPr lang="en-US" altLang="ko-KR" sz="1800">
                <a:ea typeface="굴림" panose="020B0600000101010101" pitchFamily="50" charset="-127"/>
              </a:rPr>
              <a:t> </a:t>
            </a:r>
            <a:r>
              <a:rPr lang="ko-KR" altLang="en-US" sz="1800">
                <a:ea typeface="굴림" panose="020B0600000101010101" pitchFamily="50" charset="-127"/>
              </a:rPr>
              <a:t>타입이면 </a:t>
            </a:r>
            <a:r>
              <a:rPr lang="en-US" altLang="ko-KR" sz="18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8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8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</a:t>
            </a:r>
            <a:r>
              <a:rPr lang="en-US" altLang="ko-KR" sz="1800">
                <a:ea typeface="굴림" panose="020B0600000101010101" pitchFamily="50" charset="-127"/>
              </a:rPr>
              <a:t> </a:t>
            </a:r>
            <a:r>
              <a:rPr lang="ko-KR" altLang="en-US" sz="1800">
                <a:ea typeface="굴림" panose="020B0600000101010101" pitchFamily="50" charset="-127"/>
              </a:rPr>
              <a:t>부분만 변경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5674440" y="3204360"/>
              <a:ext cx="19800" cy="684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0840" y="3200400"/>
                <a:ext cx="27360" cy="144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solidFill>
                  <a:srgbClr val="FF3300"/>
                </a:solidFill>
              </a:rPr>
              <a:t>LinkedList</a:t>
            </a:r>
            <a:r>
              <a:rPr lang="en-US" altLang="ko-KR" dirty="0">
                <a:solidFill>
                  <a:srgbClr val="FF3300"/>
                </a:solidFill>
              </a:rPr>
              <a:t> </a:t>
            </a:r>
            <a:r>
              <a:rPr lang="ko-KR" altLang="en-US" dirty="0">
                <a:solidFill>
                  <a:srgbClr val="FF3300"/>
                </a:solidFill>
              </a:rPr>
              <a:t>객체 사용하기</a:t>
            </a:r>
          </a:p>
        </p:txBody>
      </p:sp>
    </p:spTree>
    <p:extLst>
      <p:ext uri="{BB962C8B-B14F-4D97-AF65-F5344CB8AC3E}">
        <p14:creationId xmlns:p14="http://schemas.microsoft.com/office/powerpoint/2010/main" val="37725265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배열 리스트와 연결 리스트의 비교 </a:t>
            </a:r>
          </a:p>
        </p:txBody>
      </p:sp>
    </p:spTree>
    <p:extLst>
      <p:ext uri="{BB962C8B-B14F-4D97-AF65-F5344CB8AC3E}">
        <p14:creationId xmlns:p14="http://schemas.microsoft.com/office/powerpoint/2010/main" val="32634908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텍스트 개체 틀 2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 리스트</a:t>
            </a:r>
            <a:endParaRPr lang="ko-KR" altLang="en-US" baseline="36000" dirty="0"/>
          </a:p>
        </p:txBody>
      </p:sp>
      <p:sp>
        <p:nvSpPr>
          <p:cNvPr id="2" name="TextBox 1"/>
          <p:cNvSpPr txBox="1"/>
          <p:nvPr/>
        </p:nvSpPr>
        <p:spPr>
          <a:xfrm>
            <a:off x="906985" y="1469844"/>
            <a:ext cx="9591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직관적으로 간명하다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인덱스가 주어지면 즉시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상수 시간에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접근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연속된 공간에 저장되므로 삽입이나 삭제 시 시프트 작업 필요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미리 크기를 정해야 하므로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 배열을 새로 배정받아 내용을 복사해야 한다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크면 효율이 떨어진다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0" y="3453678"/>
            <a:ext cx="4814792" cy="3034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369" y="3453677"/>
            <a:ext cx="4576084" cy="30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102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텍스트 개체 틀 2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연결 리스트 </a:t>
            </a:r>
            <a:endParaRPr lang="ko-KR" altLang="en-US" baseline="36000" dirty="0"/>
          </a:p>
        </p:txBody>
      </p:sp>
      <p:sp>
        <p:nvSpPr>
          <p:cNvPr id="6" name="TextBox 5"/>
          <p:cNvSpPr txBox="1"/>
          <p:nvPr/>
        </p:nvSpPr>
        <p:spPr>
          <a:xfrm>
            <a:off x="865105" y="1668579"/>
            <a:ext cx="9570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연속되지 않은 공간에 저장되어 링크를 관리하는 부담이 있다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인덱스가 주어진 접근도 링크를 따라가는 부담이 있다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삽입이나 삭제 시 시프트 작업이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필요없다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원소가 추가될 때 동적으로 공간을 할당 받으므로 원소의 수에 비례하는 공간만이 소요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오버플로우로부터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자유롭다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5C8837-46CE-40B7-815B-79070CA0709D}"/>
              </a:ext>
            </a:extLst>
          </p:cNvPr>
          <p:cNvGrpSpPr/>
          <p:nvPr/>
        </p:nvGrpSpPr>
        <p:grpSpPr>
          <a:xfrm>
            <a:off x="5141135" y="3073537"/>
            <a:ext cx="5207108" cy="3751518"/>
            <a:chOff x="5228221" y="2934199"/>
            <a:chExt cx="5207108" cy="3751518"/>
          </a:xfrm>
        </p:grpSpPr>
        <p:pic>
          <p:nvPicPr>
            <p:cNvPr id="9" name="그림 6">
              <a:extLst>
                <a:ext uri="{FF2B5EF4-FFF2-40B4-BE49-F238E27FC236}">
                  <a16:creationId xmlns:a16="http://schemas.microsoft.com/office/drawing/2014/main" id="{3FAAE047-83E2-443C-9459-4370C35FE9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40"/>
            <a:stretch/>
          </p:blipFill>
          <p:spPr>
            <a:xfrm>
              <a:off x="5228221" y="2934199"/>
              <a:ext cx="5207108" cy="3730698"/>
            </a:xfrm>
            <a:prstGeom prst="rect">
              <a:avLst/>
            </a:prstGeom>
          </p:spPr>
        </p:pic>
        <p:pic>
          <p:nvPicPr>
            <p:cNvPr id="10" name="그림 30">
              <a:extLst>
                <a:ext uri="{FF2B5EF4-FFF2-40B4-BE49-F238E27FC236}">
                  <a16:creationId xmlns:a16="http://schemas.microsoft.com/office/drawing/2014/main" id="{1EDCF08C-5479-4FA0-989C-B683BCE73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131" r="40582"/>
            <a:stretch/>
          </p:blipFill>
          <p:spPr>
            <a:xfrm>
              <a:off x="5228221" y="6313137"/>
              <a:ext cx="3626533" cy="372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989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3082113" y="1704648"/>
            <a:ext cx="4864100" cy="36893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interface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IntegerListInterface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add(</a:t>
            </a:r>
            <a:r>
              <a:rPr lang="en-US" altLang="ko-KR" sz="18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Integer 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append(Integer 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Integer remove(</a:t>
            </a:r>
            <a:r>
              <a:rPr lang="en-US" altLang="ko-KR" sz="18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</a:t>
            </a:r>
            <a:r>
              <a:rPr lang="en-US" altLang="ko-KR" sz="18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boolean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removeItem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(Integer 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Integer get(</a:t>
            </a:r>
            <a:r>
              <a:rPr lang="en-US" altLang="ko-KR" sz="18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set(</a:t>
            </a:r>
            <a:r>
              <a:rPr lang="en-US" altLang="ko-KR" sz="18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i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Integer 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</a:t>
            </a:r>
            <a:r>
              <a:rPr lang="en-US" altLang="ko-KR" sz="18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indexOf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(Integer </a:t>
            </a:r>
            <a:r>
              <a:rPr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</a:t>
            </a:r>
            <a:r>
              <a:rPr lang="en-US" altLang="ko-KR" sz="18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len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</a:t>
            </a:r>
            <a:r>
              <a:rPr lang="en-US" altLang="ko-KR" sz="1800" b="1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boolean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isEmpty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clear();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sz="3000" dirty="0"/>
              <a:t>Java</a:t>
            </a:r>
            <a:r>
              <a:rPr lang="ko-KR" altLang="en-US" sz="3000" dirty="0"/>
              <a:t>의</a:t>
            </a:r>
            <a:r>
              <a:rPr lang="en-US" altLang="ko-KR" sz="3000" dirty="0"/>
              <a:t> Interface </a:t>
            </a:r>
            <a:r>
              <a:rPr lang="ko-KR" altLang="en-US" sz="3000" dirty="0"/>
              <a:t>기능은 </a:t>
            </a:r>
            <a:r>
              <a:rPr lang="en-US" altLang="ko-KR" sz="3000" dirty="0"/>
              <a:t>ADT </a:t>
            </a:r>
            <a:r>
              <a:rPr lang="ko-KR" altLang="en-US" sz="3000" dirty="0"/>
              <a:t>디자인과 잘 어울린다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8338726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텍스트 개체 틀 2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작업 시간 비교</a:t>
            </a:r>
            <a:endParaRPr lang="ko-KR" altLang="en-US" baseline="36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161902"/>
              </p:ext>
            </p:extLst>
          </p:nvPr>
        </p:nvGraphicFramePr>
        <p:xfrm>
          <a:off x="1138539" y="2241250"/>
          <a:ext cx="10050646" cy="224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3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 접근 </a:t>
                      </a:r>
                      <a:r>
                        <a:rPr lang="el-GR" altLang="ko-KR" sz="1800" i="0" dirty="0">
                          <a:ea typeface="맑은 고딕" panose="020B0503020000020004" pitchFamily="50" charset="-127"/>
                        </a:rPr>
                        <a:t>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삽입 작업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O(n)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 접근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O(n),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삽입 작업 </a:t>
                      </a:r>
                      <a:r>
                        <a:rPr lang="el-GR" altLang="ko-KR" sz="1800" i="0" dirty="0">
                          <a:ea typeface="맑은 고딕" panose="020B0503020000020004" pitchFamily="50" charset="-127"/>
                        </a:rPr>
                        <a:t>Θ</a:t>
                      </a:r>
                      <a:r>
                        <a:rPr lang="en-US" altLang="ko-KR" sz="180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 접근 </a:t>
                      </a:r>
                      <a:r>
                        <a:rPr lang="el-GR" altLang="ko-KR" sz="1800" i="0" dirty="0">
                          <a:ea typeface="맑은 고딕" panose="020B0503020000020004" pitchFamily="50" charset="-127"/>
                        </a:rPr>
                        <a:t>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작업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O(n)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 접근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O(n),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작업 </a:t>
                      </a:r>
                      <a:r>
                        <a:rPr lang="el-GR" altLang="ko-KR" sz="1800" i="0" dirty="0">
                          <a:ea typeface="맑은 고딕" panose="020B0503020000020004" pitchFamily="50" charset="-127"/>
                        </a:rPr>
                        <a:t>Θ</a:t>
                      </a:r>
                      <a:r>
                        <a:rPr lang="en-US" altLang="ko-KR" sz="180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removeItem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원소 찾기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O(n),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작업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O(n)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원소 찾기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O(n),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작업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l-GR" altLang="ko-KR" sz="1800" i="0" dirty="0">
                          <a:ea typeface="맑은 고딕" panose="020B0503020000020004" pitchFamily="50" charset="-127"/>
                        </a:rPr>
                        <a:t>Θ</a:t>
                      </a:r>
                      <a:r>
                        <a:rPr lang="en-US" altLang="ko-KR" sz="180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800" i="0" dirty="0">
                          <a:ea typeface="맑은 고딕" panose="020B0503020000020004" pitchFamily="50" charset="-127"/>
                        </a:rPr>
                        <a:t>Θ</a:t>
                      </a:r>
                      <a:r>
                        <a:rPr lang="en-US" altLang="ko-KR" sz="180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O(n)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0831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1B8D76-5231-42DE-9DD3-4D03FF11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 </a:t>
            </a:r>
            <a:r>
              <a:rPr lang="ko-KR" altLang="en-US" dirty="0"/>
              <a:t>연결 리스트의 확장 </a:t>
            </a:r>
          </a:p>
        </p:txBody>
      </p:sp>
    </p:spTree>
    <p:extLst>
      <p:ext uri="{BB962C8B-B14F-4D97-AF65-F5344CB8AC3E}">
        <p14:creationId xmlns:p14="http://schemas.microsoft.com/office/powerpoint/2010/main" val="4859103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321285"/>
              </p:ext>
            </p:extLst>
          </p:nvPr>
        </p:nvGraphicFramePr>
        <p:xfrm>
          <a:off x="3009996" y="2517780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40256"/>
              </p:ext>
            </p:extLst>
          </p:nvPr>
        </p:nvGraphicFramePr>
        <p:xfrm>
          <a:off x="4287933" y="2517780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0466"/>
              </p:ext>
            </p:extLst>
          </p:nvPr>
        </p:nvGraphicFramePr>
        <p:xfrm>
          <a:off x="5588096" y="2517780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80324"/>
              </p:ext>
            </p:extLst>
          </p:nvPr>
        </p:nvGraphicFramePr>
        <p:xfrm>
          <a:off x="6866033" y="2517780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>
            <a:endCxn id="14" idx="1"/>
          </p:cNvCxnSpPr>
          <p:nvPr/>
        </p:nvCxnSpPr>
        <p:spPr>
          <a:xfrm>
            <a:off x="3764058" y="2719392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064221" y="2717805"/>
            <a:ext cx="523875" cy="1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342158" y="2722567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099736"/>
              </p:ext>
            </p:extLst>
          </p:nvPr>
        </p:nvGraphicFramePr>
        <p:xfrm>
          <a:off x="8113807" y="2517780"/>
          <a:ext cx="966788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55</a:t>
                      </a: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직선 화살표 연결선 24"/>
          <p:cNvCxnSpPr/>
          <p:nvPr/>
        </p:nvCxnSpPr>
        <p:spPr>
          <a:xfrm>
            <a:off x="7589933" y="2722567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489453"/>
              </p:ext>
            </p:extLst>
          </p:nvPr>
        </p:nvGraphicFramePr>
        <p:xfrm>
          <a:off x="8364632" y="3319467"/>
          <a:ext cx="477838" cy="409575"/>
        </p:xfrm>
        <a:graphic>
          <a:graphicData uri="http://schemas.openxmlformats.org/drawingml/2006/table">
            <a:tbl>
              <a:tblPr/>
              <a:tblGrid>
                <a:gridCol w="477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5" name="직선 화살표 연결선 64"/>
          <p:cNvCxnSpPr/>
          <p:nvPr/>
        </p:nvCxnSpPr>
        <p:spPr>
          <a:xfrm flipV="1">
            <a:off x="8602757" y="2971805"/>
            <a:ext cx="0" cy="554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61" name="TextBox 3"/>
          <p:cNvSpPr txBox="1">
            <a:spLocks noChangeArrowheads="1"/>
          </p:cNvSpPr>
          <p:nvPr/>
        </p:nvSpPr>
        <p:spPr bwMode="auto">
          <a:xfrm>
            <a:off x="8401146" y="3741741"/>
            <a:ext cx="528637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100">
                <a:ea typeface="굴림" panose="020B0600000101010101" pitchFamily="50" charset="-127"/>
              </a:rPr>
              <a:t>tail</a:t>
            </a:r>
            <a:endParaRPr lang="ko-KR" altLang="en-US" sz="2100">
              <a:ea typeface="굴림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65805"/>
              </p:ext>
            </p:extLst>
          </p:nvPr>
        </p:nvGraphicFramePr>
        <p:xfrm>
          <a:off x="1732058" y="2511430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>
            <a:off x="2486121" y="2714630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71" name="TextBox 18"/>
          <p:cNvSpPr txBox="1">
            <a:spLocks noChangeArrowheads="1"/>
          </p:cNvSpPr>
          <p:nvPr/>
        </p:nvSpPr>
        <p:spPr bwMode="auto">
          <a:xfrm>
            <a:off x="1292320" y="2179641"/>
            <a:ext cx="13700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dummy head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07650"/>
              </p:ext>
            </p:extLst>
          </p:nvPr>
        </p:nvGraphicFramePr>
        <p:xfrm>
          <a:off x="2273396" y="4718055"/>
          <a:ext cx="477837" cy="409575"/>
        </p:xfrm>
        <a:graphic>
          <a:graphicData uri="http://schemas.openxmlformats.org/drawingml/2006/table">
            <a:tbl>
              <a:tblPr/>
              <a:tblGrid>
                <a:gridCol w="477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 flipV="1">
            <a:off x="2511520" y="4368805"/>
            <a:ext cx="0" cy="554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79" name="TextBox 25"/>
          <p:cNvSpPr txBox="1">
            <a:spLocks noChangeArrowheads="1"/>
          </p:cNvSpPr>
          <p:nvPr/>
        </p:nvSpPr>
        <p:spPr bwMode="auto">
          <a:xfrm>
            <a:off x="2335307" y="5138742"/>
            <a:ext cx="527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100">
                <a:ea typeface="굴림" panose="020B0600000101010101" pitchFamily="50" charset="-127"/>
              </a:rPr>
              <a:t>tail</a:t>
            </a:r>
            <a:endParaRPr lang="ko-KR" altLang="en-US" sz="2100">
              <a:ea typeface="굴림" panose="020B060000010101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70601"/>
              </p:ext>
            </p:extLst>
          </p:nvPr>
        </p:nvGraphicFramePr>
        <p:xfrm>
          <a:off x="2027333" y="3879855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888" name="TextBox 27"/>
          <p:cNvSpPr txBox="1">
            <a:spLocks noChangeArrowheads="1"/>
          </p:cNvSpPr>
          <p:nvPr/>
        </p:nvSpPr>
        <p:spPr bwMode="auto">
          <a:xfrm>
            <a:off x="1328833" y="3536955"/>
            <a:ext cx="1370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dummy head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sp>
        <p:nvSpPr>
          <p:cNvPr id="30" name="자유형 29"/>
          <p:cNvSpPr/>
          <p:nvPr/>
        </p:nvSpPr>
        <p:spPr>
          <a:xfrm rot="10800000">
            <a:off x="2582958" y="2252666"/>
            <a:ext cx="6608763" cy="433388"/>
          </a:xfrm>
          <a:custGeom>
            <a:avLst/>
            <a:gdLst>
              <a:gd name="connsiteX0" fmla="*/ 459822 w 8811886"/>
              <a:gd name="connsiteY0" fmla="*/ 0 h 578769"/>
              <a:gd name="connsiteX1" fmla="*/ 10786 w 8811886"/>
              <a:gd name="connsiteY1" fmla="*/ 195943 h 578769"/>
              <a:gd name="connsiteX2" fmla="*/ 263879 w 8811886"/>
              <a:gd name="connsiteY2" fmla="*/ 440872 h 578769"/>
              <a:gd name="connsiteX3" fmla="*/ 1545672 w 8811886"/>
              <a:gd name="connsiteY3" fmla="*/ 530679 h 578769"/>
              <a:gd name="connsiteX4" fmla="*/ 4452157 w 8811886"/>
              <a:gd name="connsiteY4" fmla="*/ 538843 h 578769"/>
              <a:gd name="connsiteX5" fmla="*/ 6583036 w 8811886"/>
              <a:gd name="connsiteY5" fmla="*/ 555172 h 578769"/>
              <a:gd name="connsiteX6" fmla="*/ 8191400 w 8811886"/>
              <a:gd name="connsiteY6" fmla="*/ 555172 h 578769"/>
              <a:gd name="connsiteX7" fmla="*/ 8811886 w 8811886"/>
              <a:gd name="connsiteY7" fmla="*/ 244929 h 5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11886" h="578769">
                <a:moveTo>
                  <a:pt x="459822" y="0"/>
                </a:moveTo>
                <a:cubicBezTo>
                  <a:pt x="251632" y="61232"/>
                  <a:pt x="43443" y="122464"/>
                  <a:pt x="10786" y="195943"/>
                </a:cubicBezTo>
                <a:cubicBezTo>
                  <a:pt x="-21871" y="269422"/>
                  <a:pt x="8065" y="385083"/>
                  <a:pt x="263879" y="440872"/>
                </a:cubicBezTo>
                <a:cubicBezTo>
                  <a:pt x="519693" y="496661"/>
                  <a:pt x="847626" y="514351"/>
                  <a:pt x="1545672" y="530679"/>
                </a:cubicBezTo>
                <a:cubicBezTo>
                  <a:pt x="2243718" y="547007"/>
                  <a:pt x="4452157" y="538843"/>
                  <a:pt x="4452157" y="538843"/>
                </a:cubicBezTo>
                <a:lnTo>
                  <a:pt x="6583036" y="555172"/>
                </a:lnTo>
                <a:cubicBezTo>
                  <a:pt x="7206243" y="557893"/>
                  <a:pt x="7819925" y="606879"/>
                  <a:pt x="8191400" y="555172"/>
                </a:cubicBezTo>
                <a:cubicBezTo>
                  <a:pt x="8562875" y="503465"/>
                  <a:pt x="8687380" y="374197"/>
                  <a:pt x="8811886" y="24492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1" name="자유형 30"/>
          <p:cNvSpPr/>
          <p:nvPr/>
        </p:nvSpPr>
        <p:spPr>
          <a:xfrm rot="21162928">
            <a:off x="2638521" y="3638554"/>
            <a:ext cx="477837" cy="468312"/>
          </a:xfrm>
          <a:custGeom>
            <a:avLst/>
            <a:gdLst>
              <a:gd name="connsiteX0" fmla="*/ 326571 w 833384"/>
              <a:gd name="connsiteY0" fmla="*/ 612762 h 625331"/>
              <a:gd name="connsiteX1" fmla="*/ 644978 w 833384"/>
              <a:gd name="connsiteY1" fmla="*/ 612762 h 625331"/>
              <a:gd name="connsiteX2" fmla="*/ 800100 w 833384"/>
              <a:gd name="connsiteY2" fmla="*/ 482133 h 625331"/>
              <a:gd name="connsiteX3" fmla="*/ 824593 w 833384"/>
              <a:gd name="connsiteY3" fmla="*/ 269862 h 625331"/>
              <a:gd name="connsiteX4" fmla="*/ 685800 w 833384"/>
              <a:gd name="connsiteY4" fmla="*/ 65755 h 625331"/>
              <a:gd name="connsiteX5" fmla="*/ 416378 w 833384"/>
              <a:gd name="connsiteY5" fmla="*/ 440 h 625331"/>
              <a:gd name="connsiteX6" fmla="*/ 122464 w 833384"/>
              <a:gd name="connsiteY6" fmla="*/ 90247 h 625331"/>
              <a:gd name="connsiteX7" fmla="*/ 0 w 833384"/>
              <a:gd name="connsiteY7" fmla="*/ 261697 h 62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3384" h="625331">
                <a:moveTo>
                  <a:pt x="326571" y="612762"/>
                </a:moveTo>
                <a:cubicBezTo>
                  <a:pt x="446314" y="623647"/>
                  <a:pt x="566057" y="634533"/>
                  <a:pt x="644978" y="612762"/>
                </a:cubicBezTo>
                <a:cubicBezTo>
                  <a:pt x="723899" y="590991"/>
                  <a:pt x="770164" y="539283"/>
                  <a:pt x="800100" y="482133"/>
                </a:cubicBezTo>
                <a:cubicBezTo>
                  <a:pt x="830036" y="424983"/>
                  <a:pt x="843643" y="339258"/>
                  <a:pt x="824593" y="269862"/>
                </a:cubicBezTo>
                <a:cubicBezTo>
                  <a:pt x="805543" y="200466"/>
                  <a:pt x="753836" y="110659"/>
                  <a:pt x="685800" y="65755"/>
                </a:cubicBezTo>
                <a:cubicBezTo>
                  <a:pt x="617764" y="20851"/>
                  <a:pt x="510267" y="-3642"/>
                  <a:pt x="416378" y="440"/>
                </a:cubicBezTo>
                <a:cubicBezTo>
                  <a:pt x="322489" y="4522"/>
                  <a:pt x="191860" y="46704"/>
                  <a:pt x="122464" y="90247"/>
                </a:cubicBezTo>
                <a:cubicBezTo>
                  <a:pt x="53068" y="133790"/>
                  <a:pt x="26534" y="197743"/>
                  <a:pt x="0" y="261697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119893" name="TextBox 2"/>
          <p:cNvSpPr txBox="1">
            <a:spLocks noChangeArrowheads="1"/>
          </p:cNvSpPr>
          <p:nvPr/>
        </p:nvSpPr>
        <p:spPr bwMode="auto">
          <a:xfrm>
            <a:off x="3324320" y="4735516"/>
            <a:ext cx="2533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dirty="0">
                <a:ea typeface="굴림" panose="020B0600000101010101" pitchFamily="50" charset="-127"/>
              </a:rPr>
              <a:t>초기 상태</a:t>
            </a:r>
            <a:r>
              <a:rPr lang="en-US" altLang="ko-KR" sz="2000" dirty="0">
                <a:ea typeface="굴림" panose="020B0600000101010101" pitchFamily="50" charset="-127"/>
              </a:rPr>
              <a:t>: Empty</a:t>
            </a:r>
            <a:r>
              <a:rPr lang="ko-KR" altLang="en-US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list</a:t>
            </a:r>
            <a:endParaRPr lang="ko-KR" altLang="en-US" sz="2000" dirty="0">
              <a:ea typeface="굴림" panose="020B0600000101010101" pitchFamily="50" charset="-127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3300"/>
                </a:solidFill>
              </a:rPr>
              <a:t>원형 연결 리스트</a:t>
            </a:r>
            <a:r>
              <a:rPr lang="en-US" altLang="ko-KR" baseline="30000" dirty="0">
                <a:solidFill>
                  <a:srgbClr val="FF3300"/>
                </a:solidFill>
              </a:rPr>
              <a:t>Circular Linked List</a:t>
            </a:r>
            <a:endParaRPr lang="ko-KR" altLang="en-US" baseline="30000" dirty="0">
              <a:solidFill>
                <a:srgbClr val="FF3300"/>
              </a:solidFill>
            </a:endParaRPr>
          </a:p>
        </p:txBody>
      </p:sp>
      <p:sp>
        <p:nvSpPr>
          <p:cNvPr id="29" name="TextBox 2"/>
          <p:cNvSpPr txBox="1">
            <a:spLocks noChangeArrowheads="1"/>
          </p:cNvSpPr>
          <p:nvPr/>
        </p:nvSpPr>
        <p:spPr bwMode="auto">
          <a:xfrm>
            <a:off x="1236748" y="1354688"/>
            <a:ext cx="7859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ea typeface="굴림" panose="020B0600000101010101" pitchFamily="50" charset="-127"/>
              </a:rPr>
              <a:t>끝 </a:t>
            </a:r>
            <a:r>
              <a:rPr lang="ko-KR" altLang="en-US" sz="2400" dirty="0" err="1">
                <a:ea typeface="굴림" panose="020B0600000101010101" pitchFamily="50" charset="-127"/>
              </a:rPr>
              <a:t>노드의</a:t>
            </a:r>
            <a:r>
              <a:rPr lang="ko-KR" altLang="en-US" sz="2400" dirty="0"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ea typeface="굴림" panose="020B0600000101010101" pitchFamily="50" charset="-127"/>
              </a:rPr>
              <a:t>next</a:t>
            </a:r>
            <a:r>
              <a:rPr lang="ko-KR" altLang="en-US" sz="2400" dirty="0">
                <a:ea typeface="굴림" panose="020B0600000101010101" pitchFamily="50" charset="-127"/>
              </a:rPr>
              <a:t>가 </a:t>
            </a:r>
            <a:r>
              <a:rPr lang="en-US" altLang="ko-KR" sz="2400" dirty="0">
                <a:ea typeface="굴림" panose="020B0600000101010101" pitchFamily="50" charset="-127"/>
              </a:rPr>
              <a:t>null </a:t>
            </a:r>
            <a:r>
              <a:rPr lang="ko-KR" altLang="en-US" sz="2400" dirty="0">
                <a:ea typeface="굴림" panose="020B0600000101010101" pitchFamily="50" charset="-127"/>
              </a:rPr>
              <a:t>값을 갖는 대신 첫 </a:t>
            </a:r>
            <a:r>
              <a:rPr lang="ko-KR" altLang="en-US" sz="2400" dirty="0" err="1">
                <a:ea typeface="굴림" panose="020B0600000101010101" pitchFamily="50" charset="-127"/>
              </a:rPr>
              <a:t>노드를</a:t>
            </a:r>
            <a:r>
              <a:rPr lang="ko-KR" altLang="en-US" sz="2400" dirty="0">
                <a:ea typeface="굴림" panose="020B0600000101010101" pitchFamily="50" charset="-127"/>
              </a:rPr>
              <a:t> 링크한다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2994" y="5865831"/>
            <a:ext cx="6011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5-25 </a:t>
            </a:r>
            <a:r>
              <a:rPr lang="ko-KR" altLang="en-US" dirty="0"/>
              <a:t>더미 헤드 </a:t>
            </a:r>
            <a:r>
              <a:rPr lang="ko-KR" altLang="en-US" dirty="0" err="1"/>
              <a:t>노드를</a:t>
            </a:r>
            <a:r>
              <a:rPr lang="ko-KR" altLang="en-US" dirty="0"/>
              <a:t> 가진 원형 연결 리스트의 예</a:t>
            </a:r>
          </a:p>
        </p:txBody>
      </p:sp>
    </p:spTree>
    <p:extLst>
      <p:ext uri="{BB962C8B-B14F-4D97-AF65-F5344CB8AC3E}">
        <p14:creationId xmlns:p14="http://schemas.microsoft.com/office/powerpoint/2010/main" val="579951883"/>
      </p:ext>
    </p:extLst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58907"/>
              </p:ext>
            </p:extLst>
          </p:nvPr>
        </p:nvGraphicFramePr>
        <p:xfrm>
          <a:off x="3627439" y="3065332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56156"/>
              </p:ext>
            </p:extLst>
          </p:nvPr>
        </p:nvGraphicFramePr>
        <p:xfrm>
          <a:off x="4905376" y="3065332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202146"/>
              </p:ext>
            </p:extLst>
          </p:nvPr>
        </p:nvGraphicFramePr>
        <p:xfrm>
          <a:off x="6205539" y="3065332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928352"/>
              </p:ext>
            </p:extLst>
          </p:nvPr>
        </p:nvGraphicFramePr>
        <p:xfrm>
          <a:off x="7483476" y="3065332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>
            <a:endCxn id="14" idx="1"/>
          </p:cNvCxnSpPr>
          <p:nvPr/>
        </p:nvCxnSpPr>
        <p:spPr>
          <a:xfrm>
            <a:off x="4381501" y="3266945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681664" y="3263770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959601" y="3270120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09146"/>
              </p:ext>
            </p:extLst>
          </p:nvPr>
        </p:nvGraphicFramePr>
        <p:xfrm>
          <a:off x="7967664" y="3863845"/>
          <a:ext cx="477837" cy="409575"/>
        </p:xfrm>
        <a:graphic>
          <a:graphicData uri="http://schemas.openxmlformats.org/drawingml/2006/table">
            <a:tbl>
              <a:tblPr/>
              <a:tblGrid>
                <a:gridCol w="477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5" name="직선 화살표 연결선 64"/>
          <p:cNvCxnSpPr/>
          <p:nvPr/>
        </p:nvCxnSpPr>
        <p:spPr>
          <a:xfrm flipV="1">
            <a:off x="8205788" y="3514595"/>
            <a:ext cx="0" cy="554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00" name="TextBox 3"/>
          <p:cNvSpPr txBox="1">
            <a:spLocks noChangeArrowheads="1"/>
          </p:cNvSpPr>
          <p:nvPr/>
        </p:nvSpPr>
        <p:spPr bwMode="auto">
          <a:xfrm>
            <a:off x="8004175" y="4284532"/>
            <a:ext cx="446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tail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6159"/>
              </p:ext>
            </p:extLst>
          </p:nvPr>
        </p:nvGraphicFramePr>
        <p:xfrm>
          <a:off x="2349501" y="3058982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>
            <a:off x="3103564" y="3262181"/>
            <a:ext cx="523875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10" name="TextBox 18"/>
          <p:cNvSpPr txBox="1">
            <a:spLocks noChangeArrowheads="1"/>
          </p:cNvSpPr>
          <p:nvPr/>
        </p:nvSpPr>
        <p:spPr bwMode="auto">
          <a:xfrm>
            <a:off x="1900238" y="2720845"/>
            <a:ext cx="1370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dummy head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sp>
        <p:nvSpPr>
          <p:cNvPr id="30" name="자유형 29"/>
          <p:cNvSpPr/>
          <p:nvPr/>
        </p:nvSpPr>
        <p:spPr>
          <a:xfrm rot="10800000">
            <a:off x="3200400" y="2798632"/>
            <a:ext cx="5373688" cy="434975"/>
          </a:xfrm>
          <a:custGeom>
            <a:avLst/>
            <a:gdLst>
              <a:gd name="connsiteX0" fmla="*/ 459822 w 8811886"/>
              <a:gd name="connsiteY0" fmla="*/ 0 h 578769"/>
              <a:gd name="connsiteX1" fmla="*/ 10786 w 8811886"/>
              <a:gd name="connsiteY1" fmla="*/ 195943 h 578769"/>
              <a:gd name="connsiteX2" fmla="*/ 263879 w 8811886"/>
              <a:gd name="connsiteY2" fmla="*/ 440872 h 578769"/>
              <a:gd name="connsiteX3" fmla="*/ 1545672 w 8811886"/>
              <a:gd name="connsiteY3" fmla="*/ 530679 h 578769"/>
              <a:gd name="connsiteX4" fmla="*/ 4452157 w 8811886"/>
              <a:gd name="connsiteY4" fmla="*/ 538843 h 578769"/>
              <a:gd name="connsiteX5" fmla="*/ 6583036 w 8811886"/>
              <a:gd name="connsiteY5" fmla="*/ 555172 h 578769"/>
              <a:gd name="connsiteX6" fmla="*/ 8191400 w 8811886"/>
              <a:gd name="connsiteY6" fmla="*/ 555172 h 578769"/>
              <a:gd name="connsiteX7" fmla="*/ 8811886 w 8811886"/>
              <a:gd name="connsiteY7" fmla="*/ 244929 h 5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11886" h="578769">
                <a:moveTo>
                  <a:pt x="459822" y="0"/>
                </a:moveTo>
                <a:cubicBezTo>
                  <a:pt x="251632" y="61232"/>
                  <a:pt x="43443" y="122464"/>
                  <a:pt x="10786" y="195943"/>
                </a:cubicBezTo>
                <a:cubicBezTo>
                  <a:pt x="-21871" y="269422"/>
                  <a:pt x="8065" y="385083"/>
                  <a:pt x="263879" y="440872"/>
                </a:cubicBezTo>
                <a:cubicBezTo>
                  <a:pt x="519693" y="496661"/>
                  <a:pt x="847626" y="514351"/>
                  <a:pt x="1545672" y="530679"/>
                </a:cubicBezTo>
                <a:cubicBezTo>
                  <a:pt x="2243718" y="547007"/>
                  <a:pt x="4452157" y="538843"/>
                  <a:pt x="4452157" y="538843"/>
                </a:cubicBezTo>
                <a:lnTo>
                  <a:pt x="6583036" y="555172"/>
                </a:lnTo>
                <a:cubicBezTo>
                  <a:pt x="7206243" y="557893"/>
                  <a:pt x="7819925" y="606879"/>
                  <a:pt x="8191400" y="555172"/>
                </a:cubicBezTo>
                <a:cubicBezTo>
                  <a:pt x="8562875" y="503465"/>
                  <a:pt x="8687380" y="374197"/>
                  <a:pt x="8811886" y="244929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79722"/>
              </p:ext>
            </p:extLst>
          </p:nvPr>
        </p:nvGraphicFramePr>
        <p:xfrm>
          <a:off x="3627439" y="4883977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34819"/>
              </p:ext>
            </p:extLst>
          </p:nvPr>
        </p:nvGraphicFramePr>
        <p:xfrm>
          <a:off x="4905376" y="4883977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115957"/>
              </p:ext>
            </p:extLst>
          </p:nvPr>
        </p:nvGraphicFramePr>
        <p:xfrm>
          <a:off x="6205539" y="4883977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7992"/>
              </p:ext>
            </p:extLst>
          </p:nvPr>
        </p:nvGraphicFramePr>
        <p:xfrm>
          <a:off x="7483476" y="4883977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직선 화살표 연결선 34"/>
          <p:cNvCxnSpPr>
            <a:endCxn id="32" idx="1"/>
          </p:cNvCxnSpPr>
          <p:nvPr/>
        </p:nvCxnSpPr>
        <p:spPr>
          <a:xfrm>
            <a:off x="4381501" y="5085589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681664" y="5082414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959601" y="5088764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97981"/>
              </p:ext>
            </p:extLst>
          </p:nvPr>
        </p:nvGraphicFramePr>
        <p:xfrm>
          <a:off x="8729664" y="4883977"/>
          <a:ext cx="968375" cy="409575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직선 화살표 연결선 38"/>
          <p:cNvCxnSpPr/>
          <p:nvPr/>
        </p:nvCxnSpPr>
        <p:spPr>
          <a:xfrm>
            <a:off x="8205789" y="5088764"/>
            <a:ext cx="523875" cy="3175"/>
          </a:xfrm>
          <a:prstGeom prst="straightConnector1">
            <a:avLst/>
          </a:prstGeom>
          <a:ln w="190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72549"/>
              </p:ext>
            </p:extLst>
          </p:nvPr>
        </p:nvGraphicFramePr>
        <p:xfrm>
          <a:off x="9863139" y="5663439"/>
          <a:ext cx="479425" cy="409575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직선 화살표 연결선 40"/>
          <p:cNvCxnSpPr/>
          <p:nvPr/>
        </p:nvCxnSpPr>
        <p:spPr>
          <a:xfrm flipH="1" flipV="1">
            <a:off x="9631364" y="5317363"/>
            <a:ext cx="465137" cy="541338"/>
          </a:xfrm>
          <a:prstGeom prst="straightConnector1">
            <a:avLst/>
          </a:prstGeom>
          <a:ln w="19050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63" name="TextBox 41"/>
          <p:cNvSpPr txBox="1">
            <a:spLocks noChangeArrowheads="1"/>
          </p:cNvSpPr>
          <p:nvPr/>
        </p:nvSpPr>
        <p:spPr bwMode="auto">
          <a:xfrm>
            <a:off x="9901238" y="6084127"/>
            <a:ext cx="533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tail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31732"/>
              </p:ext>
            </p:extLst>
          </p:nvPr>
        </p:nvGraphicFramePr>
        <p:xfrm>
          <a:off x="2349501" y="4877627"/>
          <a:ext cx="968375" cy="409575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직선 화살표 연결선 43"/>
          <p:cNvCxnSpPr/>
          <p:nvPr/>
        </p:nvCxnSpPr>
        <p:spPr>
          <a:xfrm>
            <a:off x="3103564" y="5079239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73" name="TextBox 44"/>
          <p:cNvSpPr txBox="1">
            <a:spLocks noChangeArrowheads="1"/>
          </p:cNvSpPr>
          <p:nvPr/>
        </p:nvSpPr>
        <p:spPr bwMode="auto">
          <a:xfrm>
            <a:off x="1900238" y="4539488"/>
            <a:ext cx="13700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dummy head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sp>
        <p:nvSpPr>
          <p:cNvPr id="46" name="자유형 45"/>
          <p:cNvSpPr/>
          <p:nvPr/>
        </p:nvSpPr>
        <p:spPr>
          <a:xfrm rot="10800000">
            <a:off x="3200401" y="4617277"/>
            <a:ext cx="6608763" cy="433387"/>
          </a:xfrm>
          <a:custGeom>
            <a:avLst/>
            <a:gdLst>
              <a:gd name="connsiteX0" fmla="*/ 459822 w 8811886"/>
              <a:gd name="connsiteY0" fmla="*/ 0 h 578769"/>
              <a:gd name="connsiteX1" fmla="*/ 10786 w 8811886"/>
              <a:gd name="connsiteY1" fmla="*/ 195943 h 578769"/>
              <a:gd name="connsiteX2" fmla="*/ 263879 w 8811886"/>
              <a:gd name="connsiteY2" fmla="*/ 440872 h 578769"/>
              <a:gd name="connsiteX3" fmla="*/ 1545672 w 8811886"/>
              <a:gd name="connsiteY3" fmla="*/ 530679 h 578769"/>
              <a:gd name="connsiteX4" fmla="*/ 4452157 w 8811886"/>
              <a:gd name="connsiteY4" fmla="*/ 538843 h 578769"/>
              <a:gd name="connsiteX5" fmla="*/ 6583036 w 8811886"/>
              <a:gd name="connsiteY5" fmla="*/ 555172 h 578769"/>
              <a:gd name="connsiteX6" fmla="*/ 8191400 w 8811886"/>
              <a:gd name="connsiteY6" fmla="*/ 555172 h 578769"/>
              <a:gd name="connsiteX7" fmla="*/ 8811886 w 8811886"/>
              <a:gd name="connsiteY7" fmla="*/ 244929 h 5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11886" h="578769">
                <a:moveTo>
                  <a:pt x="459822" y="0"/>
                </a:moveTo>
                <a:cubicBezTo>
                  <a:pt x="251632" y="61232"/>
                  <a:pt x="43443" y="122464"/>
                  <a:pt x="10786" y="195943"/>
                </a:cubicBezTo>
                <a:cubicBezTo>
                  <a:pt x="-21871" y="269422"/>
                  <a:pt x="8065" y="385083"/>
                  <a:pt x="263879" y="440872"/>
                </a:cubicBezTo>
                <a:cubicBezTo>
                  <a:pt x="519693" y="496661"/>
                  <a:pt x="847626" y="514351"/>
                  <a:pt x="1545672" y="530679"/>
                </a:cubicBezTo>
                <a:cubicBezTo>
                  <a:pt x="2243718" y="547007"/>
                  <a:pt x="4452157" y="538843"/>
                  <a:pt x="4452157" y="538843"/>
                </a:cubicBezTo>
                <a:lnTo>
                  <a:pt x="6583036" y="555172"/>
                </a:lnTo>
                <a:cubicBezTo>
                  <a:pt x="7206243" y="557893"/>
                  <a:pt x="7819925" y="606879"/>
                  <a:pt x="8191400" y="555172"/>
                </a:cubicBezTo>
                <a:cubicBezTo>
                  <a:pt x="8562875" y="503465"/>
                  <a:pt x="8687380" y="374197"/>
                  <a:pt x="8811886" y="244929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14906"/>
              </p:ext>
            </p:extLst>
          </p:nvPr>
        </p:nvGraphicFramePr>
        <p:xfrm>
          <a:off x="8972550" y="5658677"/>
          <a:ext cx="477838" cy="409575"/>
        </p:xfrm>
        <a:graphic>
          <a:graphicData uri="http://schemas.openxmlformats.org/drawingml/2006/table">
            <a:tbl>
              <a:tblPr/>
              <a:tblGrid>
                <a:gridCol w="477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직선 화살표 연결선 47"/>
          <p:cNvCxnSpPr/>
          <p:nvPr/>
        </p:nvCxnSpPr>
        <p:spPr>
          <a:xfrm flipV="1">
            <a:off x="9212263" y="5309427"/>
            <a:ext cx="0" cy="554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82" name="TextBox 48"/>
          <p:cNvSpPr txBox="1">
            <a:spLocks noChangeArrowheads="1"/>
          </p:cNvSpPr>
          <p:nvPr/>
        </p:nvSpPr>
        <p:spPr bwMode="auto">
          <a:xfrm>
            <a:off x="8751888" y="6080952"/>
            <a:ext cx="1047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newNode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sp>
        <p:nvSpPr>
          <p:cNvPr id="45" name="아래쪽 화살표 44"/>
          <p:cNvSpPr/>
          <p:nvPr/>
        </p:nvSpPr>
        <p:spPr bwMode="auto">
          <a:xfrm>
            <a:off x="5297488" y="3979732"/>
            <a:ext cx="768350" cy="468313"/>
          </a:xfrm>
          <a:prstGeom prst="downArrow">
            <a:avLst>
              <a:gd name="adj1" fmla="val 50000"/>
              <a:gd name="adj2" fmla="val 51227"/>
            </a:avLst>
          </a:prstGeom>
          <a:solidFill>
            <a:srgbClr val="0066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21985" name="직사각형 2"/>
          <p:cNvSpPr>
            <a:spLocks noChangeArrowheads="1"/>
          </p:cNvSpPr>
          <p:nvPr/>
        </p:nvSpPr>
        <p:spPr bwMode="auto">
          <a:xfrm>
            <a:off x="5068889" y="1119792"/>
            <a:ext cx="5335587" cy="1588127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Node&lt;</a:t>
            </a:r>
            <a:r>
              <a:rPr lang="en-US" altLang="ko-KR" sz="18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prevNode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getNode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(index - 1);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Node&lt;</a:t>
            </a:r>
            <a:r>
              <a:rPr lang="en-US" altLang="ko-KR" sz="18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newNode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8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Node&lt;&gt;(</a:t>
            </a:r>
            <a:r>
              <a:rPr lang="en-US" altLang="ko-KR" sz="1800" i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prevNode.next);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prevNode.next = </a:t>
            </a:r>
            <a:r>
              <a:rPr lang="en-US" altLang="ko-KR" sz="1800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newNode</a:t>
            </a:r>
            <a:r>
              <a:rPr lang="en-US" altLang="ko-KR" sz="1800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altLang="ko-KR" sz="1800" b="1" dirty="0">
                <a:solidFill>
                  <a:srgbClr val="7030A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800" dirty="0">
                <a:solidFill>
                  <a:srgbClr val="7030A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</a:t>
            </a:r>
            <a:r>
              <a:rPr lang="en-US" altLang="ko-KR" sz="1800" dirty="0">
                <a:solidFill>
                  <a:srgbClr val="7030A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== </a:t>
            </a:r>
            <a:r>
              <a:rPr lang="en-US" altLang="ko-KR" sz="1800" dirty="0" err="1">
                <a:solidFill>
                  <a:srgbClr val="7030A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800" dirty="0">
                <a:solidFill>
                  <a:srgbClr val="7030A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solidFill>
                  <a:srgbClr val="7030A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tail = </a:t>
            </a:r>
            <a:r>
              <a:rPr lang="en-US" altLang="ko-KR" sz="1800" dirty="0" err="1">
                <a:solidFill>
                  <a:srgbClr val="7030A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newNode</a:t>
            </a:r>
            <a:r>
              <a:rPr lang="en-US" altLang="ko-KR" sz="1800" dirty="0">
                <a:solidFill>
                  <a:srgbClr val="7030A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++;</a:t>
            </a: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454767"/>
              </p:ext>
            </p:extLst>
          </p:nvPr>
        </p:nvGraphicFramePr>
        <p:xfrm>
          <a:off x="7729539" y="5658677"/>
          <a:ext cx="477837" cy="409575"/>
        </p:xfrm>
        <a:graphic>
          <a:graphicData uri="http://schemas.openxmlformats.org/drawingml/2006/table">
            <a:tbl>
              <a:tblPr/>
              <a:tblGrid>
                <a:gridCol w="477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0" name="직선 화살표 연결선 49"/>
          <p:cNvCxnSpPr/>
          <p:nvPr/>
        </p:nvCxnSpPr>
        <p:spPr>
          <a:xfrm flipV="1">
            <a:off x="7969250" y="5309427"/>
            <a:ext cx="0" cy="554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93" name="TextBox 48"/>
          <p:cNvSpPr txBox="1">
            <a:spLocks noChangeArrowheads="1"/>
          </p:cNvSpPr>
          <p:nvPr/>
        </p:nvSpPr>
        <p:spPr bwMode="auto">
          <a:xfrm>
            <a:off x="7467601" y="6074602"/>
            <a:ext cx="1071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prevNode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Dummy Head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가진 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Circular Linked List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에서의 삽입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위치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무관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57659" y="6503228"/>
            <a:ext cx="8984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5-26 </a:t>
            </a:r>
            <a:r>
              <a:rPr lang="ko-KR" altLang="en-US" dirty="0"/>
              <a:t>더미 헤드 </a:t>
            </a:r>
            <a:r>
              <a:rPr lang="ko-KR" altLang="en-US" dirty="0" err="1"/>
              <a:t>노드를</a:t>
            </a:r>
            <a:r>
              <a:rPr lang="ko-KR" altLang="en-US" dirty="0"/>
              <a:t> 가진 원형 연결 리스트에서 맨 끝에 원소를 삽입하는 예</a:t>
            </a:r>
          </a:p>
        </p:txBody>
      </p:sp>
    </p:spTree>
    <p:extLst>
      <p:ext uri="{BB962C8B-B14F-4D97-AF65-F5344CB8AC3E}">
        <p14:creationId xmlns:p14="http://schemas.microsoft.com/office/powerpoint/2010/main" val="2383758929"/>
      </p:ext>
    </p:extLst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3300"/>
                </a:solidFill>
              </a:rPr>
              <a:t>양방향 연결 리스트</a:t>
            </a:r>
            <a:r>
              <a:rPr lang="en-US" altLang="ko-KR" baseline="30000" dirty="0">
                <a:solidFill>
                  <a:srgbClr val="FF3300"/>
                </a:solidFill>
              </a:rPr>
              <a:t>Doubly</a:t>
            </a:r>
            <a:r>
              <a:rPr lang="ko-KR" altLang="en-US" baseline="30000" dirty="0">
                <a:solidFill>
                  <a:srgbClr val="FF3300"/>
                </a:solidFill>
              </a:rPr>
              <a:t> </a:t>
            </a:r>
            <a:r>
              <a:rPr lang="en-US" altLang="ko-KR" baseline="30000" dirty="0">
                <a:solidFill>
                  <a:srgbClr val="FF3300"/>
                </a:solidFill>
              </a:rPr>
              <a:t>Linked List</a:t>
            </a:r>
            <a:endParaRPr lang="ko-KR" altLang="en-US" baseline="30000" dirty="0">
              <a:solidFill>
                <a:srgbClr val="FF3300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93710"/>
              </p:ext>
            </p:extLst>
          </p:nvPr>
        </p:nvGraphicFramePr>
        <p:xfrm>
          <a:off x="2785994" y="2891528"/>
          <a:ext cx="404813" cy="355600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직선 화살표 연결선 27"/>
          <p:cNvCxnSpPr/>
          <p:nvPr/>
        </p:nvCxnSpPr>
        <p:spPr>
          <a:xfrm flipH="1" flipV="1">
            <a:off x="2989193" y="2566090"/>
            <a:ext cx="0" cy="496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"/>
          <p:cNvSpPr txBox="1">
            <a:spLocks noChangeArrowheads="1"/>
          </p:cNvSpPr>
          <p:nvPr/>
        </p:nvSpPr>
        <p:spPr bwMode="auto">
          <a:xfrm>
            <a:off x="2589144" y="3204266"/>
            <a:ext cx="6397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head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sp>
        <p:nvSpPr>
          <p:cNvPr id="45" name="TextBox 15"/>
          <p:cNvSpPr txBox="1">
            <a:spLocks noChangeArrowheads="1"/>
          </p:cNvSpPr>
          <p:nvPr/>
        </p:nvSpPr>
        <p:spPr bwMode="auto">
          <a:xfrm>
            <a:off x="1930331" y="1805679"/>
            <a:ext cx="13700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dummy head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3422582" y="2277166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123837"/>
              </p:ext>
            </p:extLst>
          </p:nvPr>
        </p:nvGraphicFramePr>
        <p:xfrm>
          <a:off x="2322444" y="2118415"/>
          <a:ext cx="1338263" cy="414338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458043"/>
              </p:ext>
            </p:extLst>
          </p:nvPr>
        </p:nvGraphicFramePr>
        <p:xfrm>
          <a:off x="3946456" y="2118415"/>
          <a:ext cx="1339850" cy="414338"/>
        </p:xfrm>
        <a:graphic>
          <a:graphicData uri="http://schemas.openxmlformats.org/drawingml/2006/table">
            <a:tbl>
              <a:tblPr/>
              <a:tblGrid>
                <a:gridCol w="44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직선 화살표 연결선 48"/>
          <p:cNvCxnSpPr/>
          <p:nvPr/>
        </p:nvCxnSpPr>
        <p:spPr>
          <a:xfrm>
            <a:off x="5046594" y="2277166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97463"/>
              </p:ext>
            </p:extLst>
          </p:nvPr>
        </p:nvGraphicFramePr>
        <p:xfrm>
          <a:off x="5570468" y="2118415"/>
          <a:ext cx="1339850" cy="414338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1" name="직선 화살표 연결선 50"/>
          <p:cNvCxnSpPr/>
          <p:nvPr/>
        </p:nvCxnSpPr>
        <p:spPr>
          <a:xfrm>
            <a:off x="6672194" y="2283516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11622"/>
              </p:ext>
            </p:extLst>
          </p:nvPr>
        </p:nvGraphicFramePr>
        <p:xfrm>
          <a:off x="7196068" y="2124765"/>
          <a:ext cx="1339850" cy="414338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" name="직선 화살표 연결선 52"/>
          <p:cNvCxnSpPr/>
          <p:nvPr/>
        </p:nvCxnSpPr>
        <p:spPr>
          <a:xfrm>
            <a:off x="8294619" y="2289866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11862"/>
              </p:ext>
            </p:extLst>
          </p:nvPr>
        </p:nvGraphicFramePr>
        <p:xfrm>
          <a:off x="8818494" y="2131115"/>
          <a:ext cx="1338263" cy="414338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6" name="직선 화살표 연결선 55"/>
          <p:cNvCxnSpPr/>
          <p:nvPr/>
        </p:nvCxnSpPr>
        <p:spPr>
          <a:xfrm>
            <a:off x="3671819" y="2391466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5295832" y="2391466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921432" y="2397816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542269" y="2404166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 59"/>
          <p:cNvSpPr/>
          <p:nvPr/>
        </p:nvSpPr>
        <p:spPr>
          <a:xfrm>
            <a:off x="2203381" y="2388291"/>
            <a:ext cx="6608762" cy="434975"/>
          </a:xfrm>
          <a:custGeom>
            <a:avLst/>
            <a:gdLst>
              <a:gd name="connsiteX0" fmla="*/ 459822 w 8811886"/>
              <a:gd name="connsiteY0" fmla="*/ 0 h 578769"/>
              <a:gd name="connsiteX1" fmla="*/ 10786 w 8811886"/>
              <a:gd name="connsiteY1" fmla="*/ 195943 h 578769"/>
              <a:gd name="connsiteX2" fmla="*/ 263879 w 8811886"/>
              <a:gd name="connsiteY2" fmla="*/ 440872 h 578769"/>
              <a:gd name="connsiteX3" fmla="*/ 1545672 w 8811886"/>
              <a:gd name="connsiteY3" fmla="*/ 530679 h 578769"/>
              <a:gd name="connsiteX4" fmla="*/ 4452157 w 8811886"/>
              <a:gd name="connsiteY4" fmla="*/ 538843 h 578769"/>
              <a:gd name="connsiteX5" fmla="*/ 6583036 w 8811886"/>
              <a:gd name="connsiteY5" fmla="*/ 555172 h 578769"/>
              <a:gd name="connsiteX6" fmla="*/ 8191400 w 8811886"/>
              <a:gd name="connsiteY6" fmla="*/ 555172 h 578769"/>
              <a:gd name="connsiteX7" fmla="*/ 8811886 w 8811886"/>
              <a:gd name="connsiteY7" fmla="*/ 244929 h 5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11886" h="578769">
                <a:moveTo>
                  <a:pt x="459822" y="0"/>
                </a:moveTo>
                <a:cubicBezTo>
                  <a:pt x="251632" y="61232"/>
                  <a:pt x="43443" y="122464"/>
                  <a:pt x="10786" y="195943"/>
                </a:cubicBezTo>
                <a:cubicBezTo>
                  <a:pt x="-21871" y="269422"/>
                  <a:pt x="8065" y="385083"/>
                  <a:pt x="263879" y="440872"/>
                </a:cubicBezTo>
                <a:cubicBezTo>
                  <a:pt x="519693" y="496661"/>
                  <a:pt x="847626" y="514351"/>
                  <a:pt x="1545672" y="530679"/>
                </a:cubicBezTo>
                <a:cubicBezTo>
                  <a:pt x="2243718" y="547007"/>
                  <a:pt x="4452157" y="538843"/>
                  <a:pt x="4452157" y="538843"/>
                </a:cubicBezTo>
                <a:lnTo>
                  <a:pt x="6583036" y="555172"/>
                </a:lnTo>
                <a:cubicBezTo>
                  <a:pt x="7206243" y="557893"/>
                  <a:pt x="7819925" y="606879"/>
                  <a:pt x="8191400" y="555172"/>
                </a:cubicBezTo>
                <a:cubicBezTo>
                  <a:pt x="8562875" y="503465"/>
                  <a:pt x="8687380" y="374197"/>
                  <a:pt x="8811886" y="244929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61" name="자유형 60"/>
          <p:cNvSpPr/>
          <p:nvPr/>
        </p:nvSpPr>
        <p:spPr>
          <a:xfrm rot="10800000">
            <a:off x="3660706" y="1848541"/>
            <a:ext cx="6608762" cy="434975"/>
          </a:xfrm>
          <a:custGeom>
            <a:avLst/>
            <a:gdLst>
              <a:gd name="connsiteX0" fmla="*/ 459822 w 8811886"/>
              <a:gd name="connsiteY0" fmla="*/ 0 h 578769"/>
              <a:gd name="connsiteX1" fmla="*/ 10786 w 8811886"/>
              <a:gd name="connsiteY1" fmla="*/ 195943 h 578769"/>
              <a:gd name="connsiteX2" fmla="*/ 263879 w 8811886"/>
              <a:gd name="connsiteY2" fmla="*/ 440872 h 578769"/>
              <a:gd name="connsiteX3" fmla="*/ 1545672 w 8811886"/>
              <a:gd name="connsiteY3" fmla="*/ 530679 h 578769"/>
              <a:gd name="connsiteX4" fmla="*/ 4452157 w 8811886"/>
              <a:gd name="connsiteY4" fmla="*/ 538843 h 578769"/>
              <a:gd name="connsiteX5" fmla="*/ 6583036 w 8811886"/>
              <a:gd name="connsiteY5" fmla="*/ 555172 h 578769"/>
              <a:gd name="connsiteX6" fmla="*/ 8191400 w 8811886"/>
              <a:gd name="connsiteY6" fmla="*/ 555172 h 578769"/>
              <a:gd name="connsiteX7" fmla="*/ 8811886 w 8811886"/>
              <a:gd name="connsiteY7" fmla="*/ 244929 h 5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11886" h="578769">
                <a:moveTo>
                  <a:pt x="459822" y="0"/>
                </a:moveTo>
                <a:cubicBezTo>
                  <a:pt x="251632" y="61232"/>
                  <a:pt x="43443" y="122464"/>
                  <a:pt x="10786" y="195943"/>
                </a:cubicBezTo>
                <a:cubicBezTo>
                  <a:pt x="-21871" y="269422"/>
                  <a:pt x="8065" y="385083"/>
                  <a:pt x="263879" y="440872"/>
                </a:cubicBezTo>
                <a:cubicBezTo>
                  <a:pt x="519693" y="496661"/>
                  <a:pt x="847626" y="514351"/>
                  <a:pt x="1545672" y="530679"/>
                </a:cubicBezTo>
                <a:cubicBezTo>
                  <a:pt x="2243718" y="547007"/>
                  <a:pt x="4452157" y="538843"/>
                  <a:pt x="4452157" y="538843"/>
                </a:cubicBezTo>
                <a:lnTo>
                  <a:pt x="6583036" y="555172"/>
                </a:lnTo>
                <a:cubicBezTo>
                  <a:pt x="7206243" y="557893"/>
                  <a:pt x="7819925" y="606879"/>
                  <a:pt x="8191400" y="555172"/>
                </a:cubicBezTo>
                <a:cubicBezTo>
                  <a:pt x="8562875" y="503465"/>
                  <a:pt x="8687380" y="374197"/>
                  <a:pt x="8811886" y="244929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13128"/>
              </p:ext>
            </p:extLst>
          </p:nvPr>
        </p:nvGraphicFramePr>
        <p:xfrm>
          <a:off x="2784406" y="4964803"/>
          <a:ext cx="404812" cy="355600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" name="직선 화살표 연결선 62"/>
          <p:cNvCxnSpPr/>
          <p:nvPr/>
        </p:nvCxnSpPr>
        <p:spPr>
          <a:xfrm flipH="1" flipV="1">
            <a:off x="2986018" y="4639365"/>
            <a:ext cx="0" cy="496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42"/>
          <p:cNvSpPr txBox="1">
            <a:spLocks noChangeArrowheads="1"/>
          </p:cNvSpPr>
          <p:nvPr/>
        </p:nvSpPr>
        <p:spPr bwMode="auto">
          <a:xfrm>
            <a:off x="2585969" y="5279129"/>
            <a:ext cx="6397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head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sp>
        <p:nvSpPr>
          <p:cNvPr id="66" name="TextBox 43"/>
          <p:cNvSpPr txBox="1">
            <a:spLocks noChangeArrowheads="1"/>
          </p:cNvSpPr>
          <p:nvPr/>
        </p:nvSpPr>
        <p:spPr bwMode="auto">
          <a:xfrm>
            <a:off x="1952556" y="3871016"/>
            <a:ext cx="13700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dummy head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2578"/>
              </p:ext>
            </p:extLst>
          </p:nvPr>
        </p:nvGraphicFramePr>
        <p:xfrm>
          <a:off x="2319268" y="4193279"/>
          <a:ext cx="1339850" cy="414337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자유형 67"/>
          <p:cNvSpPr/>
          <p:nvPr/>
        </p:nvSpPr>
        <p:spPr>
          <a:xfrm rot="21162928">
            <a:off x="3298757" y="3924990"/>
            <a:ext cx="477837" cy="469900"/>
          </a:xfrm>
          <a:custGeom>
            <a:avLst/>
            <a:gdLst>
              <a:gd name="connsiteX0" fmla="*/ 326571 w 833384"/>
              <a:gd name="connsiteY0" fmla="*/ 612762 h 625331"/>
              <a:gd name="connsiteX1" fmla="*/ 644978 w 833384"/>
              <a:gd name="connsiteY1" fmla="*/ 612762 h 625331"/>
              <a:gd name="connsiteX2" fmla="*/ 800100 w 833384"/>
              <a:gd name="connsiteY2" fmla="*/ 482133 h 625331"/>
              <a:gd name="connsiteX3" fmla="*/ 824593 w 833384"/>
              <a:gd name="connsiteY3" fmla="*/ 269862 h 625331"/>
              <a:gd name="connsiteX4" fmla="*/ 685800 w 833384"/>
              <a:gd name="connsiteY4" fmla="*/ 65755 h 625331"/>
              <a:gd name="connsiteX5" fmla="*/ 416378 w 833384"/>
              <a:gd name="connsiteY5" fmla="*/ 440 h 625331"/>
              <a:gd name="connsiteX6" fmla="*/ 122464 w 833384"/>
              <a:gd name="connsiteY6" fmla="*/ 90247 h 625331"/>
              <a:gd name="connsiteX7" fmla="*/ 0 w 833384"/>
              <a:gd name="connsiteY7" fmla="*/ 261697 h 62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3384" h="625331">
                <a:moveTo>
                  <a:pt x="326571" y="612762"/>
                </a:moveTo>
                <a:cubicBezTo>
                  <a:pt x="446314" y="623647"/>
                  <a:pt x="566057" y="634533"/>
                  <a:pt x="644978" y="612762"/>
                </a:cubicBezTo>
                <a:cubicBezTo>
                  <a:pt x="723899" y="590991"/>
                  <a:pt x="770164" y="539283"/>
                  <a:pt x="800100" y="482133"/>
                </a:cubicBezTo>
                <a:cubicBezTo>
                  <a:pt x="830036" y="424983"/>
                  <a:pt x="843643" y="339258"/>
                  <a:pt x="824593" y="269862"/>
                </a:cubicBezTo>
                <a:cubicBezTo>
                  <a:pt x="805543" y="200466"/>
                  <a:pt x="753836" y="110659"/>
                  <a:pt x="685800" y="65755"/>
                </a:cubicBezTo>
                <a:cubicBezTo>
                  <a:pt x="617764" y="20851"/>
                  <a:pt x="510267" y="-3642"/>
                  <a:pt x="416378" y="440"/>
                </a:cubicBezTo>
                <a:cubicBezTo>
                  <a:pt x="322489" y="4522"/>
                  <a:pt x="191860" y="46704"/>
                  <a:pt x="122464" y="90247"/>
                </a:cubicBezTo>
                <a:cubicBezTo>
                  <a:pt x="53068" y="133790"/>
                  <a:pt x="26534" y="197743"/>
                  <a:pt x="0" y="26169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69" name="자유형 68"/>
          <p:cNvSpPr/>
          <p:nvPr/>
        </p:nvSpPr>
        <p:spPr>
          <a:xfrm rot="10287052">
            <a:off x="2203382" y="4418703"/>
            <a:ext cx="477837" cy="468312"/>
          </a:xfrm>
          <a:custGeom>
            <a:avLst/>
            <a:gdLst>
              <a:gd name="connsiteX0" fmla="*/ 326571 w 833384"/>
              <a:gd name="connsiteY0" fmla="*/ 612762 h 625331"/>
              <a:gd name="connsiteX1" fmla="*/ 644978 w 833384"/>
              <a:gd name="connsiteY1" fmla="*/ 612762 h 625331"/>
              <a:gd name="connsiteX2" fmla="*/ 800100 w 833384"/>
              <a:gd name="connsiteY2" fmla="*/ 482133 h 625331"/>
              <a:gd name="connsiteX3" fmla="*/ 824593 w 833384"/>
              <a:gd name="connsiteY3" fmla="*/ 269862 h 625331"/>
              <a:gd name="connsiteX4" fmla="*/ 685800 w 833384"/>
              <a:gd name="connsiteY4" fmla="*/ 65755 h 625331"/>
              <a:gd name="connsiteX5" fmla="*/ 416378 w 833384"/>
              <a:gd name="connsiteY5" fmla="*/ 440 h 625331"/>
              <a:gd name="connsiteX6" fmla="*/ 122464 w 833384"/>
              <a:gd name="connsiteY6" fmla="*/ 90247 h 625331"/>
              <a:gd name="connsiteX7" fmla="*/ 0 w 833384"/>
              <a:gd name="connsiteY7" fmla="*/ 261697 h 62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3384" h="625331">
                <a:moveTo>
                  <a:pt x="326571" y="612762"/>
                </a:moveTo>
                <a:cubicBezTo>
                  <a:pt x="446314" y="623647"/>
                  <a:pt x="566057" y="634533"/>
                  <a:pt x="644978" y="612762"/>
                </a:cubicBezTo>
                <a:cubicBezTo>
                  <a:pt x="723899" y="590991"/>
                  <a:pt x="770164" y="539283"/>
                  <a:pt x="800100" y="482133"/>
                </a:cubicBezTo>
                <a:cubicBezTo>
                  <a:pt x="830036" y="424983"/>
                  <a:pt x="843643" y="339258"/>
                  <a:pt x="824593" y="269862"/>
                </a:cubicBezTo>
                <a:cubicBezTo>
                  <a:pt x="805543" y="200466"/>
                  <a:pt x="753836" y="110659"/>
                  <a:pt x="685800" y="65755"/>
                </a:cubicBezTo>
                <a:cubicBezTo>
                  <a:pt x="617764" y="20851"/>
                  <a:pt x="510267" y="-3642"/>
                  <a:pt x="416378" y="440"/>
                </a:cubicBezTo>
                <a:cubicBezTo>
                  <a:pt x="322489" y="4522"/>
                  <a:pt x="191860" y="46704"/>
                  <a:pt x="122464" y="90247"/>
                </a:cubicBezTo>
                <a:cubicBezTo>
                  <a:pt x="53068" y="133790"/>
                  <a:pt x="26534" y="197743"/>
                  <a:pt x="0" y="26169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70" name="TextBox 28"/>
          <p:cNvSpPr txBox="1">
            <a:spLocks noChangeArrowheads="1"/>
          </p:cNvSpPr>
          <p:nvPr/>
        </p:nvSpPr>
        <p:spPr bwMode="auto">
          <a:xfrm>
            <a:off x="3960743" y="4964803"/>
            <a:ext cx="3005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>
                <a:ea typeface="굴림" panose="020B0600000101010101" pitchFamily="50" charset="-127"/>
              </a:rPr>
              <a:t>초기 상태</a:t>
            </a:r>
            <a:r>
              <a:rPr lang="en-US" altLang="ko-KR" sz="2400">
                <a:ea typeface="굴림" panose="020B0600000101010101" pitchFamily="50" charset="-127"/>
              </a:rPr>
              <a:t>: Empty</a:t>
            </a:r>
            <a:r>
              <a:rPr lang="ko-KR" altLang="en-US" sz="2400">
                <a:ea typeface="굴림" panose="020B0600000101010101" pitchFamily="50" charset="-127"/>
              </a:rPr>
              <a:t> </a:t>
            </a:r>
            <a:r>
              <a:rPr lang="en-US" altLang="ko-KR" sz="2400">
                <a:ea typeface="굴림" panose="020B0600000101010101" pitchFamily="50" charset="-127"/>
              </a:rPr>
              <a:t>list</a:t>
            </a:r>
            <a:endParaRPr lang="ko-KR" altLang="en-US" sz="2400">
              <a:ea typeface="굴림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7EE2DB-A070-4F22-9C79-E4908C5B06B3}"/>
              </a:ext>
            </a:extLst>
          </p:cNvPr>
          <p:cNvSpPr txBox="1"/>
          <p:nvPr/>
        </p:nvSpPr>
        <p:spPr>
          <a:xfrm>
            <a:off x="1930331" y="5913612"/>
            <a:ext cx="9138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5-27 </a:t>
            </a:r>
            <a:r>
              <a:rPr lang="ko-KR" altLang="en-US" dirty="0"/>
              <a:t>더미 헤드가 있는 원형 양방향 연결 리스트의 예와 빈 리스트의 모양</a:t>
            </a:r>
          </a:p>
        </p:txBody>
      </p:sp>
    </p:spTree>
    <p:extLst>
      <p:ext uri="{BB962C8B-B14F-4D97-AF65-F5344CB8AC3E}">
        <p14:creationId xmlns:p14="http://schemas.microsoft.com/office/powerpoint/2010/main" val="3920608151"/>
      </p:ext>
    </p:extLst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직사각형 3"/>
          <p:cNvSpPr>
            <a:spLocks noChangeArrowheads="1"/>
          </p:cNvSpPr>
          <p:nvPr/>
        </p:nvSpPr>
        <p:spPr bwMode="auto">
          <a:xfrm>
            <a:off x="2019301" y="2254251"/>
            <a:ext cx="8132763" cy="3832225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class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BidirectionalNode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8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item;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BidirectionalNode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8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  // </a:t>
            </a:r>
            <a:r>
              <a:rPr lang="ko-KR" altLang="en-US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앞 노드 레퍼런스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BidirectionalNode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8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next;   // </a:t>
            </a:r>
            <a:r>
              <a:rPr lang="ko-KR" altLang="en-US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다음 노드 레퍼런스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BidirectionalNode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newItem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 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item =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newItem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next = 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null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b="1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public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BidirectionalNode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newItem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 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       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BidirectionalNode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8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prevNode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BidirectionalNode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8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nextNode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item =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newItem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	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prevNode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next = </a:t>
            </a:r>
            <a:r>
              <a:rPr lang="en-US" altLang="ko-KR" sz="1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nextNode</a:t>
            </a: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en-US" sz="18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388225" y="1422401"/>
          <a:ext cx="2406651" cy="600075"/>
        </p:xfrm>
        <a:graphic>
          <a:graphicData uri="http://schemas.openxmlformats.org/drawingml/2006/table">
            <a:tbl>
              <a:tblPr/>
              <a:tblGrid>
                <a:gridCol w="801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prev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5" marR="68585"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5" marR="68585"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next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5" marR="68585"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4461" name="직선 화살표 연결선 2"/>
          <p:cNvCxnSpPr>
            <a:cxnSpLocks noChangeShapeType="1"/>
          </p:cNvCxnSpPr>
          <p:nvPr/>
        </p:nvCxnSpPr>
        <p:spPr bwMode="auto">
          <a:xfrm flipH="1" flipV="1">
            <a:off x="6989764" y="1760538"/>
            <a:ext cx="536575" cy="63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62" name="직선 화살표 연결선 5"/>
          <p:cNvCxnSpPr>
            <a:cxnSpLocks noChangeShapeType="1"/>
          </p:cNvCxnSpPr>
          <p:nvPr/>
        </p:nvCxnSpPr>
        <p:spPr bwMode="auto">
          <a:xfrm flipV="1">
            <a:off x="9672638" y="1760538"/>
            <a:ext cx="5207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err="1"/>
              <a:t>노드</a:t>
            </a:r>
            <a:r>
              <a:rPr lang="ko-KR" altLang="en-US" dirty="0"/>
              <a:t> 구조</a:t>
            </a:r>
          </a:p>
        </p:txBody>
      </p:sp>
    </p:spTree>
    <p:extLst>
      <p:ext uri="{BB962C8B-B14F-4D97-AF65-F5344CB8AC3E}">
        <p14:creationId xmlns:p14="http://schemas.microsoft.com/office/powerpoint/2010/main" val="40885990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29126"/>
              </p:ext>
            </p:extLst>
          </p:nvPr>
        </p:nvGraphicFramePr>
        <p:xfrm>
          <a:off x="2333626" y="4034751"/>
          <a:ext cx="404813" cy="355600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5" name="직선 화살표 연결선 64"/>
          <p:cNvCxnSpPr/>
          <p:nvPr/>
        </p:nvCxnSpPr>
        <p:spPr>
          <a:xfrm flipH="1" flipV="1">
            <a:off x="2536825" y="3710901"/>
            <a:ext cx="0" cy="495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61" name="TextBox 3"/>
          <p:cNvSpPr txBox="1">
            <a:spLocks noChangeArrowheads="1"/>
          </p:cNvSpPr>
          <p:nvPr/>
        </p:nvSpPr>
        <p:spPr bwMode="auto">
          <a:xfrm>
            <a:off x="2232026" y="4363363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head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sp>
        <p:nvSpPr>
          <p:cNvPr id="125962" name="TextBox 15"/>
          <p:cNvSpPr txBox="1">
            <a:spLocks noChangeArrowheads="1"/>
          </p:cNvSpPr>
          <p:nvPr/>
        </p:nvSpPr>
        <p:spPr bwMode="auto">
          <a:xfrm>
            <a:off x="1800226" y="2944138"/>
            <a:ext cx="1370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dummy head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970214" y="3421977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36009"/>
              </p:ext>
            </p:extLst>
          </p:nvPr>
        </p:nvGraphicFramePr>
        <p:xfrm>
          <a:off x="1868488" y="3263227"/>
          <a:ext cx="1339850" cy="414337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0079"/>
              </p:ext>
            </p:extLst>
          </p:nvPr>
        </p:nvGraphicFramePr>
        <p:xfrm>
          <a:off x="3494088" y="3263227"/>
          <a:ext cx="1338262" cy="414337"/>
        </p:xfrm>
        <a:graphic>
          <a:graphicData uri="http://schemas.openxmlformats.org/drawingml/2006/table">
            <a:tbl>
              <a:tblPr/>
              <a:tblGrid>
                <a:gridCol w="44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직선 화살표 연결선 24"/>
          <p:cNvCxnSpPr/>
          <p:nvPr/>
        </p:nvCxnSpPr>
        <p:spPr>
          <a:xfrm>
            <a:off x="4594226" y="3421977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681077"/>
              </p:ext>
            </p:extLst>
          </p:nvPr>
        </p:nvGraphicFramePr>
        <p:xfrm>
          <a:off x="5118100" y="3263227"/>
          <a:ext cx="1339850" cy="414337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직선 화살표 연결선 30"/>
          <p:cNvCxnSpPr/>
          <p:nvPr/>
        </p:nvCxnSpPr>
        <p:spPr>
          <a:xfrm>
            <a:off x="6219826" y="3428327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567"/>
              </p:ext>
            </p:extLst>
          </p:nvPr>
        </p:nvGraphicFramePr>
        <p:xfrm>
          <a:off x="6743700" y="3269577"/>
          <a:ext cx="1339850" cy="414337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직선 화살표 연결선 32"/>
          <p:cNvCxnSpPr/>
          <p:nvPr/>
        </p:nvCxnSpPr>
        <p:spPr>
          <a:xfrm>
            <a:off x="7840664" y="3434677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57797"/>
              </p:ext>
            </p:extLst>
          </p:nvPr>
        </p:nvGraphicFramePr>
        <p:xfrm>
          <a:off x="8364538" y="3275927"/>
          <a:ext cx="1339850" cy="414337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직선 화살표 연결선 35"/>
          <p:cNvCxnSpPr/>
          <p:nvPr/>
        </p:nvCxnSpPr>
        <p:spPr>
          <a:xfrm>
            <a:off x="3217864" y="3536277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843464" y="3536277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469064" y="3542627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8089901" y="3548977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6"/>
          <p:cNvSpPr/>
          <p:nvPr/>
        </p:nvSpPr>
        <p:spPr>
          <a:xfrm>
            <a:off x="1751013" y="3533102"/>
            <a:ext cx="6608762" cy="434975"/>
          </a:xfrm>
          <a:custGeom>
            <a:avLst/>
            <a:gdLst>
              <a:gd name="connsiteX0" fmla="*/ 459822 w 8811886"/>
              <a:gd name="connsiteY0" fmla="*/ 0 h 578769"/>
              <a:gd name="connsiteX1" fmla="*/ 10786 w 8811886"/>
              <a:gd name="connsiteY1" fmla="*/ 195943 h 578769"/>
              <a:gd name="connsiteX2" fmla="*/ 263879 w 8811886"/>
              <a:gd name="connsiteY2" fmla="*/ 440872 h 578769"/>
              <a:gd name="connsiteX3" fmla="*/ 1545672 w 8811886"/>
              <a:gd name="connsiteY3" fmla="*/ 530679 h 578769"/>
              <a:gd name="connsiteX4" fmla="*/ 4452157 w 8811886"/>
              <a:gd name="connsiteY4" fmla="*/ 538843 h 578769"/>
              <a:gd name="connsiteX5" fmla="*/ 6583036 w 8811886"/>
              <a:gd name="connsiteY5" fmla="*/ 555172 h 578769"/>
              <a:gd name="connsiteX6" fmla="*/ 8191400 w 8811886"/>
              <a:gd name="connsiteY6" fmla="*/ 555172 h 578769"/>
              <a:gd name="connsiteX7" fmla="*/ 8811886 w 8811886"/>
              <a:gd name="connsiteY7" fmla="*/ 244929 h 5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11886" h="578769">
                <a:moveTo>
                  <a:pt x="459822" y="0"/>
                </a:moveTo>
                <a:cubicBezTo>
                  <a:pt x="251632" y="61232"/>
                  <a:pt x="43443" y="122464"/>
                  <a:pt x="10786" y="195943"/>
                </a:cubicBezTo>
                <a:cubicBezTo>
                  <a:pt x="-21871" y="269422"/>
                  <a:pt x="8065" y="385083"/>
                  <a:pt x="263879" y="440872"/>
                </a:cubicBezTo>
                <a:cubicBezTo>
                  <a:pt x="519693" y="496661"/>
                  <a:pt x="847626" y="514351"/>
                  <a:pt x="1545672" y="530679"/>
                </a:cubicBezTo>
                <a:cubicBezTo>
                  <a:pt x="2243718" y="547007"/>
                  <a:pt x="4452157" y="538843"/>
                  <a:pt x="4452157" y="538843"/>
                </a:cubicBezTo>
                <a:lnTo>
                  <a:pt x="6583036" y="555172"/>
                </a:lnTo>
                <a:cubicBezTo>
                  <a:pt x="7206243" y="557893"/>
                  <a:pt x="7819925" y="606879"/>
                  <a:pt x="8191400" y="555172"/>
                </a:cubicBezTo>
                <a:cubicBezTo>
                  <a:pt x="8562875" y="503465"/>
                  <a:pt x="8687380" y="374197"/>
                  <a:pt x="8811886" y="244929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40" name="자유형 39"/>
          <p:cNvSpPr/>
          <p:nvPr/>
        </p:nvSpPr>
        <p:spPr>
          <a:xfrm rot="10800000">
            <a:off x="3208338" y="2993352"/>
            <a:ext cx="6608762" cy="434975"/>
          </a:xfrm>
          <a:custGeom>
            <a:avLst/>
            <a:gdLst>
              <a:gd name="connsiteX0" fmla="*/ 459822 w 8811886"/>
              <a:gd name="connsiteY0" fmla="*/ 0 h 578769"/>
              <a:gd name="connsiteX1" fmla="*/ 10786 w 8811886"/>
              <a:gd name="connsiteY1" fmla="*/ 195943 h 578769"/>
              <a:gd name="connsiteX2" fmla="*/ 263879 w 8811886"/>
              <a:gd name="connsiteY2" fmla="*/ 440872 h 578769"/>
              <a:gd name="connsiteX3" fmla="*/ 1545672 w 8811886"/>
              <a:gd name="connsiteY3" fmla="*/ 530679 h 578769"/>
              <a:gd name="connsiteX4" fmla="*/ 4452157 w 8811886"/>
              <a:gd name="connsiteY4" fmla="*/ 538843 h 578769"/>
              <a:gd name="connsiteX5" fmla="*/ 6583036 w 8811886"/>
              <a:gd name="connsiteY5" fmla="*/ 555172 h 578769"/>
              <a:gd name="connsiteX6" fmla="*/ 8191400 w 8811886"/>
              <a:gd name="connsiteY6" fmla="*/ 555172 h 578769"/>
              <a:gd name="connsiteX7" fmla="*/ 8811886 w 8811886"/>
              <a:gd name="connsiteY7" fmla="*/ 244929 h 5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11886" h="578769">
                <a:moveTo>
                  <a:pt x="459822" y="0"/>
                </a:moveTo>
                <a:cubicBezTo>
                  <a:pt x="251632" y="61232"/>
                  <a:pt x="43443" y="122464"/>
                  <a:pt x="10786" y="195943"/>
                </a:cubicBezTo>
                <a:cubicBezTo>
                  <a:pt x="-21871" y="269422"/>
                  <a:pt x="8065" y="385083"/>
                  <a:pt x="263879" y="440872"/>
                </a:cubicBezTo>
                <a:cubicBezTo>
                  <a:pt x="519693" y="496661"/>
                  <a:pt x="847626" y="514351"/>
                  <a:pt x="1545672" y="530679"/>
                </a:cubicBezTo>
                <a:cubicBezTo>
                  <a:pt x="2243718" y="547007"/>
                  <a:pt x="4452157" y="538843"/>
                  <a:pt x="4452157" y="538843"/>
                </a:cubicBezTo>
                <a:lnTo>
                  <a:pt x="6583036" y="555172"/>
                </a:lnTo>
                <a:cubicBezTo>
                  <a:pt x="7206243" y="557893"/>
                  <a:pt x="7819925" y="606879"/>
                  <a:pt x="8191400" y="555172"/>
                </a:cubicBezTo>
                <a:cubicBezTo>
                  <a:pt x="8562875" y="503465"/>
                  <a:pt x="8687380" y="374197"/>
                  <a:pt x="8811886" y="244929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989845"/>
              </p:ext>
            </p:extLst>
          </p:nvPr>
        </p:nvGraphicFramePr>
        <p:xfrm>
          <a:off x="2336801" y="5851301"/>
          <a:ext cx="404813" cy="355600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직선 화살표 연결선 28"/>
          <p:cNvCxnSpPr/>
          <p:nvPr/>
        </p:nvCxnSpPr>
        <p:spPr>
          <a:xfrm flipH="1" flipV="1">
            <a:off x="2540000" y="5527451"/>
            <a:ext cx="0" cy="495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030" name="TextBox 34"/>
          <p:cNvSpPr txBox="1">
            <a:spLocks noChangeArrowheads="1"/>
          </p:cNvSpPr>
          <p:nvPr/>
        </p:nvSpPr>
        <p:spPr bwMode="auto">
          <a:xfrm>
            <a:off x="2235201" y="6179913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head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sp>
        <p:nvSpPr>
          <p:cNvPr id="126031" name="TextBox 46"/>
          <p:cNvSpPr txBox="1">
            <a:spLocks noChangeArrowheads="1"/>
          </p:cNvSpPr>
          <p:nvPr/>
        </p:nvSpPr>
        <p:spPr bwMode="auto">
          <a:xfrm>
            <a:off x="1803400" y="4760688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dummy head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2973389" y="5238527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30588"/>
              </p:ext>
            </p:extLst>
          </p:nvPr>
        </p:nvGraphicFramePr>
        <p:xfrm>
          <a:off x="1873251" y="5079777"/>
          <a:ext cx="1338263" cy="414337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54336"/>
              </p:ext>
            </p:extLst>
          </p:nvPr>
        </p:nvGraphicFramePr>
        <p:xfrm>
          <a:off x="3497263" y="5079777"/>
          <a:ext cx="1339850" cy="414337"/>
        </p:xfrm>
        <a:graphic>
          <a:graphicData uri="http://schemas.openxmlformats.org/drawingml/2006/table">
            <a:tbl>
              <a:tblPr/>
              <a:tblGrid>
                <a:gridCol w="44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1" name="직선 화살표 연결선 50"/>
          <p:cNvCxnSpPr/>
          <p:nvPr/>
        </p:nvCxnSpPr>
        <p:spPr>
          <a:xfrm>
            <a:off x="4597401" y="5238527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82596"/>
              </p:ext>
            </p:extLst>
          </p:nvPr>
        </p:nvGraphicFramePr>
        <p:xfrm>
          <a:off x="5121275" y="5079777"/>
          <a:ext cx="1339850" cy="414337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147387"/>
              </p:ext>
            </p:extLst>
          </p:nvPr>
        </p:nvGraphicFramePr>
        <p:xfrm>
          <a:off x="7280276" y="5086127"/>
          <a:ext cx="1338263" cy="414337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6" name="직선 화살표 연결선 55"/>
          <p:cNvCxnSpPr/>
          <p:nvPr/>
        </p:nvCxnSpPr>
        <p:spPr>
          <a:xfrm>
            <a:off x="8377239" y="5251227"/>
            <a:ext cx="523875" cy="1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1542"/>
              </p:ext>
            </p:extLst>
          </p:nvPr>
        </p:nvGraphicFramePr>
        <p:xfrm>
          <a:off x="8901113" y="5092477"/>
          <a:ext cx="1339850" cy="414337"/>
        </p:xfrm>
        <a:graphic>
          <a:graphicData uri="http://schemas.openxmlformats.org/drawingml/2006/table">
            <a:tbl>
              <a:tblPr/>
              <a:tblGrid>
                <a:gridCol w="44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55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직선 화살표 연결선 57"/>
          <p:cNvCxnSpPr/>
          <p:nvPr/>
        </p:nvCxnSpPr>
        <p:spPr>
          <a:xfrm>
            <a:off x="3222626" y="5352827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4846639" y="5352827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7489825" y="5287739"/>
            <a:ext cx="84138" cy="608013"/>
          </a:xfrm>
          <a:prstGeom prst="straightConnector1">
            <a:avLst/>
          </a:prstGeom>
          <a:ln w="19050">
            <a:solidFill>
              <a:srgbClr val="0066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8626476" y="5365527"/>
            <a:ext cx="523875" cy="1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자유형 61"/>
          <p:cNvSpPr/>
          <p:nvPr/>
        </p:nvSpPr>
        <p:spPr>
          <a:xfrm>
            <a:off x="1754189" y="5349652"/>
            <a:ext cx="7146925" cy="434975"/>
          </a:xfrm>
          <a:custGeom>
            <a:avLst/>
            <a:gdLst>
              <a:gd name="connsiteX0" fmla="*/ 459822 w 8811886"/>
              <a:gd name="connsiteY0" fmla="*/ 0 h 578769"/>
              <a:gd name="connsiteX1" fmla="*/ 10786 w 8811886"/>
              <a:gd name="connsiteY1" fmla="*/ 195943 h 578769"/>
              <a:gd name="connsiteX2" fmla="*/ 263879 w 8811886"/>
              <a:gd name="connsiteY2" fmla="*/ 440872 h 578769"/>
              <a:gd name="connsiteX3" fmla="*/ 1545672 w 8811886"/>
              <a:gd name="connsiteY3" fmla="*/ 530679 h 578769"/>
              <a:gd name="connsiteX4" fmla="*/ 4452157 w 8811886"/>
              <a:gd name="connsiteY4" fmla="*/ 538843 h 578769"/>
              <a:gd name="connsiteX5" fmla="*/ 6583036 w 8811886"/>
              <a:gd name="connsiteY5" fmla="*/ 555172 h 578769"/>
              <a:gd name="connsiteX6" fmla="*/ 8191400 w 8811886"/>
              <a:gd name="connsiteY6" fmla="*/ 555172 h 578769"/>
              <a:gd name="connsiteX7" fmla="*/ 8811886 w 8811886"/>
              <a:gd name="connsiteY7" fmla="*/ 244929 h 5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11886" h="578769">
                <a:moveTo>
                  <a:pt x="459822" y="0"/>
                </a:moveTo>
                <a:cubicBezTo>
                  <a:pt x="251632" y="61232"/>
                  <a:pt x="43443" y="122464"/>
                  <a:pt x="10786" y="195943"/>
                </a:cubicBezTo>
                <a:cubicBezTo>
                  <a:pt x="-21871" y="269422"/>
                  <a:pt x="8065" y="385083"/>
                  <a:pt x="263879" y="440872"/>
                </a:cubicBezTo>
                <a:cubicBezTo>
                  <a:pt x="519693" y="496661"/>
                  <a:pt x="847626" y="514351"/>
                  <a:pt x="1545672" y="530679"/>
                </a:cubicBezTo>
                <a:cubicBezTo>
                  <a:pt x="2243718" y="547007"/>
                  <a:pt x="4452157" y="538843"/>
                  <a:pt x="4452157" y="538843"/>
                </a:cubicBezTo>
                <a:lnTo>
                  <a:pt x="6583036" y="555172"/>
                </a:lnTo>
                <a:cubicBezTo>
                  <a:pt x="7206243" y="557893"/>
                  <a:pt x="7819925" y="606879"/>
                  <a:pt x="8191400" y="555172"/>
                </a:cubicBezTo>
                <a:cubicBezTo>
                  <a:pt x="8562875" y="503465"/>
                  <a:pt x="8687380" y="374197"/>
                  <a:pt x="8811886" y="244929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63" name="자유형 62"/>
          <p:cNvSpPr/>
          <p:nvPr/>
        </p:nvSpPr>
        <p:spPr>
          <a:xfrm rot="10800000">
            <a:off x="3211513" y="4809902"/>
            <a:ext cx="7175500" cy="434975"/>
          </a:xfrm>
          <a:custGeom>
            <a:avLst/>
            <a:gdLst>
              <a:gd name="connsiteX0" fmla="*/ 459822 w 8811886"/>
              <a:gd name="connsiteY0" fmla="*/ 0 h 578769"/>
              <a:gd name="connsiteX1" fmla="*/ 10786 w 8811886"/>
              <a:gd name="connsiteY1" fmla="*/ 195943 h 578769"/>
              <a:gd name="connsiteX2" fmla="*/ 263879 w 8811886"/>
              <a:gd name="connsiteY2" fmla="*/ 440872 h 578769"/>
              <a:gd name="connsiteX3" fmla="*/ 1545672 w 8811886"/>
              <a:gd name="connsiteY3" fmla="*/ 530679 h 578769"/>
              <a:gd name="connsiteX4" fmla="*/ 4452157 w 8811886"/>
              <a:gd name="connsiteY4" fmla="*/ 538843 h 578769"/>
              <a:gd name="connsiteX5" fmla="*/ 6583036 w 8811886"/>
              <a:gd name="connsiteY5" fmla="*/ 555172 h 578769"/>
              <a:gd name="connsiteX6" fmla="*/ 8191400 w 8811886"/>
              <a:gd name="connsiteY6" fmla="*/ 555172 h 578769"/>
              <a:gd name="connsiteX7" fmla="*/ 8811886 w 8811886"/>
              <a:gd name="connsiteY7" fmla="*/ 244929 h 5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11886" h="578769">
                <a:moveTo>
                  <a:pt x="459822" y="0"/>
                </a:moveTo>
                <a:cubicBezTo>
                  <a:pt x="251632" y="61232"/>
                  <a:pt x="43443" y="122464"/>
                  <a:pt x="10786" y="195943"/>
                </a:cubicBezTo>
                <a:cubicBezTo>
                  <a:pt x="-21871" y="269422"/>
                  <a:pt x="8065" y="385083"/>
                  <a:pt x="263879" y="440872"/>
                </a:cubicBezTo>
                <a:cubicBezTo>
                  <a:pt x="519693" y="496661"/>
                  <a:pt x="847626" y="514351"/>
                  <a:pt x="1545672" y="530679"/>
                </a:cubicBezTo>
                <a:cubicBezTo>
                  <a:pt x="2243718" y="547007"/>
                  <a:pt x="4452157" y="538843"/>
                  <a:pt x="4452157" y="538843"/>
                </a:cubicBezTo>
                <a:lnTo>
                  <a:pt x="6583036" y="555172"/>
                </a:lnTo>
                <a:cubicBezTo>
                  <a:pt x="7206243" y="557893"/>
                  <a:pt x="7819925" y="606879"/>
                  <a:pt x="8191400" y="555172"/>
                </a:cubicBezTo>
                <a:cubicBezTo>
                  <a:pt x="8562875" y="503465"/>
                  <a:pt x="8687380" y="374197"/>
                  <a:pt x="8811886" y="244929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cxnSp>
        <p:nvCxnSpPr>
          <p:cNvPr id="66" name="직선 화살표 연결선 65"/>
          <p:cNvCxnSpPr/>
          <p:nvPr/>
        </p:nvCxnSpPr>
        <p:spPr>
          <a:xfrm flipH="1" flipV="1">
            <a:off x="5816600" y="5538563"/>
            <a:ext cx="0" cy="49688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092" name="TextBox 66"/>
          <p:cNvSpPr txBox="1">
            <a:spLocks noChangeArrowheads="1"/>
          </p:cNvSpPr>
          <p:nvPr/>
        </p:nvSpPr>
        <p:spPr bwMode="auto">
          <a:xfrm>
            <a:off x="5326063" y="6191027"/>
            <a:ext cx="1073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solidFill>
                  <a:srgbClr val="A6A6A6"/>
                </a:solidFill>
                <a:ea typeface="굴림" panose="020B0600000101010101" pitchFamily="50" charset="-127"/>
              </a:rPr>
              <a:t>prevNode</a:t>
            </a:r>
            <a:endParaRPr lang="ko-KR" altLang="en-US" sz="1600">
              <a:solidFill>
                <a:srgbClr val="A6A6A6"/>
              </a:solidFill>
              <a:ea typeface="굴림" panose="020B0600000101010101" pitchFamily="50" charset="-127"/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 flipH="1" flipV="1">
            <a:off x="5799138" y="3710901"/>
            <a:ext cx="0" cy="495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094" name="TextBox 69"/>
          <p:cNvSpPr txBox="1">
            <a:spLocks noChangeArrowheads="1"/>
          </p:cNvSpPr>
          <p:nvPr/>
        </p:nvSpPr>
        <p:spPr bwMode="auto">
          <a:xfrm>
            <a:off x="5324475" y="4363363"/>
            <a:ext cx="1073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prevNode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6188076" y="5282977"/>
            <a:ext cx="193675" cy="606425"/>
          </a:xfrm>
          <a:prstGeom prst="straightConnector1">
            <a:avLst/>
          </a:prstGeom>
          <a:ln w="19050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79683"/>
              </p:ext>
            </p:extLst>
          </p:nvPr>
        </p:nvGraphicFramePr>
        <p:xfrm>
          <a:off x="6273801" y="5906863"/>
          <a:ext cx="1338263" cy="414338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38</a:t>
                      </a: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3" name="직선 화살표 연결선 72"/>
          <p:cNvCxnSpPr/>
          <p:nvPr/>
        </p:nvCxnSpPr>
        <p:spPr>
          <a:xfrm flipH="1">
            <a:off x="7362825" y="5519513"/>
            <a:ext cx="90488" cy="6032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6354764" y="5522688"/>
            <a:ext cx="166687" cy="592138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908163"/>
              </p:ext>
            </p:extLst>
          </p:nvPr>
        </p:nvGraphicFramePr>
        <p:xfrm>
          <a:off x="8081964" y="6179914"/>
          <a:ext cx="477837" cy="409575"/>
        </p:xfrm>
        <a:graphic>
          <a:graphicData uri="http://schemas.openxmlformats.org/drawingml/2006/table">
            <a:tbl>
              <a:tblPr/>
              <a:tblGrid>
                <a:gridCol w="477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4" name="직선 화살표 연결선 73"/>
          <p:cNvCxnSpPr/>
          <p:nvPr/>
        </p:nvCxnSpPr>
        <p:spPr>
          <a:xfrm flipH="1" flipV="1">
            <a:off x="7624764" y="6191027"/>
            <a:ext cx="695325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115" name="TextBox 75"/>
          <p:cNvSpPr txBox="1">
            <a:spLocks noChangeArrowheads="1"/>
          </p:cNvSpPr>
          <p:nvPr/>
        </p:nvSpPr>
        <p:spPr bwMode="auto">
          <a:xfrm>
            <a:off x="7835900" y="6545038"/>
            <a:ext cx="1047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newNode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613401" y="5854476"/>
            <a:ext cx="411163" cy="35401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591176" y="4034751"/>
            <a:ext cx="411163" cy="35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4" name="아래쪽 화살표 63"/>
          <p:cNvSpPr/>
          <p:nvPr/>
        </p:nvSpPr>
        <p:spPr bwMode="auto">
          <a:xfrm>
            <a:off x="6511925" y="4210690"/>
            <a:ext cx="768350" cy="468313"/>
          </a:xfrm>
          <a:prstGeom prst="downArrow">
            <a:avLst>
              <a:gd name="adj1" fmla="val 50000"/>
              <a:gd name="adj2" fmla="val 51227"/>
            </a:avLst>
          </a:prstGeom>
          <a:solidFill>
            <a:srgbClr val="0066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삽입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삽입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위치</a:t>
            </a:r>
            <a:r>
              <a:rPr lang="en-US" altLang="ko-KR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무관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22A62A-D9D2-4B33-AA0E-2605B9F08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13" y="1086765"/>
            <a:ext cx="6528888" cy="180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81425"/>
      </p:ext>
    </p:extLst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Box 43"/>
          <p:cNvSpPr txBox="1">
            <a:spLocks noChangeArrowheads="1"/>
          </p:cNvSpPr>
          <p:nvPr/>
        </p:nvSpPr>
        <p:spPr bwMode="auto">
          <a:xfrm>
            <a:off x="6275388" y="4175125"/>
            <a:ext cx="13700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dummy head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6635750" y="4502150"/>
          <a:ext cx="1339850" cy="414338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직선 화살표 연결선 27"/>
          <p:cNvCxnSpPr/>
          <p:nvPr/>
        </p:nvCxnSpPr>
        <p:spPr>
          <a:xfrm>
            <a:off x="7739064" y="4660901"/>
            <a:ext cx="523875" cy="3175"/>
          </a:xfrm>
          <a:prstGeom prst="straightConnector1">
            <a:avLst/>
          </a:prstGeom>
          <a:ln w="19050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8269288" y="4502150"/>
          <a:ext cx="1339850" cy="414338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직선 화살표 연결선 34"/>
          <p:cNvCxnSpPr/>
          <p:nvPr/>
        </p:nvCxnSpPr>
        <p:spPr>
          <a:xfrm>
            <a:off x="7988301" y="4775201"/>
            <a:ext cx="523875" cy="3175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자유형 2"/>
          <p:cNvSpPr/>
          <p:nvPr/>
        </p:nvSpPr>
        <p:spPr>
          <a:xfrm>
            <a:off x="7586663" y="4291014"/>
            <a:ext cx="2139950" cy="396875"/>
          </a:xfrm>
          <a:custGeom>
            <a:avLst/>
            <a:gdLst>
              <a:gd name="connsiteX0" fmla="*/ 2408465 w 2852609"/>
              <a:gd name="connsiteY0" fmla="*/ 530380 h 530380"/>
              <a:gd name="connsiteX1" fmla="*/ 2808515 w 2852609"/>
              <a:gd name="connsiteY1" fmla="*/ 391588 h 530380"/>
              <a:gd name="connsiteX2" fmla="*/ 2808515 w 2852609"/>
              <a:gd name="connsiteY2" fmla="*/ 146659 h 530380"/>
              <a:gd name="connsiteX3" fmla="*/ 2506436 w 2852609"/>
              <a:gd name="connsiteY3" fmla="*/ 24195 h 530380"/>
              <a:gd name="connsiteX4" fmla="*/ 1396093 w 2852609"/>
              <a:gd name="connsiteY4" fmla="*/ 16030 h 530380"/>
              <a:gd name="connsiteX5" fmla="*/ 408215 w 2852609"/>
              <a:gd name="connsiteY5" fmla="*/ 16030 h 530380"/>
              <a:gd name="connsiteX6" fmla="*/ 0 w 2852609"/>
              <a:gd name="connsiteY6" fmla="*/ 228302 h 53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2609" h="530380">
                <a:moveTo>
                  <a:pt x="2408465" y="530380"/>
                </a:moveTo>
                <a:cubicBezTo>
                  <a:pt x="2575152" y="492960"/>
                  <a:pt x="2741840" y="455541"/>
                  <a:pt x="2808515" y="391588"/>
                </a:cubicBezTo>
                <a:cubicBezTo>
                  <a:pt x="2875190" y="327635"/>
                  <a:pt x="2858861" y="207891"/>
                  <a:pt x="2808515" y="146659"/>
                </a:cubicBezTo>
                <a:cubicBezTo>
                  <a:pt x="2758169" y="85427"/>
                  <a:pt x="2741840" y="45967"/>
                  <a:pt x="2506436" y="24195"/>
                </a:cubicBezTo>
                <a:cubicBezTo>
                  <a:pt x="2271032" y="2423"/>
                  <a:pt x="1396093" y="16030"/>
                  <a:pt x="1396093" y="16030"/>
                </a:cubicBezTo>
                <a:cubicBezTo>
                  <a:pt x="1046390" y="14669"/>
                  <a:pt x="640897" y="-19349"/>
                  <a:pt x="408215" y="16030"/>
                </a:cubicBezTo>
                <a:cubicBezTo>
                  <a:pt x="175533" y="51409"/>
                  <a:pt x="87766" y="139855"/>
                  <a:pt x="0" y="228302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48" name="자유형 47"/>
          <p:cNvSpPr/>
          <p:nvPr/>
        </p:nvSpPr>
        <p:spPr>
          <a:xfrm rot="10800000">
            <a:off x="6496051" y="4730751"/>
            <a:ext cx="2138363" cy="398463"/>
          </a:xfrm>
          <a:custGeom>
            <a:avLst/>
            <a:gdLst>
              <a:gd name="connsiteX0" fmla="*/ 2408465 w 2852609"/>
              <a:gd name="connsiteY0" fmla="*/ 530380 h 530380"/>
              <a:gd name="connsiteX1" fmla="*/ 2808515 w 2852609"/>
              <a:gd name="connsiteY1" fmla="*/ 391588 h 530380"/>
              <a:gd name="connsiteX2" fmla="*/ 2808515 w 2852609"/>
              <a:gd name="connsiteY2" fmla="*/ 146659 h 530380"/>
              <a:gd name="connsiteX3" fmla="*/ 2506436 w 2852609"/>
              <a:gd name="connsiteY3" fmla="*/ 24195 h 530380"/>
              <a:gd name="connsiteX4" fmla="*/ 1396093 w 2852609"/>
              <a:gd name="connsiteY4" fmla="*/ 16030 h 530380"/>
              <a:gd name="connsiteX5" fmla="*/ 408215 w 2852609"/>
              <a:gd name="connsiteY5" fmla="*/ 16030 h 530380"/>
              <a:gd name="connsiteX6" fmla="*/ 0 w 2852609"/>
              <a:gd name="connsiteY6" fmla="*/ 228302 h 53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2609" h="530380">
                <a:moveTo>
                  <a:pt x="2408465" y="530380"/>
                </a:moveTo>
                <a:cubicBezTo>
                  <a:pt x="2575152" y="492960"/>
                  <a:pt x="2741840" y="455541"/>
                  <a:pt x="2808515" y="391588"/>
                </a:cubicBezTo>
                <a:cubicBezTo>
                  <a:pt x="2875190" y="327635"/>
                  <a:pt x="2858861" y="207891"/>
                  <a:pt x="2808515" y="146659"/>
                </a:cubicBezTo>
                <a:cubicBezTo>
                  <a:pt x="2758169" y="85427"/>
                  <a:pt x="2741840" y="45967"/>
                  <a:pt x="2506436" y="24195"/>
                </a:cubicBezTo>
                <a:cubicBezTo>
                  <a:pt x="2271032" y="2423"/>
                  <a:pt x="1396093" y="16030"/>
                  <a:pt x="1396093" y="16030"/>
                </a:cubicBezTo>
                <a:cubicBezTo>
                  <a:pt x="1046390" y="14669"/>
                  <a:pt x="640897" y="-19349"/>
                  <a:pt x="408215" y="16030"/>
                </a:cubicBezTo>
                <a:cubicBezTo>
                  <a:pt x="175533" y="51409"/>
                  <a:pt x="87766" y="139855"/>
                  <a:pt x="0" y="228302"/>
                </a:cubicBezTo>
              </a:path>
            </a:pathLst>
          </a:custGeom>
          <a:noFill/>
          <a:ln w="19050">
            <a:solidFill>
              <a:srgbClr val="00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3403601" y="5278438"/>
          <a:ext cx="404813" cy="355600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0" name="직선 화살표 연결선 49"/>
          <p:cNvCxnSpPr/>
          <p:nvPr/>
        </p:nvCxnSpPr>
        <p:spPr>
          <a:xfrm flipV="1">
            <a:off x="3617913" y="4953001"/>
            <a:ext cx="184150" cy="498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034" name="TextBox 50"/>
          <p:cNvSpPr txBox="1">
            <a:spLocks noChangeArrowheads="1"/>
          </p:cNvSpPr>
          <p:nvPr/>
        </p:nvSpPr>
        <p:spPr bwMode="auto">
          <a:xfrm>
            <a:off x="3224213" y="5584825"/>
            <a:ext cx="6397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head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sp>
        <p:nvSpPr>
          <p:cNvPr id="128035" name="TextBox 51"/>
          <p:cNvSpPr txBox="1">
            <a:spLocks noChangeArrowheads="1"/>
          </p:cNvSpPr>
          <p:nvPr/>
        </p:nvSpPr>
        <p:spPr bwMode="auto">
          <a:xfrm>
            <a:off x="2774951" y="4178300"/>
            <a:ext cx="1370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dummy head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3135313" y="4505325"/>
          <a:ext cx="1338262" cy="414338"/>
        </p:xfrm>
        <a:graphic>
          <a:graphicData uri="http://schemas.openxmlformats.org/drawingml/2006/table">
            <a:tbl>
              <a:tblPr/>
              <a:tblGrid>
                <a:gridCol w="44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자유형 53"/>
          <p:cNvSpPr/>
          <p:nvPr/>
        </p:nvSpPr>
        <p:spPr>
          <a:xfrm rot="21162928">
            <a:off x="4114800" y="4238626"/>
            <a:ext cx="477838" cy="468313"/>
          </a:xfrm>
          <a:custGeom>
            <a:avLst/>
            <a:gdLst>
              <a:gd name="connsiteX0" fmla="*/ 326571 w 833384"/>
              <a:gd name="connsiteY0" fmla="*/ 612762 h 625331"/>
              <a:gd name="connsiteX1" fmla="*/ 644978 w 833384"/>
              <a:gd name="connsiteY1" fmla="*/ 612762 h 625331"/>
              <a:gd name="connsiteX2" fmla="*/ 800100 w 833384"/>
              <a:gd name="connsiteY2" fmla="*/ 482133 h 625331"/>
              <a:gd name="connsiteX3" fmla="*/ 824593 w 833384"/>
              <a:gd name="connsiteY3" fmla="*/ 269862 h 625331"/>
              <a:gd name="connsiteX4" fmla="*/ 685800 w 833384"/>
              <a:gd name="connsiteY4" fmla="*/ 65755 h 625331"/>
              <a:gd name="connsiteX5" fmla="*/ 416378 w 833384"/>
              <a:gd name="connsiteY5" fmla="*/ 440 h 625331"/>
              <a:gd name="connsiteX6" fmla="*/ 122464 w 833384"/>
              <a:gd name="connsiteY6" fmla="*/ 90247 h 625331"/>
              <a:gd name="connsiteX7" fmla="*/ 0 w 833384"/>
              <a:gd name="connsiteY7" fmla="*/ 261697 h 62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3384" h="625331">
                <a:moveTo>
                  <a:pt x="326571" y="612762"/>
                </a:moveTo>
                <a:cubicBezTo>
                  <a:pt x="446314" y="623647"/>
                  <a:pt x="566057" y="634533"/>
                  <a:pt x="644978" y="612762"/>
                </a:cubicBezTo>
                <a:cubicBezTo>
                  <a:pt x="723899" y="590991"/>
                  <a:pt x="770164" y="539283"/>
                  <a:pt x="800100" y="482133"/>
                </a:cubicBezTo>
                <a:cubicBezTo>
                  <a:pt x="830036" y="424983"/>
                  <a:pt x="843643" y="339258"/>
                  <a:pt x="824593" y="269862"/>
                </a:cubicBezTo>
                <a:cubicBezTo>
                  <a:pt x="805543" y="200466"/>
                  <a:pt x="753836" y="110659"/>
                  <a:pt x="685800" y="65755"/>
                </a:cubicBezTo>
                <a:cubicBezTo>
                  <a:pt x="617764" y="20851"/>
                  <a:pt x="510267" y="-3642"/>
                  <a:pt x="416378" y="440"/>
                </a:cubicBezTo>
                <a:cubicBezTo>
                  <a:pt x="322489" y="4522"/>
                  <a:pt x="191860" y="46704"/>
                  <a:pt x="122464" y="90247"/>
                </a:cubicBezTo>
                <a:cubicBezTo>
                  <a:pt x="53068" y="133790"/>
                  <a:pt x="26534" y="197743"/>
                  <a:pt x="0" y="26169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56" name="자유형 55"/>
          <p:cNvSpPr/>
          <p:nvPr/>
        </p:nvSpPr>
        <p:spPr>
          <a:xfrm rot="10287052">
            <a:off x="3019425" y="4732338"/>
            <a:ext cx="477838" cy="468312"/>
          </a:xfrm>
          <a:custGeom>
            <a:avLst/>
            <a:gdLst>
              <a:gd name="connsiteX0" fmla="*/ 326571 w 833384"/>
              <a:gd name="connsiteY0" fmla="*/ 612762 h 625331"/>
              <a:gd name="connsiteX1" fmla="*/ 644978 w 833384"/>
              <a:gd name="connsiteY1" fmla="*/ 612762 h 625331"/>
              <a:gd name="connsiteX2" fmla="*/ 800100 w 833384"/>
              <a:gd name="connsiteY2" fmla="*/ 482133 h 625331"/>
              <a:gd name="connsiteX3" fmla="*/ 824593 w 833384"/>
              <a:gd name="connsiteY3" fmla="*/ 269862 h 625331"/>
              <a:gd name="connsiteX4" fmla="*/ 685800 w 833384"/>
              <a:gd name="connsiteY4" fmla="*/ 65755 h 625331"/>
              <a:gd name="connsiteX5" fmla="*/ 416378 w 833384"/>
              <a:gd name="connsiteY5" fmla="*/ 440 h 625331"/>
              <a:gd name="connsiteX6" fmla="*/ 122464 w 833384"/>
              <a:gd name="connsiteY6" fmla="*/ 90247 h 625331"/>
              <a:gd name="connsiteX7" fmla="*/ 0 w 833384"/>
              <a:gd name="connsiteY7" fmla="*/ 261697 h 62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3384" h="625331">
                <a:moveTo>
                  <a:pt x="326571" y="612762"/>
                </a:moveTo>
                <a:cubicBezTo>
                  <a:pt x="446314" y="623647"/>
                  <a:pt x="566057" y="634533"/>
                  <a:pt x="644978" y="612762"/>
                </a:cubicBezTo>
                <a:cubicBezTo>
                  <a:pt x="723899" y="590991"/>
                  <a:pt x="770164" y="539283"/>
                  <a:pt x="800100" y="482133"/>
                </a:cubicBezTo>
                <a:cubicBezTo>
                  <a:pt x="830036" y="424983"/>
                  <a:pt x="843643" y="339258"/>
                  <a:pt x="824593" y="269862"/>
                </a:cubicBezTo>
                <a:cubicBezTo>
                  <a:pt x="805543" y="200466"/>
                  <a:pt x="753836" y="110659"/>
                  <a:pt x="685800" y="65755"/>
                </a:cubicBezTo>
                <a:cubicBezTo>
                  <a:pt x="617764" y="20851"/>
                  <a:pt x="510267" y="-3642"/>
                  <a:pt x="416378" y="440"/>
                </a:cubicBezTo>
                <a:cubicBezTo>
                  <a:pt x="322489" y="4522"/>
                  <a:pt x="191860" y="46704"/>
                  <a:pt x="122464" y="90247"/>
                </a:cubicBezTo>
                <a:cubicBezTo>
                  <a:pt x="53068" y="133790"/>
                  <a:pt x="26534" y="197743"/>
                  <a:pt x="0" y="26169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3922713" y="5500688"/>
          <a:ext cx="404812" cy="355600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 flipH="1" flipV="1">
            <a:off x="3914775" y="4965700"/>
            <a:ext cx="204788" cy="712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055" name="TextBox 20"/>
          <p:cNvSpPr txBox="1">
            <a:spLocks noChangeArrowheads="1"/>
          </p:cNvSpPr>
          <p:nvPr/>
        </p:nvSpPr>
        <p:spPr bwMode="auto">
          <a:xfrm>
            <a:off x="3713163" y="5807075"/>
            <a:ext cx="1073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prevNode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7062788" y="4962526"/>
            <a:ext cx="182562" cy="498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057" name="TextBox 29"/>
          <p:cNvSpPr txBox="1">
            <a:spLocks noChangeArrowheads="1"/>
          </p:cNvSpPr>
          <p:nvPr/>
        </p:nvSpPr>
        <p:spPr bwMode="auto">
          <a:xfrm>
            <a:off x="6669088" y="5594350"/>
            <a:ext cx="6397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ea typeface="굴림" panose="020B0600000101010101" pitchFamily="50" charset="-127"/>
              </a:rPr>
              <a:t>head</a:t>
            </a:r>
            <a:endParaRPr lang="ko-KR" altLang="en-US" sz="1600">
              <a:ea typeface="굴림" panose="020B0600000101010101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7358063" y="4976813"/>
            <a:ext cx="228600" cy="7620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059" name="TextBox 32"/>
          <p:cNvSpPr txBox="1">
            <a:spLocks noChangeArrowheads="1"/>
          </p:cNvSpPr>
          <p:nvPr/>
        </p:nvSpPr>
        <p:spPr bwMode="auto">
          <a:xfrm>
            <a:off x="7162801" y="5816601"/>
            <a:ext cx="1071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solidFill>
                  <a:srgbClr val="A6A6A6"/>
                </a:solidFill>
                <a:ea typeface="굴림" panose="020B0600000101010101" pitchFamily="50" charset="-127"/>
              </a:rPr>
              <a:t>prevNode</a:t>
            </a:r>
            <a:endParaRPr lang="ko-KR" altLang="en-US" sz="1600">
              <a:solidFill>
                <a:srgbClr val="A6A6A6"/>
              </a:solidFill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56413" y="5276851"/>
            <a:ext cx="398462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77113" y="5522914"/>
            <a:ext cx="398462" cy="3651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28062" name="직사각형 24"/>
          <p:cNvSpPr>
            <a:spLocks noChangeArrowheads="1"/>
          </p:cNvSpPr>
          <p:nvPr/>
        </p:nvSpPr>
        <p:spPr bwMode="auto">
          <a:xfrm>
            <a:off x="2847976" y="2613025"/>
            <a:ext cx="7521575" cy="120015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BidirectionalNode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6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&gt; </a:t>
            </a:r>
            <a:r>
              <a:rPr lang="en-US" altLang="ko-KR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newNode</a:t>
            </a: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= </a:t>
            </a: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</a:t>
            </a: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BidirectionalNode</a:t>
            </a: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&lt;&gt;(</a:t>
            </a:r>
            <a:r>
              <a:rPr lang="en-US" altLang="ko-KR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newItem</a:t>
            </a: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prevNode</a:t>
            </a: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prevNode.next);</a:t>
            </a:r>
          </a:p>
          <a:p>
            <a:pPr>
              <a:lnSpc>
                <a:spcPct val="90000"/>
              </a:lnSpc>
            </a:pPr>
            <a:r>
              <a:rPr lang="en-US" altLang="ko-KR" sz="1600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prevNode.next.prev</a:t>
            </a:r>
            <a:r>
              <a:rPr lang="en-US" altLang="ko-KR" sz="1600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newNode</a:t>
            </a:r>
            <a:r>
              <a:rPr lang="en-US" altLang="ko-KR" sz="1600" dirty="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solidFill>
                  <a:srgbClr val="6600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prevNode.next = </a:t>
            </a:r>
            <a:r>
              <a:rPr lang="en-US" altLang="ko-KR" sz="1600" dirty="0" err="1">
                <a:solidFill>
                  <a:srgbClr val="6600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newNode</a:t>
            </a:r>
            <a:r>
              <a:rPr lang="en-US" altLang="ko-KR" sz="1600" dirty="0">
                <a:solidFill>
                  <a:srgbClr val="6600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6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numItems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++;</a:t>
            </a:r>
            <a:endParaRPr lang="ko-KR" altLang="en-US" sz="16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6" name="Rectangle 9"/>
          <p:cNvSpPr txBox="1">
            <a:spLocks noChangeArrowheads="1"/>
          </p:cNvSpPr>
          <p:nvPr/>
        </p:nvSpPr>
        <p:spPr bwMode="auto">
          <a:xfrm>
            <a:off x="2730655" y="2132014"/>
            <a:ext cx="4656136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9pPr>
          </a:lstStyle>
          <a:p>
            <a:pPr algn="l">
              <a:defRPr/>
            </a:pP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작동 확인</a:t>
            </a:r>
            <a:r>
              <a:rPr lang="en-US" altLang="ko-KR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맨 앞 삽입도 이걸로 </a:t>
            </a:r>
            <a:r>
              <a:rPr lang="en-US" altLang="ko-KR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Okay</a:t>
            </a:r>
          </a:p>
        </p:txBody>
      </p:sp>
      <p:sp>
        <p:nvSpPr>
          <p:cNvPr id="30" name="아래쪽 화살표 29"/>
          <p:cNvSpPr/>
          <p:nvPr/>
        </p:nvSpPr>
        <p:spPr bwMode="auto">
          <a:xfrm rot="16200000">
            <a:off x="5190332" y="4977607"/>
            <a:ext cx="768350" cy="468313"/>
          </a:xfrm>
          <a:prstGeom prst="downArrow">
            <a:avLst>
              <a:gd name="adj1" fmla="val 50000"/>
              <a:gd name="adj2" fmla="val 51227"/>
            </a:avLst>
          </a:prstGeom>
          <a:solidFill>
            <a:srgbClr val="0066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DD632B-2D11-45B8-B933-A756891C1961}"/>
              </a:ext>
            </a:extLst>
          </p:cNvPr>
          <p:cNvSpPr txBox="1"/>
          <p:nvPr/>
        </p:nvSpPr>
        <p:spPr>
          <a:xfrm>
            <a:off x="2172493" y="6329362"/>
            <a:ext cx="7847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5-28 </a:t>
            </a:r>
            <a:r>
              <a:rPr lang="ko-KR" altLang="en-US" dirty="0"/>
              <a:t>비어있는 원형 양방향 연결 리스트에 원소를 삽입하는 예</a:t>
            </a:r>
          </a:p>
        </p:txBody>
      </p:sp>
    </p:spTree>
    <p:extLst>
      <p:ext uri="{BB962C8B-B14F-4D97-AF65-F5344CB8AC3E}">
        <p14:creationId xmlns:p14="http://schemas.microsoft.com/office/powerpoint/2010/main" val="3802289543"/>
      </p:ext>
    </p:extLst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직선 화살표 연결선 74"/>
          <p:cNvCxnSpPr/>
          <p:nvPr/>
        </p:nvCxnSpPr>
        <p:spPr>
          <a:xfrm>
            <a:off x="3076576" y="4460876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3600450" y="4302125"/>
          <a:ext cx="1339850" cy="414338"/>
        </p:xfrm>
        <a:graphic>
          <a:graphicData uri="http://schemas.openxmlformats.org/drawingml/2006/table">
            <a:tbl>
              <a:tblPr/>
              <a:tblGrid>
                <a:gridCol w="44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7" name="직선 화살표 연결선 76"/>
          <p:cNvCxnSpPr/>
          <p:nvPr/>
        </p:nvCxnSpPr>
        <p:spPr>
          <a:xfrm>
            <a:off x="4700589" y="4460876"/>
            <a:ext cx="523875" cy="317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6326189" y="4467225"/>
            <a:ext cx="523875" cy="158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6850063" y="4308475"/>
          <a:ext cx="1339850" cy="414338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직선 화살표 연결선 79"/>
          <p:cNvCxnSpPr/>
          <p:nvPr/>
        </p:nvCxnSpPr>
        <p:spPr>
          <a:xfrm>
            <a:off x="7948614" y="4471989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 flipV="1">
            <a:off x="5884863" y="4756150"/>
            <a:ext cx="0" cy="495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077" name="TextBox 19"/>
          <p:cNvSpPr txBox="1">
            <a:spLocks noChangeArrowheads="1"/>
          </p:cNvSpPr>
          <p:nvPr/>
        </p:nvSpPr>
        <p:spPr bwMode="auto">
          <a:xfrm>
            <a:off x="5426075" y="5414964"/>
            <a:ext cx="960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ea typeface="굴림" panose="020B0600000101010101" pitchFamily="50" charset="-127"/>
              </a:rPr>
              <a:t>CurrNode</a:t>
            </a:r>
            <a:endParaRPr lang="ko-KR" altLang="en-US" sz="1400">
              <a:ea typeface="굴림" panose="020B0600000101010101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3325814" y="4575176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4949826" y="4575176"/>
            <a:ext cx="523875" cy="317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6575426" y="4581525"/>
            <a:ext cx="523875" cy="158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8196264" y="4586289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자유형 86"/>
          <p:cNvSpPr/>
          <p:nvPr/>
        </p:nvSpPr>
        <p:spPr>
          <a:xfrm>
            <a:off x="4705351" y="4013201"/>
            <a:ext cx="2119313" cy="442913"/>
          </a:xfrm>
          <a:custGeom>
            <a:avLst/>
            <a:gdLst>
              <a:gd name="connsiteX0" fmla="*/ 0 w 2824843"/>
              <a:gd name="connsiteY0" fmla="*/ 591827 h 591827"/>
              <a:gd name="connsiteX1" fmla="*/ 1559379 w 2824843"/>
              <a:gd name="connsiteY1" fmla="*/ 3998 h 591827"/>
              <a:gd name="connsiteX2" fmla="*/ 2824843 w 2824843"/>
              <a:gd name="connsiteY2" fmla="*/ 379555 h 59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4843" h="591827">
                <a:moveTo>
                  <a:pt x="0" y="591827"/>
                </a:moveTo>
                <a:cubicBezTo>
                  <a:pt x="544286" y="315602"/>
                  <a:pt x="1088572" y="39377"/>
                  <a:pt x="1559379" y="3998"/>
                </a:cubicBezTo>
                <a:cubicBezTo>
                  <a:pt x="2030186" y="-31381"/>
                  <a:pt x="2427514" y="174087"/>
                  <a:pt x="2824843" y="379555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88" name="자유형 87"/>
          <p:cNvSpPr/>
          <p:nvPr/>
        </p:nvSpPr>
        <p:spPr>
          <a:xfrm>
            <a:off x="4951414" y="4579938"/>
            <a:ext cx="2124075" cy="425450"/>
          </a:xfrm>
          <a:custGeom>
            <a:avLst/>
            <a:gdLst>
              <a:gd name="connsiteX0" fmla="*/ 2833007 w 2833007"/>
              <a:gd name="connsiteY0" fmla="*/ 0 h 567196"/>
              <a:gd name="connsiteX1" fmla="*/ 1249135 w 2833007"/>
              <a:gd name="connsiteY1" fmla="*/ 563335 h 567196"/>
              <a:gd name="connsiteX2" fmla="*/ 0 w 2833007"/>
              <a:gd name="connsiteY2" fmla="*/ 204107 h 56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3007" h="567196">
                <a:moveTo>
                  <a:pt x="2833007" y="0"/>
                </a:moveTo>
                <a:cubicBezTo>
                  <a:pt x="2277155" y="264658"/>
                  <a:pt x="1721303" y="529317"/>
                  <a:pt x="1249135" y="563335"/>
                </a:cubicBezTo>
                <a:cubicBezTo>
                  <a:pt x="776967" y="597353"/>
                  <a:pt x="388483" y="400730"/>
                  <a:pt x="0" y="204107"/>
                </a:cubicBezTo>
              </a:path>
            </a:pathLst>
          </a:custGeom>
          <a:noFill/>
          <a:ln>
            <a:solidFill>
              <a:srgbClr val="00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89" name="직사각형 88"/>
          <p:cNvSpPr/>
          <p:nvPr/>
        </p:nvSpPr>
        <p:spPr>
          <a:xfrm>
            <a:off x="5673726" y="5080000"/>
            <a:ext cx="409575" cy="355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130085" name="그룹 27"/>
          <p:cNvGrpSpPr>
            <a:grpSpLocks/>
          </p:cNvGrpSpPr>
          <p:nvPr/>
        </p:nvGrpSpPr>
        <p:grpSpPr bwMode="auto">
          <a:xfrm>
            <a:off x="5219701" y="4308476"/>
            <a:ext cx="1343025" cy="409575"/>
            <a:chOff x="594751" y="5252994"/>
            <a:chExt cx="1940157" cy="547007"/>
          </a:xfrm>
        </p:grpSpPr>
        <p:sp>
          <p:nvSpPr>
            <p:cNvPr id="91" name="직사각형 90"/>
            <p:cNvSpPr/>
            <p:nvPr/>
          </p:nvSpPr>
          <p:spPr>
            <a:xfrm>
              <a:off x="1239177" y="5252994"/>
              <a:ext cx="646719" cy="547007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500">
                  <a:solidFill>
                    <a:srgbClr val="A6A6A6"/>
                  </a:solidFill>
                  <a:latin typeface="Times" panose="02020603050405020304" pitchFamily="18" charset="0"/>
                  <a:ea typeface="굴림" panose="020B0600000101010101" pitchFamily="50" charset="-127"/>
                </a:rPr>
                <a:t>35</a:t>
              </a:r>
              <a:endParaRPr lang="ko-KR" altLang="en-US" sz="1500">
                <a:solidFill>
                  <a:srgbClr val="A6A6A6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94751" y="5252994"/>
              <a:ext cx="644426" cy="547007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21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890483" y="5252994"/>
              <a:ext cx="644425" cy="547007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500">
                <a:solidFill>
                  <a:srgbClr val="A6A6A6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위치</a:t>
            </a:r>
            <a:r>
              <a:rPr lang="en-US" altLang="ko-KR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무관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B61C69-9E15-4D44-9FBE-5EEEADAA6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1326185"/>
            <a:ext cx="8943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91179"/>
      </p:ext>
    </p:extLst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29"/>
          <p:cNvSpPr>
            <a:spLocks noChangeArrowheads="1"/>
          </p:cNvSpPr>
          <p:nvPr/>
        </p:nvSpPr>
        <p:spPr bwMode="auto">
          <a:xfrm>
            <a:off x="2027238" y="2395539"/>
            <a:ext cx="3657600" cy="884237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currNode.prev.next = currNode.next;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currNode.next.prev = currNode.prev;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numItems--;</a:t>
            </a:r>
          </a:p>
        </p:txBody>
      </p:sp>
      <p:sp>
        <p:nvSpPr>
          <p:cNvPr id="132099" name="Rectangle 1030"/>
          <p:cNvSpPr>
            <a:spLocks noChangeArrowheads="1"/>
          </p:cNvSpPr>
          <p:nvPr/>
        </p:nvSpPr>
        <p:spPr bwMode="auto">
          <a:xfrm>
            <a:off x="1935234" y="1905513"/>
            <a:ext cx="46033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작동 확인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맨 앞 삭제도 이걸로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Okay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981326" y="5513388"/>
          <a:ext cx="404813" cy="355600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/>
          <p:nvPr/>
        </p:nvCxnSpPr>
        <p:spPr>
          <a:xfrm flipH="1" flipV="1">
            <a:off x="3182939" y="5189538"/>
            <a:ext cx="1587" cy="495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07" name="TextBox 27"/>
          <p:cNvSpPr txBox="1">
            <a:spLocks noChangeArrowheads="1"/>
          </p:cNvSpPr>
          <p:nvPr/>
        </p:nvSpPr>
        <p:spPr bwMode="auto">
          <a:xfrm>
            <a:off x="2892426" y="5826126"/>
            <a:ext cx="582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ea typeface="굴림" panose="020B0600000101010101" pitchFamily="50" charset="-127"/>
              </a:rPr>
              <a:t>head</a:t>
            </a: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132108" name="TextBox 28"/>
          <p:cNvSpPr txBox="1">
            <a:spLocks noChangeArrowheads="1"/>
          </p:cNvSpPr>
          <p:nvPr/>
        </p:nvSpPr>
        <p:spPr bwMode="auto">
          <a:xfrm>
            <a:off x="2273301" y="4448176"/>
            <a:ext cx="1217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ea typeface="굴림" panose="020B0600000101010101" pitchFamily="50" charset="-127"/>
              </a:rPr>
              <a:t>dummy head</a:t>
            </a:r>
            <a:endParaRPr lang="ko-KR" altLang="en-US" sz="1400">
              <a:ea typeface="굴림" panose="020B0600000101010101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516188" y="4741864"/>
          <a:ext cx="1339850" cy="414337"/>
        </p:xfrm>
        <a:graphic>
          <a:graphicData uri="http://schemas.openxmlformats.org/drawingml/2006/table">
            <a:tbl>
              <a:tblPr/>
              <a:tblGrid>
                <a:gridCol w="44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직선 화살표 연결선 30"/>
          <p:cNvCxnSpPr/>
          <p:nvPr/>
        </p:nvCxnSpPr>
        <p:spPr>
          <a:xfrm>
            <a:off x="3621089" y="4899026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151313" y="4741864"/>
          <a:ext cx="1338262" cy="414337"/>
        </p:xfrm>
        <a:graphic>
          <a:graphicData uri="http://schemas.openxmlformats.org/drawingml/2006/table">
            <a:tbl>
              <a:tblPr/>
              <a:tblGrid>
                <a:gridCol w="44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직선 화살표 연결선 32"/>
          <p:cNvCxnSpPr/>
          <p:nvPr/>
        </p:nvCxnSpPr>
        <p:spPr>
          <a:xfrm>
            <a:off x="3870326" y="5013326"/>
            <a:ext cx="523875" cy="317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자유형 33"/>
          <p:cNvSpPr/>
          <p:nvPr/>
        </p:nvSpPr>
        <p:spPr>
          <a:xfrm>
            <a:off x="3856038" y="4529138"/>
            <a:ext cx="1751012" cy="398462"/>
          </a:xfrm>
          <a:custGeom>
            <a:avLst/>
            <a:gdLst>
              <a:gd name="connsiteX0" fmla="*/ 2408465 w 2852609"/>
              <a:gd name="connsiteY0" fmla="*/ 530380 h 530380"/>
              <a:gd name="connsiteX1" fmla="*/ 2808515 w 2852609"/>
              <a:gd name="connsiteY1" fmla="*/ 391588 h 530380"/>
              <a:gd name="connsiteX2" fmla="*/ 2808515 w 2852609"/>
              <a:gd name="connsiteY2" fmla="*/ 146659 h 530380"/>
              <a:gd name="connsiteX3" fmla="*/ 2506436 w 2852609"/>
              <a:gd name="connsiteY3" fmla="*/ 24195 h 530380"/>
              <a:gd name="connsiteX4" fmla="*/ 1396093 w 2852609"/>
              <a:gd name="connsiteY4" fmla="*/ 16030 h 530380"/>
              <a:gd name="connsiteX5" fmla="*/ 408215 w 2852609"/>
              <a:gd name="connsiteY5" fmla="*/ 16030 h 530380"/>
              <a:gd name="connsiteX6" fmla="*/ 0 w 2852609"/>
              <a:gd name="connsiteY6" fmla="*/ 228302 h 53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2609" h="530380">
                <a:moveTo>
                  <a:pt x="2408465" y="530380"/>
                </a:moveTo>
                <a:cubicBezTo>
                  <a:pt x="2575152" y="492960"/>
                  <a:pt x="2741840" y="455541"/>
                  <a:pt x="2808515" y="391588"/>
                </a:cubicBezTo>
                <a:cubicBezTo>
                  <a:pt x="2875190" y="327635"/>
                  <a:pt x="2858861" y="207891"/>
                  <a:pt x="2808515" y="146659"/>
                </a:cubicBezTo>
                <a:cubicBezTo>
                  <a:pt x="2758169" y="85427"/>
                  <a:pt x="2741840" y="45967"/>
                  <a:pt x="2506436" y="24195"/>
                </a:cubicBezTo>
                <a:cubicBezTo>
                  <a:pt x="2271032" y="2423"/>
                  <a:pt x="1396093" y="16030"/>
                  <a:pt x="1396093" y="16030"/>
                </a:cubicBezTo>
                <a:cubicBezTo>
                  <a:pt x="1046390" y="14669"/>
                  <a:pt x="640897" y="-19349"/>
                  <a:pt x="408215" y="16030"/>
                </a:cubicBezTo>
                <a:cubicBezTo>
                  <a:pt x="175533" y="51409"/>
                  <a:pt x="87766" y="139855"/>
                  <a:pt x="0" y="22830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35" name="자유형 34"/>
          <p:cNvSpPr/>
          <p:nvPr/>
        </p:nvSpPr>
        <p:spPr>
          <a:xfrm rot="10800000">
            <a:off x="2376489" y="4970464"/>
            <a:ext cx="1768475" cy="396875"/>
          </a:xfrm>
          <a:custGeom>
            <a:avLst/>
            <a:gdLst>
              <a:gd name="connsiteX0" fmla="*/ 2408465 w 2852609"/>
              <a:gd name="connsiteY0" fmla="*/ 530380 h 530380"/>
              <a:gd name="connsiteX1" fmla="*/ 2808515 w 2852609"/>
              <a:gd name="connsiteY1" fmla="*/ 391588 h 530380"/>
              <a:gd name="connsiteX2" fmla="*/ 2808515 w 2852609"/>
              <a:gd name="connsiteY2" fmla="*/ 146659 h 530380"/>
              <a:gd name="connsiteX3" fmla="*/ 2506436 w 2852609"/>
              <a:gd name="connsiteY3" fmla="*/ 24195 h 530380"/>
              <a:gd name="connsiteX4" fmla="*/ 1396093 w 2852609"/>
              <a:gd name="connsiteY4" fmla="*/ 16030 h 530380"/>
              <a:gd name="connsiteX5" fmla="*/ 408215 w 2852609"/>
              <a:gd name="connsiteY5" fmla="*/ 16030 h 530380"/>
              <a:gd name="connsiteX6" fmla="*/ 0 w 2852609"/>
              <a:gd name="connsiteY6" fmla="*/ 228302 h 53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2609" h="530380">
                <a:moveTo>
                  <a:pt x="2408465" y="530380"/>
                </a:moveTo>
                <a:cubicBezTo>
                  <a:pt x="2575152" y="492960"/>
                  <a:pt x="2741840" y="455541"/>
                  <a:pt x="2808515" y="391588"/>
                </a:cubicBezTo>
                <a:cubicBezTo>
                  <a:pt x="2875190" y="327635"/>
                  <a:pt x="2858861" y="207891"/>
                  <a:pt x="2808515" y="146659"/>
                </a:cubicBezTo>
                <a:cubicBezTo>
                  <a:pt x="2758169" y="85427"/>
                  <a:pt x="2741840" y="45967"/>
                  <a:pt x="2506436" y="24195"/>
                </a:cubicBezTo>
                <a:cubicBezTo>
                  <a:pt x="2271032" y="2423"/>
                  <a:pt x="1396093" y="16030"/>
                  <a:pt x="1396093" y="16030"/>
                </a:cubicBezTo>
                <a:cubicBezTo>
                  <a:pt x="1046390" y="14669"/>
                  <a:pt x="640897" y="-19349"/>
                  <a:pt x="408215" y="16030"/>
                </a:cubicBezTo>
                <a:cubicBezTo>
                  <a:pt x="175533" y="51409"/>
                  <a:pt x="87766" y="139855"/>
                  <a:pt x="0" y="22830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7405689" y="5189538"/>
            <a:ext cx="1587" cy="495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34" name="TextBox 36"/>
          <p:cNvSpPr txBox="1">
            <a:spLocks noChangeArrowheads="1"/>
          </p:cNvSpPr>
          <p:nvPr/>
        </p:nvSpPr>
        <p:spPr bwMode="auto">
          <a:xfrm>
            <a:off x="7115176" y="5826126"/>
            <a:ext cx="582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ea typeface="굴림" panose="020B0600000101010101" pitchFamily="50" charset="-127"/>
              </a:rPr>
              <a:t>head</a:t>
            </a: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132135" name="TextBox 37"/>
          <p:cNvSpPr txBox="1">
            <a:spLocks noChangeArrowheads="1"/>
          </p:cNvSpPr>
          <p:nvPr/>
        </p:nvSpPr>
        <p:spPr bwMode="auto">
          <a:xfrm>
            <a:off x="6481763" y="4448176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ea typeface="굴림" panose="020B0600000101010101" pitchFamily="50" charset="-127"/>
              </a:rPr>
              <a:t>dummy head</a:t>
            </a:r>
            <a:endParaRPr lang="ko-KR" altLang="en-US" sz="1400">
              <a:ea typeface="굴림" panose="020B0600000101010101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6738938" y="4741864"/>
          <a:ext cx="1339850" cy="414337"/>
        </p:xfrm>
        <a:graphic>
          <a:graphicData uri="http://schemas.openxmlformats.org/drawingml/2006/table">
            <a:tbl>
              <a:tblPr/>
              <a:tblGrid>
                <a:gridCol w="44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자유형 39"/>
          <p:cNvSpPr/>
          <p:nvPr/>
        </p:nvSpPr>
        <p:spPr>
          <a:xfrm rot="21162928">
            <a:off x="7662864" y="4524376"/>
            <a:ext cx="477837" cy="354013"/>
          </a:xfrm>
          <a:custGeom>
            <a:avLst/>
            <a:gdLst>
              <a:gd name="connsiteX0" fmla="*/ 326571 w 833384"/>
              <a:gd name="connsiteY0" fmla="*/ 612762 h 625331"/>
              <a:gd name="connsiteX1" fmla="*/ 644978 w 833384"/>
              <a:gd name="connsiteY1" fmla="*/ 612762 h 625331"/>
              <a:gd name="connsiteX2" fmla="*/ 800100 w 833384"/>
              <a:gd name="connsiteY2" fmla="*/ 482133 h 625331"/>
              <a:gd name="connsiteX3" fmla="*/ 824593 w 833384"/>
              <a:gd name="connsiteY3" fmla="*/ 269862 h 625331"/>
              <a:gd name="connsiteX4" fmla="*/ 685800 w 833384"/>
              <a:gd name="connsiteY4" fmla="*/ 65755 h 625331"/>
              <a:gd name="connsiteX5" fmla="*/ 416378 w 833384"/>
              <a:gd name="connsiteY5" fmla="*/ 440 h 625331"/>
              <a:gd name="connsiteX6" fmla="*/ 122464 w 833384"/>
              <a:gd name="connsiteY6" fmla="*/ 90247 h 625331"/>
              <a:gd name="connsiteX7" fmla="*/ 0 w 833384"/>
              <a:gd name="connsiteY7" fmla="*/ 261697 h 62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3384" h="625331">
                <a:moveTo>
                  <a:pt x="326571" y="612762"/>
                </a:moveTo>
                <a:cubicBezTo>
                  <a:pt x="446314" y="623647"/>
                  <a:pt x="566057" y="634533"/>
                  <a:pt x="644978" y="612762"/>
                </a:cubicBezTo>
                <a:cubicBezTo>
                  <a:pt x="723899" y="590991"/>
                  <a:pt x="770164" y="539283"/>
                  <a:pt x="800100" y="482133"/>
                </a:cubicBezTo>
                <a:cubicBezTo>
                  <a:pt x="830036" y="424983"/>
                  <a:pt x="843643" y="339258"/>
                  <a:pt x="824593" y="269862"/>
                </a:cubicBezTo>
                <a:cubicBezTo>
                  <a:pt x="805543" y="200466"/>
                  <a:pt x="753836" y="110659"/>
                  <a:pt x="685800" y="65755"/>
                </a:cubicBezTo>
                <a:cubicBezTo>
                  <a:pt x="617764" y="20851"/>
                  <a:pt x="510267" y="-3642"/>
                  <a:pt x="416378" y="440"/>
                </a:cubicBezTo>
                <a:cubicBezTo>
                  <a:pt x="322489" y="4522"/>
                  <a:pt x="191860" y="46704"/>
                  <a:pt x="122464" y="90247"/>
                </a:cubicBezTo>
                <a:cubicBezTo>
                  <a:pt x="53068" y="133790"/>
                  <a:pt x="26534" y="197743"/>
                  <a:pt x="0" y="26169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41" name="자유형 40"/>
          <p:cNvSpPr/>
          <p:nvPr/>
        </p:nvSpPr>
        <p:spPr>
          <a:xfrm rot="10287052">
            <a:off x="6632575" y="5026026"/>
            <a:ext cx="476250" cy="360363"/>
          </a:xfrm>
          <a:custGeom>
            <a:avLst/>
            <a:gdLst>
              <a:gd name="connsiteX0" fmla="*/ 326571 w 833384"/>
              <a:gd name="connsiteY0" fmla="*/ 612762 h 625331"/>
              <a:gd name="connsiteX1" fmla="*/ 644978 w 833384"/>
              <a:gd name="connsiteY1" fmla="*/ 612762 h 625331"/>
              <a:gd name="connsiteX2" fmla="*/ 800100 w 833384"/>
              <a:gd name="connsiteY2" fmla="*/ 482133 h 625331"/>
              <a:gd name="connsiteX3" fmla="*/ 824593 w 833384"/>
              <a:gd name="connsiteY3" fmla="*/ 269862 h 625331"/>
              <a:gd name="connsiteX4" fmla="*/ 685800 w 833384"/>
              <a:gd name="connsiteY4" fmla="*/ 65755 h 625331"/>
              <a:gd name="connsiteX5" fmla="*/ 416378 w 833384"/>
              <a:gd name="connsiteY5" fmla="*/ 440 h 625331"/>
              <a:gd name="connsiteX6" fmla="*/ 122464 w 833384"/>
              <a:gd name="connsiteY6" fmla="*/ 90247 h 625331"/>
              <a:gd name="connsiteX7" fmla="*/ 0 w 833384"/>
              <a:gd name="connsiteY7" fmla="*/ 261697 h 62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3384" h="625331">
                <a:moveTo>
                  <a:pt x="326571" y="612762"/>
                </a:moveTo>
                <a:cubicBezTo>
                  <a:pt x="446314" y="623647"/>
                  <a:pt x="566057" y="634533"/>
                  <a:pt x="644978" y="612762"/>
                </a:cubicBezTo>
                <a:cubicBezTo>
                  <a:pt x="723899" y="590991"/>
                  <a:pt x="770164" y="539283"/>
                  <a:pt x="800100" y="482133"/>
                </a:cubicBezTo>
                <a:cubicBezTo>
                  <a:pt x="830036" y="424983"/>
                  <a:pt x="843643" y="339258"/>
                  <a:pt x="824593" y="269862"/>
                </a:cubicBezTo>
                <a:cubicBezTo>
                  <a:pt x="805543" y="200466"/>
                  <a:pt x="753836" y="110659"/>
                  <a:pt x="685800" y="65755"/>
                </a:cubicBezTo>
                <a:cubicBezTo>
                  <a:pt x="617764" y="20851"/>
                  <a:pt x="510267" y="-3642"/>
                  <a:pt x="416378" y="440"/>
                </a:cubicBezTo>
                <a:cubicBezTo>
                  <a:pt x="322489" y="4522"/>
                  <a:pt x="191860" y="46704"/>
                  <a:pt x="122464" y="90247"/>
                </a:cubicBezTo>
                <a:cubicBezTo>
                  <a:pt x="53068" y="133790"/>
                  <a:pt x="26534" y="197743"/>
                  <a:pt x="0" y="261697"/>
                </a:cubicBezTo>
              </a:path>
            </a:pathLst>
          </a:custGeom>
          <a:noFill/>
          <a:ln w="28575">
            <a:solidFill>
              <a:srgbClr val="00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4586288" y="5519738"/>
          <a:ext cx="404812" cy="355600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 flipH="1" flipV="1">
            <a:off x="4789488" y="5194300"/>
            <a:ext cx="0" cy="496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55" name="TextBox 43"/>
          <p:cNvSpPr txBox="1">
            <a:spLocks noChangeArrowheads="1"/>
          </p:cNvSpPr>
          <p:nvPr/>
        </p:nvSpPr>
        <p:spPr bwMode="auto">
          <a:xfrm>
            <a:off x="4316413" y="5826126"/>
            <a:ext cx="920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ea typeface="굴림" panose="020B0600000101010101" pitchFamily="50" charset="-127"/>
              </a:rPr>
              <a:t>currNode</a:t>
            </a:r>
            <a:endParaRPr lang="ko-KR" altLang="en-US" sz="1400">
              <a:ea typeface="굴림" panose="020B0600000101010101" pitchFamily="50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7851776" y="4899026"/>
            <a:ext cx="523875" cy="3175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101014" y="5013326"/>
            <a:ext cx="523875" cy="3175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7207251" y="5489576"/>
            <a:ext cx="398463" cy="3651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4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 flipV="1">
            <a:off x="9055100" y="5194300"/>
            <a:ext cx="0" cy="49688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60" name="TextBox 48"/>
          <p:cNvSpPr txBox="1">
            <a:spLocks noChangeArrowheads="1"/>
          </p:cNvSpPr>
          <p:nvPr/>
        </p:nvSpPr>
        <p:spPr bwMode="auto">
          <a:xfrm>
            <a:off x="8788401" y="5832476"/>
            <a:ext cx="492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solidFill>
                  <a:srgbClr val="BFBFBF"/>
                </a:solidFill>
                <a:ea typeface="굴림" panose="020B0600000101010101" pitchFamily="50" charset="-127"/>
              </a:rPr>
              <a:t>curr</a:t>
            </a:r>
            <a:endParaRPr lang="ko-KR" altLang="en-US" sz="1400">
              <a:solidFill>
                <a:srgbClr val="BFBFBF"/>
              </a:solidFill>
              <a:ea typeface="굴림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842376" y="5519738"/>
            <a:ext cx="411163" cy="3556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4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132162" name="그룹 50"/>
          <p:cNvGrpSpPr>
            <a:grpSpLocks/>
          </p:cNvGrpSpPr>
          <p:nvPr/>
        </p:nvGrpSpPr>
        <p:grpSpPr bwMode="auto">
          <a:xfrm>
            <a:off x="8382001" y="4743451"/>
            <a:ext cx="1343025" cy="411163"/>
            <a:chOff x="594751" y="5252994"/>
            <a:chExt cx="1940157" cy="547007"/>
          </a:xfrm>
        </p:grpSpPr>
        <p:sp>
          <p:nvSpPr>
            <p:cNvPr id="52" name="직사각형 51"/>
            <p:cNvSpPr/>
            <p:nvPr/>
          </p:nvSpPr>
          <p:spPr>
            <a:xfrm>
              <a:off x="1239177" y="5252994"/>
              <a:ext cx="646719" cy="54700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>
                  <a:solidFill>
                    <a:srgbClr val="A6A6A6"/>
                  </a:solidFill>
                  <a:latin typeface="Times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1400">
                <a:solidFill>
                  <a:srgbClr val="A6A6A6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4751" y="5252994"/>
              <a:ext cx="644426" cy="54700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solidFill>
                  <a:srgbClr val="FFFFFF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890483" y="5252994"/>
              <a:ext cx="644425" cy="54700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1400">
                <a:solidFill>
                  <a:srgbClr val="A6A6A6"/>
                </a:solidFill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55" name="자유형 54"/>
          <p:cNvSpPr/>
          <p:nvPr/>
        </p:nvSpPr>
        <p:spPr>
          <a:xfrm>
            <a:off x="8078789" y="4525963"/>
            <a:ext cx="1806575" cy="398462"/>
          </a:xfrm>
          <a:custGeom>
            <a:avLst/>
            <a:gdLst>
              <a:gd name="connsiteX0" fmla="*/ 2408465 w 2852609"/>
              <a:gd name="connsiteY0" fmla="*/ 530380 h 530380"/>
              <a:gd name="connsiteX1" fmla="*/ 2808515 w 2852609"/>
              <a:gd name="connsiteY1" fmla="*/ 391588 h 530380"/>
              <a:gd name="connsiteX2" fmla="*/ 2808515 w 2852609"/>
              <a:gd name="connsiteY2" fmla="*/ 146659 h 530380"/>
              <a:gd name="connsiteX3" fmla="*/ 2506436 w 2852609"/>
              <a:gd name="connsiteY3" fmla="*/ 24195 h 530380"/>
              <a:gd name="connsiteX4" fmla="*/ 1396093 w 2852609"/>
              <a:gd name="connsiteY4" fmla="*/ 16030 h 530380"/>
              <a:gd name="connsiteX5" fmla="*/ 408215 w 2852609"/>
              <a:gd name="connsiteY5" fmla="*/ 16030 h 530380"/>
              <a:gd name="connsiteX6" fmla="*/ 0 w 2852609"/>
              <a:gd name="connsiteY6" fmla="*/ 228302 h 53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2609" h="530380">
                <a:moveTo>
                  <a:pt x="2408465" y="530380"/>
                </a:moveTo>
                <a:cubicBezTo>
                  <a:pt x="2575152" y="492960"/>
                  <a:pt x="2741840" y="455541"/>
                  <a:pt x="2808515" y="391588"/>
                </a:cubicBezTo>
                <a:cubicBezTo>
                  <a:pt x="2875190" y="327635"/>
                  <a:pt x="2858861" y="207891"/>
                  <a:pt x="2808515" y="146659"/>
                </a:cubicBezTo>
                <a:cubicBezTo>
                  <a:pt x="2758169" y="85427"/>
                  <a:pt x="2741840" y="45967"/>
                  <a:pt x="2506436" y="24195"/>
                </a:cubicBezTo>
                <a:cubicBezTo>
                  <a:pt x="2271032" y="2423"/>
                  <a:pt x="1396093" y="16030"/>
                  <a:pt x="1396093" y="16030"/>
                </a:cubicBezTo>
                <a:cubicBezTo>
                  <a:pt x="1046390" y="14669"/>
                  <a:pt x="640897" y="-19349"/>
                  <a:pt x="408215" y="16030"/>
                </a:cubicBezTo>
                <a:cubicBezTo>
                  <a:pt x="175533" y="51409"/>
                  <a:pt x="87766" y="139855"/>
                  <a:pt x="0" y="228302"/>
                </a:cubicBez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7" name="자유형 6"/>
          <p:cNvSpPr/>
          <p:nvPr/>
        </p:nvSpPr>
        <p:spPr bwMode="auto">
          <a:xfrm>
            <a:off x="5557839" y="2624138"/>
            <a:ext cx="2282825" cy="1801812"/>
          </a:xfrm>
          <a:custGeom>
            <a:avLst/>
            <a:gdLst>
              <a:gd name="connsiteX0" fmla="*/ 0 w 2282510"/>
              <a:gd name="connsiteY0" fmla="*/ 0 h 1800880"/>
              <a:gd name="connsiteX1" fmla="*/ 1856721 w 2282510"/>
              <a:gd name="connsiteY1" fmla="*/ 488611 h 1800880"/>
              <a:gd name="connsiteX2" fmla="*/ 2282510 w 2282510"/>
              <a:gd name="connsiteY2" fmla="*/ 1800880 h 180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2510" h="1800880">
                <a:moveTo>
                  <a:pt x="0" y="0"/>
                </a:moveTo>
                <a:lnTo>
                  <a:pt x="1856721" y="488611"/>
                </a:lnTo>
                <a:lnTo>
                  <a:pt x="2282510" y="1800880"/>
                </a:lnTo>
              </a:path>
            </a:pathLst>
          </a:cu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자유형 7"/>
          <p:cNvSpPr/>
          <p:nvPr/>
        </p:nvSpPr>
        <p:spPr bwMode="auto">
          <a:xfrm>
            <a:off x="5461000" y="2946400"/>
            <a:ext cx="1138238" cy="2141538"/>
          </a:xfrm>
          <a:custGeom>
            <a:avLst/>
            <a:gdLst>
              <a:gd name="connsiteX0" fmla="*/ 0 w 1137765"/>
              <a:gd name="connsiteY0" fmla="*/ 0 h 2142907"/>
              <a:gd name="connsiteX1" fmla="*/ 460690 w 1137765"/>
              <a:gd name="connsiteY1" fmla="*/ 1668257 h 2142907"/>
              <a:gd name="connsiteX2" fmla="*/ 1137765 w 1137765"/>
              <a:gd name="connsiteY2" fmla="*/ 2142907 h 214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7765" h="2142907">
                <a:moveTo>
                  <a:pt x="0" y="0"/>
                </a:moveTo>
                <a:lnTo>
                  <a:pt x="460690" y="1668257"/>
                </a:lnTo>
                <a:lnTo>
                  <a:pt x="1137765" y="2142907"/>
                </a:lnTo>
              </a:path>
            </a:pathLst>
          </a:custGeom>
          <a:noFill/>
          <a:ln w="12700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7" name="아래쪽 화살표 36"/>
          <p:cNvSpPr/>
          <p:nvPr/>
        </p:nvSpPr>
        <p:spPr bwMode="auto">
          <a:xfrm rot="16200000">
            <a:off x="5717382" y="5463382"/>
            <a:ext cx="768350" cy="468313"/>
          </a:xfrm>
          <a:prstGeom prst="downArrow">
            <a:avLst>
              <a:gd name="adj1" fmla="val 50000"/>
              <a:gd name="adj2" fmla="val 51227"/>
            </a:avLst>
          </a:prstGeom>
          <a:solidFill>
            <a:srgbClr val="0066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2100">
              <a:solidFill>
                <a:srgbClr val="FFFFFF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42C7E0-C5F3-4F55-BB86-B49A7E5027C7}"/>
              </a:ext>
            </a:extLst>
          </p:cNvPr>
          <p:cNvSpPr txBox="1"/>
          <p:nvPr/>
        </p:nvSpPr>
        <p:spPr>
          <a:xfrm>
            <a:off x="1508127" y="6329427"/>
            <a:ext cx="7116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5-29 </a:t>
            </a:r>
            <a:r>
              <a:rPr lang="ko-KR" altLang="en-US" dirty="0"/>
              <a:t>원형 양방향 연결 리스트에서 유일한 원소를 삭제하는 예</a:t>
            </a:r>
          </a:p>
        </p:txBody>
      </p:sp>
    </p:spTree>
    <p:extLst>
      <p:ext uri="{BB962C8B-B14F-4D97-AF65-F5344CB8AC3E}">
        <p14:creationId xmlns:p14="http://schemas.microsoft.com/office/powerpoint/2010/main" val="631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298DFF-C1C0-4D4B-9F48-DD91AA7B69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리스트의 구현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90E3-CAEB-4135-8AC3-9C21C09B80D1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배열로 구현할 수도 있고 연결 리스트로 구현할 수도 있다</a:t>
            </a:r>
          </a:p>
        </p:txBody>
      </p:sp>
      <p:pic>
        <p:nvPicPr>
          <p:cNvPr id="4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2FC29B58-CD2C-4858-B731-9013EA7E8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4594" y="2133390"/>
            <a:ext cx="8816340" cy="408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99925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1949451" y="1652589"/>
            <a:ext cx="73056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>
                <a:latin typeface="Times" panose="02020603050405020304" pitchFamily="18" charset="0"/>
                <a:ea typeface="굴림" panose="020B0600000101010101" pitchFamily="50" charset="-127"/>
              </a:rPr>
              <a:t>Dummy node</a:t>
            </a:r>
            <a:r>
              <a:rPr lang="ko-KR" altLang="en-US" sz="2000">
                <a:latin typeface="Times" panose="02020603050405020304" pitchFamily="18" charset="0"/>
                <a:ea typeface="굴림" panose="020B0600000101010101" pitchFamily="50" charset="-127"/>
              </a:rPr>
              <a:t>의 비어있는 </a:t>
            </a:r>
            <a:r>
              <a:rPr lang="en-US" altLang="ko-KR" sz="2000">
                <a:latin typeface="Times" panose="02020603050405020304" pitchFamily="18" charset="0"/>
                <a:ea typeface="굴림" panose="020B0600000101010101" pitchFamily="50" charset="-127"/>
              </a:rPr>
              <a:t>item </a:t>
            </a:r>
            <a:r>
              <a:rPr lang="ko-KR" altLang="en-US" sz="2000">
                <a:latin typeface="Times" panose="02020603050405020304" pitchFamily="18" charset="0"/>
                <a:ea typeface="굴림" panose="020B0600000101010101" pitchFamily="50" charset="-127"/>
              </a:rPr>
              <a:t>필드를 이렇게 활용할 수도 있다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2022475" y="2209800"/>
            <a:ext cx="520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head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3463925" y="2184400"/>
            <a:ext cx="14684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Dummy head node</a:t>
            </a: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2060576" y="2559051"/>
            <a:ext cx="447675" cy="403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183306" name="Oval 10"/>
          <p:cNvSpPr>
            <a:spLocks noChangeArrowheads="1"/>
          </p:cNvSpPr>
          <p:nvPr/>
        </p:nvSpPr>
        <p:spPr bwMode="auto">
          <a:xfrm>
            <a:off x="2244726" y="2724150"/>
            <a:ext cx="68263" cy="635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9175750" y="2505076"/>
            <a:ext cx="1149350" cy="5064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183304" name="Line 8"/>
          <p:cNvSpPr>
            <a:spLocks noChangeShapeType="1"/>
          </p:cNvSpPr>
          <p:nvPr/>
        </p:nvSpPr>
        <p:spPr bwMode="auto">
          <a:xfrm>
            <a:off x="9750425" y="2505076"/>
            <a:ext cx="0" cy="517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3305" name="Line 9"/>
          <p:cNvSpPr>
            <a:spLocks noChangeShapeType="1"/>
          </p:cNvSpPr>
          <p:nvPr/>
        </p:nvSpPr>
        <p:spPr bwMode="auto">
          <a:xfrm>
            <a:off x="8497888" y="2763838"/>
            <a:ext cx="65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135179" name="Group 15"/>
          <p:cNvGrpSpPr>
            <a:grpSpLocks/>
          </p:cNvGrpSpPr>
          <p:nvPr/>
        </p:nvGrpSpPr>
        <p:grpSpPr bwMode="auto">
          <a:xfrm>
            <a:off x="5335588" y="2513014"/>
            <a:ext cx="1827212" cy="517525"/>
            <a:chOff x="1069" y="1680"/>
            <a:chExt cx="1293" cy="391"/>
          </a:xfrm>
        </p:grpSpPr>
        <p:sp>
          <p:nvSpPr>
            <p:cNvPr id="183312" name="Rectangle 16"/>
            <p:cNvSpPr>
              <a:spLocks noChangeArrowheads="1"/>
            </p:cNvSpPr>
            <p:nvPr/>
          </p:nvSpPr>
          <p:spPr bwMode="auto">
            <a:xfrm>
              <a:off x="1549" y="1680"/>
              <a:ext cx="813" cy="3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3313" name="Line 17"/>
            <p:cNvSpPr>
              <a:spLocks noChangeShapeType="1"/>
            </p:cNvSpPr>
            <p:nvPr/>
          </p:nvSpPr>
          <p:spPr bwMode="auto">
            <a:xfrm>
              <a:off x="1955" y="1680"/>
              <a:ext cx="0" cy="3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83314" name="Line 18"/>
            <p:cNvSpPr>
              <a:spLocks noChangeShapeType="1"/>
            </p:cNvSpPr>
            <p:nvPr/>
          </p:nvSpPr>
          <p:spPr bwMode="auto">
            <a:xfrm>
              <a:off x="1069" y="1875"/>
              <a:ext cx="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83315" name="Oval 19"/>
            <p:cNvSpPr>
              <a:spLocks noChangeArrowheads="1"/>
            </p:cNvSpPr>
            <p:nvPr/>
          </p:nvSpPr>
          <p:spPr bwMode="auto">
            <a:xfrm>
              <a:off x="2142" y="1852"/>
              <a:ext cx="49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135180" name="Group 20"/>
          <p:cNvGrpSpPr>
            <a:grpSpLocks/>
          </p:cNvGrpSpPr>
          <p:nvPr/>
        </p:nvGrpSpPr>
        <p:grpSpPr bwMode="auto">
          <a:xfrm>
            <a:off x="6919913" y="2513014"/>
            <a:ext cx="1828800" cy="517525"/>
            <a:chOff x="1069" y="1680"/>
            <a:chExt cx="1293" cy="391"/>
          </a:xfrm>
        </p:grpSpPr>
        <p:sp>
          <p:nvSpPr>
            <p:cNvPr id="183317" name="Rectangle 21"/>
            <p:cNvSpPr>
              <a:spLocks noChangeArrowheads="1"/>
            </p:cNvSpPr>
            <p:nvPr/>
          </p:nvSpPr>
          <p:spPr bwMode="auto">
            <a:xfrm>
              <a:off x="1549" y="1680"/>
              <a:ext cx="813" cy="3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3318" name="Line 22"/>
            <p:cNvSpPr>
              <a:spLocks noChangeShapeType="1"/>
            </p:cNvSpPr>
            <p:nvPr/>
          </p:nvSpPr>
          <p:spPr bwMode="auto">
            <a:xfrm>
              <a:off x="1955" y="1680"/>
              <a:ext cx="0" cy="3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83319" name="Line 23"/>
            <p:cNvSpPr>
              <a:spLocks noChangeShapeType="1"/>
            </p:cNvSpPr>
            <p:nvPr/>
          </p:nvSpPr>
          <p:spPr bwMode="auto">
            <a:xfrm>
              <a:off x="1069" y="1875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83320" name="Oval 24"/>
            <p:cNvSpPr>
              <a:spLocks noChangeArrowheads="1"/>
            </p:cNvSpPr>
            <p:nvPr/>
          </p:nvSpPr>
          <p:spPr bwMode="auto">
            <a:xfrm>
              <a:off x="2142" y="1852"/>
              <a:ext cx="49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135181" name="Group 43"/>
          <p:cNvGrpSpPr>
            <a:grpSpLocks/>
          </p:cNvGrpSpPr>
          <p:nvPr/>
        </p:nvGrpSpPr>
        <p:grpSpPr bwMode="auto">
          <a:xfrm>
            <a:off x="2316164" y="2513014"/>
            <a:ext cx="3278187" cy="517525"/>
            <a:chOff x="511" y="2886"/>
            <a:chExt cx="2319" cy="391"/>
          </a:xfrm>
        </p:grpSpPr>
        <p:sp>
          <p:nvSpPr>
            <p:cNvPr id="183322" name="Rectangle 26"/>
            <p:cNvSpPr>
              <a:spLocks noChangeArrowheads="1"/>
            </p:cNvSpPr>
            <p:nvPr/>
          </p:nvSpPr>
          <p:spPr bwMode="auto">
            <a:xfrm>
              <a:off x="973" y="2886"/>
              <a:ext cx="1857" cy="3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3323" name="Line 27"/>
            <p:cNvSpPr>
              <a:spLocks noChangeShapeType="1"/>
            </p:cNvSpPr>
            <p:nvPr/>
          </p:nvSpPr>
          <p:spPr bwMode="auto">
            <a:xfrm>
              <a:off x="2423" y="2886"/>
              <a:ext cx="0" cy="3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83324" name="Line 28"/>
            <p:cNvSpPr>
              <a:spLocks noChangeShapeType="1"/>
            </p:cNvSpPr>
            <p:nvPr/>
          </p:nvSpPr>
          <p:spPr bwMode="auto">
            <a:xfrm>
              <a:off x="511" y="3070"/>
              <a:ext cx="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83325" name="Oval 29"/>
            <p:cNvSpPr>
              <a:spLocks noChangeArrowheads="1"/>
            </p:cNvSpPr>
            <p:nvPr/>
          </p:nvSpPr>
          <p:spPr bwMode="auto">
            <a:xfrm>
              <a:off x="2610" y="3058"/>
              <a:ext cx="49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35198" name="Rectangle 34"/>
            <p:cNvSpPr>
              <a:spLocks noChangeArrowheads="1"/>
            </p:cNvSpPr>
            <p:nvPr/>
          </p:nvSpPr>
          <p:spPr bwMode="auto">
            <a:xfrm>
              <a:off x="1888" y="2964"/>
              <a:ext cx="3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ko-KR" altLang="en-US" sz="1600">
                  <a:latin typeface="Times" panose="02020603050405020304" pitchFamily="18" charset="0"/>
                  <a:ea typeface="굴림" panose="020B0600000101010101" pitchFamily="50" charset="-127"/>
                </a:rPr>
                <a:t>89</a:t>
              </a:r>
            </a:p>
          </p:txBody>
        </p:sp>
        <p:sp>
          <p:nvSpPr>
            <p:cNvPr id="135199" name="Rectangle 33"/>
            <p:cNvSpPr>
              <a:spLocks noChangeArrowheads="1"/>
            </p:cNvSpPr>
            <p:nvPr/>
          </p:nvSpPr>
          <p:spPr bwMode="auto">
            <a:xfrm>
              <a:off x="1520" y="2964"/>
              <a:ext cx="3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ko-KR" altLang="en-US" sz="1600">
                  <a:latin typeface="Times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35200" name="Rectangle 32"/>
            <p:cNvSpPr>
              <a:spLocks noChangeArrowheads="1"/>
            </p:cNvSpPr>
            <p:nvPr/>
          </p:nvSpPr>
          <p:spPr bwMode="auto">
            <a:xfrm>
              <a:off x="1152" y="2964"/>
              <a:ext cx="3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ko-KR" altLang="en-US" sz="1600">
                  <a:latin typeface="Times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83331" name="Line 35"/>
            <p:cNvSpPr>
              <a:spLocks noChangeShapeType="1"/>
            </p:cNvSpPr>
            <p:nvPr/>
          </p:nvSpPr>
          <p:spPr bwMode="auto">
            <a:xfrm>
              <a:off x="1152" y="2964"/>
              <a:ext cx="1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83332" name="Line 36"/>
            <p:cNvSpPr>
              <a:spLocks noChangeShapeType="1"/>
            </p:cNvSpPr>
            <p:nvPr/>
          </p:nvSpPr>
          <p:spPr bwMode="auto">
            <a:xfrm>
              <a:off x="1152" y="3194"/>
              <a:ext cx="1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83333" name="Line 37"/>
            <p:cNvSpPr>
              <a:spLocks noChangeShapeType="1"/>
            </p:cNvSpPr>
            <p:nvPr/>
          </p:nvSpPr>
          <p:spPr bwMode="auto">
            <a:xfrm>
              <a:off x="1152" y="2964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83334" name="Line 38"/>
            <p:cNvSpPr>
              <a:spLocks noChangeShapeType="1"/>
            </p:cNvSpPr>
            <p:nvPr/>
          </p:nvSpPr>
          <p:spPr bwMode="auto">
            <a:xfrm>
              <a:off x="1519" y="2964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83335" name="Line 39"/>
            <p:cNvSpPr>
              <a:spLocks noChangeShapeType="1"/>
            </p:cNvSpPr>
            <p:nvPr/>
          </p:nvSpPr>
          <p:spPr bwMode="auto">
            <a:xfrm>
              <a:off x="1888" y="2964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83336" name="Line 40"/>
            <p:cNvSpPr>
              <a:spLocks noChangeShapeType="1"/>
            </p:cNvSpPr>
            <p:nvPr/>
          </p:nvSpPr>
          <p:spPr bwMode="auto">
            <a:xfrm>
              <a:off x="2256" y="2964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83340" name="Line 44"/>
          <p:cNvSpPr>
            <a:spLocks noChangeShapeType="1"/>
          </p:cNvSpPr>
          <p:nvPr/>
        </p:nvSpPr>
        <p:spPr bwMode="auto">
          <a:xfrm flipH="1">
            <a:off x="9742489" y="2505075"/>
            <a:ext cx="568325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3342" name="Text Box 46"/>
          <p:cNvSpPr txBox="1">
            <a:spLocks noChangeArrowheads="1"/>
          </p:cNvSpPr>
          <p:nvPr/>
        </p:nvSpPr>
        <p:spPr bwMode="auto">
          <a:xfrm>
            <a:off x="6146800" y="25892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ko-KR" altLang="en-US" sz="18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5</a:t>
            </a:r>
          </a:p>
        </p:txBody>
      </p:sp>
      <p:sp>
        <p:nvSpPr>
          <p:cNvPr id="183343" name="Text Box 47"/>
          <p:cNvSpPr txBox="1">
            <a:spLocks noChangeArrowheads="1"/>
          </p:cNvSpPr>
          <p:nvPr/>
        </p:nvSpPr>
        <p:spPr bwMode="auto">
          <a:xfrm>
            <a:off x="9242425" y="25796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89</a:t>
            </a:r>
          </a:p>
        </p:txBody>
      </p:sp>
      <p:sp>
        <p:nvSpPr>
          <p:cNvPr id="183344" name="Text Box 48"/>
          <p:cNvSpPr txBox="1">
            <a:spLocks noChangeArrowheads="1"/>
          </p:cNvSpPr>
          <p:nvPr/>
        </p:nvSpPr>
        <p:spPr bwMode="auto">
          <a:xfrm>
            <a:off x="7680325" y="25892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24</a:t>
            </a:r>
          </a:p>
        </p:txBody>
      </p:sp>
      <p:sp>
        <p:nvSpPr>
          <p:cNvPr id="183345" name="Text Box 49"/>
          <p:cNvSpPr txBox="1">
            <a:spLocks noChangeArrowheads="1"/>
          </p:cNvSpPr>
          <p:nvPr/>
        </p:nvSpPr>
        <p:spPr bwMode="auto">
          <a:xfrm>
            <a:off x="2708275" y="3232150"/>
            <a:ext cx="73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length</a:t>
            </a:r>
          </a:p>
        </p:txBody>
      </p:sp>
      <p:sp>
        <p:nvSpPr>
          <p:cNvPr id="183346" name="Text Box 50"/>
          <p:cNvSpPr txBox="1">
            <a:spLocks noChangeArrowheads="1"/>
          </p:cNvSpPr>
          <p:nvPr/>
        </p:nvSpPr>
        <p:spPr bwMode="auto">
          <a:xfrm>
            <a:off x="3556000" y="3394075"/>
            <a:ext cx="928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smallest</a:t>
            </a:r>
          </a:p>
        </p:txBody>
      </p:sp>
      <p:sp>
        <p:nvSpPr>
          <p:cNvPr id="183347" name="Text Box 51"/>
          <p:cNvSpPr txBox="1">
            <a:spLocks noChangeArrowheads="1"/>
          </p:cNvSpPr>
          <p:nvPr/>
        </p:nvSpPr>
        <p:spPr bwMode="auto">
          <a:xfrm>
            <a:off x="4641850" y="3194050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largest</a:t>
            </a:r>
          </a:p>
        </p:txBody>
      </p:sp>
      <p:sp>
        <p:nvSpPr>
          <p:cNvPr id="183348" name="Line 52"/>
          <p:cNvSpPr>
            <a:spLocks noChangeShapeType="1"/>
          </p:cNvSpPr>
          <p:nvPr/>
        </p:nvSpPr>
        <p:spPr bwMode="auto">
          <a:xfrm flipV="1">
            <a:off x="3124201" y="2895601"/>
            <a:ext cx="31432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3349" name="Line 53"/>
          <p:cNvSpPr>
            <a:spLocks noChangeShapeType="1"/>
          </p:cNvSpPr>
          <p:nvPr/>
        </p:nvSpPr>
        <p:spPr bwMode="auto">
          <a:xfrm flipH="1" flipV="1">
            <a:off x="4019551" y="2895600"/>
            <a:ext cx="28575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3350" name="Line 54"/>
          <p:cNvSpPr>
            <a:spLocks noChangeShapeType="1"/>
          </p:cNvSpPr>
          <p:nvPr/>
        </p:nvSpPr>
        <p:spPr bwMode="auto">
          <a:xfrm flipH="1" flipV="1">
            <a:off x="4600576" y="2876551"/>
            <a:ext cx="29527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35192" name="Rectangle 55"/>
          <p:cNvSpPr>
            <a:spLocks noChangeArrowheads="1"/>
          </p:cNvSpPr>
          <p:nvPr/>
        </p:nvSpPr>
        <p:spPr bwMode="auto">
          <a:xfrm>
            <a:off x="1992314" y="4105275"/>
            <a:ext cx="8461375" cy="1563688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public class 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ListInfo</a:t>
            </a:r>
            <a:r>
              <a:rPr lang="en-US" altLang="ko-KR" sz="1600" b="1">
                <a:solidFill>
                  <a:srgbClr val="0033CC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6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private int</a:t>
            </a:r>
            <a:r>
              <a:rPr lang="en-US" altLang="ko-KR" sz="160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length;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6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private</a:t>
            </a:r>
            <a:r>
              <a:rPr lang="en-US" altLang="ko-KR" sz="160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Object smallestItem, largestItem;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		// methods for accessing the private data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—length, smallestItem, largestItem—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appear here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		…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} // end class</a:t>
            </a:r>
          </a:p>
        </p:txBody>
      </p:sp>
      <p:sp>
        <p:nvSpPr>
          <p:cNvPr id="135193" name="TextBox 1"/>
          <p:cNvSpPr txBox="1">
            <a:spLocks noChangeArrowheads="1"/>
          </p:cNvSpPr>
          <p:nvPr/>
        </p:nvSpPr>
        <p:spPr bwMode="auto">
          <a:xfrm>
            <a:off x="1951038" y="6043614"/>
            <a:ext cx="826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>
                <a:ea typeface="굴림" panose="020B0600000101010101" pitchFamily="50" charset="-127"/>
              </a:rPr>
              <a:t>앞에서 정의한 타입 </a:t>
            </a:r>
            <a:r>
              <a:rPr lang="en-US" altLang="ko-KR" sz="1800">
                <a:ea typeface="굴림" panose="020B0600000101010101" pitchFamily="50" charset="-127"/>
              </a:rPr>
              <a:t>Node&lt;E&gt;</a:t>
            </a:r>
            <a:r>
              <a:rPr lang="ko-KR" altLang="en-US" sz="1800">
                <a:ea typeface="굴림" panose="020B0600000101010101" pitchFamily="50" charset="-127"/>
              </a:rPr>
              <a:t>를 이런 방식으로 쓰려면 약간의 수정이 필요함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>
          <a:xfrm>
            <a:off x="532688" y="306646"/>
            <a:ext cx="11126623" cy="724247"/>
          </a:xfrm>
        </p:spPr>
        <p:txBody>
          <a:bodyPr>
            <a:noAutofit/>
          </a:bodyPr>
          <a:lstStyle/>
          <a:p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Dummy Node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활용할 수도 있다</a:t>
            </a:r>
          </a:p>
        </p:txBody>
      </p:sp>
    </p:spTree>
    <p:extLst>
      <p:ext uri="{BB962C8B-B14F-4D97-AF65-F5344CB8AC3E}">
        <p14:creationId xmlns:p14="http://schemas.microsoft.com/office/powerpoint/2010/main" val="7906978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19"/>
          <p:cNvSpPr>
            <a:spLocks noChangeArrowheads="1"/>
          </p:cNvSpPr>
          <p:nvPr/>
        </p:nvSpPr>
        <p:spPr bwMode="auto">
          <a:xfrm>
            <a:off x="1264809" y="2333282"/>
            <a:ext cx="3590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dirty="0">
                <a:latin typeface="Times" panose="02020603050405020304" pitchFamily="18" charset="0"/>
                <a:ea typeface="굴림" panose="020B0600000101010101" pitchFamily="50" charset="-127"/>
              </a:rPr>
              <a:t>7x</a:t>
            </a:r>
            <a:r>
              <a:rPr lang="en-US" altLang="ko-KR" sz="2000" baseline="30000" dirty="0">
                <a:latin typeface="Times" panose="02020603050405020304" pitchFamily="18" charset="0"/>
                <a:ea typeface="굴림" panose="020B0600000101010101" pitchFamily="50" charset="-127"/>
              </a:rPr>
              <a:t>9</a:t>
            </a:r>
            <a:r>
              <a:rPr lang="en-US" altLang="ko-KR" sz="2000" dirty="0">
                <a:latin typeface="Times" panose="02020603050405020304" pitchFamily="18" charset="0"/>
                <a:ea typeface="굴림" panose="020B0600000101010101" pitchFamily="50" charset="-127"/>
              </a:rPr>
              <a:t> + -4x</a:t>
            </a:r>
            <a:r>
              <a:rPr lang="en-US" altLang="ko-KR" sz="2000" baseline="30000" dirty="0">
                <a:latin typeface="Times" panose="02020603050405020304" pitchFamily="18" charset="0"/>
                <a:ea typeface="굴림" panose="020B0600000101010101" pitchFamily="50" charset="-127"/>
              </a:rPr>
              <a:t>7</a:t>
            </a:r>
            <a:r>
              <a:rPr lang="en-US" altLang="ko-KR" sz="2000" dirty="0">
                <a:latin typeface="Times" panose="02020603050405020304" pitchFamily="18" charset="0"/>
                <a:ea typeface="굴림" panose="020B0600000101010101" pitchFamily="50" charset="-127"/>
              </a:rPr>
              <a:t> + 3x</a:t>
            </a:r>
            <a:r>
              <a:rPr lang="en-US" altLang="ko-KR" sz="2000" baseline="30000" dirty="0">
                <a:latin typeface="Times" panose="02020603050405020304" pitchFamily="18" charset="0"/>
                <a:ea typeface="굴림" panose="020B0600000101010101" pitchFamily="50" charset="-127"/>
              </a:rPr>
              <a:t>4</a:t>
            </a:r>
            <a:r>
              <a:rPr lang="en-US" altLang="ko-KR" sz="2000" dirty="0">
                <a:latin typeface="Times" panose="02020603050405020304" pitchFamily="18" charset="0"/>
                <a:ea typeface="굴림" panose="020B0600000101010101" pitchFamily="50" charset="-127"/>
              </a:rPr>
              <a:t> –x</a:t>
            </a:r>
            <a:r>
              <a:rPr lang="en-US" altLang="ko-KR" sz="2000" baseline="30000" dirty="0"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000" dirty="0">
                <a:latin typeface="Times" panose="02020603050405020304" pitchFamily="18" charset="0"/>
                <a:ea typeface="굴림" panose="020B0600000101010101" pitchFamily="50" charset="-127"/>
              </a:rPr>
              <a:t> + 15</a:t>
            </a:r>
          </a:p>
        </p:txBody>
      </p:sp>
      <p:sp>
        <p:nvSpPr>
          <p:cNvPr id="189462" name="Line 22"/>
          <p:cNvSpPr>
            <a:spLocks noChangeShapeType="1"/>
          </p:cNvSpPr>
          <p:nvPr/>
        </p:nvSpPr>
        <p:spPr bwMode="auto">
          <a:xfrm>
            <a:off x="2260111" y="3951213"/>
            <a:ext cx="3743325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9469" name="Text Box 29"/>
          <p:cNvSpPr txBox="1">
            <a:spLocks noChangeArrowheads="1"/>
          </p:cNvSpPr>
          <p:nvPr/>
        </p:nvSpPr>
        <p:spPr bwMode="auto">
          <a:xfrm>
            <a:off x="1260431" y="3878517"/>
            <a:ext cx="571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#</a:t>
            </a:r>
            <a:r>
              <a:rPr lang="en-US" altLang="ko-KR" sz="1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terms</a:t>
            </a:r>
          </a:p>
        </p:txBody>
      </p:sp>
      <p:sp>
        <p:nvSpPr>
          <p:cNvPr id="189471" name="Text Box 31"/>
          <p:cNvSpPr txBox="1">
            <a:spLocks noChangeArrowheads="1"/>
          </p:cNvSpPr>
          <p:nvPr/>
        </p:nvSpPr>
        <p:spPr bwMode="auto">
          <a:xfrm>
            <a:off x="1466631" y="3168646"/>
            <a:ext cx="107112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dummy head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연결 리스트 사용 예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희소 다항식</a:t>
            </a:r>
            <a:r>
              <a:rPr lang="en-US" altLang="ko-KR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Sparse polynomial</a:t>
            </a:r>
            <a:endParaRPr lang="ko-KR" altLang="en-US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55236" y="3479630"/>
            <a:ext cx="436743" cy="3988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1979" y="3479629"/>
            <a:ext cx="436743" cy="3988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27476" y="3479628"/>
            <a:ext cx="436743" cy="3988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445847" y="3679077"/>
            <a:ext cx="5244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970266" y="3479628"/>
            <a:ext cx="436743" cy="3988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07009" y="3479627"/>
            <a:ext cx="436743" cy="3988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42506" y="3479626"/>
            <a:ext cx="436743" cy="3988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60877" y="3679075"/>
            <a:ext cx="5244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97795" y="3479626"/>
            <a:ext cx="436743" cy="3988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34538" y="3479625"/>
            <a:ext cx="436743" cy="3988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70035" y="3479624"/>
            <a:ext cx="436743" cy="3988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688406" y="3679073"/>
            <a:ext cx="5244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212825" y="3479624"/>
            <a:ext cx="436743" cy="3988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49568" y="3479623"/>
            <a:ext cx="436743" cy="3988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85065" y="3479622"/>
            <a:ext cx="436743" cy="3988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7303436" y="3679071"/>
            <a:ext cx="5244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839108" y="3479622"/>
            <a:ext cx="436743" cy="3988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75851" y="3479621"/>
            <a:ext cx="436743" cy="3988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711348" y="3479620"/>
            <a:ext cx="436743" cy="3988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8929719" y="3679069"/>
            <a:ext cx="5244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447554" y="3479620"/>
            <a:ext cx="436743" cy="3988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884297" y="3479619"/>
            <a:ext cx="436743" cy="3988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319794" y="3479618"/>
            <a:ext cx="436743" cy="3988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10319794" y="3479618"/>
            <a:ext cx="436743" cy="39889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733235" y="3878517"/>
            <a:ext cx="5806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degree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2227421" y="3886220"/>
            <a:ext cx="46679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head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2905512" y="3891717"/>
            <a:ext cx="4603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coeff</a:t>
            </a:r>
            <a:endParaRPr lang="en-US" altLang="ko-KR" sz="10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3378316" y="3891717"/>
            <a:ext cx="5325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power</a:t>
            </a: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3872502" y="3899420"/>
            <a:ext cx="4251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2863561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220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heme/theme1.xml><?xml version="1.0" encoding="utf-8"?>
<a:theme xmlns:a="http://schemas.openxmlformats.org/drawingml/2006/main" name="Cover and End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ntents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8326</TotalTime>
  <Words>7190</Words>
  <Application>Microsoft Office PowerPoint</Application>
  <PresentationFormat>Widescreen</PresentationFormat>
  <Paragraphs>1612</Paragraphs>
  <Slides>92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92</vt:i4>
      </vt:variant>
    </vt:vector>
  </HeadingPairs>
  <TitlesOfParts>
    <vt:vector size="104" baseType="lpstr">
      <vt:lpstr>HY견고딕</vt:lpstr>
      <vt:lpstr>HY헤드라인M</vt:lpstr>
      <vt:lpstr>나눔바른고딕</vt:lpstr>
      <vt:lpstr>맑은 고딕</vt:lpstr>
      <vt:lpstr>Arial</vt:lpstr>
      <vt:lpstr>Calibri</vt:lpstr>
      <vt:lpstr>Times</vt:lpstr>
      <vt:lpstr>Times New Roman</vt:lpstr>
      <vt:lpstr>Wingdings</vt:lpstr>
      <vt:lpstr>Cover and End Slide Master</vt:lpstr>
      <vt:lpstr>1_Office 테마</vt:lpstr>
      <vt:lpstr>Contents Slide Master</vt:lpstr>
      <vt:lpstr>PowerPoint Presentation</vt:lpstr>
      <vt:lpstr>5장. 리스트</vt:lpstr>
      <vt:lpstr>Contents</vt:lpstr>
      <vt:lpstr>01 리스트란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02 배열 리스트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 연결 리스트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 배열 리스트와 연결 리스트의 비교 </vt:lpstr>
      <vt:lpstr>PowerPoint Presentation</vt:lpstr>
      <vt:lpstr>PowerPoint Presentation</vt:lpstr>
      <vt:lpstr>PowerPoint Presentation</vt:lpstr>
      <vt:lpstr>05 연결 리스트의 확장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유 경희</cp:lastModifiedBy>
  <cp:revision>343</cp:revision>
  <dcterms:created xsi:type="dcterms:W3CDTF">2019-01-14T06:35:35Z</dcterms:created>
  <dcterms:modified xsi:type="dcterms:W3CDTF">2022-02-20T09:30:05Z</dcterms:modified>
</cp:coreProperties>
</file>