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prnWhat="handouts2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9213"/>
    <p:restoredTop sz="97509"/>
  </p:normalViewPr>
  <p:slideViewPr>
    <p:cSldViewPr>
      <p:cViewPr>
        <p:scale>
          <a:sx n="100" d="100"/>
          <a:sy n="100" d="100"/>
        </p:scale>
        <p:origin x="-624" y="-7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0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1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2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3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4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5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6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7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8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19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20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3.png"  /></Relationships>
</file>

<file path=ppt/drawings/_rels/vmlDrawing4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5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6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7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8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drawings/_rels/vmlDrawing9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E780004-1B8F-485E-A775-5644E5C0CC2F}" type="datetime1">
              <a:rPr lang="ko-KR" altLang="en-US"/>
              <a:pPr lvl="0">
                <a:defRPr lang="ko-KR" altLang="en-US"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oleObject" Target="../embeddings/oleObject1.bin"  /><Relationship Id="rId5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0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0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9.jpeg"  /><Relationship Id="rId7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1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1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9.jpeg"  /><Relationship Id="rId7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2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2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9.jpeg"  /><Relationship Id="rId7" Type="http://schemas.openxmlformats.org/officeDocument/2006/relationships/image" Target="../media/image11.png"  /><Relationship Id="rId8" Type="http://schemas.openxmlformats.org/officeDocument/2006/relationships/image" Target="../media/image12.jpeg"  /><Relationship Id="rId9" Type="http://schemas.openxmlformats.org/officeDocument/2006/relationships/image" Target="../media/image1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3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3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12.jpeg"  /><Relationship Id="rId7" Type="http://schemas.openxmlformats.org/officeDocument/2006/relationships/image" Target="../media/image13.jpeg"  /><Relationship Id="rId8" Type="http://schemas.openxmlformats.org/officeDocument/2006/relationships/image" Target="../media/image14.png"  /><Relationship Id="rId9" Type="http://schemas.openxmlformats.org/officeDocument/2006/relationships/image" Target="../media/image15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4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4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1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5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5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jpeg"  /><Relationship Id="rId9" Type="http://schemas.openxmlformats.org/officeDocument/2006/relationships/image" Target="../media/image19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6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6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7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7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21.jpeg"  /><Relationship Id="rId7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8.vml"  /><Relationship Id="rId2" Type="http://schemas.openxmlformats.org/officeDocument/2006/relationships/slideLayout" Target="../slideLayouts/slideLayout2.xml"  /><Relationship Id="rId3" Type="http://schemas.openxmlformats.org/officeDocument/2006/relationships/notesSlide" Target="../notesSlides/notesSlide1.xml"  /><Relationship Id="rId4" Type="http://schemas.openxmlformats.org/officeDocument/2006/relationships/oleObject" Target="../embeddings/oleObject18.bin"  /><Relationship Id="rId5" Type="http://schemas.openxmlformats.org/officeDocument/2006/relationships/image" Target="../media/image1.png"  /><Relationship Id="rId6" Type="http://schemas.openxmlformats.org/officeDocument/2006/relationships/slide" Target="slide6.xml"  /><Relationship Id="rId7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9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9.bin"  /><Relationship Id="rId4" Type="http://schemas.openxmlformats.org/officeDocument/2006/relationships/image" Target="../media/image1.png"  /><Relationship Id="rId5" Type="http://schemas.openxmlformats.org/officeDocument/2006/relationships/slide" Target="slide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2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2.bin"  /><Relationship Id="rId4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20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20.bin"  /><Relationship Id="rId4" Type="http://schemas.openxmlformats.org/officeDocument/2006/relationships/image" Target="../media/image1.png"  /><Relationship Id="rId5" Type="http://schemas.openxmlformats.org/officeDocument/2006/relationships/slide" Target="slide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3.vml"  /><Relationship Id="rId3" Type="http://schemas.openxmlformats.org/officeDocument/2006/relationships/oleObject" Target="../embeddings/oleObject3.bin"  /><Relationship Id="rId4" Type="http://schemas.openxmlformats.org/officeDocument/2006/relationships/slide" Target="slide6.xml"  /><Relationship Id="rId5" Type="http://schemas.openxmlformats.org/officeDocument/2006/relationships/slide" Target="slide6.xml"  /><Relationship Id="rId6" Type="http://schemas.openxmlformats.org/officeDocument/2006/relationships/slide" Target="slide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4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4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4.jpeg"  /><Relationship Id="rId7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5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5.bin"  /><Relationship Id="rId4" Type="http://schemas.openxmlformats.org/officeDocument/2006/relationships/image" Target="../media/image1.png"  /><Relationship Id="rId5" Type="http://schemas.openxmlformats.org/officeDocument/2006/relationships/slide" Target="slide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6.v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oleObject" Target="../embeddings/oleObject6.bin"  /><Relationship Id="rId6" Type="http://schemas.openxmlformats.org/officeDocument/2006/relationships/image" Target="../media/image1.png"  /><Relationship Id="rId7" Type="http://schemas.openxmlformats.org/officeDocument/2006/relationships/slide" Target="slide6.xml"  /><Relationship Id="rId8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7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7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9.jpeg"  /><Relationship Id="rId7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8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8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9.jpeg"  /><Relationship Id="rId7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9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9.bin"  /><Relationship Id="rId4" Type="http://schemas.openxmlformats.org/officeDocument/2006/relationships/image" Target="../media/image1.png"  /><Relationship Id="rId5" Type="http://schemas.openxmlformats.org/officeDocument/2006/relationships/slide" Target="slide6.xml"  /><Relationship Id="rId6" Type="http://schemas.openxmlformats.org/officeDocument/2006/relationships/image" Target="../media/image9.jpeg"  /><Relationship Id="rId7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C\Desktop\점자2.jpg"/>
          <p:cNvPicPr>
            <a:picLocks noChangeAspect="1" noChangeArrowheads="1"/>
          </p:cNvPicPr>
          <p:nvPr/>
        </p:nvPicPr>
        <p:blipFill>
          <a:blip r:embed="rId3" cstate="print">
            <a:lum bright="-70000"/>
          </a:blip>
          <a:srcRect/>
          <a:stretch>
            <a:fillRect/>
          </a:stretch>
        </p:blipFill>
        <p:spPr bwMode="auto">
          <a:xfrm>
            <a:off x="2008" y="-21486"/>
            <a:ext cx="9144000" cy="6597352"/>
          </a:xfrm>
          <a:prstGeom prst="rect">
            <a:avLst/>
          </a:prstGeom>
          <a:noFill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3649" y="546671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2012150036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전민식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3649" y="582675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2012154027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신민구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649" y="618679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2012150006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김다훈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267744" y="1015451"/>
            <a:ext cx="4572000" cy="3637685"/>
            <a:chOff x="2267744" y="1015451"/>
            <a:chExt cx="4572000" cy="3637685"/>
          </a:xfrm>
        </p:grpSpPr>
        <p:sp>
          <p:nvSpPr>
            <p:cNvPr id="5" name="직사각형 4"/>
            <p:cNvSpPr/>
            <p:nvPr/>
          </p:nvSpPr>
          <p:spPr>
            <a:xfrm>
              <a:off x="2699792" y="1412776"/>
              <a:ext cx="3672408" cy="32403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843808" y="1851518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6404" y="2204864"/>
              <a:ext cx="17940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</a:rPr>
                <a:t>점자 학습 및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1800" y="2708920"/>
              <a:ext cx="30380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 smtClean="0">
                  <a:solidFill>
                    <a:schemeClr val="bg1"/>
                  </a:solidFill>
                </a:rPr>
                <a:t>     번역 어플리케이션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7744" y="3535731"/>
              <a:ext cx="4572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Braille learning and translation </a:t>
              </a:r>
            </a:p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applications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43808" y="3356992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4558" y="1015451"/>
              <a:ext cx="178606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졸업연구 제안서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4248" y="5106670"/>
            <a:ext cx="22926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지도교수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공기석교수님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53" y="25962"/>
            <a:ext cx="442191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686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81602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268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1602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2686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81602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95537" y="25962"/>
            <a:ext cx="432048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42869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751785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542869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51785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42869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51785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52938" y="25962"/>
            <a:ext cx="422717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000271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209187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00271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209187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000271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09187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25962"/>
            <a:ext cx="413385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50980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59896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450980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65989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450980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659896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5353" y="790057"/>
            <a:ext cx="44219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5537" y="790057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ㅓ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52938" y="790057"/>
            <a:ext cx="42271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3648" y="790057"/>
            <a:ext cx="41338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353" y="1043405"/>
            <a:ext cx="181034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 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943161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3-2. </a:t>
            </a:r>
            <a:r>
              <a:rPr lang="ko-KR" altLang="en-US" sz="2100" b="1" dirty="0" smtClean="0">
                <a:latin typeface="+mj-ea"/>
                <a:ea typeface="+mj-ea"/>
              </a:rPr>
              <a:t>학습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점자표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점자표를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428544"/>
            <a:ext cx="3648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</a:t>
            </a:r>
            <a:r>
              <a:rPr lang="ko-KR" altLang="en-US" sz="1300" b="1" dirty="0"/>
              <a:t>표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글자의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글자에 해당하는 점자표를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30572" y="4311142"/>
            <a:ext cx="6064481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퀴즈 분야를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소리 및 화면에 출력되는 글</a:t>
            </a:r>
            <a:r>
              <a:rPr lang="ko-KR" altLang="en-US" sz="1300" b="1" dirty="0"/>
              <a:t>자</a:t>
            </a:r>
            <a:r>
              <a:rPr lang="ko-KR" altLang="en-US" sz="1300" b="1" dirty="0" smtClean="0"/>
              <a:t> 또는 점자를 보고 알맞은 점자 또는 글자를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3</a:t>
            </a:r>
            <a:r>
              <a:rPr lang="ko-KR" altLang="en-US" sz="1300" b="1" dirty="0" smtClean="0"/>
              <a:t>번 과정을 반복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모든 문제가 종료되면 점수를 소리로 출력</a:t>
            </a:r>
            <a:r>
              <a:rPr lang="en-US" altLang="ko-KR" sz="1300" b="1" dirty="0" smtClean="0"/>
              <a:t> (</a:t>
            </a:r>
            <a:r>
              <a:rPr lang="ko-KR" altLang="en-US" sz="1300" b="1" dirty="0" smtClean="0"/>
              <a:t>일정 점수 이상이면 합격판정</a:t>
            </a:r>
            <a:r>
              <a:rPr lang="en-US" altLang="ko-KR" sz="13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같은 분야의 퀴즈를 선택하면 더 높아진 수준의 퀴즈를 제공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점자 또는 글자를 입력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점자 또는 글자를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3085" y="1462896"/>
            <a:ext cx="167706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4. </a:t>
            </a:r>
            <a:r>
              <a:rPr lang="ko-KR" altLang="en-US" sz="2100" b="1" dirty="0" smtClean="0">
                <a:latin typeface="+mj-ea"/>
                <a:ea typeface="+mj-ea"/>
              </a:rPr>
              <a:t>퀴즈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91680" y="439978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94320" y="469310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94320" y="4987823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94320" y="530120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9432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94320" y="587463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10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850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시스템 구성도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0205" y="3501008"/>
            <a:ext cx="1060397" cy="1892228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3936509" y="4077072"/>
            <a:ext cx="4451915" cy="187220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352333" y="4413117"/>
            <a:ext cx="144016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59423" y="5278196"/>
            <a:ext cx="1938653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퀴즈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39292" y="5277807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학습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59423" y="4810533"/>
            <a:ext cx="1938654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역번역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39292" y="4802773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번역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7069" y="4294536"/>
            <a:ext cx="3861007" cy="494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음성 출력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pic>
        <p:nvPicPr>
          <p:cNvPr id="81" name="Picture 7" descr="C:\Users\PC\AppData\Local\Microsoft\Windows\INetCache\IE\Z6RNXYSW\hand-finger-arm-person-point-15362-large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625369" y="3916352"/>
            <a:ext cx="864096" cy="1222696"/>
          </a:xfrm>
          <a:prstGeom prst="rect">
            <a:avLst/>
          </a:prstGeom>
          <a:noFill/>
        </p:spPr>
      </p:pic>
      <p:pic>
        <p:nvPicPr>
          <p:cNvPr id="82" name="Picture 3" descr="C:\Users\PC\Desktop\sql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2276872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직선 연결선 84"/>
          <p:cNvCxnSpPr/>
          <p:nvPr/>
        </p:nvCxnSpPr>
        <p:spPr>
          <a:xfrm>
            <a:off x="4427984" y="2708920"/>
            <a:ext cx="324036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084168" y="1988840"/>
            <a:ext cx="0" cy="20475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03621" y="1537628"/>
            <a:ext cx="81259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TTS</a:t>
            </a:r>
            <a:endParaRPr lang="ko-KR" altLang="en-US" sz="2800" b="1" dirty="0"/>
          </a:p>
        </p:txBody>
      </p:sp>
      <p:pic>
        <p:nvPicPr>
          <p:cNvPr id="83" name="Picture 5" descr="C:\Users\PC\Desktop\안스.jpg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2240968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11</a:t>
            </a:r>
            <a:endParaRPr lang="ko-KR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12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347864" y="4141173"/>
            <a:ext cx="401007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51720" y="4545764"/>
            <a:ext cx="1296144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16428" y="4141173"/>
            <a:ext cx="319668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4540478"/>
            <a:ext cx="194421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040" y="419147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4182179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Andorid Studio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2042397" y="434048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470780" y="432445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2771" name="Picture 3" descr="C:\Users\PC\Desktop\sql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579503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773" name="Picture 5" descr="C:\Users\PC\Desktop\안스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88424" y="3615407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TextBox 68"/>
          <p:cNvSpPr txBox="1"/>
          <p:nvPr/>
        </p:nvSpPr>
        <p:spPr>
          <a:xfrm>
            <a:off x="2158943" y="4623519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MYSQL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580112" y="462351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KitKat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환경을 기초로 개발</a:t>
            </a:r>
            <a:endParaRPr lang="en-US" altLang="ko-KR" sz="1200" b="1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8553" y="5167765"/>
            <a:ext cx="5778012" cy="1069547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707904" y="2871082"/>
            <a:ext cx="1437753" cy="1314642"/>
            <a:chOff x="3717235" y="3429000"/>
            <a:chExt cx="1790869" cy="1637522"/>
          </a:xfrm>
        </p:grpSpPr>
        <p:sp>
          <p:nvSpPr>
            <p:cNvPr id="50" name="이등변 삼각형 49"/>
            <p:cNvSpPr/>
            <p:nvPr/>
          </p:nvSpPr>
          <p:spPr>
            <a:xfrm>
              <a:off x="3807905" y="3573016"/>
              <a:ext cx="1587056" cy="1368152"/>
            </a:xfrm>
            <a:prstGeom prst="triangle">
              <a:avLst/>
            </a:prstGeom>
            <a:noFill/>
            <a:ln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717235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92080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502632" y="3429000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7" name="직선 연결선 66"/>
          <p:cNvCxnSpPr>
            <a:stCxn id="54" idx="7"/>
          </p:cNvCxnSpPr>
          <p:nvPr/>
        </p:nvCxnSpPr>
        <p:spPr>
          <a:xfrm flipV="1">
            <a:off x="4486471" y="2636912"/>
            <a:ext cx="345568" cy="25956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60032" y="2636912"/>
            <a:ext cx="1152128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28696" y="22675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   Github</a:t>
            </a:r>
            <a:endParaRPr lang="ko-KR" altLang="en-US" b="1" dirty="0"/>
          </a:p>
        </p:txBody>
      </p:sp>
      <p:pic>
        <p:nvPicPr>
          <p:cNvPr id="32797" name="Picture 29" descr="C:\Users\PC\Desktop\깃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1628800"/>
            <a:ext cx="936103" cy="936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8" name="직사각형 157"/>
          <p:cNvSpPr/>
          <p:nvPr/>
        </p:nvSpPr>
        <p:spPr>
          <a:xfrm>
            <a:off x="5076064" y="242177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148064" y="2708920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/>
            <a:r>
              <a:rPr lang="en-US" altLang="ko-KR" sz="1200" b="1" dirty="0" smtClean="0"/>
              <a:t>- Github</a:t>
            </a:r>
            <a:r>
              <a:rPr lang="ko-KR" altLang="en-US" sz="1200" b="1" dirty="0" smtClean="0"/>
              <a:t>를 활용하여 졸업작품 진행</a:t>
            </a:r>
            <a:endParaRPr lang="en-US" altLang="ko-KR" sz="1200" b="1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13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99592" y="2298358"/>
            <a:ext cx="547726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졸업작품 </a:t>
            </a:r>
            <a:r>
              <a:rPr lang="en-US" altLang="ko-KR" sz="1400" b="1" dirty="0" smtClean="0"/>
              <a:t>GitHub </a:t>
            </a:r>
            <a:r>
              <a:rPr lang="ko-KR" altLang="en-US" sz="1400" b="1" dirty="0" smtClean="0"/>
              <a:t>주소 </a:t>
            </a:r>
            <a:r>
              <a:rPr lang="en-US" altLang="ko-KR" sz="1400" b="1" dirty="0" smtClean="0"/>
              <a:t>: </a:t>
            </a:r>
            <a:r>
              <a:rPr lang="en-US" altLang="ko-KR" sz="1400" b="1" u="sng" dirty="0" smtClean="0">
                <a:solidFill>
                  <a:srgbClr val="0070C0"/>
                </a:solidFill>
              </a:rPr>
              <a:t>https://github.com/alstlr1585/garbage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84984"/>
            <a:ext cx="381642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b="1" dirty="0" smtClean="0"/>
              <a:t>전민식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alstlr1585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김다훈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ekgns0206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신민구</a:t>
            </a:r>
            <a:endParaRPr lang="en-US" altLang="ko-KR" b="1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sinmingu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95536" y="1556792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(2)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34279" y="342230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234279" y="422109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234279" y="508519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Picture 29" descr="C:\Users\PC\Desktop\깃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2996952"/>
            <a:ext cx="2808312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6" name="TextBox 75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14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00811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개발방법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1. TTS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기술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20888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Android Studio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에서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TTS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기술을 이용하여 어플리케이션의 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기능을 구현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6803" name="Picture 3" descr="C:\Users\PC\Desktop\11111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3356992"/>
            <a:ext cx="1076024" cy="1938139"/>
          </a:xfrm>
          <a:prstGeom prst="rect">
            <a:avLst/>
          </a:prstGeom>
          <a:noFill/>
        </p:spPr>
      </p:pic>
      <p:pic>
        <p:nvPicPr>
          <p:cNvPr id="76804" name="Picture 4" descr="C:\Users\PC\AppData\Local\Microsoft\Windows\INetCache\IE\W2U4U3DN\mouth-158695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232122" y="4066180"/>
            <a:ext cx="1148190" cy="1235028"/>
          </a:xfrm>
          <a:prstGeom prst="rect">
            <a:avLst/>
          </a:prstGeom>
          <a:noFill/>
        </p:spPr>
      </p:pic>
      <p:pic>
        <p:nvPicPr>
          <p:cNvPr id="76808" name="Picture 8" descr="C:\Users\PC\Desktop\5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4365104"/>
            <a:ext cx="1265237" cy="914400"/>
          </a:xfrm>
          <a:prstGeom prst="rect">
            <a:avLst/>
          </a:prstGeom>
          <a:noFill/>
        </p:spPr>
      </p:pic>
      <p:sp>
        <p:nvSpPr>
          <p:cNvPr id="82" name="직사각형 81"/>
          <p:cNvSpPr/>
          <p:nvPr/>
        </p:nvSpPr>
        <p:spPr>
          <a:xfrm>
            <a:off x="1423968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글 자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07904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TTS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56176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76809" name="Picture 9" descr="C:\Users\PC\Desktop\66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6407714" y="4442915"/>
            <a:ext cx="252518" cy="498253"/>
          </a:xfrm>
          <a:prstGeom prst="rect">
            <a:avLst/>
          </a:prstGeom>
          <a:noFill/>
        </p:spPr>
      </p:pic>
      <p:sp>
        <p:nvSpPr>
          <p:cNvPr id="86" name="오른쪽 화살표 85"/>
          <p:cNvSpPr/>
          <p:nvPr/>
        </p:nvSpPr>
        <p:spPr>
          <a:xfrm>
            <a:off x="2843808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오른쪽 화살표 86"/>
          <p:cNvSpPr/>
          <p:nvPr/>
        </p:nvSpPr>
        <p:spPr>
          <a:xfrm>
            <a:off x="5148064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15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00811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개발방법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표준점자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56490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점자세상에서 제공하는 점자표준을 활용하여 어플리케이션 내부 점자 데이터베이스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구축 및 활용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7827" name="Picture 3" descr="C:\Users\PC\AppData\Local\Microsoft\Windows\INetCache\IE\5MOAHY6Y\137596699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3675974"/>
            <a:ext cx="1224136" cy="1697242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483768" y="3747982"/>
            <a:ext cx="936104" cy="1546608"/>
            <a:chOff x="6516216" y="2852936"/>
            <a:chExt cx="1656183" cy="2736304"/>
          </a:xfrm>
        </p:grpSpPr>
        <p:sp>
          <p:nvSpPr>
            <p:cNvPr id="45" name="직사각형 44"/>
            <p:cNvSpPr/>
            <p:nvPr/>
          </p:nvSpPr>
          <p:spPr>
            <a:xfrm>
              <a:off x="6516216" y="2852936"/>
              <a:ext cx="1656183" cy="206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93497" y="3003652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7475971" y="3003652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93497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75971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693497" y="4370197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75971" y="4370197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16216" y="4986142"/>
              <a:ext cx="1656183" cy="603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4211960" y="4396054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16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00811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개발방법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3. GitHub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92896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를 활용한 소스 및 버전 관리를 통해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보다 효율적인 협업이 이루어짐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8851" name="Picture 3" descr="C:\Users\PC\Desktop\5555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3212976"/>
            <a:ext cx="2102941" cy="1485709"/>
          </a:xfrm>
          <a:prstGeom prst="rect">
            <a:avLst/>
          </a:prstGeom>
          <a:noFill/>
        </p:spPr>
      </p:pic>
      <p:pic>
        <p:nvPicPr>
          <p:cNvPr id="78852" name="Picture 4" descr="C:\Users\PC\Desktop\1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5517232"/>
            <a:ext cx="864096" cy="678533"/>
          </a:xfrm>
          <a:prstGeom prst="rect">
            <a:avLst/>
          </a:prstGeom>
          <a:noFill/>
        </p:spPr>
      </p:pic>
      <p:pic>
        <p:nvPicPr>
          <p:cNvPr id="54" name="Picture 4" descr="C:\Users\PC\Desktop\1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5517232"/>
            <a:ext cx="864096" cy="678533"/>
          </a:xfrm>
          <a:prstGeom prst="rect">
            <a:avLst/>
          </a:prstGeom>
          <a:noFill/>
        </p:spPr>
      </p:pic>
      <p:pic>
        <p:nvPicPr>
          <p:cNvPr id="55" name="Picture 4" descr="C:\Users\PC\Desktop\1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5517232"/>
            <a:ext cx="864096" cy="678533"/>
          </a:xfrm>
          <a:prstGeom prst="rect">
            <a:avLst/>
          </a:prstGeom>
          <a:noFill/>
        </p:spPr>
      </p:pic>
      <p:cxnSp>
        <p:nvCxnSpPr>
          <p:cNvPr id="60" name="직선 화살표 연결선 59"/>
          <p:cNvCxnSpPr/>
          <p:nvPr/>
        </p:nvCxnSpPr>
        <p:spPr>
          <a:xfrm flipV="1">
            <a:off x="2195736" y="4437112"/>
            <a:ext cx="1368152" cy="1080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411760" y="4581128"/>
            <a:ext cx="1152128" cy="93610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8852" idx="0"/>
          </p:cNvCxnSpPr>
          <p:nvPr/>
        </p:nvCxnSpPr>
        <p:spPr>
          <a:xfrm flipV="1">
            <a:off x="4572000" y="4725144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652120" y="4509120"/>
            <a:ext cx="1080120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652120" y="4653136"/>
            <a:ext cx="936104" cy="86409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716016" y="4725144"/>
            <a:ext cx="0" cy="79208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25502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6456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17</a:t>
            </a:r>
            <a:endParaRPr lang="ko-KR" altLang="en-US" sz="1500" b="1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업무 분담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6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6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6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66322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전민식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3608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5306" y="2158209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 일정 파악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미팅 장소 및 시간 조율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4754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신민구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6102" y="2152308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소스 및 파일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테스트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9312" y="4005064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김다훈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0660" y="4600580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기술 선행 조사 및 학습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소스코드 효율 평가 및 정리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932040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016598" y="4105065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78294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78294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78294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78294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20072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20072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20072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4630" y="466246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04630" y="5066522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04630" y="547321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04630" y="585861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3323" name="Picture 11" descr="C:\Users\PC\AppData\Local\Microsoft\Windows\INetCache\IE\8QGIMJG2\BurnAware.Professional.v5.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473772">
            <a:off x="5075628" y="3860621"/>
            <a:ext cx="2328356" cy="2328356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18</a:t>
            </a:r>
            <a:endParaRPr lang="ko-KR" altLang="en-US" sz="1500" b="1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졸업연구 수행일정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36778"/>
              </p:ext>
            </p:extLst>
          </p:nvPr>
        </p:nvGraphicFramePr>
        <p:xfrm>
          <a:off x="971600" y="1764816"/>
          <a:ext cx="7272807" cy="3968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1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기초 기술 조사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설계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데이터베이스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완전성 보강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테스트 및 디버깅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문서화 및 발표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63448" y="2918276"/>
            <a:ext cx="1152128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49438" y="3418334"/>
            <a:ext cx="2880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49438" y="3918391"/>
            <a:ext cx="2304000" cy="1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039279" y="4933168"/>
            <a:ext cx="4626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17623" y="5433224"/>
            <a:ext cx="1710000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463448" y="2412888"/>
            <a:ext cx="1152128" cy="14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55336" y="4429112"/>
            <a:ext cx="1736944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971600" y="177281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1600" y="2256552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71600" y="573325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71600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44408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91880" cy="6597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6600" b="1" dirty="0" smtClean="0">
                <a:effectLst>
                  <a:outerShdw blurRad="50800" dist="165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</a:t>
            </a:r>
            <a:endParaRPr lang="ko-KR" altLang="en-US" sz="6600" b="1" dirty="0">
              <a:effectLst>
                <a:outerShdw blurRad="50800" dist="165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0"/>
            <a:ext cx="5652120" cy="6597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5675" y="1484784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졸 업 연 구  개 요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85675" y="2060848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관 련 연 구  및  사 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85675" y="2636912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03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수 행  시 나 리 오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85675" y="3212976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구 성 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85675" y="3789040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05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개 발 환 경  및  개 발 방 법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85675" y="4365104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업 무  분 담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85675" y="4941168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졸 업 연 구  수 행 일 정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85675" y="5517232"/>
            <a:ext cx="33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필 요 기 술  및 참 고 일 정</a:t>
            </a:r>
            <a:endParaRPr lang="ko-KR" altLang="en-US" sz="1600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4966724" y="1916832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966724" y="2492896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966724" y="3068960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66724" y="3645024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966724" y="4221088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66724" y="4797152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966724" y="5373216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1/2 액자 40"/>
          <p:cNvSpPr/>
          <p:nvPr/>
        </p:nvSpPr>
        <p:spPr>
          <a:xfrm>
            <a:off x="4427984" y="141277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1/2 액자 41"/>
          <p:cNvSpPr/>
          <p:nvPr/>
        </p:nvSpPr>
        <p:spPr>
          <a:xfrm rot="5400000">
            <a:off x="8028384" y="141277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1/2 액자 42"/>
          <p:cNvSpPr/>
          <p:nvPr/>
        </p:nvSpPr>
        <p:spPr>
          <a:xfrm rot="16200000">
            <a:off x="4427984" y="5805264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1/2 액자 43"/>
          <p:cNvSpPr/>
          <p:nvPr/>
        </p:nvSpPr>
        <p:spPr>
          <a:xfrm rot="10800000">
            <a:off x="8028384" y="5805263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19</a:t>
            </a:r>
            <a:endParaRPr lang="ko-KR" altLang="en-US" sz="1500" b="1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필요기술 및 참고문서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2420888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관리 및 협업을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9552" y="2716121"/>
            <a:ext cx="806489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 : https://git-scm.com/downloads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GitHub : https://github.com/</a:t>
            </a: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76" y="357301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데이터베이스 구축을 위한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9552" y="3868249"/>
            <a:ext cx="8064896" cy="10801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: https://www.mysql.com/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Workbench : http://www.mysql.com/products/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</a:rPr>
              <a:t>   홍의경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"MySQL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기반 데이터베이스 배움터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생능 출판사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2012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년 출판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5576" y="5085184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애플리케이션 구축을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2" y="5380417"/>
            <a:ext cx="806489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Studio : https://developer.android.com/studio/index.html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API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: https://developer.android.com/reference/packages.html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900" y="290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0900" y="320179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20900" y="409302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20900" y="438369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20900" y="466767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0900" y="558924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20900" y="588660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55576" y="141277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점자 표준 준수를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1708009"/>
            <a:ext cx="806489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점자세상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:  http://www.braillekorea.org/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0900" y="19327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PC\Desktop\점자사3.jpg"/>
          <p:cNvPicPr>
            <a:picLocks noChangeAspect="1" noChangeArrowheads="1"/>
          </p:cNvPicPr>
          <p:nvPr/>
        </p:nvPicPr>
        <p:blipFill>
          <a:blip r:embed="rId2" cstate="print">
            <a:lum bright="-88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2060848"/>
            <a:ext cx="33137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8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  </a:t>
            </a:r>
            <a:endParaRPr lang="ko-KR" altLang="en-US" sz="4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2492896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컴퓨터공학과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졸업연구 제안서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1026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     </a:t>
            </a:r>
            <a:r>
              <a:rPr lang="ko-KR" altLang="en-US" sz="2400" b="1"/>
              <a:t>졸업연구 개요</a:t>
            </a:r>
            <a:endParaRPr lang="ko-KR" altLang="en-US" sz="2000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chemeClr val="tx1"/>
                </a:solidFill>
              </a:rPr>
              <a:t>1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ysClr val="windowText" lastClr="000000"/>
                </a:solidFill>
              </a:rPr>
              <a:t>구성도</a:t>
            </a:r>
            <a:endParaRPr lang="ko-KR" altLang="en-US" sz="1300" b="1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 b="1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600" b="1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ysClr val="windowText" lastClr="000000"/>
                </a:solidFill>
              </a:rPr>
              <a:t>사 례</a:t>
            </a:r>
            <a:endParaRPr lang="ko-KR" altLang="en-US" sz="1300" b="1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ysClr val="windowText" lastClr="000000"/>
                </a:solidFill>
              </a:rPr>
              <a:t>개 요</a:t>
            </a:r>
            <a:endParaRPr lang="ko-KR" altLang="en-US" sz="1300" b="1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300" b="1">
                <a:solidFill>
                  <a:sysClr val="windowText" lastClr="000000"/>
                </a:solidFill>
              </a:rPr>
              <a:t>시나리오</a:t>
            </a:r>
            <a:endParaRPr lang="ko-KR" altLang="en-US" sz="1300" b="1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136996"/>
            <a:ext cx="840889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300" b="1">
                <a:solidFill>
                  <a:sysClr val="windowText" lastClr="000000"/>
                </a:solidFill>
              </a:rPr>
              <a:t>개발방법</a:t>
            </a:r>
            <a:endParaRPr lang="ko-KR" altLang="en-US" sz="1300" b="1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300" b="1">
                <a:solidFill>
                  <a:sysClr val="windowText" lastClr="000000"/>
                </a:solidFill>
              </a:rPr>
              <a:t>업무분담</a:t>
            </a:r>
            <a:endParaRPr lang="ko-KR" altLang="en-US" sz="1300" b="1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300" b="1">
                <a:solidFill>
                  <a:sysClr val="windowText" lastClr="000000"/>
                </a:solidFill>
              </a:rPr>
              <a:t>수행일정</a:t>
            </a:r>
            <a:endParaRPr lang="ko-KR" altLang="en-US" sz="1300" b="1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3829" y="136996"/>
            <a:ext cx="851516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300" b="1">
                <a:solidFill>
                  <a:sysClr val="windowText" lastClr="000000"/>
                </a:solidFill>
              </a:rPr>
              <a:t>참고일정</a:t>
            </a:r>
            <a:endParaRPr lang="ko-KR" altLang="en-US" sz="1300" b="1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>
                <a:latin typeface="+mn-ea"/>
              </a:rPr>
              <a:t>졸업연구 제안서  </a:t>
            </a:r>
            <a:endParaRPr lang="ko-KR" altLang="en-US" sz="1100" b="1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>
                <a:latin typeface="+mj-ea"/>
                <a:ea typeface="+mj-ea"/>
              </a:rPr>
              <a:t>지난발표에서의 지적사항</a:t>
            </a:r>
            <a:endParaRPr lang="en-US" altLang="ko-KR" sz="1900" b="1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>
                <a:latin typeface="+mj-ea"/>
                <a:ea typeface="+mj-ea"/>
              </a:rPr>
              <a:t>지적사항에 대한 답변</a:t>
            </a:r>
            <a:endParaRPr lang="en-US" altLang="ko-KR" sz="1900" b="1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>
                <a:solidFill>
                  <a:schemeClr val="tx1"/>
                </a:solidFill>
              </a:rPr>
              <a:t>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>
                <a:solidFill>
                  <a:schemeClr val="tx1"/>
                </a:solidFill>
              </a:rPr>
              <a:t>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3656" y="422186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>
                <a:solidFill>
                  <a:schemeClr val="tx1"/>
                </a:solidFill>
              </a:rPr>
              <a:t>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6296" y="52066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>
                <a:solidFill>
                  <a:schemeClr val="tx1"/>
                </a:solidFill>
              </a:rPr>
              <a:t>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6296" y="555611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>
                <a:solidFill>
                  <a:schemeClr val="tx1"/>
                </a:solidFill>
              </a:rPr>
              <a:t>3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126051" cy="821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>
                <a:latin typeface="+mn-ea"/>
              </a:rPr>
              <a:t>사전조사를 통해 작품의 유용성을 확인해 볼 것</a:t>
            </a:r>
            <a:endParaRPr lang="ko-KR" altLang="en-US" sz="1300">
              <a:latin typeface="+mn-ea"/>
            </a:endParaRP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>
                <a:latin typeface="+mn-ea"/>
              </a:rPr>
              <a:t>사전조사 필요</a:t>
            </a:r>
            <a:r>
              <a:rPr lang="en-US" altLang="ko-KR" sz="1300">
                <a:latin typeface="+mn-ea"/>
              </a:rPr>
              <a:t>. </a:t>
            </a:r>
            <a:r>
              <a:rPr lang="ko-KR" altLang="en-US" sz="1300">
                <a:latin typeface="+mn-ea"/>
              </a:rPr>
              <a:t>장애인을 실제로 만나 </a:t>
            </a:r>
            <a:r>
              <a:rPr lang="en-US" altLang="ko-KR" sz="1300">
                <a:latin typeface="+mn-ea"/>
              </a:rPr>
              <a:t>FeedBack </a:t>
            </a:r>
            <a:r>
              <a:rPr lang="ko-KR" altLang="en-US" sz="1300">
                <a:latin typeface="+mn-ea"/>
              </a:rPr>
              <a:t>필요</a:t>
            </a:r>
            <a:r>
              <a:rPr lang="en-US" altLang="ko-KR" sz="1300">
                <a:latin typeface="+mn-ea"/>
              </a:rPr>
              <a:t>.</a:t>
            </a:r>
            <a:endParaRPr lang="en-US" altLang="ko-KR" sz="130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084440"/>
            <a:ext cx="7431225" cy="1733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>
                <a:latin typeface="+mn-ea"/>
              </a:rPr>
              <a:t>사단법인 한국시각장애인연합회를 직접 방문하여 시각장애인을 만나 </a:t>
            </a:r>
            <a:r>
              <a:rPr lang="en-US" altLang="ko-KR" sz="1300">
                <a:latin typeface="+mn-ea"/>
              </a:rPr>
              <a:t>FeedBack</a:t>
            </a:r>
            <a:r>
              <a:rPr lang="ko-KR" altLang="en-US" sz="1300">
                <a:latin typeface="+mn-ea"/>
              </a:rPr>
              <a:t>을 받음</a:t>
            </a:r>
            <a:r>
              <a:rPr lang="en-US" altLang="ko-KR" sz="1300">
                <a:latin typeface="+mn-ea"/>
              </a:rPr>
              <a:t>.</a:t>
            </a:r>
            <a:r>
              <a:rPr lang="ko-KR" altLang="en-US" sz="1300">
                <a:latin typeface="+mn-ea"/>
              </a:rPr>
              <a:t> </a:t>
            </a:r>
            <a:endParaRPr lang="ko-KR" altLang="en-US" sz="130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/>
              <a:t>실제 상담 결과 교수님의 말씀대로 시각장애인의 입장에선 실용성이 없다고 판단</a:t>
            </a:r>
            <a:r>
              <a:rPr lang="en-US" altLang="ko-KR" sz="1300"/>
              <a:t>.</a:t>
            </a:r>
            <a:endParaRPr lang="en-US" altLang="ko-KR" sz="1300"/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/>
              <a:t>전문가와의 상담 결과</a:t>
            </a:r>
            <a:r>
              <a:rPr lang="en-US" altLang="ko-KR" sz="1300"/>
              <a:t>, </a:t>
            </a:r>
            <a:r>
              <a:rPr lang="ko-KR" altLang="en-US" sz="1300"/>
              <a:t>비장애인의 경우 점자를 학습할 수 있는 환경이 매우 빈약하여 졸업연구의 </a:t>
            </a:r>
            <a:endParaRPr lang="ko-KR" altLang="en-US" sz="1300"/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/>
              <a:t>대상을 시각장애인에서 비장애인으로 변경하면 유용성이 있을 것이라는 </a:t>
            </a:r>
            <a:r>
              <a:rPr lang="en-US" altLang="ko-KR" sz="1300"/>
              <a:t>FeedBack</a:t>
            </a:r>
            <a:r>
              <a:rPr lang="ko-KR" altLang="en-US" sz="1300"/>
              <a:t>을 받음</a:t>
            </a:r>
            <a:r>
              <a:rPr lang="en-US" altLang="ko-KR" sz="1300"/>
              <a:t>.</a:t>
            </a:r>
            <a:endParaRPr lang="en-US" altLang="ko-KR" sz="1300"/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300">
                <a:latin typeface="+mn-ea"/>
              </a:rPr>
              <a:t>3page(</a:t>
            </a:r>
            <a:r>
              <a:rPr lang="ko-KR" altLang="en-US" sz="1300">
                <a:latin typeface="+mn-ea"/>
              </a:rPr>
              <a:t>개요</a:t>
            </a:r>
            <a:r>
              <a:rPr lang="en-US" altLang="ko-KR" sz="1300">
                <a:latin typeface="+mn-ea"/>
              </a:rPr>
              <a:t>), 5~9page(</a:t>
            </a:r>
            <a:r>
              <a:rPr lang="ko-KR" altLang="en-US" sz="1300">
                <a:latin typeface="+mn-ea"/>
              </a:rPr>
              <a:t>수행 시나리오</a:t>
            </a:r>
            <a:r>
              <a:rPr lang="en-US" altLang="ko-KR" sz="1300">
                <a:latin typeface="+mn-ea"/>
              </a:rPr>
              <a:t>)  </a:t>
            </a:r>
            <a:r>
              <a:rPr lang="ko-KR" altLang="en-US" sz="1300">
                <a:latin typeface="+mn-ea"/>
              </a:rPr>
              <a:t>수정</a:t>
            </a:r>
            <a:endParaRPr lang="en-US" altLang="ko-KR" sz="13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졸업연구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218877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latin typeface="+mj-ea"/>
                <a:ea typeface="+mj-ea"/>
              </a:rPr>
              <a:t>지적사항 근거자료</a:t>
            </a:r>
            <a:endParaRPr lang="en-US" altLang="ko-KR" sz="1900" b="1" dirty="0" smtClean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857554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1923" name="Picture 3" descr="C:\Users\sinmingu\Desktop\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t="27045" r="6589" b="9817"/>
          <a:stretch/>
        </p:blipFill>
        <p:spPr bwMode="auto">
          <a:xfrm>
            <a:off x="4907907" y="3861048"/>
            <a:ext cx="2904453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08865" y="2253148"/>
            <a:ext cx="734528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1300" dirty="0" smtClean="0"/>
              <a:t>서울특별시 </a:t>
            </a:r>
            <a:r>
              <a:rPr lang="ko-KR" altLang="en-US" sz="1300" dirty="0"/>
              <a:t>영등포구 의사당대로 </a:t>
            </a:r>
            <a:r>
              <a:rPr lang="en-US" altLang="ko-KR" sz="1300" dirty="0"/>
              <a:t>22 </a:t>
            </a:r>
            <a:r>
              <a:rPr lang="ko-KR" altLang="en-US" sz="1300" dirty="0"/>
              <a:t>이룸센터 </a:t>
            </a:r>
            <a:r>
              <a:rPr lang="en-US" altLang="ko-KR" sz="1300" dirty="0"/>
              <a:t>6</a:t>
            </a:r>
            <a:r>
              <a:rPr lang="ko-KR" altLang="en-US" sz="1300" dirty="0"/>
              <a:t>층 </a:t>
            </a:r>
            <a:r>
              <a:rPr lang="en-US" altLang="ko-KR" sz="1300" dirty="0"/>
              <a:t>601</a:t>
            </a:r>
            <a:r>
              <a:rPr lang="ko-KR" altLang="en-US" sz="1300" dirty="0" smtClean="0"/>
              <a:t>호 </a:t>
            </a:r>
            <a:r>
              <a:rPr lang="en-US" altLang="ko-KR" sz="1300" dirty="0" smtClean="0"/>
              <a:t>‘</a:t>
            </a:r>
            <a:r>
              <a:rPr lang="ko-KR" altLang="en-US" sz="1300" dirty="0" smtClean="0"/>
              <a:t>사단법인 한국시각장애인연합회</a:t>
            </a:r>
            <a:r>
              <a:rPr lang="en-US" altLang="ko-KR" sz="1300" dirty="0" smtClean="0"/>
              <a:t>’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방문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3300"/>
              </a:lnSpc>
            </a:pPr>
            <a:r>
              <a:rPr lang="ko-KR" altLang="en-US" sz="1300" dirty="0" smtClean="0">
                <a:latin typeface="+mn-ea"/>
              </a:rPr>
              <a:t>시각장애인 </a:t>
            </a:r>
            <a:r>
              <a:rPr lang="en-US" altLang="ko-KR" sz="1300" dirty="0" smtClean="0">
                <a:latin typeface="+mn-ea"/>
              </a:rPr>
              <a:t>‘</a:t>
            </a:r>
            <a:r>
              <a:rPr lang="ko-KR" altLang="en-US" sz="1300" dirty="0" smtClean="0">
                <a:latin typeface="+mn-ea"/>
              </a:rPr>
              <a:t>최정금</a:t>
            </a:r>
            <a:r>
              <a:rPr lang="en-US" altLang="ko-KR" sz="1300" dirty="0" smtClean="0">
                <a:latin typeface="+mn-ea"/>
              </a:rPr>
              <a:t>’ </a:t>
            </a:r>
            <a:r>
              <a:rPr lang="ko-KR" altLang="en-US" sz="1300" dirty="0" smtClean="0">
                <a:latin typeface="+mn-ea"/>
              </a:rPr>
              <a:t>직원을 직접 만나 졸업작품의 방향성을 제시받음</a:t>
            </a:r>
            <a:r>
              <a:rPr lang="en-US" altLang="ko-KR" sz="1300" dirty="0" smtClean="0">
                <a:latin typeface="+mn-ea"/>
              </a:rPr>
              <a:t> </a:t>
            </a:r>
          </a:p>
          <a:p>
            <a:pPr>
              <a:lnSpc>
                <a:spcPts val="2900"/>
              </a:lnSpc>
            </a:pPr>
            <a:endParaRPr lang="en-US" altLang="ko-KR" sz="1300" dirty="0" smtClean="0">
              <a:latin typeface="+mn-ea"/>
            </a:endParaRPr>
          </a:p>
        </p:txBody>
      </p:sp>
      <p:pic>
        <p:nvPicPr>
          <p:cNvPr id="81927" name="Picture 7" descr="C:\Users\sinmingu\Desktop\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2909820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협회 정문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47018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직원 명함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839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졸업연구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844" y="152663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8874" y="1443256"/>
            <a:ext cx="83376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개발 배경</a:t>
            </a:r>
            <a:endParaRPr lang="en-US" altLang="ko-KR" sz="1700" b="1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</a:t>
            </a:r>
            <a:r>
              <a:rPr lang="en-US" altLang="ko-KR" sz="1300" b="1" dirty="0" smtClean="0">
                <a:latin typeface="+mn-ea"/>
              </a:rPr>
              <a:t>.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일반인이 점자를 배우기 위한 점자학습 환경이 매우 빈약</a:t>
            </a:r>
            <a:endParaRPr lang="en-US" altLang="ko-KR" sz="1300" dirty="0" smtClean="0">
              <a:latin typeface="+mn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후천적으로 시력을 잃은 대부분의 사람들의 경우 우울증</a:t>
            </a:r>
            <a:r>
              <a:rPr lang="en-US" altLang="ko-KR" sz="1300" dirty="0" smtClean="0">
                <a:latin typeface="+mj-ea"/>
              </a:rPr>
              <a:t>, </a:t>
            </a:r>
            <a:r>
              <a:rPr lang="ko-KR" altLang="en-US" sz="1300" dirty="0" smtClean="0">
                <a:latin typeface="+mj-ea"/>
              </a:rPr>
              <a:t>자살기도 등의 증상을 보여 주변인의 도움 필요</a:t>
            </a:r>
            <a:endParaRPr lang="en-US" altLang="ko-KR" sz="1300" dirty="0" smtClean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3. </a:t>
            </a:r>
            <a:r>
              <a:rPr lang="ko-KR" altLang="en-US" sz="1300" dirty="0" smtClean="0">
                <a:latin typeface="+mj-ea"/>
              </a:rPr>
              <a:t>시각장애인들은 주변인의 도움 없이는</a:t>
            </a:r>
            <a:r>
              <a:rPr lang="ko-KR" altLang="en-US" sz="1300" b="1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점자학습 의욕 부족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4.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시각장애인들을 교육하고 도와주는 사람들은 점자에 관한 지식이 필요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9322" y="3555965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4936" y="3227492"/>
            <a:ext cx="842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b="1" dirty="0" smtClean="0">
              <a:latin typeface="+mj-ea"/>
            </a:endParaRPr>
          </a:p>
          <a:p>
            <a:r>
              <a:rPr lang="ko-KR" altLang="en-US" sz="1700" b="1" dirty="0" smtClean="0">
                <a:latin typeface="+mj-ea"/>
              </a:rPr>
              <a:t>목표</a:t>
            </a:r>
            <a:endParaRPr lang="en-US" altLang="ko-KR" sz="1700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일반인들도 어플리케이션으로 점자를 배울 수 있는 친근한 환경 조성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>
                <a:latin typeface="+mj-ea"/>
              </a:rPr>
              <a:t>2</a:t>
            </a:r>
            <a:r>
              <a:rPr lang="en-US" altLang="ko-KR" sz="1300" b="1" dirty="0" smtClean="0">
                <a:latin typeface="+mj-ea"/>
              </a:rPr>
              <a:t>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</a:t>
            </a:r>
            <a:r>
              <a:rPr lang="en-US" altLang="ko-KR" sz="1300" dirty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</a:rPr>
              <a:t>/ </a:t>
            </a:r>
            <a:r>
              <a:rPr lang="ko-KR" altLang="en-US" sz="1300" dirty="0" smtClean="0">
                <a:latin typeface="+mj-ea"/>
              </a:rPr>
              <a:t>점자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한글로 번</a:t>
            </a:r>
            <a:r>
              <a:rPr lang="ko-KR" altLang="en-US" sz="1300" dirty="0">
                <a:latin typeface="+mj-ea"/>
              </a:rPr>
              <a:t>역</a:t>
            </a:r>
            <a:r>
              <a:rPr lang="ko-KR" altLang="en-US" sz="1300" dirty="0" smtClean="0">
                <a:latin typeface="+mj-ea"/>
              </a:rPr>
              <a:t>할 수 있어 점자들을 쉽게 학습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608" y="488484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638" y="4841865"/>
            <a:ext cx="7364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기대 효과</a:t>
            </a:r>
            <a:endParaRPr lang="en-US" altLang="ko-KR" sz="1700" b="1" dirty="0" smtClean="0">
              <a:latin typeface="+mj-ea"/>
            </a:endParaRPr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주변인들의 학습 및 도움으로 인해 후천적 시각장애인들의 사회복귀 소요시간 단축 </a:t>
            </a:r>
            <a:r>
              <a:rPr lang="en-US" altLang="ko-KR" sz="1300" dirty="0" smtClean="0">
                <a:latin typeface="+mj-ea"/>
              </a:rPr>
              <a:t> </a:t>
            </a: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많은 일반인들이 점자를 학습함으로써 시각장애인에 대한 편견 해소</a:t>
            </a:r>
            <a:endParaRPr lang="en-US" altLang="ko-KR" sz="1300" dirty="0" smtClean="0">
              <a:latin typeface="+mj-ea"/>
            </a:endParaRPr>
          </a:p>
          <a:p>
            <a:r>
              <a:rPr lang="en-US" altLang="ko-KR" sz="1300" dirty="0" smtClean="0">
                <a:latin typeface="+mj-ea"/>
              </a:rPr>
              <a:t> </a:t>
            </a:r>
            <a:endParaRPr lang="en-US" altLang="ko-KR" sz="1300" dirty="0">
              <a:latin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701" name="Picture 5" descr="C:\Users\PC\Desktop\점자학습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060848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700" name="Picture 4" descr="C:\Users\PC\Desktop\소리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060848"/>
            <a:ext cx="144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Image" r:id="rId5" imgW="10463492" imgH="2184127" progId="">
                  <p:embed/>
                </p:oleObj>
              </mc:Choice>
              <mc:Fallback>
                <p:oleObj name="Image" r:id="rId5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100" b="1" dirty="0" smtClean="0"/>
              <a:t>졸업연구 및 사례</a:t>
            </a:r>
            <a:endParaRPr lang="ko-KR" altLang="en-US" sz="21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7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7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7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8692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845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6925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005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34499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3648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점역프로그램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모바일 소리책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점자 학습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699" name="Picture 3" descr="C:\Users\PC\Desktop\점역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2060848"/>
            <a:ext cx="1440160" cy="144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1907704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83968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660232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245" y="3933056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키보드로 문자를 입력하면 그에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맞는 점자를 출력해주는 프로그램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395028" y="39330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음성으로 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잡지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등을 스마트폰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으로 이용할 수 있는 어플리케이션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77281" y="3933056"/>
            <a:ext cx="1996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한글 자모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영어를 학습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할 수 있는 어플리케이션</a:t>
            </a:r>
            <a:endParaRPr lang="ko-KR" altLang="en-US" sz="1100" dirty="0"/>
          </a:p>
        </p:txBody>
      </p:sp>
      <p:sp>
        <p:nvSpPr>
          <p:cNvPr id="41" name="아래쪽 화살표 40"/>
          <p:cNvSpPr/>
          <p:nvPr/>
        </p:nvSpPr>
        <p:spPr>
          <a:xfrm>
            <a:off x="4211960" y="4374435"/>
            <a:ext cx="576064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87824" y="4743806"/>
            <a:ext cx="3666388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터치를 이용한 쉬운 점자 입력 방식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단어나 문장 완성시 음성출력 제공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각 문자마다 입력방법 음성출력 제공  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다양한 형태의 학습퀴즈 제공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한글 입력시 해당 글자에 맞는 점자 출력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27795" y="527322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27795" y="561723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27795" y="594928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927795" y="629998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27795" y="493183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97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83979" y="4444572"/>
            <a:ext cx="6042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사용자가 어플리케이션의 </a:t>
            </a:r>
            <a:r>
              <a:rPr lang="en-US" altLang="ko-KR" sz="1500" b="1" dirty="0" smtClean="0">
                <a:latin typeface="+mn-ea"/>
              </a:rPr>
              <a:t>‘</a:t>
            </a:r>
            <a:r>
              <a:rPr lang="ko-KR" altLang="en-US" sz="1500" b="1" dirty="0" smtClean="0">
                <a:latin typeface="+mn-ea"/>
              </a:rPr>
              <a:t>번역</a:t>
            </a:r>
            <a:r>
              <a:rPr lang="en-US" altLang="ko-KR" sz="1500" b="1" dirty="0" smtClean="0">
                <a:latin typeface="+mn-ea"/>
              </a:rPr>
              <a:t>’ </a:t>
            </a:r>
            <a:r>
              <a:rPr lang="ko-KR" altLang="en-US" sz="1500" b="1" dirty="0" smtClean="0">
                <a:latin typeface="+mn-ea"/>
              </a:rPr>
              <a:t>옵션을 선택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사용자가 알고 싶은 점자를 어플리케이션에 입력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입력한 점자를 가지고 내부 데이터베이스에서 매칭되는 문자를 반환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반환된 문자를 화면을 통해 사용자에게 전달</a:t>
            </a:r>
            <a:endParaRPr lang="en-US" altLang="ko-KR" sz="1500" b="1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085" y="1462896"/>
            <a:ext cx="167706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1. </a:t>
            </a:r>
            <a:r>
              <a:rPr lang="ko-KR" altLang="en-US" sz="2100" b="1" dirty="0" smtClean="0">
                <a:latin typeface="+mj-ea"/>
                <a:ea typeface="+mj-ea"/>
              </a:rPr>
              <a:t>번역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82350" y="45624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2350" y="523853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235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350" y="48851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입력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51920" y="3841303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화면에 문자 출력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55336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79712" y="4444572"/>
            <a:ext cx="6234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/>
              <a:t>사용자가 어플리케이션의 </a:t>
            </a:r>
            <a:r>
              <a:rPr lang="en-US" altLang="ko-KR" sz="1500" b="1" dirty="0" smtClean="0"/>
              <a:t>‘</a:t>
            </a:r>
            <a:r>
              <a:rPr lang="ko-KR" altLang="en-US" sz="1500" b="1" dirty="0" smtClean="0"/>
              <a:t>역번역</a:t>
            </a:r>
            <a:r>
              <a:rPr lang="en-US" altLang="ko-KR" sz="1500" b="1" dirty="0" smtClean="0"/>
              <a:t>’ </a:t>
            </a:r>
            <a:r>
              <a:rPr lang="ko-KR" altLang="en-US" sz="1500" b="1" dirty="0" smtClean="0"/>
              <a:t>옵션을 선택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사용자가 점자로 표현하고 싶은 문자를 입력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입력한 문자를 가지고 내부 데이터베이스에서 매칭되는 점자들을 반환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반환된 점자를 화면을 통해 사용자에게 전달</a:t>
            </a:r>
            <a:endParaRPr lang="en-US" altLang="ko-KR" sz="1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3085" y="1462896"/>
            <a:ext cx="194636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2. </a:t>
            </a:r>
            <a:r>
              <a:rPr lang="ko-KR" altLang="en-US" sz="2100" b="1" dirty="0" smtClean="0">
                <a:latin typeface="+mj-ea"/>
                <a:ea typeface="+mj-ea"/>
              </a:rPr>
              <a:t>역번역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문자 입력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384130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화면에 점자를 출력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82350" y="45624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2350" y="523853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35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82350" y="48851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-36512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91700" y="4428544"/>
            <a:ext cx="4886274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따라쓰기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학습하고 싶은 문자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화면에 나오는 글자에 대해 점자를 따라서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글자를 맞추면 다음 글자를 입력 할 수 있는 입력화면으로 전환</a:t>
            </a:r>
            <a:endParaRPr lang="en-US" altLang="ko-KR" sz="13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3085" y="1462896"/>
            <a:ext cx="1943161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3-1. </a:t>
            </a:r>
            <a:r>
              <a:rPr lang="ko-KR" altLang="en-US" sz="2100" b="1" dirty="0" smtClean="0">
                <a:latin typeface="+mj-ea"/>
                <a:ea typeface="+mj-ea"/>
              </a:rPr>
              <a:t>학습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따라쓰기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26368" y="57258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0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1247</ep:Words>
  <ep:PresentationFormat>화면 슬라이드 쇼(4:3)</ep:PresentationFormat>
  <ep:Paragraphs>428</ep:Paragraphs>
  <ep:Slides>21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Microsoft Corporation</dc:creator>
  <cp:lastModifiedBy>CUBE</cp:lastModifiedBy>
  <dcterms:modified xsi:type="dcterms:W3CDTF">2017-01-09T06:14:32.902</dcterms:modified>
  <cp:revision>367</cp:revision>
  <dc:title>슬라이드 1</dc:title>
</cp:coreProperties>
</file>