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307" r:id="rId5"/>
    <p:sldId id="259" r:id="rId6"/>
    <p:sldId id="260" r:id="rId7"/>
    <p:sldId id="261" r:id="rId8"/>
    <p:sldId id="263" r:id="rId9"/>
    <p:sldId id="264" r:id="rId10"/>
    <p:sldId id="265" r:id="rId11"/>
    <p:sldId id="298" r:id="rId12"/>
    <p:sldId id="305" r:id="rId13"/>
    <p:sldId id="266" r:id="rId14"/>
    <p:sldId id="303" r:id="rId15"/>
    <p:sldId id="267" r:id="rId16"/>
    <p:sldId id="268" r:id="rId17"/>
    <p:sldId id="269" r:id="rId18"/>
    <p:sldId id="270" r:id="rId19"/>
    <p:sldId id="273" r:id="rId20"/>
    <p:sldId id="272" r:id="rId21"/>
    <p:sldId id="274" r:id="rId22"/>
    <p:sldId id="304" r:id="rId23"/>
    <p:sldId id="275" r:id="rId24"/>
    <p:sldId id="291" r:id="rId25"/>
    <p:sldId id="277" r:id="rId26"/>
    <p:sldId id="294" r:id="rId27"/>
    <p:sldId id="295" r:id="rId28"/>
    <p:sldId id="296" r:id="rId29"/>
    <p:sldId id="306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3"/>
    <p:restoredTop sz="97509"/>
  </p:normalViewPr>
  <p:slideViewPr>
    <p:cSldViewPr>
      <p:cViewPr varScale="1">
        <p:scale>
          <a:sx n="111" d="100"/>
          <a:sy n="111" d="100"/>
        </p:scale>
        <p:origin x="-1920" y="-84"/>
      </p:cViewPr>
      <p:guideLst>
        <p:guide orient="horz" pos="2158"/>
        <p:guide pos="2878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548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E780004-1B8F-485E-A775-5644E5C0CC2F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5E37E2E-FFDA-4D1E-9CCE-C1016288802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120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5E37E2E-FFDA-4D1E-9CCE-C10162888020}" type="slidenum">
              <a:rPr lang="ko-KR" altLang="en-US"/>
              <a:pPr lvl="0">
                <a:defRPr lang="ko-KR" altLang="en-US"/>
              </a:pPr>
              <a:t>36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slide" Target="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slide" Target="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slide" Target="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slide" Target="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slide" Target="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.png"/><Relationship Id="rId5" Type="http://schemas.openxmlformats.org/officeDocument/2006/relationships/image" Target="../media/image9.jpeg"/><Relationship Id="rId4" Type="http://schemas.openxmlformats.org/officeDocument/2006/relationships/image" Target="../media/image1.png"/><Relationship Id="rId9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.png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slide" Target="slide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oleObject" Target="../embeddings/oleObject30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.png"/><Relationship Id="rId9" Type="http://schemas.openxmlformats.org/officeDocument/2006/relationships/slide" Target="slide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slide" Target="slide7.xml"/><Relationship Id="rId5" Type="http://schemas.openxmlformats.org/officeDocument/2006/relationships/image" Target="../media/image16.jpe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oleObject" Target="../embeddings/oleObject32.bin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.png"/><Relationship Id="rId9" Type="http://schemas.openxmlformats.org/officeDocument/2006/relationships/slide" Target="slid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slide" Target="slide7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slide" Target="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slide" Target="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slide" Target="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6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3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slide" Target="slide7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slide" Target="slide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slide" Target="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slide" Target="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slide" Target="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PC\Desktop\점자2.jpg"/>
          <p:cNvPicPr>
            <a:picLocks noChangeAspect="1" noChangeArrowheads="1"/>
          </p:cNvPicPr>
          <p:nvPr/>
        </p:nvPicPr>
        <p:blipFill>
          <a:blip r:embed="rId3" cstate="print">
            <a:lum bright="-70000"/>
          </a:blip>
          <a:srcRect/>
          <a:stretch>
            <a:fillRect/>
          </a:stretch>
        </p:blipFill>
        <p:spPr bwMode="auto">
          <a:xfrm>
            <a:off x="2008" y="-21486"/>
            <a:ext cx="9144000" cy="6597352"/>
          </a:xfrm>
          <a:prstGeom prst="rect">
            <a:avLst/>
          </a:prstGeom>
          <a:noFill/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Image" r:id="rId4" imgW="10463492" imgH="2184127" progId="">
                  <p:embed/>
                </p:oleObj>
              </mc:Choice>
              <mc:Fallback>
                <p:oleObj name="Image" r:id="rId4" imgW="10463492" imgH="2184127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33649" y="546671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2012150036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전민식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3649" y="582675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2012154027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신민구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3649" y="618679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2012150006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김다훈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267744" y="1015451"/>
            <a:ext cx="4572000" cy="3637685"/>
            <a:chOff x="2267744" y="1015451"/>
            <a:chExt cx="4572000" cy="3637685"/>
          </a:xfrm>
        </p:grpSpPr>
        <p:sp>
          <p:nvSpPr>
            <p:cNvPr id="5" name="직사각형 4"/>
            <p:cNvSpPr/>
            <p:nvPr/>
          </p:nvSpPr>
          <p:spPr>
            <a:xfrm>
              <a:off x="2699792" y="1412776"/>
              <a:ext cx="3672408" cy="32403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843808" y="1851518"/>
              <a:ext cx="33843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56404" y="2204864"/>
              <a:ext cx="17940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chemeClr val="bg1"/>
                  </a:solidFill>
                </a:rPr>
                <a:t>점자 학습 및</a:t>
              </a:r>
              <a:endParaRPr lang="en-US" altLang="ko-KR" sz="22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2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1800" y="2708920"/>
              <a:ext cx="30380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b="1" dirty="0" smtClean="0">
                  <a:solidFill>
                    <a:schemeClr val="bg1"/>
                  </a:solidFill>
                </a:rPr>
                <a:t>     번역 어플리케이션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67744" y="3535731"/>
              <a:ext cx="4572000" cy="5539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Braille learning and translation </a:t>
              </a:r>
            </a:p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applications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43808" y="3356992"/>
              <a:ext cx="33843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654558" y="1015451"/>
              <a:ext cx="177003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[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종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합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설계 설계서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]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04248" y="5106670"/>
            <a:ext cx="22926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지도교수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공기석교수님</a:t>
            </a:r>
            <a:endParaRPr lang="ko-KR" altLang="en-US" sz="1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353" y="25962"/>
            <a:ext cx="442191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686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81602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2686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81602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2686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81602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95537" y="25962"/>
            <a:ext cx="432048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542869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751785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542869" y="321324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751785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542869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751785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52938" y="25962"/>
            <a:ext cx="422717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1000271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1209187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00271" y="321324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1209187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1000271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1209187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03648" y="25962"/>
            <a:ext cx="413385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450980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1659896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1450980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1659896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1450980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1659896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25353" y="790057"/>
            <a:ext cx="442191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5537" y="790057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ㅓ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52938" y="790057"/>
            <a:ext cx="42271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ㅁ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03648" y="790057"/>
            <a:ext cx="41338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5353" y="1043405"/>
            <a:ext cx="181034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 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72312" y="-21486"/>
            <a:ext cx="17027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세션번호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세션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5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73085" y="1462896"/>
            <a:ext cx="1848583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latin typeface="+mj-ea"/>
                <a:ea typeface="+mj-ea"/>
              </a:rPr>
              <a:t>2</a:t>
            </a:r>
            <a:r>
              <a:rPr lang="en-US" altLang="ko-KR" sz="2100" b="1" dirty="0" smtClean="0">
                <a:latin typeface="+mj-ea"/>
                <a:ea typeface="+mj-ea"/>
              </a:rPr>
              <a:t>-2. </a:t>
            </a:r>
            <a:r>
              <a:rPr lang="ko-KR" altLang="en-US" sz="2100" b="1" dirty="0" smtClean="0">
                <a:latin typeface="+mj-ea"/>
                <a:ea typeface="+mj-ea"/>
              </a:rPr>
              <a:t>기본학</a:t>
            </a:r>
            <a:r>
              <a:rPr lang="ko-KR" altLang="en-US" sz="2100" b="1" dirty="0">
                <a:latin typeface="+mj-ea"/>
                <a:ea typeface="+mj-ea"/>
              </a:rPr>
              <a:t>습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점자표 확인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점자표를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91700" y="4428544"/>
            <a:ext cx="364875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점자</a:t>
            </a:r>
            <a:r>
              <a:rPr lang="ko-KR" altLang="en-US" sz="1300" b="1" dirty="0"/>
              <a:t>표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보고 싶은 글자의 종류를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글자에 해당하는 점자표를 화면을 통해 출력</a:t>
            </a:r>
            <a:endParaRPr lang="en-US" altLang="ko-KR" sz="1300" b="1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23728" y="451719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481050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6368" y="5105225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126368" y="541861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8620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3074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9305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4291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3748" y="1621915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점자표 보기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73085" y="1462896"/>
            <a:ext cx="1848583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3-1. </a:t>
            </a:r>
            <a:r>
              <a:rPr lang="ko-KR" altLang="en-US" sz="2100" b="1" dirty="0" smtClean="0">
                <a:latin typeface="+mj-ea"/>
                <a:ea typeface="+mj-ea"/>
              </a:rPr>
              <a:t>심화학습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점자규칙 확인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229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점자규칙을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91700" y="4596661"/>
            <a:ext cx="384913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심화학습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점자규칙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보고싶은 규칙을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점자규칙에 해당하는 내</a:t>
            </a:r>
            <a:r>
              <a:rPr lang="ko-KR" altLang="en-US" sz="1300" b="1" dirty="0"/>
              <a:t>용</a:t>
            </a:r>
            <a:r>
              <a:rPr lang="ko-KR" altLang="en-US" sz="1300" b="1" dirty="0" smtClean="0"/>
              <a:t>들을 화면을 통해 출력</a:t>
            </a:r>
            <a:endParaRPr lang="en-US" altLang="ko-KR" sz="1300" b="1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23728" y="4685307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4987763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6368" y="52824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8620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3074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9305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4291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3748" y="1621915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점자규칙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26368" y="558981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10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297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62620" y="4509120"/>
            <a:ext cx="3515706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퀴즈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글자맞추</a:t>
            </a:r>
            <a:r>
              <a:rPr lang="ko-KR" altLang="en-US" sz="1300" b="1" dirty="0"/>
              <a:t>기</a:t>
            </a:r>
            <a:r>
              <a:rPr lang="en-US" altLang="ko-KR" sz="1300" b="1" dirty="0" smtClean="0"/>
              <a:t>’</a:t>
            </a:r>
            <a:r>
              <a:rPr lang="ko-KR" altLang="en-US" sz="1300" b="1" dirty="0" smtClean="0"/>
              <a:t> 옵션을 선택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임의의 글자가 화면에 출력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사용자는 문제에 맞는 답을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정답여부를 사용자에게 알려줌</a:t>
            </a:r>
            <a:endParaRPr lang="en-US" altLang="ko-KR" sz="13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494998" y="254515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알맞은 글</a:t>
            </a:r>
            <a:r>
              <a:rPr lang="ko-KR" altLang="en-US" sz="1400" b="1" dirty="0"/>
              <a:t>자</a:t>
            </a:r>
            <a:r>
              <a:rPr lang="ko-KR" altLang="en-US" sz="1400" b="1" dirty="0" smtClean="0"/>
              <a:t>를 선택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21027" y="384130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임의의 단어문제 출력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123728" y="45977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6368" y="489107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26368" y="518580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26368" y="54991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11</a:t>
            </a:r>
            <a:endParaRPr lang="ko-KR" altLang="en-US" sz="1500" b="1" dirty="0"/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3085" y="1462896"/>
            <a:ext cx="140455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4-1. </a:t>
            </a:r>
            <a:r>
              <a:rPr lang="ko-KR" altLang="en-US" sz="2100" b="1" dirty="0" smtClean="0">
                <a:latin typeface="+mj-ea"/>
                <a:ea typeface="+mj-ea"/>
              </a:rPr>
              <a:t>퀴 즈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1700" y="1621915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글</a:t>
            </a:r>
            <a:r>
              <a:rPr lang="ko-KR" altLang="en-US" sz="1200" b="1" dirty="0">
                <a:solidFill>
                  <a:srgbClr val="C00000"/>
                </a:solidFill>
              </a:rPr>
              <a:t>자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맞추기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58017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7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9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62620" y="4509120"/>
            <a:ext cx="3515706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퀴즈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단어풀기</a:t>
            </a:r>
            <a:r>
              <a:rPr lang="en-US" altLang="ko-KR" sz="1300" b="1" dirty="0" smtClean="0"/>
              <a:t>’</a:t>
            </a:r>
            <a:r>
              <a:rPr lang="ko-KR" altLang="en-US" sz="1300" b="1" dirty="0"/>
              <a:t> </a:t>
            </a:r>
            <a:r>
              <a:rPr lang="ko-KR" altLang="en-US" sz="1300" b="1" dirty="0" smtClean="0"/>
              <a:t>옵션을 선택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임의의 단어문제가 화면을 통해 출력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사용자는 문제에 맞는 답을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정답여부를 사용자에게 알려줌</a:t>
            </a:r>
            <a:endParaRPr lang="en-US" altLang="ko-KR" sz="13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494998" y="254515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알맞은 단어를 선택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21027" y="384130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임의의 단어문제 출력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123728" y="45977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6368" y="489107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26368" y="518580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26368" y="54991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12</a:t>
            </a:r>
            <a:endParaRPr lang="ko-KR" altLang="en-US" sz="1500" b="1" dirty="0"/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3085" y="1462896"/>
            <a:ext cx="140455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4-2. </a:t>
            </a:r>
            <a:r>
              <a:rPr lang="ko-KR" altLang="en-US" sz="2100" b="1" dirty="0" smtClean="0">
                <a:latin typeface="+mj-ea"/>
                <a:ea typeface="+mj-ea"/>
              </a:rPr>
              <a:t>퀴 즈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1700" y="1621915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단어 맞추기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58017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7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13</a:t>
            </a:r>
            <a:endParaRPr lang="ko-KR" altLang="en-US" sz="1500" b="1" dirty="0"/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3085" y="1462896"/>
            <a:ext cx="140455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4-3. </a:t>
            </a:r>
            <a:r>
              <a:rPr lang="ko-KR" altLang="en-US" sz="2100" b="1" dirty="0" smtClean="0">
                <a:latin typeface="+mj-ea"/>
                <a:ea typeface="+mj-ea"/>
              </a:rPr>
              <a:t>퀴 즈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1700" y="1621915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규</a:t>
            </a:r>
            <a:r>
              <a:rPr lang="ko-KR" altLang="en-US" sz="1200" b="1" dirty="0">
                <a:solidFill>
                  <a:srgbClr val="C00000"/>
                </a:solidFill>
              </a:rPr>
              <a:t>칙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맞추</a:t>
            </a:r>
            <a:r>
              <a:rPr lang="ko-KR" altLang="en-US" sz="1200" b="1" dirty="0">
                <a:solidFill>
                  <a:srgbClr val="C00000"/>
                </a:solidFill>
              </a:rPr>
              <a:t>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3541" y="2545167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정답에 해당되는 답 선택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521027" y="384130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임의의 규</a:t>
            </a:r>
            <a:r>
              <a:rPr lang="ko-KR" altLang="en-US" sz="1400" b="1" dirty="0"/>
              <a:t>칙</a:t>
            </a:r>
            <a:r>
              <a:rPr lang="ko-KR" altLang="en-US" sz="1400" b="1" dirty="0" smtClean="0"/>
              <a:t>문제 출력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362620" y="4509120"/>
            <a:ext cx="3648756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퀴즈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규칙맞추</a:t>
            </a:r>
            <a:r>
              <a:rPr lang="ko-KR" altLang="en-US" sz="1300" b="1" dirty="0"/>
              <a:t>기</a:t>
            </a:r>
            <a:r>
              <a:rPr lang="en-US" altLang="ko-KR" sz="1300" b="1" dirty="0" smtClean="0"/>
              <a:t>’</a:t>
            </a:r>
            <a:r>
              <a:rPr lang="ko-KR" altLang="en-US" sz="1300" b="1" dirty="0" smtClean="0"/>
              <a:t> 옵션을 선택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임의의 규</a:t>
            </a:r>
            <a:r>
              <a:rPr lang="ko-KR" altLang="en-US" sz="1300" b="1" dirty="0"/>
              <a:t>칙</a:t>
            </a:r>
            <a:r>
              <a:rPr lang="ko-KR" altLang="en-US" sz="1300" b="1" dirty="0" smtClean="0"/>
              <a:t>문제가 화면을 통해 출력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사용자는 문제에 맞는 답을 선택 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정답여부를 사용자에게 알려줌</a:t>
            </a:r>
            <a:endParaRPr lang="en-US" altLang="ko-KR" sz="1300" b="1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23728" y="45977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26368" y="489107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126368" y="518580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6368" y="54991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26368" y="58017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시스템 구성도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00205" y="3501008"/>
            <a:ext cx="1060397" cy="1892228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3936509" y="4077072"/>
            <a:ext cx="4451915" cy="187220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2352333" y="4413117"/>
            <a:ext cx="1440160" cy="0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159423" y="5278196"/>
            <a:ext cx="1938653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n w="0"/>
                <a:solidFill>
                  <a:schemeClr val="tx1"/>
                </a:solidFill>
              </a:rPr>
              <a:t>퀴  즈 </a:t>
            </a:r>
            <a:endParaRPr lang="ko-KR" altLang="en-US" sz="19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39292" y="5277807"/>
            <a:ext cx="1920131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n w="0"/>
                <a:solidFill>
                  <a:schemeClr val="tx1"/>
                </a:solidFill>
              </a:rPr>
              <a:t>역변역</a:t>
            </a:r>
            <a:endParaRPr lang="ko-KR" altLang="en-US" sz="19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159423" y="4810533"/>
            <a:ext cx="1938654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n w="0"/>
                <a:solidFill>
                  <a:schemeClr val="tx1"/>
                </a:solidFill>
              </a:rPr>
              <a:t>심화학습</a:t>
            </a:r>
            <a:endParaRPr lang="ko-KR" altLang="en-US" sz="19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39292" y="4802773"/>
            <a:ext cx="1920131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n w="0"/>
                <a:solidFill>
                  <a:schemeClr val="tx1"/>
                </a:solidFill>
              </a:rPr>
              <a:t>기본학습</a:t>
            </a:r>
            <a:endParaRPr lang="ko-KR" altLang="en-US" sz="19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237069" y="4294536"/>
            <a:ext cx="3861007" cy="494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0" b="1" dirty="0" smtClean="0">
                <a:ln w="0"/>
                <a:solidFill>
                  <a:schemeClr val="tx1"/>
                </a:solidFill>
              </a:rPr>
              <a:t>음성 출력</a:t>
            </a:r>
            <a:endParaRPr lang="ko-KR" altLang="en-US" sz="2150" b="1" dirty="0">
              <a:ln w="0"/>
              <a:solidFill>
                <a:schemeClr val="tx1"/>
              </a:solidFill>
            </a:endParaRPr>
          </a:p>
        </p:txBody>
      </p:sp>
      <p:pic>
        <p:nvPicPr>
          <p:cNvPr id="81" name="Picture 7" descr="C:\Users\PC\AppData\Local\Microsoft\Windows\INetCache\IE\Z6RNXYSW\hand-finger-arm-person-point-15362-large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625369" y="3916352"/>
            <a:ext cx="864096" cy="1222696"/>
          </a:xfrm>
          <a:prstGeom prst="rect">
            <a:avLst/>
          </a:prstGeom>
          <a:noFill/>
        </p:spPr>
      </p:pic>
      <p:pic>
        <p:nvPicPr>
          <p:cNvPr id="82" name="Picture 3" descr="C:\Users\PC\Desktop\sql.jp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68344" y="2276872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5" name="직선 연결선 84"/>
          <p:cNvCxnSpPr/>
          <p:nvPr/>
        </p:nvCxnSpPr>
        <p:spPr>
          <a:xfrm>
            <a:off x="4427984" y="2708920"/>
            <a:ext cx="324036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084168" y="1988840"/>
            <a:ext cx="0" cy="20475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03621" y="1537628"/>
            <a:ext cx="812595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TTS</a:t>
            </a:r>
            <a:endParaRPr lang="ko-KR" altLang="en-US" sz="2800" b="1" dirty="0"/>
          </a:p>
        </p:txBody>
      </p:sp>
      <p:pic>
        <p:nvPicPr>
          <p:cNvPr id="83" name="Picture 5" descr="C:\Users\PC\Desktop\안스.jpg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2240968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14</a:t>
            </a:r>
            <a:endParaRPr lang="ko-KR" altLang="en-US" sz="1500" b="1" dirty="0"/>
          </a:p>
        </p:txBody>
      </p:sp>
      <p:sp>
        <p:nvSpPr>
          <p:cNvPr id="58" name="직사각형 57">
            <a:hlinkClick r:id="rId9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hlinkClick r:id="rId9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5" name="직사각형 64">
            <a:hlinkClick r:id="rId9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15</a:t>
            </a:r>
            <a:endParaRPr lang="ko-KR" altLang="en-US" sz="1500" b="1" dirty="0"/>
          </a:p>
        </p:txBody>
      </p:sp>
      <p:sp>
        <p:nvSpPr>
          <p:cNvPr id="32" name="직사각형 31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58" name="직사각형 57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74260" y="1772816"/>
            <a:ext cx="262079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유스케이스 다이어그램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2384884"/>
            <a:ext cx="6929576" cy="370841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547844" y="2780984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역변역 기능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547842" y="3663082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0" b="1" dirty="0" smtClean="0">
                <a:solidFill>
                  <a:schemeClr val="bg1"/>
                </a:solidFill>
              </a:rPr>
              <a:t>기본학습 기능 </a:t>
            </a:r>
            <a:endParaRPr lang="ko-KR" altLang="en-US" sz="1190" b="1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547842" y="4473172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0" b="1" dirty="0" smtClean="0">
                <a:solidFill>
                  <a:schemeClr val="bg1"/>
                </a:solidFill>
              </a:rPr>
              <a:t>심화학습 기능</a:t>
            </a:r>
            <a:endParaRPr lang="ko-KR" altLang="en-US" sz="1190" b="1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547842" y="5193252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퀴</a:t>
            </a:r>
            <a:r>
              <a:rPr lang="ko-KR" altLang="en-US" sz="1350" b="1" dirty="0">
                <a:solidFill>
                  <a:schemeClr val="bg1"/>
                </a:solidFill>
              </a:rPr>
              <a:t>즈</a:t>
            </a:r>
            <a:r>
              <a:rPr lang="ko-KR" altLang="en-US" sz="1350" b="1" dirty="0" smtClean="0">
                <a:solidFill>
                  <a:schemeClr val="bg1"/>
                </a:solidFill>
              </a:rPr>
              <a:t> 기능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923928" y="3241186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문자분해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248487" y="3681140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 smtClean="0">
                <a:solidFill>
                  <a:schemeClr val="bg1"/>
                </a:solidFill>
              </a:rPr>
              <a:t>DB </a:t>
            </a:r>
            <a:r>
              <a:rPr lang="ko-KR" altLang="en-US" sz="1350" b="1" dirty="0" smtClean="0">
                <a:solidFill>
                  <a:schemeClr val="bg1"/>
                </a:solidFill>
              </a:rPr>
              <a:t>탐색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pic>
        <p:nvPicPr>
          <p:cNvPr id="82988" name="Picture 44" descr="C:\Users\sinmingu\AppData\Local\Microsoft\Windows\INetCache\IE\L59E6122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782" y="3615726"/>
            <a:ext cx="529415" cy="105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2837" y="4781396"/>
            <a:ext cx="712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Actor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50328" y="2384884"/>
            <a:ext cx="10140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/>
              <a:t>SYSTEM</a:t>
            </a:r>
            <a:endParaRPr lang="ko-KR" altLang="en-US" sz="1700" b="1" dirty="0"/>
          </a:p>
        </p:txBody>
      </p:sp>
      <p:cxnSp>
        <p:nvCxnSpPr>
          <p:cNvPr id="16" name="꺾인 연결선 15"/>
          <p:cNvCxnSpPr>
            <a:stCxn id="10" idx="1"/>
            <a:endCxn id="12" idx="2"/>
          </p:cNvCxnSpPr>
          <p:nvPr/>
        </p:nvCxnSpPr>
        <p:spPr>
          <a:xfrm rot="10800000" flipH="1">
            <a:off x="1115616" y="3032984"/>
            <a:ext cx="432228" cy="1206106"/>
          </a:xfrm>
          <a:prstGeom prst="bentConnector3">
            <a:avLst>
              <a:gd name="adj1" fmla="val 364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0" idx="1"/>
            <a:endCxn id="70" idx="2"/>
          </p:cNvCxnSpPr>
          <p:nvPr/>
        </p:nvCxnSpPr>
        <p:spPr>
          <a:xfrm rot="10800000" flipH="1">
            <a:off x="1115616" y="3915082"/>
            <a:ext cx="432226" cy="324008"/>
          </a:xfrm>
          <a:prstGeom prst="bentConnector3">
            <a:avLst>
              <a:gd name="adj1" fmla="val 364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" idx="1"/>
            <a:endCxn id="71" idx="2"/>
          </p:cNvCxnSpPr>
          <p:nvPr/>
        </p:nvCxnSpPr>
        <p:spPr>
          <a:xfrm rot="10800000" flipH="1" flipV="1">
            <a:off x="1115616" y="4239090"/>
            <a:ext cx="432226" cy="486082"/>
          </a:xfrm>
          <a:prstGeom prst="bentConnector3">
            <a:avLst>
              <a:gd name="adj1" fmla="val 3737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0" idx="1"/>
            <a:endCxn id="72" idx="2"/>
          </p:cNvCxnSpPr>
          <p:nvPr/>
        </p:nvCxnSpPr>
        <p:spPr>
          <a:xfrm rot="10800000" flipH="1" flipV="1">
            <a:off x="1115616" y="4239090"/>
            <a:ext cx="432226" cy="1206162"/>
          </a:xfrm>
          <a:prstGeom prst="bentConnector3">
            <a:avLst>
              <a:gd name="adj1" fmla="val 3737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12" idx="6"/>
            <a:endCxn id="79" idx="0"/>
          </p:cNvCxnSpPr>
          <p:nvPr/>
        </p:nvCxnSpPr>
        <p:spPr>
          <a:xfrm>
            <a:off x="3167844" y="3032984"/>
            <a:ext cx="3890643" cy="648156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12" idx="6"/>
            <a:endCxn id="75" idx="2"/>
          </p:cNvCxnSpPr>
          <p:nvPr/>
        </p:nvCxnSpPr>
        <p:spPr>
          <a:xfrm>
            <a:off x="3167844" y="3032984"/>
            <a:ext cx="756084" cy="460202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3167842" y="3897052"/>
            <a:ext cx="3080645" cy="18058"/>
          </a:xfrm>
          <a:prstGeom prst="bentConnector3">
            <a:avLst>
              <a:gd name="adj1" fmla="val 728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71" idx="6"/>
            <a:endCxn id="79" idx="4"/>
          </p:cNvCxnSpPr>
          <p:nvPr/>
        </p:nvCxnSpPr>
        <p:spPr>
          <a:xfrm flipV="1">
            <a:off x="3167842" y="4185140"/>
            <a:ext cx="3890645" cy="540032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72" idx="6"/>
            <a:endCxn id="79" idx="4"/>
          </p:cNvCxnSpPr>
          <p:nvPr/>
        </p:nvCxnSpPr>
        <p:spPr>
          <a:xfrm flipV="1">
            <a:off x="3167842" y="4185140"/>
            <a:ext cx="3890645" cy="1260112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330924" y="2738827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&lt;include&gt;</a:t>
            </a:r>
            <a:endParaRPr lang="ko-KR" altLang="en-US" sz="1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752844" y="3284983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&lt;extends&gt;</a:t>
            </a:r>
            <a:endParaRPr lang="ko-KR" altLang="en-US" sz="1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330924" y="5450023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&lt;include&gt;</a:t>
            </a:r>
            <a:endParaRPr lang="ko-KR" altLang="en-US" sz="1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0924" y="4725172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&lt;include&gt;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373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16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62208" y="252804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문자를 구성하는 자음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모음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숫자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알파벳 등과 </a:t>
            </a:r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그에 대응하는 점자를 테이블에 저장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안드로이드 내부에서 지원하는 </a:t>
            </a:r>
            <a:r>
              <a:rPr lang="en-US" altLang="ko-KR" sz="1250" dirty="0" smtClean="0"/>
              <a:t>MySQL </a:t>
            </a:r>
            <a:r>
              <a:rPr lang="ko-KR" altLang="en-US" sz="1250" dirty="0" smtClean="0"/>
              <a:t>문법을 사용해 구축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0" name="직사각형 69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65991" y="354530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62208" y="450826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인덱스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문자 구성 요소</a:t>
            </a:r>
            <a:r>
              <a:rPr lang="en-US" altLang="ko-KR" sz="1250" dirty="0" smtClean="0"/>
              <a:t>(</a:t>
            </a:r>
            <a:r>
              <a:rPr lang="ko-KR" altLang="en-US" sz="1250" dirty="0" smtClean="0"/>
              <a:t>숫자 </a:t>
            </a:r>
            <a:r>
              <a:rPr lang="en-US" altLang="ko-KR" sz="1250" dirty="0" smtClean="0"/>
              <a:t>6</a:t>
            </a:r>
            <a:r>
              <a:rPr lang="ko-KR" altLang="en-US" sz="1250" dirty="0" smtClean="0"/>
              <a:t>자리</a:t>
            </a:r>
            <a:r>
              <a:rPr lang="en-US" altLang="ko-KR" sz="1250" dirty="0" smtClean="0"/>
              <a:t>, 12</a:t>
            </a:r>
            <a:r>
              <a:rPr lang="ko-KR" altLang="en-US" sz="1250" dirty="0" smtClean="0"/>
              <a:t>자리</a:t>
            </a:r>
            <a:r>
              <a:rPr lang="en-US" altLang="ko-KR" sz="1250" dirty="0" smtClean="0"/>
              <a:t>) </a:t>
            </a:r>
            <a:r>
              <a:rPr lang="ko-KR" altLang="en-US" sz="1250" dirty="0" smtClean="0"/>
              <a:t>및 문자 구분 숫자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 구분 </a:t>
            </a:r>
            <a:r>
              <a:rPr lang="en-US" altLang="ko-KR" sz="1250" dirty="0" smtClean="0"/>
              <a:t>: </a:t>
            </a:r>
            <a:r>
              <a:rPr lang="ko-KR" altLang="en-US" sz="1250" dirty="0" smtClean="0"/>
              <a:t>문자 구성 요소의 역할</a:t>
            </a:r>
            <a:r>
              <a:rPr lang="en-US" altLang="ko-KR" sz="1250" dirty="0" smtClean="0"/>
              <a:t>(</a:t>
            </a:r>
            <a:r>
              <a:rPr lang="ko-KR" altLang="en-US" sz="1250" dirty="0" smtClean="0"/>
              <a:t>초성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중성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종성 등</a:t>
            </a:r>
            <a:r>
              <a:rPr lang="en-US" altLang="ko-KR" sz="1250" dirty="0" smtClean="0"/>
              <a:t>)</a:t>
            </a:r>
          </a:p>
          <a:p>
            <a:endParaRPr lang="ko-KR" altLang="en-US" sz="10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565991" y="552552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점자 </a:t>
            </a:r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0920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5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54230"/>
              </p:ext>
            </p:extLst>
          </p:nvPr>
        </p:nvGraphicFramePr>
        <p:xfrm>
          <a:off x="1485677" y="2443258"/>
          <a:ext cx="6096000" cy="1735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344421904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417759924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112401459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445210511"/>
                    </a:ext>
                  </a:extLst>
                </a:gridCol>
              </a:tblGrid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id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keyword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Point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flag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9920002"/>
                  </a:ext>
                </a:extLst>
              </a:tr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0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</a:t>
                      </a:r>
                      <a:r>
                        <a:rPr lang="ko-KR" altLang="en-US" sz="1450" dirty="0" smtClean="0"/>
                        <a:t>ㄱ</a:t>
                      </a:r>
                      <a:r>
                        <a:rPr lang="en-US" altLang="ko-KR" sz="1450" dirty="0" smtClean="0"/>
                        <a:t>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“000100”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1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43423554"/>
                  </a:ext>
                </a:extLst>
              </a:tr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1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</a:t>
                      </a:r>
                      <a:r>
                        <a:rPr lang="ko-KR" altLang="en-US" sz="1450" dirty="0" smtClean="0"/>
                        <a:t>ㄱ</a:t>
                      </a:r>
                      <a:r>
                        <a:rPr lang="en-US" altLang="ko-KR" sz="1450" dirty="0" smtClean="0"/>
                        <a:t>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“100000”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3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74102244"/>
                  </a:ext>
                </a:extLst>
              </a:tr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2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</a:t>
                      </a:r>
                      <a:r>
                        <a:rPr lang="ko-KR" altLang="en-US" sz="1450" dirty="0" smtClean="0"/>
                        <a:t>ㄴ</a:t>
                      </a:r>
                      <a:r>
                        <a:rPr lang="en-US" altLang="ko-KR" sz="1450" dirty="0" smtClean="0"/>
                        <a:t>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“100100”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1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6704687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799692" y="4423478"/>
            <a:ext cx="4087979" cy="1606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ko-KR" sz="1200" b="1" dirty="0" smtClean="0"/>
              <a:t>Id : </a:t>
            </a:r>
            <a:r>
              <a:rPr lang="ko-KR" altLang="en-US" sz="1200" b="1" dirty="0" smtClean="0"/>
              <a:t>기본키로 쓰일 </a:t>
            </a:r>
            <a:r>
              <a:rPr lang="en-US" altLang="ko-KR" sz="1200" b="1" dirty="0" smtClean="0"/>
              <a:t>index. </a:t>
            </a:r>
            <a:r>
              <a:rPr lang="ko-KR" altLang="en-US" sz="1200" b="1" dirty="0" smtClean="0"/>
              <a:t>자동으로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씩 증가</a:t>
            </a:r>
            <a:endParaRPr lang="en-US" altLang="ko-KR" sz="1200" b="1" dirty="0" smtClean="0"/>
          </a:p>
          <a:p>
            <a:pPr>
              <a:lnSpc>
                <a:spcPct val="180000"/>
              </a:lnSpc>
            </a:pPr>
            <a:r>
              <a:rPr lang="en-US" altLang="ko-KR" sz="1200" b="1" dirty="0" smtClean="0"/>
              <a:t>Keyword : </a:t>
            </a:r>
            <a:r>
              <a:rPr lang="ko-KR" altLang="en-US" sz="1200" b="1" dirty="0" smtClean="0"/>
              <a:t>문자의 구성 요소</a:t>
            </a:r>
            <a:endParaRPr lang="en-US" altLang="ko-KR" sz="1200" b="1" dirty="0" smtClean="0"/>
          </a:p>
          <a:p>
            <a:pPr>
              <a:lnSpc>
                <a:spcPct val="180000"/>
              </a:lnSpc>
            </a:pPr>
            <a:r>
              <a:rPr lang="en-US" altLang="ko-KR" sz="1200" b="1" dirty="0" smtClean="0"/>
              <a:t>Point : </a:t>
            </a:r>
            <a:r>
              <a:rPr lang="ko-KR" altLang="en-US" sz="1200" b="1" dirty="0" smtClean="0"/>
              <a:t>해당하는 점자</a:t>
            </a:r>
            <a:r>
              <a:rPr lang="en-US" altLang="ko-KR" sz="1200" b="1" dirty="0" smtClean="0"/>
              <a:t>. 6</a:t>
            </a:r>
            <a:r>
              <a:rPr lang="ko-KR" altLang="en-US" sz="1200" b="1" dirty="0" smtClean="0"/>
              <a:t>점을 모두 </a:t>
            </a:r>
            <a:r>
              <a:rPr lang="en-US" altLang="ko-KR" sz="1200" b="1" dirty="0" smtClean="0"/>
              <a:t>0</a:t>
            </a:r>
            <a:r>
              <a:rPr lang="ko-KR" altLang="en-US" sz="1200" b="1" dirty="0" smtClean="0"/>
              <a:t>과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로 표현</a:t>
            </a:r>
            <a:endParaRPr lang="en-US" altLang="ko-KR" sz="1200" b="1" dirty="0" smtClean="0"/>
          </a:p>
          <a:p>
            <a:pPr>
              <a:lnSpc>
                <a:spcPct val="180000"/>
              </a:lnSpc>
            </a:pPr>
            <a:r>
              <a:rPr lang="en-US" altLang="ko-KR" sz="1200" b="1" dirty="0" smtClean="0"/>
              <a:t>Flag : </a:t>
            </a:r>
            <a:r>
              <a:rPr lang="ko-KR" altLang="en-US" sz="1200" b="1" dirty="0" smtClean="0"/>
              <a:t>문자 구분 숫자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숫자에 따라 쓰임이 다름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    </a:t>
            </a:r>
            <a:r>
              <a:rPr lang="ko-KR" altLang="en-US" sz="1200" b="1" dirty="0" smtClean="0"/>
              <a:t>예</a:t>
            </a:r>
            <a:r>
              <a:rPr lang="en-US" altLang="ko-KR" sz="1200" b="1" dirty="0" smtClean="0"/>
              <a:t>) 1 – </a:t>
            </a:r>
            <a:r>
              <a:rPr lang="ko-KR" altLang="en-US" sz="1200" b="1" dirty="0" smtClean="0"/>
              <a:t>자음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초성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/ 2 – </a:t>
            </a:r>
            <a:r>
              <a:rPr lang="ko-KR" altLang="en-US" sz="1200" b="1" dirty="0" smtClean="0"/>
              <a:t>모음 </a:t>
            </a:r>
            <a:r>
              <a:rPr lang="en-US" altLang="ko-KR" sz="1200" b="1" dirty="0" smtClean="0"/>
              <a:t>/ 3 – </a:t>
            </a:r>
            <a:r>
              <a:rPr lang="ko-KR" altLang="en-US" sz="1200" b="1" dirty="0" smtClean="0"/>
              <a:t>자음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종성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등</a:t>
            </a:r>
            <a:endParaRPr lang="ko-KR" altLang="en-US" sz="1200" b="1" dirty="0"/>
          </a:p>
        </p:txBody>
      </p:sp>
      <p:sp>
        <p:nvSpPr>
          <p:cNvPr id="35" name="직사각형 3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55684" y="462179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655684" y="4954966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1655684" y="5282867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655684" y="5606658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점자 </a:t>
            </a:r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17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1308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4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역변역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 또는 문자열을 입력하면 그에 맞는 점자를 출력</a:t>
            </a:r>
            <a:endParaRPr lang="en-US" altLang="ko-KR" sz="1250" dirty="0" smtClean="0"/>
          </a:p>
          <a:p>
            <a:endParaRPr lang="en-US" altLang="ko-KR" sz="1250" dirty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한글이면 한 글자에 구성된 자음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모음을 분리하여 출력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54530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50826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EditText</a:t>
            </a:r>
            <a:r>
              <a:rPr lang="ko-KR" altLang="en-US" sz="1250" dirty="0" smtClean="0"/>
              <a:t>의 문자열 정보를 읽어와 점자로 역변역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EditText</a:t>
            </a:r>
            <a:r>
              <a:rPr lang="ko-KR" altLang="en-US" sz="1250" dirty="0" smtClean="0"/>
              <a:t>의 결과로 나온 값을 </a:t>
            </a:r>
            <a:r>
              <a:rPr lang="en-US" altLang="ko-KR" sz="1250" dirty="0" smtClean="0"/>
              <a:t>Image</a:t>
            </a:r>
            <a:r>
              <a:rPr lang="ko-KR" altLang="en-US" sz="1250" dirty="0" smtClean="0"/>
              <a:t>로 변환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65991" y="552552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18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2446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91880" cy="6597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745" y="808836"/>
            <a:ext cx="2778389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6600" b="1" dirty="0" smtClean="0">
                <a:effectLst>
                  <a:outerShdw blurRad="50800" dist="165100" dir="2700000" algn="tl" rotWithShape="0">
                    <a:prstClr val="black">
                      <a:alpha val="40000"/>
                    </a:prstClr>
                  </a:outerShdw>
                </a:effectLst>
              </a:rPr>
              <a:t>INDEX</a:t>
            </a:r>
            <a:endParaRPr lang="ko-KR" altLang="en-US" sz="6600" b="1" dirty="0">
              <a:effectLst>
                <a:outerShdw blurRad="50800" dist="165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0"/>
            <a:ext cx="5652120" cy="6597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6745" y="669759"/>
            <a:ext cx="258275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01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종 합  설 계  개 요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66745" y="1251252"/>
            <a:ext cx="286007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02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관 련 연 구  및  사 례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66745" y="1827316"/>
            <a:ext cx="341471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03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수 행  시 나 리 오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666745" y="2391687"/>
            <a:ext cx="251062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04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구 성 도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74127" y="2936365"/>
            <a:ext cx="363112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05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  모 듈  상 세  설 계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66625" y="3995567"/>
            <a:ext cx="258275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07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데 모  환 경  설 계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66745" y="4518787"/>
            <a:ext cx="195598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08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업 무  분 담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74127" y="5008327"/>
            <a:ext cx="306526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09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/>
              <a:t>종 합 설 계  수 행 일 정</a:t>
            </a:r>
          </a:p>
        </p:txBody>
      </p:sp>
      <p:sp>
        <p:nvSpPr>
          <p:cNvPr id="41" name="1/2 액자 40"/>
          <p:cNvSpPr/>
          <p:nvPr/>
        </p:nvSpPr>
        <p:spPr>
          <a:xfrm>
            <a:off x="4409434" y="495837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1/2 액자 41"/>
          <p:cNvSpPr/>
          <p:nvPr/>
        </p:nvSpPr>
        <p:spPr>
          <a:xfrm rot="5400000">
            <a:off x="8009834" y="495837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1/2 액자 42"/>
          <p:cNvSpPr/>
          <p:nvPr/>
        </p:nvSpPr>
        <p:spPr>
          <a:xfrm rot="16200000">
            <a:off x="4427857" y="5896436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1/2 액자 43"/>
          <p:cNvSpPr/>
          <p:nvPr/>
        </p:nvSpPr>
        <p:spPr>
          <a:xfrm rot="10800000">
            <a:off x="8028257" y="5896435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62534" y="5514397"/>
            <a:ext cx="334258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10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필 요 기 술  및 참 고 문 헌</a:t>
            </a:r>
            <a:endParaRPr lang="ko-KR" alt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67142" y="3472347"/>
            <a:ext cx="341471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06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개 발 환 경  및  개 발 방 법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19</a:t>
            </a:r>
            <a:endParaRPr lang="ko-KR" altLang="en-US" sz="1500" b="1" dirty="0"/>
          </a:p>
        </p:txBody>
      </p:sp>
      <p:sp>
        <p:nvSpPr>
          <p:cNvPr id="34" name="직사각형 33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62208" y="2114927"/>
            <a:ext cx="5693862" cy="1507522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pPr>
              <a:lnSpc>
                <a:spcPct val="120000"/>
              </a:lnSpc>
            </a:pPr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하나의 완성형 글자는 유니코드를 지니고 있음</a:t>
            </a:r>
            <a:endParaRPr lang="en-US" altLang="ko-KR" sz="1250" dirty="0" smtClean="0"/>
          </a:p>
          <a:p>
            <a:pPr>
              <a:lnSpc>
                <a:spcPct val="120000"/>
              </a:lnSpc>
            </a:pPr>
            <a:endParaRPr lang="en-US" altLang="ko-KR" sz="1100" b="1" dirty="0">
              <a:solidFill>
                <a:srgbClr val="C00000"/>
              </a:solidFill>
            </a:endParaRPr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유니코드에 특정 공식을 적용하는 것으로 구성요소를 합성 및 분리 가능</a:t>
            </a:r>
            <a:endParaRPr lang="en-US" altLang="ko-KR" sz="1100" dirty="0" smtClean="0"/>
          </a:p>
          <a:p>
            <a:r>
              <a:rPr lang="ko-KR" altLang="en-US" sz="1100" dirty="0" smtClean="0">
                <a:solidFill>
                  <a:srgbClr val="C00000"/>
                </a:solidFill>
              </a:rPr>
              <a:t>      ▶</a:t>
            </a:r>
            <a:r>
              <a:rPr lang="ko-KR" altLang="en-US" sz="1100" dirty="0" smtClean="0"/>
              <a:t> </a:t>
            </a:r>
            <a:r>
              <a:rPr lang="en-US" altLang="ko-KR" sz="1100" b="1" dirty="0">
                <a:solidFill>
                  <a:srgbClr val="C00000"/>
                </a:solidFill>
              </a:rPr>
              <a:t>((((</a:t>
            </a:r>
            <a:r>
              <a:rPr lang="ko-KR" altLang="en-US" sz="1100" b="1" dirty="0">
                <a:solidFill>
                  <a:srgbClr val="C00000"/>
                </a:solidFill>
              </a:rPr>
              <a:t>문자</a:t>
            </a:r>
            <a:r>
              <a:rPr lang="en-US" altLang="ko-KR" sz="1100" b="1" dirty="0">
                <a:solidFill>
                  <a:srgbClr val="C00000"/>
                </a:solidFill>
              </a:rPr>
              <a:t> – 0xAC00) – (</a:t>
            </a:r>
            <a:r>
              <a:rPr lang="ko-KR" altLang="en-US" sz="1100" b="1" dirty="0">
                <a:solidFill>
                  <a:srgbClr val="C00000"/>
                </a:solidFill>
              </a:rPr>
              <a:t>문자</a:t>
            </a:r>
            <a:r>
              <a:rPr lang="en-US" altLang="ko-KR" sz="1100" b="1" dirty="0">
                <a:solidFill>
                  <a:srgbClr val="C00000"/>
                </a:solidFill>
              </a:rPr>
              <a:t> – 0xAC00) % 28 ) ) / 28 ) / 21 = </a:t>
            </a:r>
            <a:r>
              <a:rPr lang="ko-KR" altLang="en-US" sz="1100" b="1" dirty="0">
                <a:solidFill>
                  <a:srgbClr val="C00000"/>
                </a:solidFill>
              </a:rPr>
              <a:t>초성</a:t>
            </a:r>
            <a:endParaRPr lang="en-US" altLang="ko-KR" sz="1100" b="1" dirty="0">
              <a:solidFill>
                <a:srgbClr val="C00000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133944" y="2006109"/>
            <a:ext cx="2645968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완성형 문자 분리 방법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65991" y="257555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3176197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62208" y="4342584"/>
            <a:ext cx="5693862" cy="1282660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같은 문자도 초성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중성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종성 등에 따라 점자 표현 방법이 다름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쓰임새 별로 점자를 구분하기 위해 테이블의 </a:t>
            </a:r>
            <a:r>
              <a:rPr lang="en-US" altLang="ko-KR" sz="1250" dirty="0" smtClean="0"/>
              <a:t>flag</a:t>
            </a:r>
            <a:r>
              <a:rPr lang="ko-KR" altLang="en-US" sz="1250" dirty="0" smtClean="0"/>
              <a:t>를 참조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1133943" y="4233766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고려 사항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65991" y="4803216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5359840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4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20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기본학습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67854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자음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모음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숫자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알파벳 등에 대응되는 점자를 표로 보여줌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문자 구성 요소를 화면에 띄우고 사용자가 따라서 입력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점역 교정사 문제를 화면에 보여줌</a:t>
            </a:r>
            <a:r>
              <a:rPr lang="en-US" altLang="ko-KR" sz="1250" dirty="0" smtClean="0"/>
              <a:t> </a:t>
            </a:r>
            <a:endParaRPr lang="en-US" altLang="ko-KR" sz="1250" dirty="0"/>
          </a:p>
          <a:p>
            <a:endParaRPr lang="en-US" altLang="ko-KR" sz="1250" dirty="0" smtClean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356992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50826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ImageButton</a:t>
            </a:r>
            <a:r>
              <a:rPr lang="ko-KR" altLang="en-US" sz="1250" dirty="0" smtClean="0"/>
              <a:t>의 정보를 읽어와 숫자 </a:t>
            </a:r>
            <a:r>
              <a:rPr lang="en-US" altLang="ko-KR" sz="1250" dirty="0" smtClean="0"/>
              <a:t>6</a:t>
            </a:r>
            <a:r>
              <a:rPr lang="ko-KR" altLang="en-US" sz="1250" dirty="0" smtClean="0"/>
              <a:t>자리로 바꾸어 사용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 smtClean="0"/>
              <a:t>     ImageView</a:t>
            </a:r>
            <a:r>
              <a:rPr lang="ko-KR" altLang="en-US" sz="1250" dirty="0" smtClean="0"/>
              <a:t>를 옵션에 맞게 출력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65991" y="552552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565991" y="3716756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6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21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심</a:t>
            </a:r>
            <a:r>
              <a:rPr lang="ko-KR" altLang="en-US" b="1" dirty="0">
                <a:solidFill>
                  <a:schemeClr val="tx1"/>
                </a:solidFill>
              </a:rPr>
              <a:t>화</a:t>
            </a:r>
            <a:r>
              <a:rPr lang="ko-KR" altLang="en-US" b="1" dirty="0" smtClean="0">
                <a:solidFill>
                  <a:schemeClr val="tx1"/>
                </a:solidFill>
              </a:rPr>
              <a:t>학습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점자규칙을 보기 쉽게 사용자에게 보여줌</a:t>
            </a:r>
            <a:endParaRPr lang="en-US" altLang="ko-KR" sz="1250" dirty="0" smtClean="0"/>
          </a:p>
          <a:p>
            <a:endParaRPr lang="en-US" altLang="ko-KR" sz="1250" dirty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점자문헌을 점자로 사용자에게 보여줌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54530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508267"/>
            <a:ext cx="5522060" cy="886778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Spinner</a:t>
            </a:r>
            <a:r>
              <a:rPr lang="ko-KR" altLang="en-US" sz="1250" dirty="0" smtClean="0"/>
              <a:t>와 </a:t>
            </a:r>
            <a:r>
              <a:rPr lang="en-US" altLang="ko-KR" sz="1250" dirty="0" smtClean="0"/>
              <a:t>Button</a:t>
            </a:r>
            <a:r>
              <a:rPr lang="ko-KR" altLang="en-US" sz="1250" dirty="0" smtClean="0"/>
              <a:t>을 이용하여 다양한 옵션을 선택</a:t>
            </a:r>
            <a:endParaRPr lang="en-US" altLang="ko-KR" sz="1250" dirty="0" smtClean="0"/>
          </a:p>
          <a:p>
            <a:r>
              <a:rPr lang="en-US" altLang="ko-KR" sz="1250" dirty="0" smtClean="0"/>
              <a:t> </a:t>
            </a:r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6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22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퀴 즈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900238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 구성 요소가 랜덤으로 하나가 화면에 출력</a:t>
            </a:r>
            <a:endParaRPr lang="en-US" altLang="ko-KR" sz="1250" dirty="0" smtClean="0"/>
          </a:p>
          <a:p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   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▶</a:t>
            </a:r>
            <a:r>
              <a:rPr lang="ko-KR" altLang="en-US" sz="1100" b="1" dirty="0" smtClean="0"/>
              <a:t>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제한 시간 내에 맞는 점자를 직접 입력</a:t>
            </a:r>
            <a:endParaRPr lang="en-US" altLang="ko-KR" sz="1250" b="1" dirty="0" smtClean="0">
              <a:solidFill>
                <a:srgbClr val="C00000"/>
              </a:solidFill>
            </a:endParaRPr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정확하게 입력했는지 여부를 밑에 </a:t>
            </a:r>
            <a:r>
              <a:rPr lang="en-US" altLang="ko-KR" sz="1250" dirty="0" smtClean="0"/>
              <a:t>O/X</a:t>
            </a:r>
            <a:r>
              <a:rPr lang="ko-KR" altLang="en-US" sz="1250" dirty="0" smtClean="0"/>
              <a:t>로 표현</a:t>
            </a:r>
            <a:endParaRPr lang="en-US" altLang="ko-KR" sz="1250" dirty="0" smtClean="0"/>
          </a:p>
          <a:p>
            <a:endParaRPr lang="en-US" altLang="ko-KR" sz="1250" dirty="0"/>
          </a:p>
          <a:p>
            <a:r>
              <a:rPr lang="en-US" altLang="ko-KR" sz="1250" dirty="0" smtClean="0"/>
              <a:t>   </a:t>
            </a:r>
            <a:r>
              <a:rPr lang="ko-KR" altLang="en-US" sz="1250" dirty="0"/>
              <a:t> </a:t>
            </a:r>
            <a:r>
              <a:rPr lang="ko-KR" altLang="en-US" sz="1250" dirty="0" smtClean="0"/>
              <a:t> 단어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문장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문법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기출문제를 임의로 하나 화면에 출력</a:t>
            </a:r>
            <a:endParaRPr lang="en-US" altLang="ko-KR" sz="1250" dirty="0"/>
          </a:p>
          <a:p>
            <a:endParaRPr lang="en-US" altLang="ko-KR" sz="1250" dirty="0" smtClean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580028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774470"/>
            <a:ext cx="5522060" cy="1282660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ImageButton</a:t>
            </a:r>
            <a:r>
              <a:rPr lang="ko-KR" altLang="en-US" sz="1250" dirty="0" smtClean="0"/>
              <a:t>의 정보를 읽어와 숫자 </a:t>
            </a:r>
            <a:r>
              <a:rPr lang="en-US" altLang="ko-KR" sz="1250" dirty="0" smtClean="0"/>
              <a:t>6</a:t>
            </a:r>
            <a:r>
              <a:rPr lang="ko-KR" altLang="en-US" sz="1250" dirty="0" smtClean="0"/>
              <a:t>자리로 바꾸어 사용</a:t>
            </a:r>
            <a:endParaRPr lang="en-US" altLang="ko-KR" sz="1250" dirty="0" smtClean="0"/>
          </a:p>
          <a:p>
            <a:endParaRPr lang="en-US" altLang="ko-KR" sz="1250" dirty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다양한 변화들을 </a:t>
            </a:r>
            <a:r>
              <a:rPr lang="en-US" altLang="ko-KR" sz="1250" dirty="0" smtClean="0"/>
              <a:t>ImageView</a:t>
            </a:r>
            <a:r>
              <a:rPr lang="ko-KR" altLang="en-US" sz="1250" dirty="0" smtClean="0"/>
              <a:t>를 이용하여 표현</a:t>
            </a:r>
            <a:endParaRPr lang="en-US" altLang="ko-KR" sz="1250" dirty="0" smtClean="0"/>
          </a:p>
          <a:p>
            <a:endParaRPr lang="en-US" altLang="ko-KR" sz="1250" dirty="0" smtClean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665652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5235102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565991" y="3961060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65991" y="5589240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23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API(1)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1718932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v</a:t>
            </a:r>
            <a:r>
              <a:rPr lang="en-US" altLang="ko-KR" sz="1700" b="1" dirty="0" smtClean="0">
                <a:latin typeface="+mn-ea"/>
              </a:rPr>
              <a:t>oid Refresh()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40595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특정 문자열 전역변수를 초기화 한다</a:t>
                      </a:r>
                      <a:r>
                        <a:rPr lang="en-US" altLang="ko-KR" sz="135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Refresh();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6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24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API(2)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4126643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 smtClean="0">
                <a:latin typeface="+mn-ea"/>
              </a:rPr>
              <a:t>String BackTrans(String text, int flag)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73588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문자 구성 요소를 파라미터로 넘기면 점자 </a:t>
                      </a:r>
                      <a:r>
                        <a:rPr lang="en-US" altLang="ko-KR" sz="1350" dirty="0" smtClean="0"/>
                        <a:t>6</a:t>
                      </a:r>
                      <a:r>
                        <a:rPr lang="ko-KR" altLang="en-US" sz="1350" dirty="0" smtClean="0"/>
                        <a:t>점을 표현하는 문자열로 반환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해당 점자에 대응되는 문자 구성 요소없을 경우 </a:t>
                      </a:r>
                      <a:r>
                        <a:rPr lang="en-US" altLang="ko-KR" sz="135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String braille = Trans(“</a:t>
                      </a:r>
                      <a:r>
                        <a:rPr lang="ko-KR" altLang="en-US" sz="1350" b="1" dirty="0" smtClean="0">
                          <a:solidFill>
                            <a:srgbClr val="C00000"/>
                          </a:solidFill>
                        </a:rPr>
                        <a:t>ㄱ</a:t>
                      </a: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”, 1);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5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25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API(3)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3580660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 smtClean="0">
                <a:latin typeface="+mn-ea"/>
              </a:rPr>
              <a:t>String BackTransDiv(String text</a:t>
            </a:r>
            <a:r>
              <a:rPr lang="en-US" altLang="ko-KR" sz="1700" b="1" dirty="0">
                <a:latin typeface="+mn-ea"/>
              </a:rPr>
              <a:t>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55243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완성형 문자를 각 문자 구성요소로 분리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해당 문자에 대응되는</a:t>
                      </a:r>
                      <a:r>
                        <a:rPr lang="ko-KR" altLang="en-US" sz="1350" baseline="0" dirty="0" smtClean="0"/>
                        <a:t> 문자구성요소</a:t>
                      </a: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String braille = BackTransDiv(“</a:t>
                      </a:r>
                      <a:r>
                        <a:rPr lang="ko-KR" altLang="en-US" sz="1350" b="1" dirty="0" smtClean="0">
                          <a:solidFill>
                            <a:srgbClr val="C00000"/>
                          </a:solidFill>
                        </a:rPr>
                        <a:t>나비</a:t>
                      </a: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”);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1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26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API(4)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1632178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700" b="1" dirty="0">
                <a:latin typeface="+mn-ea"/>
              </a:rPr>
              <a:t>i</a:t>
            </a:r>
            <a:r>
              <a:rPr lang="en-US" altLang="ko-KR" sz="1700" b="1" dirty="0" smtClean="0">
                <a:latin typeface="+mn-ea"/>
              </a:rPr>
              <a:t>nt SolCheck()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9107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학습중 점자가 해당 문자와 맞는지 체크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b="0" dirty="0" smtClean="0">
                          <a:solidFill>
                            <a:schemeClr val="tx1"/>
                          </a:solidFill>
                        </a:rPr>
                        <a:t>정답이면 </a:t>
                      </a:r>
                      <a:r>
                        <a:rPr lang="en-US" altLang="ko-KR" sz="1350" b="0" dirty="0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altLang="ko-KR" sz="13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50" b="0" baseline="0" dirty="0" smtClean="0">
                          <a:solidFill>
                            <a:schemeClr val="tx1"/>
                          </a:solidFill>
                        </a:rPr>
                        <a:t>실패시 </a:t>
                      </a:r>
                      <a:r>
                        <a:rPr lang="en-US" altLang="ko-KR" sz="1350" b="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int result = SolCheck();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9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27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API(5)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2780633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+mn-ea"/>
              </a:rPr>
              <a:t>void StartTimer(int level)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06507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난이도에 맞는 제한시간</a:t>
                      </a:r>
                      <a:r>
                        <a:rPr lang="ko-KR" altLang="en-US" sz="1350" baseline="0" dirty="0" smtClean="0"/>
                        <a:t> 설정 후 퀴즈 시작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StartTimer(3);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4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28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API(6)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2158796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+mn-ea"/>
              </a:rPr>
              <a:t>void GetQuestion()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204052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퀴즈기능에서 랜덤으로 문제를 전역변수에 저장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GetQuestion();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0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3688" y="1209893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1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400" b="1" dirty="0" smtClean="0"/>
              <a:t>종합 설계 </a:t>
            </a:r>
            <a:r>
              <a:rPr lang="ko-KR" altLang="en-US" sz="2400" b="1" dirty="0"/>
              <a:t>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479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933055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지난발표에서의 지적사항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085" y="3501008"/>
            <a:ext cx="2533005" cy="373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지적사항에 대한 답변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76003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33656" y="422186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6296" y="52066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6296" y="555611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8864" y="2253148"/>
            <a:ext cx="4126051" cy="821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>
                <a:latin typeface="+mn-ea"/>
              </a:rPr>
              <a:t>사전조사를 통해 작품의 유용성을 확인해 볼 것</a:t>
            </a:r>
          </a:p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>
                <a:latin typeface="+mn-ea"/>
              </a:rPr>
              <a:t>사전조사 필요</a:t>
            </a:r>
            <a:r>
              <a:rPr lang="en-US" altLang="ko-KR" sz="1300" dirty="0">
                <a:latin typeface="+mn-ea"/>
              </a:rPr>
              <a:t>. </a:t>
            </a:r>
            <a:r>
              <a:rPr lang="ko-KR" altLang="en-US" sz="1300" dirty="0">
                <a:latin typeface="+mn-ea"/>
              </a:rPr>
              <a:t>장애인을 실제로 만나 </a:t>
            </a:r>
            <a:r>
              <a:rPr lang="en-US" altLang="ko-KR" sz="1300" dirty="0">
                <a:latin typeface="+mn-ea"/>
              </a:rPr>
              <a:t>FeedBack </a:t>
            </a:r>
            <a:r>
              <a:rPr lang="ko-KR" altLang="en-US" sz="1300" dirty="0">
                <a:latin typeface="+mn-ea"/>
              </a:rPr>
              <a:t>필요</a:t>
            </a:r>
            <a:r>
              <a:rPr lang="en-US" altLang="ko-KR" sz="1300" dirty="0">
                <a:latin typeface="+mn-ea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08865" y="4084440"/>
            <a:ext cx="7431225" cy="1733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>
                <a:latin typeface="+mn-ea"/>
              </a:rPr>
              <a:t>사단법인 한국시각장애인연합회를 직접 방문하여 시각장애인을 만나 </a:t>
            </a:r>
            <a:r>
              <a:rPr lang="en-US" altLang="ko-KR" sz="1300" dirty="0">
                <a:latin typeface="+mn-ea"/>
              </a:rPr>
              <a:t>FeedBack</a:t>
            </a:r>
            <a:r>
              <a:rPr lang="ko-KR" altLang="en-US" sz="1300" dirty="0">
                <a:latin typeface="+mn-ea"/>
              </a:rPr>
              <a:t>을 받음</a:t>
            </a:r>
            <a:r>
              <a:rPr lang="en-US" altLang="ko-KR" sz="1300" dirty="0">
                <a:latin typeface="+mn-ea"/>
              </a:rPr>
              <a:t>.</a:t>
            </a:r>
            <a:r>
              <a:rPr lang="ko-KR" altLang="en-US" sz="1300" dirty="0">
                <a:latin typeface="+mn-ea"/>
              </a:rPr>
              <a:t> </a:t>
            </a:r>
          </a:p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/>
              <a:t>실제 상담 결과 교수님의 말씀대로 시각장애인의 입장에선 실용성이 없다고 판단</a:t>
            </a:r>
            <a:r>
              <a:rPr lang="en-US" altLang="ko-KR" sz="1300" dirty="0"/>
              <a:t>.</a:t>
            </a:r>
          </a:p>
          <a:p>
            <a:pPr lvl="0">
              <a:lnSpc>
                <a:spcPts val="2600"/>
              </a:lnSpc>
              <a:defRPr lang="ko-KR" altLang="en-US"/>
            </a:pPr>
            <a:r>
              <a:rPr lang="ko-KR" altLang="en-US" sz="1300" dirty="0"/>
              <a:t>전문가와의 상담 결과</a:t>
            </a:r>
            <a:r>
              <a:rPr lang="en-US" altLang="ko-KR" sz="1300" dirty="0"/>
              <a:t>, </a:t>
            </a:r>
            <a:r>
              <a:rPr lang="ko-KR" altLang="en-US" sz="1300" dirty="0"/>
              <a:t>비장애인의 경우 점자를 학습할 수 있는 환경이 매우 빈약하여 졸업연구의 </a:t>
            </a:r>
          </a:p>
          <a:p>
            <a:pPr lvl="0">
              <a:lnSpc>
                <a:spcPts val="2600"/>
              </a:lnSpc>
              <a:defRPr lang="ko-KR" altLang="en-US"/>
            </a:pPr>
            <a:r>
              <a:rPr lang="ko-KR" altLang="en-US" sz="1300" dirty="0"/>
              <a:t>대상을 시각장애인에서 비장애인으로 변경하면 유용성이 있을 것이라는 </a:t>
            </a:r>
            <a:r>
              <a:rPr lang="en-US" altLang="ko-KR" sz="1300" dirty="0"/>
              <a:t>FeedBack</a:t>
            </a:r>
            <a:r>
              <a:rPr lang="ko-KR" altLang="en-US" sz="1300" dirty="0"/>
              <a:t>을 받음</a:t>
            </a:r>
            <a:r>
              <a:rPr lang="en-US" altLang="ko-KR" sz="1300" dirty="0"/>
              <a:t>.</a:t>
            </a:r>
          </a:p>
          <a:p>
            <a:pPr>
              <a:lnSpc>
                <a:spcPts val="2600"/>
              </a:lnSpc>
              <a:defRPr lang="ko-KR" altLang="en-US"/>
            </a:pPr>
            <a:r>
              <a:rPr lang="en-US" altLang="ko-KR" sz="1300" dirty="0">
                <a:latin typeface="+mn-ea"/>
              </a:rPr>
              <a:t>3page(</a:t>
            </a:r>
            <a:r>
              <a:rPr lang="ko-KR" altLang="en-US" sz="1300" dirty="0">
                <a:latin typeface="+mn-ea"/>
              </a:rPr>
              <a:t>개요</a:t>
            </a:r>
            <a:r>
              <a:rPr lang="en-US" altLang="ko-KR" sz="1300" dirty="0">
                <a:latin typeface="+mn-ea"/>
              </a:rPr>
              <a:t>), 5~9page(</a:t>
            </a:r>
            <a:r>
              <a:rPr lang="ko-KR" altLang="en-US" sz="1300" dirty="0">
                <a:latin typeface="+mn-ea"/>
              </a:rPr>
              <a:t>수행 시나리오</a:t>
            </a:r>
            <a:r>
              <a:rPr lang="en-US" altLang="ko-KR" sz="1300" dirty="0">
                <a:latin typeface="+mn-ea"/>
              </a:rPr>
              <a:t>)  </a:t>
            </a:r>
            <a:r>
              <a:rPr lang="ko-KR" altLang="en-US" sz="1300" dirty="0">
                <a:latin typeface="+mn-ea"/>
              </a:rPr>
              <a:t>수정</a:t>
            </a:r>
            <a:endParaRPr lang="en-US" altLang="ko-KR" sz="1300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3517" y="1700808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제안서 지적사항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29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3347864" y="4141173"/>
            <a:ext cx="401007" cy="41033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51720" y="4545764"/>
            <a:ext cx="1296144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116428" y="4141173"/>
            <a:ext cx="319668" cy="41033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36096" y="4540478"/>
            <a:ext cx="1944216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71040" y="4191476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Database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4182179"/>
            <a:ext cx="18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Andorid Studio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2042397" y="434048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470780" y="432445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771" name="Picture 3" descr="C:\Users\PC\Desktop\sql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3579503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773" name="Picture 5" descr="C:\Users\PC\Desktop\안스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88424" y="3615407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9" name="TextBox 68"/>
          <p:cNvSpPr txBox="1"/>
          <p:nvPr/>
        </p:nvSpPr>
        <p:spPr>
          <a:xfrm>
            <a:off x="2158943" y="4623519"/>
            <a:ext cx="828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- MYSQL</a:t>
            </a:r>
            <a:endParaRPr lang="ko-KR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580112" y="4623519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JAVA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KitKat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환경을 기초로 개발</a:t>
            </a:r>
            <a:endParaRPr lang="en-US" altLang="ko-KR" sz="1200" b="1" dirty="0" smtClean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8553" y="5167765"/>
            <a:ext cx="5778012" cy="1069547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3707904" y="2871082"/>
            <a:ext cx="1437753" cy="1314642"/>
            <a:chOff x="3717235" y="3429000"/>
            <a:chExt cx="1790869" cy="1637522"/>
          </a:xfrm>
        </p:grpSpPr>
        <p:sp>
          <p:nvSpPr>
            <p:cNvPr id="50" name="이등변 삼각형 49"/>
            <p:cNvSpPr/>
            <p:nvPr/>
          </p:nvSpPr>
          <p:spPr>
            <a:xfrm>
              <a:off x="3807905" y="3573016"/>
              <a:ext cx="1587056" cy="1368152"/>
            </a:xfrm>
            <a:prstGeom prst="triangle">
              <a:avLst/>
            </a:prstGeom>
            <a:noFill/>
            <a:ln cmpd="sng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717235" y="4850498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5292080" y="4850498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502632" y="3429000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7" name="직선 연결선 66"/>
          <p:cNvCxnSpPr>
            <a:stCxn id="54" idx="7"/>
          </p:cNvCxnSpPr>
          <p:nvPr/>
        </p:nvCxnSpPr>
        <p:spPr>
          <a:xfrm flipV="1">
            <a:off x="4486471" y="2636912"/>
            <a:ext cx="345568" cy="25956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60032" y="2636912"/>
            <a:ext cx="1152128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28696" y="226758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   Github</a:t>
            </a:r>
            <a:endParaRPr lang="ko-KR" altLang="en-US" b="1" dirty="0"/>
          </a:p>
        </p:txBody>
      </p:sp>
      <p:pic>
        <p:nvPicPr>
          <p:cNvPr id="32797" name="Picture 29" descr="C:\Users\PC\Desktop\깃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23928" y="1628800"/>
            <a:ext cx="936103" cy="936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8" name="직사각형 157"/>
          <p:cNvSpPr/>
          <p:nvPr/>
        </p:nvSpPr>
        <p:spPr>
          <a:xfrm>
            <a:off x="5076064" y="2421776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5148064" y="2708920"/>
            <a:ext cx="2653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/>
            <a:r>
              <a:rPr lang="en-US" altLang="ko-KR" sz="1200" b="1" dirty="0" smtClean="0"/>
              <a:t>- Github</a:t>
            </a:r>
            <a:r>
              <a:rPr lang="ko-KR" altLang="en-US" sz="1200" b="1" dirty="0" smtClean="0"/>
              <a:t>를 활용하여 졸업작품 진행</a:t>
            </a:r>
            <a:endParaRPr lang="en-US" altLang="ko-KR" sz="1200" b="1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82" name="직사각형 81">
            <a:hlinkClick r:id="rId9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직사각형 87">
            <a:hlinkClick r:id="rId9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89" name="직사각형 88">
            <a:hlinkClick r:id="rId9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개발환경</a:t>
            </a:r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30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76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218967" y="2442374"/>
            <a:ext cx="547726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졸업작품 </a:t>
            </a:r>
            <a:r>
              <a:rPr lang="en-US" altLang="ko-KR" sz="1400" b="1" dirty="0" smtClean="0"/>
              <a:t>GitHub </a:t>
            </a:r>
            <a:r>
              <a:rPr lang="ko-KR" altLang="en-US" sz="1400" b="1" dirty="0" smtClean="0"/>
              <a:t>주소 </a:t>
            </a:r>
            <a:r>
              <a:rPr lang="en-US" altLang="ko-KR" sz="1400" b="1" dirty="0" smtClean="0"/>
              <a:t>: </a:t>
            </a:r>
            <a:r>
              <a:rPr lang="en-US" altLang="ko-KR" sz="1400" b="1" u="sng" dirty="0" smtClean="0">
                <a:solidFill>
                  <a:srgbClr val="0070C0"/>
                </a:solidFill>
              </a:rPr>
              <a:t>https://github.com/alstlr1585/garbage</a:t>
            </a:r>
            <a:endParaRPr lang="ko-KR" altLang="en-US" sz="1400" b="1" u="sng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98987" y="3429000"/>
            <a:ext cx="3816424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b="1" dirty="0" smtClean="0"/>
              <a:t>전민식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alstlr1585</a:t>
            </a:r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b="1" dirty="0" smtClean="0"/>
              <a:t>김다훈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ekgns0206</a:t>
            </a:r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b="1" dirty="0" smtClean="0"/>
              <a:t>신민구</a:t>
            </a:r>
            <a:endParaRPr lang="en-US" altLang="ko-KR" b="1" dirty="0" smtClean="0"/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sinmingu</a:t>
            </a:r>
            <a:endParaRPr lang="ko-KR" altLang="en-US" sz="1300" dirty="0"/>
          </a:p>
        </p:txBody>
      </p:sp>
      <p:sp>
        <p:nvSpPr>
          <p:cNvPr id="65" name="직사각형 64"/>
          <p:cNvSpPr/>
          <p:nvPr/>
        </p:nvSpPr>
        <p:spPr>
          <a:xfrm>
            <a:off x="1301626" y="3566325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301626" y="4365112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301626" y="5229208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5" name="Picture 29" descr="C:\Users\PC\Desktop\깃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1235" y="3140968"/>
            <a:ext cx="2808312" cy="2808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6" name="TextBox 75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51" name="직사각형 50">
            <a:hlinkClick r:id="rId6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hlinkClick r:id="rId6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0" name="직사각형 59">
            <a:hlinkClick r:id="rId6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개발환경</a:t>
            </a:r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31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1. TTS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기술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420888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Android Studio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에서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TTS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기술을 이용하여 어플리케이션의 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즈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기능을 구현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6803" name="Picture 3" descr="C:\Users\PC\Desktop\1111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3356992"/>
            <a:ext cx="1076024" cy="1938139"/>
          </a:xfrm>
          <a:prstGeom prst="rect">
            <a:avLst/>
          </a:prstGeom>
          <a:noFill/>
        </p:spPr>
      </p:pic>
      <p:pic>
        <p:nvPicPr>
          <p:cNvPr id="76804" name="Picture 4" descr="C:\Users\PC\AppData\Local\Microsoft\Windows\INetCache\IE\W2U4U3DN\mouth-158695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232122" y="4066180"/>
            <a:ext cx="1148190" cy="1235028"/>
          </a:xfrm>
          <a:prstGeom prst="rect">
            <a:avLst/>
          </a:prstGeom>
          <a:noFill/>
        </p:spPr>
      </p:pic>
      <p:pic>
        <p:nvPicPr>
          <p:cNvPr id="76808" name="Picture 8" descr="C:\Users\PC\Desktop\5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4365104"/>
            <a:ext cx="1265237" cy="914400"/>
          </a:xfrm>
          <a:prstGeom prst="rect">
            <a:avLst/>
          </a:prstGeom>
          <a:noFill/>
        </p:spPr>
      </p:pic>
      <p:sp>
        <p:nvSpPr>
          <p:cNvPr id="82" name="직사각형 81"/>
          <p:cNvSpPr/>
          <p:nvPr/>
        </p:nvSpPr>
        <p:spPr>
          <a:xfrm>
            <a:off x="1423968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글 자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07904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TTS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56176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귀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pic>
        <p:nvPicPr>
          <p:cNvPr id="76809" name="Picture 9" descr="C:\Users\PC\Desktop\66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6407714" y="4442915"/>
            <a:ext cx="252518" cy="498253"/>
          </a:xfrm>
          <a:prstGeom prst="rect">
            <a:avLst/>
          </a:prstGeom>
          <a:noFill/>
        </p:spPr>
      </p:pic>
      <p:sp>
        <p:nvSpPr>
          <p:cNvPr id="86" name="오른쪽 화살표 85"/>
          <p:cNvSpPr/>
          <p:nvPr/>
        </p:nvSpPr>
        <p:spPr>
          <a:xfrm>
            <a:off x="2843808" y="4797152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오른쪽 화살표 86"/>
          <p:cNvSpPr/>
          <p:nvPr/>
        </p:nvSpPr>
        <p:spPr>
          <a:xfrm>
            <a:off x="5148064" y="4797152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55" name="직사각형 54">
            <a:hlinkClick r:id="rId9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9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5" name="직사각형 64">
            <a:hlinkClick r:id="rId9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개발방법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32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2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표준점자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564904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점자세상에서 제공하는 점자표준을 활용하여 어플리케이션 내부 점자 데이터베이스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구축 및 활용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7827" name="Picture 3" descr="C:\Users\PC\AppData\Local\Microsoft\Windows\INetCache\IE\5MOAHY6Y\137596699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3675974"/>
            <a:ext cx="1224136" cy="1697242"/>
          </a:xfrm>
          <a:prstGeom prst="rect">
            <a:avLst/>
          </a:prstGeom>
          <a:noFill/>
        </p:spPr>
      </p:pic>
      <p:grpSp>
        <p:nvGrpSpPr>
          <p:cNvPr id="44" name="그룹 43"/>
          <p:cNvGrpSpPr/>
          <p:nvPr/>
        </p:nvGrpSpPr>
        <p:grpSpPr>
          <a:xfrm>
            <a:off x="2483768" y="3747982"/>
            <a:ext cx="936104" cy="1546608"/>
            <a:chOff x="6516216" y="2852936"/>
            <a:chExt cx="1656183" cy="2736304"/>
          </a:xfrm>
        </p:grpSpPr>
        <p:sp>
          <p:nvSpPr>
            <p:cNvPr id="45" name="직사각형 44"/>
            <p:cNvSpPr/>
            <p:nvPr/>
          </p:nvSpPr>
          <p:spPr>
            <a:xfrm>
              <a:off x="6516216" y="2852936"/>
              <a:ext cx="1656183" cy="20624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693497" y="3003652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7475971" y="3003652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93497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475971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693497" y="4370197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7475971" y="4370197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16216" y="4986142"/>
              <a:ext cx="1656183" cy="6030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4211960" y="4396054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71" name="직사각형 70">
            <a:hlinkClick r:id="rId6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>
            <a:hlinkClick r:id="rId6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8" name="직사각형 77">
            <a:hlinkClick r:id="rId6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개발방법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33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3. GitHub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492896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GitHub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를 활용한 소스 및 버전 관리를 통해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보다 효율적인 협업이 이루어짐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78851" name="Picture 3" descr="C:\Users\PC\Desktop\5555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3212976"/>
            <a:ext cx="2102941" cy="1485709"/>
          </a:xfrm>
          <a:prstGeom prst="rect">
            <a:avLst/>
          </a:prstGeom>
          <a:noFill/>
        </p:spPr>
      </p:pic>
      <p:pic>
        <p:nvPicPr>
          <p:cNvPr id="78852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5517232"/>
            <a:ext cx="864096" cy="678533"/>
          </a:xfrm>
          <a:prstGeom prst="rect">
            <a:avLst/>
          </a:prstGeom>
          <a:noFill/>
        </p:spPr>
      </p:pic>
      <p:pic>
        <p:nvPicPr>
          <p:cNvPr id="54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5517232"/>
            <a:ext cx="864096" cy="678533"/>
          </a:xfrm>
          <a:prstGeom prst="rect">
            <a:avLst/>
          </a:prstGeom>
          <a:noFill/>
        </p:spPr>
      </p:pic>
      <p:pic>
        <p:nvPicPr>
          <p:cNvPr id="55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5517232"/>
            <a:ext cx="864096" cy="678533"/>
          </a:xfrm>
          <a:prstGeom prst="rect">
            <a:avLst/>
          </a:prstGeom>
          <a:noFill/>
        </p:spPr>
      </p:pic>
      <p:cxnSp>
        <p:nvCxnSpPr>
          <p:cNvPr id="60" name="직선 화살표 연결선 59"/>
          <p:cNvCxnSpPr/>
          <p:nvPr/>
        </p:nvCxnSpPr>
        <p:spPr>
          <a:xfrm flipV="1">
            <a:off x="2195736" y="4437112"/>
            <a:ext cx="1368152" cy="10801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2411760" y="4581128"/>
            <a:ext cx="1152128" cy="936104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78852" idx="0"/>
          </p:cNvCxnSpPr>
          <p:nvPr/>
        </p:nvCxnSpPr>
        <p:spPr>
          <a:xfrm flipV="1">
            <a:off x="4572000" y="4725144"/>
            <a:ext cx="0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652120" y="4509120"/>
            <a:ext cx="1080120" cy="1008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5652120" y="4653136"/>
            <a:ext cx="936104" cy="864096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4716016" y="4725144"/>
            <a:ext cx="0" cy="79208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61" name="직사각형 60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0" name="직사각형 69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개발방법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34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데모 환경 설계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30" name="그림 2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3924" y="2620448"/>
            <a:ext cx="900000" cy="162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636" y="4816692"/>
            <a:ext cx="3852428" cy="9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50" b="1" dirty="0" smtClean="0"/>
              <a:t>1. Samsung Galaxy Note 5</a:t>
            </a:r>
          </a:p>
          <a:p>
            <a:pPr>
              <a:lnSpc>
                <a:spcPct val="110000"/>
              </a:lnSpc>
            </a:pPr>
            <a:r>
              <a:rPr lang="en-US" altLang="ko-KR" sz="1250" b="1" dirty="0" smtClean="0"/>
              <a:t>2. Version </a:t>
            </a:r>
            <a:r>
              <a:rPr lang="en-US" altLang="ko-KR" sz="1250" b="1" dirty="0"/>
              <a:t>: 6.0.1 (</a:t>
            </a:r>
            <a:r>
              <a:rPr lang="en-US" altLang="ko-KR" sz="1250" b="1" dirty="0" smtClean="0"/>
              <a:t>Marshmallow)</a:t>
            </a:r>
          </a:p>
          <a:p>
            <a:pPr>
              <a:lnSpc>
                <a:spcPct val="110000"/>
              </a:lnSpc>
            </a:pPr>
            <a:r>
              <a:rPr lang="en-US" altLang="ko-KR" sz="1250" b="1" dirty="0" smtClean="0"/>
              <a:t>3. API : 23</a:t>
            </a:r>
          </a:p>
          <a:p>
            <a:endParaRPr lang="ko-KR" altLang="en-US" sz="125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270800" y="4852696"/>
            <a:ext cx="3082192" cy="70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50" b="1" dirty="0" smtClean="0"/>
              <a:t>안드로이드 스마트폰 미러링 어플리</a:t>
            </a:r>
            <a:endParaRPr lang="en-US" altLang="ko-KR" sz="1250" b="1" dirty="0" smtClean="0"/>
          </a:p>
          <a:p>
            <a:pPr>
              <a:lnSpc>
                <a:spcPct val="110000"/>
              </a:lnSpc>
            </a:pPr>
            <a:r>
              <a:rPr lang="ko-KR" altLang="en-US" sz="1250" b="1" dirty="0" smtClean="0"/>
              <a:t>케이션 </a:t>
            </a:r>
            <a:r>
              <a:rPr lang="en-US" altLang="ko-KR" sz="1250" b="1" dirty="0" smtClean="0"/>
              <a:t>Mobizen</a:t>
            </a:r>
            <a:r>
              <a:rPr lang="ko-KR" altLang="en-US" sz="1250" b="1" dirty="0" smtClean="0"/>
              <a:t>을 사용하여 </a:t>
            </a:r>
            <a:r>
              <a:rPr lang="en-US" altLang="ko-KR" sz="1250" b="1" dirty="0" smtClean="0"/>
              <a:t>PC</a:t>
            </a:r>
            <a:r>
              <a:rPr lang="ko-KR" altLang="en-US" sz="1250" b="1" dirty="0" smtClean="0"/>
              <a:t>에 </a:t>
            </a:r>
            <a:endParaRPr lang="en-US" altLang="ko-KR" sz="1250" b="1" dirty="0" smtClean="0"/>
          </a:p>
          <a:p>
            <a:pPr>
              <a:lnSpc>
                <a:spcPct val="110000"/>
              </a:lnSpc>
            </a:pPr>
            <a:r>
              <a:rPr lang="ko-KR" altLang="en-US" sz="1250" b="1" dirty="0" smtClean="0"/>
              <a:t>화면을 출력</a:t>
            </a:r>
            <a:r>
              <a:rPr lang="en-US" altLang="ko-KR" sz="1250" b="1" dirty="0" smtClean="0"/>
              <a:t>, </a:t>
            </a:r>
            <a:r>
              <a:rPr lang="ko-KR" altLang="en-US" sz="1250" b="1" dirty="0" smtClean="0"/>
              <a:t>프로젝터를 통해 데모</a:t>
            </a:r>
            <a:endParaRPr lang="en-US" altLang="ko-KR" sz="1250" b="1" dirty="0" smtClean="0"/>
          </a:p>
        </p:txBody>
      </p:sp>
      <p:pic>
        <p:nvPicPr>
          <p:cNvPr id="83988" name="Picture 20" descr="C:\Users\sinmingu\Desktop\모비즌.JP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2549678"/>
            <a:ext cx="90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295635" y="1808820"/>
            <a:ext cx="324036" cy="3240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48064" y="1808820"/>
            <a:ext cx="324036" cy="3240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636" y="4700092"/>
            <a:ext cx="2592288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300064" y="4700092"/>
            <a:ext cx="2656312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5" name="직사각형 64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655676" y="1808820"/>
            <a:ext cx="1764000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Galaxy Note 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500149" y="1808820"/>
            <a:ext cx="1160083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Mobizen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25502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76456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35</a:t>
            </a:r>
            <a:endParaRPr lang="ko-KR" altLang="en-US" sz="1500" b="1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" name="Image" r:id="rId4" imgW="10463492" imgH="2184127" progId="">
                  <p:embed/>
                </p:oleObj>
              </mc:Choice>
              <mc:Fallback>
                <p:oleObj name="Image" r:id="rId4" imgW="10463492" imgH="2184127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업무 분담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66322" y="1556792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전민식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팀장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43608" y="1656793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05306" y="2158209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팀원 일정 파악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미팅 장소 및 시간 조율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54754" y="1556792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신민구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6102" y="2152308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버전 별 소스 및 파일 관리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버전 별 테스트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39312" y="4005064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김다훈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0660" y="4600580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관련 기술 선행 조사 및 학습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소스코드 효율 평가 및 정리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932040" y="1656793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1016598" y="4105065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78294" y="221419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78294" y="261825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78294" y="302494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78294" y="3410338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20072" y="221419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220072" y="261825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220072" y="302494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20072" y="3410338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04630" y="4662467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04630" y="5066522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04630" y="5473217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04630" y="585861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3323" name="Picture 11" descr="C:\Users\PC\AppData\Local\Microsoft\Windows\INetCache\IE\8QGIMJG2\BurnAware.Professional.v5.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73772">
            <a:off x="5075628" y="3860621"/>
            <a:ext cx="2328356" cy="2328356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68" name="직사각형 67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5" name="직사각형 74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36</a:t>
            </a:r>
            <a:endParaRPr lang="ko-KR" altLang="en-US" sz="1500" b="1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000" b="1" dirty="0" smtClean="0"/>
              <a:t>종합설</a:t>
            </a:r>
            <a:r>
              <a:rPr lang="ko-KR" altLang="en-US" sz="2000" b="1" dirty="0"/>
              <a:t>계</a:t>
            </a:r>
            <a:r>
              <a:rPr lang="ko-KR" altLang="en-US" sz="2000" b="1" dirty="0" smtClean="0"/>
              <a:t> 수행일정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9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36778"/>
              </p:ext>
            </p:extLst>
          </p:nvPr>
        </p:nvGraphicFramePr>
        <p:xfrm>
          <a:off x="971600" y="1764816"/>
          <a:ext cx="7272807" cy="3968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919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9605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기초 기술 조사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설계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구축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데이터베이스 구축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완전성 보강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테스트 및 디버깅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문서화 및 발표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463448" y="2918276"/>
            <a:ext cx="1152128" cy="14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49438" y="3418334"/>
            <a:ext cx="2880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049438" y="3918391"/>
            <a:ext cx="2304000" cy="154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039279" y="4933168"/>
            <a:ext cx="4626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517623" y="5433224"/>
            <a:ext cx="1710000" cy="14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463448" y="2412888"/>
            <a:ext cx="1152128" cy="149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355336" y="4429112"/>
            <a:ext cx="1736944" cy="14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971600" y="1772816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71600" y="2256552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71600" y="5733256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71600" y="1772816"/>
            <a:ext cx="0" cy="39604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44408" y="1772816"/>
            <a:ext cx="0" cy="39604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61" name="직사각형 60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8" name="직사각형 67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204987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b="1" dirty="0" smtClean="0"/>
              <a:t>37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9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1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03547" y="1630580"/>
            <a:ext cx="192940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>
                <a:solidFill>
                  <a:schemeClr val="tx1"/>
                </a:solidFill>
              </a:rPr>
              <a:t>프로젝트 진행도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8922" y="2042096"/>
            <a:ext cx="13452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bg1"/>
                </a:solidFill>
              </a:rPr>
              <a:t>17.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3. 22 </a:t>
            </a:r>
            <a:r>
              <a:rPr lang="ko-KR" altLang="en-US" sz="1400" b="1" dirty="0">
                <a:solidFill>
                  <a:schemeClr val="bg1"/>
                </a:solidFill>
              </a:rPr>
              <a:t>기준</a:t>
            </a:r>
          </a:p>
        </p:txBody>
      </p:sp>
      <p:sp>
        <p:nvSpPr>
          <p:cNvPr id="92" name="직사각형 91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직사각형 97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99" name="직사각형 98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734284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모듈설계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48268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개발방법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192732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데모설계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24223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업무분담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45083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수행일정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375754" y="82335"/>
            <a:ext cx="800220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참고문헌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000" b="1" dirty="0"/>
              <a:t>종합설계 수행일정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9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51788"/>
              </p:ext>
            </p:extLst>
          </p:nvPr>
        </p:nvGraphicFramePr>
        <p:xfrm>
          <a:off x="1115616" y="2354361"/>
          <a:ext cx="7107172" cy="3386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1636813008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1206087357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1328661413"/>
                    </a:ext>
                  </a:extLst>
                </a:gridCol>
                <a:gridCol w="3146732">
                  <a:extLst>
                    <a:ext uri="{9D8B030D-6E8A-4147-A177-3AD203B41FA5}">
                      <a16:colId xmlns="" xmlns:a16="http://schemas.microsoft.com/office/drawing/2014/main" val="2508745636"/>
                    </a:ext>
                  </a:extLst>
                </a:gridCol>
              </a:tblGrid>
              <a:tr h="37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세부기능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진행률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고려사항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6373542"/>
                  </a:ext>
                </a:extLst>
              </a:tr>
              <a:tr h="37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점자 </a:t>
                      </a:r>
                      <a:r>
                        <a:rPr lang="en-US" altLang="ko-KR" sz="1500" b="1" dirty="0" smtClean="0">
                          <a:latin typeface="+mn-ea"/>
                          <a:ea typeface="+mn-ea"/>
                        </a:rPr>
                        <a:t>DB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문자구성요소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80%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 외 문자 진행중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점자 규칙 적용중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9061149"/>
                  </a:ext>
                </a:extLst>
              </a:tr>
              <a:tr h="37630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디자인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Xml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90%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차후 변경의 소지 있음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668454617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90%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차후 변경의 소지 있음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898793398"/>
                  </a:ext>
                </a:extLst>
              </a:tr>
              <a:tr h="37630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주요기능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역변역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50%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분리 테스트 진행중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22061361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기본학습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70%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 맞추기 진행중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845397926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심화학습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20%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 외 문자 이미지 입력중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57324792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퀴즈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50%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타이머 오류사항 검토중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540455170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부가 요소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95%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대부분 완성했으나 추가 소지 있음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74151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38</a:t>
            </a:r>
            <a:endParaRPr lang="ko-KR" altLang="en-US" sz="1500" b="1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필요기술 및 참고문헌</a:t>
            </a:r>
            <a:endParaRPr lang="ko-KR" altLang="en-US" sz="1700" b="1" dirty="0"/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55576" y="2420888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관리 및 협업을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39552" y="2716121"/>
            <a:ext cx="8064896" cy="7200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GIt : https://git-scm.com/downloads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GitHub : https://github.com/</a:t>
            </a: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5576" y="3573016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데이터베이스 구축을 위한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39552" y="3868249"/>
            <a:ext cx="8064896" cy="10801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MySQL : https://www.mysql.com/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MySQL Workbench : http://www.mysql.com/products/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tx1"/>
                </a:solidFill>
              </a:rPr>
              <a:t>   홍의경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"MySQL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기반 데이터베이스 배움터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",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생능 출판사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2012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년 출판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5576" y="5085184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애플리케이션 구축을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9552" y="5380417"/>
            <a:ext cx="8064896" cy="79208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Android Studio : https://developer.android.com/studio/index.html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Android API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사용법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: https://developer.android.com/reference/packages.html</a:t>
            </a: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0900" y="290179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20900" y="3201797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20900" y="409302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20900" y="438369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20900" y="466767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20900" y="5589240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20900" y="588660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55576" y="1412776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점자 표준 준수를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9552" y="1708009"/>
            <a:ext cx="8064896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점자세상 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:  http://www.braillekorea.org/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</a:t>
            </a: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0900" y="193278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종합설계 계획서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5" name="직사각형 6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2" name="직사각형 7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367" y="58923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3688" y="1209893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5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400" b="1" dirty="0" smtClean="0"/>
              <a:t>종합 설계 </a:t>
            </a:r>
            <a:r>
              <a:rPr lang="ko-KR" altLang="en-US" sz="2400" b="1" dirty="0"/>
              <a:t>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479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933055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지난발표에서의 지적사항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085" y="3501008"/>
            <a:ext cx="2533005" cy="373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지적사항에 대한 답변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76003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8864" y="2253148"/>
            <a:ext cx="4666662" cy="8361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다른 팀과의 차별화해서 설계하고 구현해 볼 것</a:t>
            </a:r>
            <a:r>
              <a:rPr lang="en-US" altLang="ko-KR" sz="1300" dirty="0" smtClean="0">
                <a:latin typeface="+mn-ea"/>
              </a:rPr>
              <a:t>/</a:t>
            </a:r>
            <a:r>
              <a:rPr lang="ko-KR" altLang="en-US" sz="1300" dirty="0" smtClean="0">
                <a:latin typeface="+mn-ea"/>
              </a:rPr>
              <a:t>차별성 필요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번역이슈는 </a:t>
            </a:r>
            <a:r>
              <a:rPr lang="en-US" altLang="ko-KR" sz="1300" dirty="0" smtClean="0">
                <a:latin typeface="+mn-ea"/>
              </a:rPr>
              <a:t>X/ </a:t>
            </a:r>
            <a:r>
              <a:rPr lang="ko-KR" altLang="en-US" sz="1300" dirty="0" smtClean="0">
                <a:latin typeface="+mn-ea"/>
              </a:rPr>
              <a:t>기준 </a:t>
            </a:r>
            <a:r>
              <a:rPr lang="en-US" altLang="ko-KR" sz="1300" dirty="0" smtClean="0">
                <a:latin typeface="+mn-ea"/>
              </a:rPr>
              <a:t>app</a:t>
            </a:r>
            <a:r>
              <a:rPr lang="ko-KR" altLang="en-US" sz="1300" dirty="0" smtClean="0">
                <a:latin typeface="+mn-ea"/>
              </a:rPr>
              <a:t>과의 차별화요소 제시 필요</a:t>
            </a:r>
            <a:endParaRPr lang="en-US" altLang="ko-KR" sz="13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8865" y="4111872"/>
            <a:ext cx="4766048" cy="14260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번역기능 </a:t>
            </a:r>
            <a:r>
              <a:rPr lang="ko-KR" altLang="en-US" sz="1300" dirty="0" smtClean="0">
                <a:latin typeface="+mn-ea"/>
              </a:rPr>
              <a:t>제거 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학습 및 퀴즈기능 강화 및 </a:t>
            </a:r>
            <a:r>
              <a:rPr lang="ko-KR" altLang="en-US" sz="1300" dirty="0" smtClean="0">
                <a:latin typeface="+mn-ea"/>
              </a:rPr>
              <a:t>세분화 </a:t>
            </a:r>
            <a:r>
              <a:rPr lang="en-US" altLang="ko-KR" sz="1300" dirty="0" smtClean="0">
                <a:latin typeface="+mn-ea"/>
              </a:rPr>
              <a:t>( 7p ~ 13p )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600"/>
              </a:lnSpc>
              <a:defRPr lang="ko-KR" altLang="en-US"/>
            </a:pP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학습자의 수준에 맞추어 난이도를 세분화해 숙련 수준에 맞는 학습 제공</a:t>
            </a:r>
            <a:endParaRPr lang="en-US" altLang="ko-KR" sz="1100" dirty="0">
              <a:latin typeface="+mn-ea"/>
            </a:endParaRPr>
          </a:p>
          <a:p>
            <a:pPr>
              <a:lnSpc>
                <a:spcPts val="2600"/>
              </a:lnSpc>
              <a:defRPr lang="ko-KR" altLang="en-US"/>
            </a:pPr>
            <a:r>
              <a:rPr lang="ko-KR" altLang="en-US" sz="1100" dirty="0" smtClean="0">
                <a:latin typeface="+mn-ea"/>
              </a:rPr>
              <a:t>또한 점자 규칙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단어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등의 다양한 학습 방법 구비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53517" y="1700808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설계서 지적사항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33656" y="421131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6296" y="4559380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2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Users\PC\Desktop\점자사3.jpg"/>
          <p:cNvPicPr>
            <a:picLocks noChangeAspect="1" noChangeArrowheads="1"/>
          </p:cNvPicPr>
          <p:nvPr/>
        </p:nvPicPr>
        <p:blipFill>
          <a:blip r:embed="rId2" cstate="print">
            <a:lum bright="-88000"/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83768" y="2060848"/>
            <a:ext cx="33137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4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4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sz="3600" dirty="0" smtClean="0">
                <a:solidFill>
                  <a:schemeClr val="bg1"/>
                </a:solidFill>
                <a:latin typeface="+mn-ea"/>
              </a:rPr>
              <a:t>감사합니다</a:t>
            </a:r>
            <a:endParaRPr lang="en-US" altLang="ko-KR" sz="48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4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4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     </a:t>
            </a:r>
            <a:endParaRPr lang="ko-KR" altLang="en-US" sz="4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864" y="2492896"/>
            <a:ext cx="22322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컴퓨터공학과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7864" y="3717032"/>
            <a:ext cx="22322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종합설계 계획서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종합 설계 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218877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900" b="1" dirty="0" smtClean="0">
                <a:latin typeface="+mj-ea"/>
                <a:ea typeface="+mj-ea"/>
              </a:rPr>
              <a:t>지적사항 근거자료</a:t>
            </a:r>
            <a:endParaRPr lang="en-US" altLang="ko-KR" sz="1900" b="1" dirty="0" smtClean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857554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81923" name="Picture 3" descr="C:\Users\sinmingu\Desktop\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" t="27045" r="6589" b="9817"/>
          <a:stretch/>
        </p:blipFill>
        <p:spPr bwMode="auto">
          <a:xfrm>
            <a:off x="4907907" y="3861048"/>
            <a:ext cx="2904453" cy="18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908865" y="2253148"/>
            <a:ext cx="734528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1300" dirty="0" smtClean="0"/>
              <a:t>서울특별시 </a:t>
            </a:r>
            <a:r>
              <a:rPr lang="ko-KR" altLang="en-US" sz="1300" dirty="0"/>
              <a:t>영등포구 의사당대로 </a:t>
            </a:r>
            <a:r>
              <a:rPr lang="en-US" altLang="ko-KR" sz="1300" dirty="0"/>
              <a:t>22 </a:t>
            </a:r>
            <a:r>
              <a:rPr lang="ko-KR" altLang="en-US" sz="1300" dirty="0"/>
              <a:t>이룸센터 </a:t>
            </a:r>
            <a:r>
              <a:rPr lang="en-US" altLang="ko-KR" sz="1300" dirty="0"/>
              <a:t>6</a:t>
            </a:r>
            <a:r>
              <a:rPr lang="ko-KR" altLang="en-US" sz="1300" dirty="0"/>
              <a:t>층 </a:t>
            </a:r>
            <a:r>
              <a:rPr lang="en-US" altLang="ko-KR" sz="1300" dirty="0"/>
              <a:t>601</a:t>
            </a:r>
            <a:r>
              <a:rPr lang="ko-KR" altLang="en-US" sz="1300" dirty="0" smtClean="0"/>
              <a:t>호 </a:t>
            </a:r>
            <a:r>
              <a:rPr lang="en-US" altLang="ko-KR" sz="1300" dirty="0" smtClean="0"/>
              <a:t>‘</a:t>
            </a:r>
            <a:r>
              <a:rPr lang="ko-KR" altLang="en-US" sz="1300" dirty="0" smtClean="0"/>
              <a:t>사단법인 한국시각장애인연합회</a:t>
            </a:r>
            <a:r>
              <a:rPr lang="en-US" altLang="ko-KR" sz="1300" dirty="0" smtClean="0"/>
              <a:t>’</a:t>
            </a:r>
            <a:r>
              <a:rPr lang="en-US" altLang="ko-KR" sz="1300" dirty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방문</a:t>
            </a:r>
            <a:endParaRPr lang="en-US" altLang="ko-KR" sz="1300" dirty="0">
              <a:latin typeface="+mn-ea"/>
            </a:endParaRPr>
          </a:p>
          <a:p>
            <a:pPr>
              <a:lnSpc>
                <a:spcPts val="3300"/>
              </a:lnSpc>
            </a:pPr>
            <a:r>
              <a:rPr lang="ko-KR" altLang="en-US" sz="1300" dirty="0" smtClean="0">
                <a:latin typeface="+mn-ea"/>
              </a:rPr>
              <a:t>시각장애인 </a:t>
            </a:r>
            <a:r>
              <a:rPr lang="en-US" altLang="ko-KR" sz="1300" dirty="0" smtClean="0">
                <a:latin typeface="+mn-ea"/>
              </a:rPr>
              <a:t>‘</a:t>
            </a:r>
            <a:r>
              <a:rPr lang="ko-KR" altLang="en-US" sz="1300" dirty="0" smtClean="0">
                <a:latin typeface="+mn-ea"/>
              </a:rPr>
              <a:t>최정금</a:t>
            </a:r>
            <a:r>
              <a:rPr lang="en-US" altLang="ko-KR" sz="1300" dirty="0" smtClean="0">
                <a:latin typeface="+mn-ea"/>
              </a:rPr>
              <a:t>’ </a:t>
            </a:r>
            <a:r>
              <a:rPr lang="ko-KR" altLang="en-US" sz="1300" dirty="0" smtClean="0">
                <a:latin typeface="+mn-ea"/>
              </a:rPr>
              <a:t>직원을 직접 만나 졸업작품의 방향성을 제시받음</a:t>
            </a:r>
            <a:r>
              <a:rPr lang="en-US" altLang="ko-KR" sz="1300" dirty="0" smtClean="0">
                <a:latin typeface="+mn-ea"/>
              </a:rPr>
              <a:t> </a:t>
            </a:r>
          </a:p>
          <a:p>
            <a:pPr>
              <a:lnSpc>
                <a:spcPts val="2900"/>
              </a:lnSpc>
            </a:pPr>
            <a:endParaRPr lang="en-US" altLang="ko-KR" sz="1300" dirty="0" smtClean="0">
              <a:latin typeface="+mn-ea"/>
            </a:endParaRPr>
          </a:p>
        </p:txBody>
      </p:sp>
      <p:pic>
        <p:nvPicPr>
          <p:cNvPr id="81927" name="Picture 7" descr="C:\Users\sinmingu\Desktop\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61048"/>
            <a:ext cx="2909820" cy="18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5733256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&lt; </a:t>
            </a:r>
            <a:r>
              <a:rPr lang="ko-KR" altLang="en-US" sz="1100" b="1" dirty="0" smtClean="0"/>
              <a:t>시각장애인 협회 정문 </a:t>
            </a:r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447018" y="5733256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&lt; </a:t>
            </a:r>
            <a:r>
              <a:rPr lang="ko-KR" altLang="en-US" sz="1100" b="1" dirty="0" smtClean="0"/>
              <a:t>시각장애인 직원 명함 </a:t>
            </a:r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  <p:sp>
        <p:nvSpPr>
          <p:cNvPr id="94" name="직사각형 93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0" name="직사각형 99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101" name="직사각형 100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종합 설계 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4844" y="1526639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8874" y="1443256"/>
            <a:ext cx="833762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연구 개발 배경</a:t>
            </a:r>
            <a:endParaRPr lang="en-US" altLang="ko-KR" sz="1700" b="1" dirty="0" smtClean="0"/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</a:t>
            </a:r>
            <a:r>
              <a:rPr lang="en-US" altLang="ko-KR" sz="1300" b="1" dirty="0" smtClean="0">
                <a:latin typeface="+mn-ea"/>
              </a:rPr>
              <a:t>.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일반인이 점자를 배우기 위한 점자학습 환경이 매우 빈약</a:t>
            </a:r>
            <a:endParaRPr lang="en-US" altLang="ko-KR" sz="1300" dirty="0" smtClean="0">
              <a:latin typeface="+mn-ea"/>
            </a:endParaRP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2.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후천적으로 시력을 잃은 대부분의 사람들의 경우 우울증</a:t>
            </a:r>
            <a:r>
              <a:rPr lang="en-US" altLang="ko-KR" sz="1300" dirty="0" smtClean="0">
                <a:latin typeface="+mj-ea"/>
              </a:rPr>
              <a:t>, </a:t>
            </a:r>
            <a:r>
              <a:rPr lang="ko-KR" altLang="en-US" sz="1300" dirty="0" smtClean="0">
                <a:latin typeface="+mj-ea"/>
              </a:rPr>
              <a:t>자살기도 등의 증상을 보여 주변인의 도움 필요</a:t>
            </a:r>
            <a:endParaRPr lang="en-US" altLang="ko-KR" sz="1300" dirty="0" smtClean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3. </a:t>
            </a:r>
            <a:r>
              <a:rPr lang="ko-KR" altLang="en-US" sz="1300" dirty="0" smtClean="0">
                <a:latin typeface="+mj-ea"/>
              </a:rPr>
              <a:t>시각장애인들은 주변인의 도움 없이는</a:t>
            </a:r>
            <a:r>
              <a:rPr lang="ko-KR" altLang="en-US" sz="1300" b="1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점자학습 의욕 부족</a:t>
            </a:r>
            <a:endParaRPr lang="en-US" altLang="ko-KR" sz="1300" dirty="0" smtClean="0">
              <a:latin typeface="+mj-ea"/>
            </a:endParaRPr>
          </a:p>
          <a:p>
            <a:endParaRPr lang="en-US" altLang="ko-KR" sz="13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4.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>
                <a:latin typeface="+mj-ea"/>
              </a:rPr>
              <a:t>시각장애인들을 교육하고 도와주는 사람들은 점자에 관한 지식이 필요</a:t>
            </a:r>
            <a:endParaRPr lang="en-US" altLang="ko-KR" sz="1300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89322" y="3555965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14936" y="3227492"/>
            <a:ext cx="842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b="1" dirty="0" smtClean="0">
              <a:latin typeface="+mj-ea"/>
            </a:endParaRPr>
          </a:p>
          <a:p>
            <a:r>
              <a:rPr lang="ko-KR" altLang="en-US" sz="1700" b="1" dirty="0" smtClean="0">
                <a:latin typeface="+mj-ea"/>
              </a:rPr>
              <a:t>연구 개발 목표</a:t>
            </a:r>
            <a:endParaRPr lang="en-US" altLang="ko-KR" sz="1700" dirty="0" smtClean="0"/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1. </a:t>
            </a:r>
            <a:r>
              <a:rPr lang="ko-KR" altLang="en-US" sz="1300" dirty="0" smtClean="0">
                <a:latin typeface="+mj-ea"/>
              </a:rPr>
              <a:t>일반인들도 어플리케이션으로 점자를 배울 수 있는 친근한 환경 조성</a:t>
            </a:r>
            <a:endParaRPr lang="en-US" altLang="ko-KR" sz="1300" dirty="0" smtClean="0">
              <a:latin typeface="+mj-ea"/>
            </a:endParaRPr>
          </a:p>
          <a:p>
            <a:endParaRPr lang="en-US" altLang="ko-KR" sz="1300" dirty="0">
              <a:latin typeface="+mj-ea"/>
            </a:endParaRPr>
          </a:p>
          <a:p>
            <a:r>
              <a:rPr lang="en-US" altLang="ko-KR" sz="1300" b="1" dirty="0">
                <a:latin typeface="+mj-ea"/>
              </a:rPr>
              <a:t>2</a:t>
            </a:r>
            <a:r>
              <a:rPr lang="en-US" altLang="ko-KR" sz="1300" b="1" dirty="0" smtClean="0">
                <a:latin typeface="+mj-ea"/>
              </a:rPr>
              <a:t>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한글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en-US" altLang="ko-KR" sz="1300" dirty="0" smtClean="0">
                <a:latin typeface="+mj-ea"/>
                <a:sym typeface="Wingdings" pitchFamily="2" charset="2"/>
              </a:rPr>
              <a:t>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점자</a:t>
            </a:r>
            <a:r>
              <a:rPr lang="en-US" altLang="ko-KR" sz="1300" dirty="0">
                <a:latin typeface="+mj-ea"/>
              </a:rPr>
              <a:t> </a:t>
            </a:r>
            <a:r>
              <a:rPr lang="en-US" altLang="ko-KR" sz="1300" dirty="0" smtClean="0">
                <a:latin typeface="+mj-ea"/>
              </a:rPr>
              <a:t>/ </a:t>
            </a:r>
            <a:r>
              <a:rPr lang="ko-KR" altLang="en-US" sz="1300" dirty="0" smtClean="0">
                <a:latin typeface="+mj-ea"/>
              </a:rPr>
              <a:t>점자 </a:t>
            </a:r>
            <a:r>
              <a:rPr lang="en-US" altLang="ko-KR" sz="1300" dirty="0" smtClean="0">
                <a:latin typeface="+mj-ea"/>
                <a:sym typeface="Wingdings" pitchFamily="2" charset="2"/>
              </a:rPr>
              <a:t>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한글로 번</a:t>
            </a:r>
            <a:r>
              <a:rPr lang="ko-KR" altLang="en-US" sz="1300" dirty="0">
                <a:latin typeface="+mj-ea"/>
              </a:rPr>
              <a:t>역</a:t>
            </a:r>
            <a:r>
              <a:rPr lang="ko-KR" altLang="en-US" sz="1300" dirty="0" smtClean="0">
                <a:latin typeface="+mj-ea"/>
              </a:rPr>
              <a:t>할 수 있어 점자들을 쉽게 학습</a:t>
            </a:r>
            <a:endParaRPr lang="en-US" altLang="ko-KR" sz="1300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2608" y="4884849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66638" y="4841865"/>
            <a:ext cx="7364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연구 개발 효과</a:t>
            </a:r>
            <a:endParaRPr lang="en-US" altLang="ko-KR" sz="1700" b="1" dirty="0" smtClean="0">
              <a:latin typeface="+mj-ea"/>
            </a:endParaRPr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1. </a:t>
            </a:r>
            <a:r>
              <a:rPr lang="ko-KR" altLang="en-US" sz="1300" dirty="0" smtClean="0">
                <a:latin typeface="+mj-ea"/>
              </a:rPr>
              <a:t>주변인들의 학습 및 도움으로 인해 후천적 시각장애인들의 사회복귀 소요시간 단축 </a:t>
            </a:r>
            <a:r>
              <a:rPr lang="en-US" altLang="ko-KR" sz="1300" dirty="0" smtClean="0">
                <a:latin typeface="+mj-ea"/>
              </a:rPr>
              <a:t> </a:t>
            </a:r>
          </a:p>
          <a:p>
            <a:endParaRPr lang="en-US" altLang="ko-KR" sz="1300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2.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많은 일반인들이 점자를 학습함으로써 시각장애인에 대한 편견 해소</a:t>
            </a:r>
            <a:endParaRPr lang="en-US" altLang="ko-KR" sz="1300" dirty="0" smtClean="0">
              <a:latin typeface="+mj-ea"/>
            </a:endParaRPr>
          </a:p>
          <a:p>
            <a:r>
              <a:rPr lang="en-US" altLang="ko-KR" sz="1300" dirty="0" smtClean="0">
                <a:latin typeface="+mj-ea"/>
              </a:rPr>
              <a:t> </a:t>
            </a:r>
            <a:endParaRPr lang="en-US" altLang="ko-KR" sz="1300" dirty="0">
              <a:latin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직사각형 38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46" name="직사각형 45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701" name="Picture 5" descr="C:\Users\PC\Desktop\점자학습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060848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9700" name="Picture 4" descr="C:\Users\PC\Desktop\소리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2060848"/>
            <a:ext cx="144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452870"/>
              </p:ext>
            </p:extLst>
          </p:nvPr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7" name="Image" r:id="rId5" imgW="10463492" imgH="2184127" progId="">
                  <p:embed/>
                </p:oleObj>
              </mc:Choice>
              <mc:Fallback>
                <p:oleObj name="Image" r:id="rId5" imgW="10463492" imgH="2184127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000" b="1" dirty="0" smtClean="0"/>
              <a:t>관련 연구 및 사례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8626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403648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점역프로그램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79912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모바일 소리책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56176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점자 학습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9699" name="Picture 3" descr="C:\Users\PC\Desktop\점역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2060848"/>
            <a:ext cx="1440160" cy="1440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32" name="타원 31"/>
          <p:cNvSpPr/>
          <p:nvPr/>
        </p:nvSpPr>
        <p:spPr>
          <a:xfrm>
            <a:off x="1907704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283968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660232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4245" y="3933056"/>
            <a:ext cx="2308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키보드로 문자를 입력하면 그에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맞는 점자를 출력해주는 프로그램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395028" y="3933056"/>
            <a:ext cx="2358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음성으로 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잡지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등을 스마트폰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으로 이용할 수 있는 어플리케이션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5977281" y="3933056"/>
            <a:ext cx="1996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한글 자모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숫자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영어를 학습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할 수 있는 어플리케이션</a:t>
            </a:r>
            <a:endParaRPr lang="ko-KR" altLang="en-US" sz="1100" dirty="0"/>
          </a:p>
        </p:txBody>
      </p:sp>
      <p:sp>
        <p:nvSpPr>
          <p:cNvPr id="41" name="아래쪽 화살표 40"/>
          <p:cNvSpPr/>
          <p:nvPr/>
        </p:nvSpPr>
        <p:spPr>
          <a:xfrm>
            <a:off x="4211960" y="4374435"/>
            <a:ext cx="576064" cy="43204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87824" y="4786790"/>
            <a:ext cx="3486852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터치를 이용한 쉬운 점자 입력 방식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단어나 문장 완성시 음성출력 제공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각 문자마다 입력방법 음성출력 제공  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다양한 형태의 학습방법과 퀴즈형식 제공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한글 입력시 해당 글자에 맞는 점자 출력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27795" y="527322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927795" y="558980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927795" y="5921848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927795" y="623598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927795" y="4959269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67" name="직사각형 66">
            <a:hlinkClick r:id="rId8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>
            <a:hlinkClick r:id="rId8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4" name="직사각형 73">
            <a:hlinkClick r:id="rId8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9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-8626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4900" y="4479258"/>
            <a:ext cx="543450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역번역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점자로 표현하고 싶은 문자를 입력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입력한 문자를 가지고 내부 데이터베이스에서 매칭되는 점자들을 반환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반환된 점자를 화면을 통해 사용자에게 전달</a:t>
            </a:r>
            <a:endParaRPr lang="en-US" altLang="ko-KR" sz="13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73085" y="1462896"/>
            <a:ext cx="1313180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latin typeface="+mj-ea"/>
                <a:ea typeface="+mj-ea"/>
              </a:rPr>
              <a:t>1</a:t>
            </a:r>
            <a:r>
              <a:rPr lang="en-US" altLang="ko-KR" sz="2100" b="1" dirty="0" smtClean="0">
                <a:latin typeface="+mj-ea"/>
                <a:ea typeface="+mj-ea"/>
              </a:rPr>
              <a:t>. </a:t>
            </a:r>
            <a:r>
              <a:rPr lang="ko-KR" altLang="en-US" sz="2100" b="1" dirty="0" smtClean="0">
                <a:latin typeface="+mj-ea"/>
                <a:ea typeface="+mj-ea"/>
              </a:rPr>
              <a:t>역번역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96457" y="25451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문자 입력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851920" y="384130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화면에 점자를 출력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23728" y="455187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26368" y="484518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26368" y="513991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6368" y="545329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508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-8626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91700" y="4428544"/>
            <a:ext cx="370806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따라쓰기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학습하고 싶은 문자 종류를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화면에 나오는 글자에 대해 점자를 따라서 입력</a:t>
            </a:r>
            <a:endParaRPr lang="en-US" altLang="ko-KR" sz="13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73085" y="1462896"/>
            <a:ext cx="1848583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latin typeface="+mj-ea"/>
                <a:ea typeface="+mj-ea"/>
              </a:rPr>
              <a:t>2</a:t>
            </a:r>
            <a:r>
              <a:rPr lang="en-US" altLang="ko-KR" sz="2100" b="1" dirty="0" smtClean="0">
                <a:latin typeface="+mj-ea"/>
                <a:ea typeface="+mj-ea"/>
              </a:rPr>
              <a:t>-1. </a:t>
            </a:r>
            <a:r>
              <a:rPr lang="ko-KR" altLang="en-US" sz="2100" b="1" dirty="0" smtClean="0">
                <a:latin typeface="+mj-ea"/>
                <a:ea typeface="+mj-ea"/>
              </a:rPr>
              <a:t>기본학</a:t>
            </a:r>
            <a:r>
              <a:rPr lang="ko-KR" altLang="en-US" sz="2100" b="1" dirty="0">
                <a:latin typeface="+mj-ea"/>
                <a:ea typeface="+mj-ea"/>
              </a:rPr>
              <a:t>습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23728" y="451719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점자 따라쓰기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점자를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2126368" y="481050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26368" y="5105225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126368" y="541861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3748" y="1621915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따라 쓰기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2583</Words>
  <Application>Microsoft Office PowerPoint</Application>
  <PresentationFormat>화면 슬라이드 쇼(4:3)</PresentationFormat>
  <Paragraphs>1067</Paragraphs>
  <Slides>40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2" baseType="lpstr"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admin</cp:lastModifiedBy>
  <cp:revision>503</cp:revision>
  <dcterms:created xsi:type="dcterms:W3CDTF">2006-10-05T04:04:58Z</dcterms:created>
  <dcterms:modified xsi:type="dcterms:W3CDTF">2017-03-15T07:44:45Z</dcterms:modified>
</cp:coreProperties>
</file>