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307" r:id="rId5"/>
    <p:sldId id="308" r:id="rId6"/>
    <p:sldId id="310" r:id="rId7"/>
    <p:sldId id="259" r:id="rId8"/>
    <p:sldId id="260" r:id="rId9"/>
    <p:sldId id="261" r:id="rId10"/>
    <p:sldId id="263" r:id="rId11"/>
    <p:sldId id="264" r:id="rId12"/>
    <p:sldId id="265" r:id="rId13"/>
    <p:sldId id="298" r:id="rId14"/>
    <p:sldId id="305" r:id="rId15"/>
    <p:sldId id="266" r:id="rId16"/>
    <p:sldId id="303" r:id="rId17"/>
    <p:sldId id="267" r:id="rId18"/>
    <p:sldId id="268" r:id="rId19"/>
    <p:sldId id="269" r:id="rId20"/>
    <p:sldId id="270" r:id="rId21"/>
    <p:sldId id="273" r:id="rId22"/>
    <p:sldId id="272" r:id="rId23"/>
    <p:sldId id="274" r:id="rId24"/>
    <p:sldId id="304" r:id="rId25"/>
    <p:sldId id="275" r:id="rId26"/>
    <p:sldId id="291" r:id="rId27"/>
    <p:sldId id="277" r:id="rId28"/>
    <p:sldId id="294" r:id="rId29"/>
    <p:sldId id="295" r:id="rId30"/>
    <p:sldId id="296" r:id="rId31"/>
    <p:sldId id="306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09" r:id="rId41"/>
    <p:sldId id="286" r:id="rId42"/>
    <p:sldId id="287" r:id="rId43"/>
    <p:sldId id="28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3"/>
    <p:restoredTop sz="97509"/>
  </p:normalViewPr>
  <p:slideViewPr>
    <p:cSldViewPr>
      <p:cViewPr>
        <p:scale>
          <a:sx n="87" d="100"/>
          <a:sy n="87" d="100"/>
        </p:scale>
        <p:origin x="-1594" y="67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4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20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.png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slide" Target="slide9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slide" Target="slide9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7003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종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설계 설계서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72312" y="-21486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세션번호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4900" y="4479258"/>
            <a:ext cx="543450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역번역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점자로 표현하고 싶은 문자를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입력한 문자를 가지고 내부 데이터베이스에서 매칭되는 점자들을 반환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반환된 점자를 화면을 통해 사용자에게 전달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313180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en-US" altLang="ko-KR" sz="2100" b="1" dirty="0" smtClean="0">
                <a:latin typeface="+mj-ea"/>
                <a:ea typeface="+mj-ea"/>
              </a:rPr>
              <a:t>. </a:t>
            </a:r>
            <a:r>
              <a:rPr lang="ko-KR" altLang="en-US" sz="2100" b="1" dirty="0" smtClean="0">
                <a:latin typeface="+mj-ea"/>
                <a:ea typeface="+mj-ea"/>
              </a:rPr>
              <a:t>역번역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23728" y="455187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6368" y="48451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26368" y="513991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545329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08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37080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-1.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748" y="162191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따라 쓰기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-2.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점자표 보기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심화학습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점자규칙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점자규칙을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596661"/>
            <a:ext cx="3849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심화학습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점자규칙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보고싶은 규칙을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점자규칙에 해당하는 내</a:t>
            </a:r>
            <a:r>
              <a:rPr lang="ko-KR" altLang="en-US" sz="1300" b="1" dirty="0"/>
              <a:t>용</a:t>
            </a:r>
            <a:r>
              <a:rPr lang="ko-KR" altLang="en-US" sz="1300" b="1" dirty="0" smtClean="0"/>
              <a:t>들을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685307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98776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2824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점자규칙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58981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422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글자맞추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글자가 화면에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글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4-1.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글</a:t>
            </a:r>
            <a:r>
              <a:rPr lang="ko-KR" altLang="en-US" sz="1200" b="1" dirty="0">
                <a:solidFill>
                  <a:srgbClr val="C00000"/>
                </a:solidFill>
              </a:rPr>
              <a:t>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1824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단어풀기</a:t>
            </a:r>
            <a:r>
              <a:rPr lang="en-US" altLang="ko-KR" sz="1300" b="1" dirty="0" smtClean="0"/>
              <a:t>’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단어문제가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단어를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4-2.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단어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4-3.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규</a:t>
            </a:r>
            <a:r>
              <a:rPr lang="ko-KR" altLang="en-US" sz="1200" b="1" dirty="0">
                <a:solidFill>
                  <a:srgbClr val="C00000"/>
                </a:solidFill>
              </a:rPr>
              <a:t>칙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</a:t>
            </a:r>
            <a:r>
              <a:rPr lang="ko-KR" altLang="en-US" sz="1200" b="1" dirty="0">
                <a:solidFill>
                  <a:srgbClr val="C00000"/>
                </a:solidFill>
              </a:rPr>
              <a:t>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3541" y="254516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정답에 해당되는 답 선택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규</a:t>
            </a:r>
            <a:r>
              <a:rPr lang="ko-KR" altLang="en-US" sz="1400" b="1" dirty="0"/>
              <a:t>칙</a:t>
            </a:r>
            <a:r>
              <a:rPr lang="ko-KR" altLang="en-US" sz="1400" b="1" dirty="0" smtClean="0"/>
              <a:t>문제 출력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62620" y="4509120"/>
            <a:ext cx="364875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규칙맞추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규</a:t>
            </a:r>
            <a:r>
              <a:rPr lang="ko-KR" altLang="en-US" sz="1300" b="1" dirty="0"/>
              <a:t>칙</a:t>
            </a:r>
            <a:r>
              <a:rPr lang="ko-KR" altLang="en-US" sz="1300" b="1" dirty="0" smtClean="0"/>
              <a:t>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408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퀴  즈 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역변역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심화학습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기본학습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15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sp>
        <p:nvSpPr>
          <p:cNvPr id="58" name="직사각형 57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260" y="1772816"/>
            <a:ext cx="262079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유스케이스 다이어그램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384884"/>
            <a:ext cx="6929576" cy="37084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47844" y="2780984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역변역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47842" y="36630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기본학습 기능 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47842" y="447317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심화학습 기능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7842" y="519325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퀴</a:t>
            </a:r>
            <a:r>
              <a:rPr lang="ko-KR" altLang="en-US" sz="1350" b="1" dirty="0">
                <a:solidFill>
                  <a:schemeClr val="bg1"/>
                </a:solidFill>
              </a:rPr>
              <a:t>즈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23928" y="324118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문자분해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48487" y="3681140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탐색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82988" name="Picture 44" descr="C:\Users\sinmingu\AppData\Local\Microsoft\Windows\INetCache\IE\L59E6122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82" y="3615726"/>
            <a:ext cx="529415" cy="10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2837" y="4781396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28" y="2384884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cxnSp>
        <p:nvCxnSpPr>
          <p:cNvPr id="16" name="꺾인 연결선 15"/>
          <p:cNvCxnSpPr>
            <a:stCxn id="10" idx="1"/>
            <a:endCxn id="12" idx="2"/>
          </p:cNvCxnSpPr>
          <p:nvPr/>
        </p:nvCxnSpPr>
        <p:spPr>
          <a:xfrm rot="10800000" flipH="1">
            <a:off x="1115616" y="3032984"/>
            <a:ext cx="432228" cy="1206106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1"/>
            <a:endCxn id="70" idx="2"/>
          </p:cNvCxnSpPr>
          <p:nvPr/>
        </p:nvCxnSpPr>
        <p:spPr>
          <a:xfrm rot="10800000" flipH="1">
            <a:off x="1115616" y="3915082"/>
            <a:ext cx="432226" cy="324008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1"/>
            <a:endCxn id="71" idx="2"/>
          </p:cNvCxnSpPr>
          <p:nvPr/>
        </p:nvCxnSpPr>
        <p:spPr>
          <a:xfrm rot="10800000" flipH="1" flipV="1">
            <a:off x="1115616" y="4239090"/>
            <a:ext cx="432226" cy="48608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2" idx="2"/>
          </p:cNvCxnSpPr>
          <p:nvPr/>
        </p:nvCxnSpPr>
        <p:spPr>
          <a:xfrm rot="10800000" flipH="1" flipV="1">
            <a:off x="1115616" y="4239090"/>
            <a:ext cx="432226" cy="120616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6"/>
            <a:endCxn id="79" idx="0"/>
          </p:cNvCxnSpPr>
          <p:nvPr/>
        </p:nvCxnSpPr>
        <p:spPr>
          <a:xfrm>
            <a:off x="3167844" y="3032984"/>
            <a:ext cx="3890643" cy="64815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2" idx="6"/>
            <a:endCxn id="75" idx="2"/>
          </p:cNvCxnSpPr>
          <p:nvPr/>
        </p:nvCxnSpPr>
        <p:spPr>
          <a:xfrm>
            <a:off x="3167844" y="3032984"/>
            <a:ext cx="756084" cy="46020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3167842" y="3897052"/>
            <a:ext cx="3080645" cy="18058"/>
          </a:xfrm>
          <a:prstGeom prst="bentConnector3">
            <a:avLst>
              <a:gd name="adj1" fmla="val 728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1" idx="6"/>
            <a:endCxn id="79" idx="4"/>
          </p:cNvCxnSpPr>
          <p:nvPr/>
        </p:nvCxnSpPr>
        <p:spPr>
          <a:xfrm flipV="1">
            <a:off x="3167842" y="4185140"/>
            <a:ext cx="3890645" cy="5400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6"/>
            <a:endCxn id="79" idx="4"/>
          </p:cNvCxnSpPr>
          <p:nvPr/>
        </p:nvCxnSpPr>
        <p:spPr>
          <a:xfrm flipV="1">
            <a:off x="3167842" y="4185140"/>
            <a:ext cx="3890645" cy="12601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30924" y="273882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752844" y="32849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330924" y="545002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0924" y="472517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437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문자를 구성하는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등과 </a:t>
            </a:r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그에 대응하는 점자를 테이블에 저장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안드로이드 내부에서 지원하는 </a:t>
            </a:r>
            <a:r>
              <a:rPr lang="en-US" altLang="ko-KR" sz="1250" dirty="0" smtClean="0"/>
              <a:t>MySQL </a:t>
            </a:r>
            <a:r>
              <a:rPr lang="ko-KR" altLang="en-US" sz="1250" dirty="0" smtClean="0"/>
              <a:t>문법을 사용해 구축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인덱스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문자 구성 요소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, 12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) </a:t>
            </a:r>
            <a:r>
              <a:rPr lang="ko-KR" altLang="en-US" sz="1250" dirty="0" smtClean="0"/>
              <a:t>및 문자 구분 숫자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구분 </a:t>
            </a:r>
            <a:r>
              <a:rPr lang="en-US" altLang="ko-KR" sz="1250" dirty="0" smtClean="0"/>
              <a:t>: </a:t>
            </a:r>
            <a:r>
              <a:rPr lang="ko-KR" altLang="en-US" sz="1250" dirty="0" smtClean="0"/>
              <a:t>문자 구성 요소의 역할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초성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종성 등</a:t>
            </a:r>
            <a:r>
              <a:rPr lang="en-US" altLang="ko-KR" sz="1250" dirty="0" smtClean="0"/>
              <a:t>)</a:t>
            </a:r>
          </a:p>
          <a:p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092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45" y="8088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745" y="669759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종 합  설 계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45" y="1251252"/>
            <a:ext cx="286007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6745" y="1827316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66745" y="2391687"/>
            <a:ext cx="251062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4127" y="2936365"/>
            <a:ext cx="36311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  모 듈  상 세  설 계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6625" y="3995567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데 모  환 경  설 계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66745" y="4518787"/>
            <a:ext cx="19559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4127" y="5008327"/>
            <a:ext cx="30652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/>
              <a:t>종 합 설 계  수 행 일 정</a:t>
            </a:r>
          </a:p>
        </p:txBody>
      </p:sp>
      <p:sp>
        <p:nvSpPr>
          <p:cNvPr id="41" name="1/2 액자 40"/>
          <p:cNvSpPr/>
          <p:nvPr/>
        </p:nvSpPr>
        <p:spPr>
          <a:xfrm>
            <a:off x="44094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098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857" y="589643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257" y="5896435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662534" y="5514397"/>
            <a:ext cx="334258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10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문 헌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67142" y="3472347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4230"/>
              </p:ext>
            </p:extLst>
          </p:nvPr>
        </p:nvGraphicFramePr>
        <p:xfrm>
          <a:off x="1485677" y="2443258"/>
          <a:ext cx="6096000" cy="173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3444219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41775992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240145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445210511"/>
                    </a:ext>
                  </a:extLst>
                </a:gridCol>
              </a:tblGrid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keyword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Point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flag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920002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0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“000100”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4342355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“100000”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3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7410224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2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ㄴ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67046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99692" y="4423478"/>
            <a:ext cx="4087979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200" b="1" dirty="0" smtClean="0"/>
              <a:t>Id : </a:t>
            </a:r>
            <a:r>
              <a:rPr lang="ko-KR" altLang="en-US" sz="1200" b="1" dirty="0" smtClean="0"/>
              <a:t>기본키로 쓰일 </a:t>
            </a:r>
            <a:r>
              <a:rPr lang="en-US" altLang="ko-KR" sz="1200" b="1" dirty="0" smtClean="0"/>
              <a:t>index. </a:t>
            </a:r>
            <a:r>
              <a:rPr lang="ko-KR" altLang="en-US" sz="1200" b="1" dirty="0" smtClean="0"/>
              <a:t>자동으로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씩 증가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Keyword : </a:t>
            </a:r>
            <a:r>
              <a:rPr lang="ko-KR" altLang="en-US" sz="1200" b="1" dirty="0" smtClean="0"/>
              <a:t>문자의 구성 요소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Point : </a:t>
            </a:r>
            <a:r>
              <a:rPr lang="ko-KR" altLang="en-US" sz="1200" b="1" dirty="0" smtClean="0"/>
              <a:t>해당하는 점자</a:t>
            </a:r>
            <a:r>
              <a:rPr lang="en-US" altLang="ko-KR" sz="1200" b="1" dirty="0" smtClean="0"/>
              <a:t>. 6</a:t>
            </a:r>
            <a:r>
              <a:rPr lang="ko-KR" altLang="en-US" sz="1200" b="1" dirty="0" smtClean="0"/>
              <a:t>점을 모두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로 표현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Flag : </a:t>
            </a:r>
            <a:r>
              <a:rPr lang="ko-KR" altLang="en-US" sz="1200" b="1" dirty="0" smtClean="0"/>
              <a:t>문자 구분 숫자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숫자에 따라 쓰임이 다름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) 1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초성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2 – </a:t>
            </a:r>
            <a:r>
              <a:rPr lang="ko-KR" altLang="en-US" sz="1200" b="1" dirty="0" smtClean="0"/>
              <a:t>모음 </a:t>
            </a:r>
            <a:r>
              <a:rPr lang="en-US" altLang="ko-KR" sz="1200" b="1" dirty="0" smtClean="0"/>
              <a:t>/ 3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55684" y="462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655684" y="495496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655684" y="528286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55684" y="560665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130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역변역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또는 문자열을 입력하면 그에 맞는 점자를 출력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한글이면 한 글자에 구성된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모음을 분리하여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문자열 정보를 읽어와 점자로 역변역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결과로 나온 값을 </a:t>
            </a:r>
            <a:r>
              <a:rPr lang="en-US" altLang="ko-KR" sz="1250" dirty="0" smtClean="0"/>
              <a:t>Image</a:t>
            </a:r>
            <a:r>
              <a:rPr lang="ko-KR" altLang="en-US" sz="1250" dirty="0" smtClean="0"/>
              <a:t>로 변환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2446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21</a:t>
            </a:r>
            <a:endParaRPr lang="ko-KR" altLang="en-US" sz="1500" b="1" dirty="0"/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208" y="2114927"/>
            <a:ext cx="5693862" cy="1507522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하나의 완성형 글자는 유니코드를 지니고 있음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유니코드에 특정 공식을 적용하는 것으로 구성요소를 합성 및 분리 가능</a:t>
            </a:r>
            <a:endParaRPr lang="en-US" altLang="ko-KR" sz="1100" dirty="0" smtClean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     ▶</a:t>
            </a:r>
            <a:r>
              <a:rPr lang="ko-KR" altLang="en-US" sz="1100" dirty="0" smtClean="0"/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((((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– 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% 28 ) ) / 28 ) / 21 = </a:t>
            </a:r>
            <a:r>
              <a:rPr lang="ko-KR" altLang="en-US" sz="1100" b="1" dirty="0">
                <a:solidFill>
                  <a:srgbClr val="C00000"/>
                </a:solidFill>
              </a:rPr>
              <a:t>초성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3944" y="2006109"/>
            <a:ext cx="2645968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완성형 문자 분리 방법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991" y="257555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3176197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208" y="4342584"/>
            <a:ext cx="5693862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같은 문자도 초성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종성 등에 따라 점자 표현 방법이 다름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쓰임새 별로 점자를 구분하기 위해 테이블의 </a:t>
            </a:r>
            <a:r>
              <a:rPr lang="en-US" altLang="ko-KR" sz="1250" dirty="0" smtClean="0"/>
              <a:t>flag</a:t>
            </a:r>
            <a:r>
              <a:rPr lang="ko-KR" altLang="en-US" sz="1250" dirty="0" smtClean="0"/>
              <a:t>를 참조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33943" y="423376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고려 사항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480321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3598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144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22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67854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등에 대응되는 점자를 표로 보여줌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문자 구성 요소를 화면에 띄우고 사용자가 따라서 입력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점역 교정사 문제를 화면에 보여줌</a:t>
            </a:r>
            <a:r>
              <a:rPr lang="en-US" altLang="ko-KR" sz="1250" dirty="0" smtClean="0"/>
              <a:t> 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35699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 smtClean="0"/>
              <a:t>     ImageView</a:t>
            </a:r>
            <a:r>
              <a:rPr lang="ko-KR" altLang="en-US" sz="1250" dirty="0" smtClean="0"/>
              <a:t>를 옵션에 맞게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71675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439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23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심</a:t>
            </a:r>
            <a:r>
              <a:rPr lang="ko-KR" altLang="en-US" b="1" dirty="0">
                <a:solidFill>
                  <a:schemeClr val="tx1"/>
                </a:solidFill>
              </a:rPr>
              <a:t>화</a:t>
            </a:r>
            <a:r>
              <a:rPr lang="ko-KR" altLang="en-US" b="1" dirty="0" smtClean="0">
                <a:solidFill>
                  <a:schemeClr val="tx1"/>
                </a:solidFill>
              </a:rPr>
              <a:t>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점자규칙을 보기 쉽게 사용자에게 보여줌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점자문헌을 점자로 사용자에게 보여줌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88677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Spinner</a:t>
            </a:r>
            <a:r>
              <a:rPr lang="ko-KR" altLang="en-US" sz="1250" dirty="0" smtClean="0"/>
              <a:t>와 </a:t>
            </a:r>
            <a:r>
              <a:rPr lang="en-US" altLang="ko-KR" sz="1250" dirty="0" smtClean="0"/>
              <a:t>Button</a:t>
            </a:r>
            <a:r>
              <a:rPr lang="ko-KR" altLang="en-US" sz="1250" dirty="0" smtClean="0"/>
              <a:t>을 이용하여 다양한 옵션을 선택</a:t>
            </a:r>
            <a:endParaRPr lang="en-US" altLang="ko-KR" sz="1250" dirty="0" smtClean="0"/>
          </a:p>
          <a:p>
            <a:r>
              <a:rPr lang="en-US" altLang="ko-KR" sz="1250" dirty="0" smtClean="0"/>
              <a:t> 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5941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24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퀴 즈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90023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구성 요소가 랜덤으로 하나가 화면에 출력</a:t>
            </a:r>
            <a:endParaRPr lang="en-US" altLang="ko-KR" sz="1250" dirty="0" smtClean="0"/>
          </a:p>
          <a:p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제한 시간 내에 맞는 점자를 직접 입력</a:t>
            </a:r>
            <a:endParaRPr lang="en-US" altLang="ko-KR" sz="1250" b="1" dirty="0" smtClean="0">
              <a:solidFill>
                <a:srgbClr val="C00000"/>
              </a:solidFill>
            </a:endParaRPr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정확하게 입력했는지 여부를 밑에 </a:t>
            </a:r>
            <a:r>
              <a:rPr lang="en-US" altLang="ko-KR" sz="1250" dirty="0" smtClean="0"/>
              <a:t>O/X</a:t>
            </a:r>
            <a:r>
              <a:rPr lang="ko-KR" altLang="en-US" sz="1250" dirty="0" smtClean="0"/>
              <a:t>로 표현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</a:t>
            </a:r>
            <a:r>
              <a:rPr lang="ko-KR" altLang="en-US" sz="1250" dirty="0"/>
              <a:t> </a:t>
            </a:r>
            <a:r>
              <a:rPr lang="ko-KR" altLang="en-US" sz="1250" dirty="0" smtClean="0"/>
              <a:t> 단어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문장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문법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기출문제를 임의로 하나 화면에 출력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80028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774470"/>
            <a:ext cx="5522060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다양한 변화들을 </a:t>
            </a:r>
            <a:r>
              <a:rPr lang="en-US" altLang="ko-KR" sz="1250" dirty="0" smtClean="0"/>
              <a:t>ImageView</a:t>
            </a:r>
            <a:r>
              <a:rPr lang="ko-KR" altLang="en-US" sz="1250" dirty="0" smtClean="0"/>
              <a:t>를 이용하여 표현</a:t>
            </a:r>
            <a:endParaRPr lang="en-US" altLang="ko-KR" sz="1250" dirty="0" smtClean="0"/>
          </a:p>
          <a:p>
            <a:endParaRPr lang="en-US" altLang="ko-KR" sz="125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665652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23510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96106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5991" y="55892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755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718932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v</a:t>
            </a:r>
            <a:r>
              <a:rPr lang="en-US" altLang="ko-KR" sz="1700" b="1" dirty="0" smtClean="0">
                <a:latin typeface="+mn-ea"/>
              </a:rPr>
              <a:t>oid Refresh()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40595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특정 문자열 전역변수를 초기화 한다</a:t>
                      </a:r>
                      <a:r>
                        <a:rPr lang="en-US" altLang="ko-KR" sz="13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Refresh();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773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26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12664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7358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요소를 파라미터로 넘기면 점자 </a:t>
                      </a: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115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27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3580660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BackTransDiv(String text</a:t>
            </a:r>
            <a:r>
              <a:rPr lang="en-US" altLang="ko-KR" sz="1700" b="1" dirty="0">
                <a:latin typeface="+mn-ea"/>
              </a:rPr>
              <a:t>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5243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완성형 문자를 각 문자 구성요소로 분리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문자에 대응되는</a:t>
                      </a:r>
                      <a:r>
                        <a:rPr lang="ko-KR" altLang="en-US" sz="1350" baseline="0" dirty="0" smtClean="0"/>
                        <a:t> 문자구성요소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BackTransDiv(“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나비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11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28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API(4)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632178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</a:rPr>
              <a:t>i</a:t>
            </a:r>
            <a:r>
              <a:rPr lang="en-US" altLang="ko-KR" sz="1700" b="1" dirty="0" smtClean="0">
                <a:latin typeface="+mn-ea"/>
              </a:rPr>
              <a:t>nt SolCheck()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91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학습중 점자가 해당 문자와 맞는지 체크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b="0" dirty="0" smtClean="0">
                          <a:solidFill>
                            <a:schemeClr val="tx1"/>
                          </a:solidFill>
                        </a:rPr>
                        <a:t>정답이면 </a:t>
                      </a:r>
                      <a:r>
                        <a:rPr lang="en-US" altLang="ko-KR" sz="1350" b="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50" b="0" baseline="0" dirty="0" smtClean="0">
                          <a:solidFill>
                            <a:schemeClr val="tx1"/>
                          </a:solidFill>
                        </a:rPr>
                        <a:t>실패시 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int result = SolCheck();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396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사전조사를 통해 작품의 유용성을 확인해 볼 것</a:t>
            </a: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 필요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장애인을 실제로 만나 </a:t>
            </a:r>
            <a:r>
              <a:rPr lang="en-US" altLang="ko-KR" sz="1300" dirty="0">
                <a:latin typeface="+mn-ea"/>
              </a:rPr>
              <a:t>FeedBack </a:t>
            </a:r>
            <a:r>
              <a:rPr lang="ko-KR" altLang="en-US" sz="1300" dirty="0">
                <a:latin typeface="+mn-ea"/>
              </a:rPr>
              <a:t>필요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받음</a:t>
            </a:r>
            <a:r>
              <a:rPr lang="en-US" altLang="ko-KR" sz="1300" dirty="0">
                <a:latin typeface="+mn-ea"/>
              </a:rPr>
              <a:t>.</a:t>
            </a:r>
            <a:r>
              <a:rPr lang="ko-KR" altLang="en-US" sz="1300" dirty="0">
                <a:latin typeface="+mn-ea"/>
              </a:rPr>
              <a:t> 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/>
              <a:t>실제 상담 결과 교수님의 말씀대로 시각장애인의 입장에선 실용성이 없다고 판단</a:t>
            </a:r>
            <a:r>
              <a:rPr lang="en-US" altLang="ko-KR" sz="1300" dirty="0"/>
              <a:t>.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전문가와의 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대상을 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/>
              <a:t>.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 dirty="0">
                <a:latin typeface="+mn-ea"/>
              </a:rPr>
              <a:t>3page(</a:t>
            </a:r>
            <a:r>
              <a:rPr lang="ko-KR" altLang="en-US" sz="1300" dirty="0">
                <a:latin typeface="+mn-ea"/>
              </a:rPr>
              <a:t>개요</a:t>
            </a:r>
            <a:r>
              <a:rPr lang="en-US" altLang="ko-KR" sz="1300" dirty="0">
                <a:latin typeface="+mn-ea"/>
              </a:rPr>
              <a:t>), 5~9page(</a:t>
            </a:r>
            <a:r>
              <a:rPr lang="ko-KR" altLang="en-US" sz="1300" dirty="0">
                <a:latin typeface="+mn-ea"/>
              </a:rPr>
              <a:t>수행 시나리오</a:t>
            </a:r>
            <a:r>
              <a:rPr lang="en-US" altLang="ko-KR" sz="1300" dirty="0">
                <a:latin typeface="+mn-ea"/>
              </a:rPr>
              <a:t>)  </a:t>
            </a:r>
            <a:r>
              <a:rPr lang="ko-KR" altLang="en-US" sz="1300" dirty="0">
                <a:latin typeface="+mn-ea"/>
              </a:rPr>
              <a:t>수정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제안서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29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API(5)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78063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StartTimer(int level)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65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난이도에 맞는 제한시간</a:t>
                      </a:r>
                      <a:r>
                        <a:rPr lang="ko-KR" altLang="en-US" sz="1350" baseline="0" dirty="0" smtClean="0"/>
                        <a:t> 설정 후 퀴즈 시작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StartTimer(3);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423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158796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GetQuestion()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04052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퀴즈기능에서 랜덤으로 문제를 전역변수에 저장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GetQuestion();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042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31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82" name="직사각형 81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89" name="직사각형 88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18967" y="2442374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8987" y="3429000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1301626" y="35663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301626" y="436511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301626" y="522920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1235" y="3140968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36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데모 환경 설계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924" y="2620448"/>
            <a:ext cx="900000" cy="1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636" y="4816692"/>
            <a:ext cx="3852428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50" b="1" dirty="0" smtClean="0"/>
              <a:t>1. Samsung Galaxy Note 5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2. Version </a:t>
            </a:r>
            <a:r>
              <a:rPr lang="en-US" altLang="ko-KR" sz="1250" b="1" dirty="0"/>
              <a:t>: 6.0.1 (</a:t>
            </a:r>
            <a:r>
              <a:rPr lang="en-US" altLang="ko-KR" sz="1250" b="1" dirty="0" smtClean="0"/>
              <a:t>Marshmallow)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3. API : 23</a:t>
            </a:r>
          </a:p>
          <a:p>
            <a:endParaRPr lang="ko-KR" altLang="en-US" sz="12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70800" y="4852696"/>
            <a:ext cx="3082192" cy="70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50" b="1" dirty="0" smtClean="0"/>
              <a:t>안드로이드 스마트폰 미러링 어플리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케이션 </a:t>
            </a:r>
            <a:r>
              <a:rPr lang="en-US" altLang="ko-KR" sz="1250" b="1" dirty="0" smtClean="0"/>
              <a:t>Mobizen</a:t>
            </a:r>
            <a:r>
              <a:rPr lang="ko-KR" altLang="en-US" sz="1250" b="1" dirty="0" smtClean="0"/>
              <a:t>을 사용하여 </a:t>
            </a:r>
            <a:r>
              <a:rPr lang="en-US" altLang="ko-KR" sz="1250" b="1" dirty="0" smtClean="0"/>
              <a:t>PC</a:t>
            </a:r>
            <a:r>
              <a:rPr lang="ko-KR" altLang="en-US" sz="1250" b="1" dirty="0" smtClean="0"/>
              <a:t>에 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화면을 출력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프로젝터를 통해 데모</a:t>
            </a:r>
            <a:endParaRPr lang="en-US" altLang="ko-KR" sz="1250" b="1" dirty="0" smtClean="0"/>
          </a:p>
        </p:txBody>
      </p:sp>
      <p:pic>
        <p:nvPicPr>
          <p:cNvPr id="83988" name="Picture 20" descr="C:\Users\sinmingu\Desktop\모비즌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49678"/>
            <a:ext cx="90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95635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48064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636" y="4700092"/>
            <a:ext cx="259228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0064" y="4700092"/>
            <a:ext cx="2656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5676" y="1808820"/>
            <a:ext cx="1764000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Galaxy Note 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0149" y="1808820"/>
            <a:ext cx="1160083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Mobizen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952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37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38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666662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다른 팀과의 차별화해서 설계하고 구현해 볼 것</a:t>
            </a:r>
            <a:r>
              <a:rPr lang="en-US" altLang="ko-KR" sz="1300" dirty="0" smtClean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차별성 필요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번역이슈는 </a:t>
            </a:r>
            <a:r>
              <a:rPr lang="en-US" altLang="ko-KR" sz="1300" dirty="0" smtClean="0">
                <a:latin typeface="+mn-ea"/>
              </a:rPr>
              <a:t>X/ </a:t>
            </a:r>
            <a:r>
              <a:rPr lang="ko-KR" altLang="en-US" sz="1300" dirty="0" smtClean="0">
                <a:latin typeface="+mn-ea"/>
              </a:rPr>
              <a:t>기준 </a:t>
            </a:r>
            <a:r>
              <a:rPr lang="en-US" altLang="ko-KR" sz="1300" dirty="0" smtClean="0">
                <a:latin typeface="+mn-ea"/>
              </a:rPr>
              <a:t>app</a:t>
            </a:r>
            <a:r>
              <a:rPr lang="ko-KR" altLang="en-US" sz="1300" dirty="0" smtClean="0">
                <a:latin typeface="+mn-ea"/>
              </a:rPr>
              <a:t>과의 차별화요소 제시 필요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766048" cy="14260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제거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학습 및 퀴즈기능 강화 및 세분화 </a:t>
            </a:r>
            <a:r>
              <a:rPr lang="en-US" altLang="ko-KR" sz="1300" dirty="0" smtClean="0">
                <a:latin typeface="+mn-ea"/>
              </a:rPr>
              <a:t>( 7p ~ 13p )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학습자의 수준에 맞추어 난이도를 세분화해 숙련 수준에 맞는 학습 제공</a:t>
            </a:r>
            <a:endParaRPr lang="en-US" altLang="ko-KR" sz="1100" dirty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또한 점자 규칙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단어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등의 다양한 학습 방법 구비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296" y="4559380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45222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39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060179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 완료한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56" y="2255673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6296" y="260374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864" y="2096852"/>
            <a:ext cx="7348487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기본학습 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점자표 보기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따라쓰기  </a:t>
            </a:r>
            <a:r>
              <a:rPr lang="en-US" altLang="ko-KR" sz="1300" dirty="0" smtClean="0">
                <a:latin typeface="+mn-ea"/>
              </a:rPr>
              <a:t>/ </a:t>
            </a:r>
            <a:r>
              <a:rPr lang="ko-KR" altLang="en-US" sz="1300" dirty="0" smtClean="0">
                <a:latin typeface="+mn-ea"/>
              </a:rPr>
              <a:t>역번역 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문자를 입력하면 점자로 변환하는 기능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3085" y="3219546"/>
            <a:ext cx="1487908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개발할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085" y="4803722"/>
            <a:ext cx="2547492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개발에서 제외할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3656" y="384641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422108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3687598"/>
            <a:ext cx="4233851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심화 학습 보완 및 추가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퀴즈기능 추가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단어 문제 맞추기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규칙 문제 맞추기 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656" y="5430595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8864" y="5271774"/>
            <a:ext cx="5683977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점자를 입력하면 문자로 변환하는 기능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제외하게 된 이유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해당기능의 필요성 불명확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8864" y="2466003"/>
            <a:ext cx="1649811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그 외 부가기능 </a:t>
            </a:r>
            <a:r>
              <a:rPr lang="en-US" altLang="ko-KR" sz="1300" dirty="0" smtClean="0">
                <a:latin typeface="+mn-ea"/>
              </a:rPr>
              <a:t>/ UI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3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04987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 dirty="0" smtClean="0"/>
              <a:t>40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03547" y="1630580"/>
            <a:ext cx="192940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프로젝트 진행도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22" y="2042096"/>
            <a:ext cx="13452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</a:rPr>
              <a:t>17.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3. 29 </a:t>
            </a:r>
            <a:r>
              <a:rPr lang="ko-KR" altLang="en-US" sz="1400" b="1" dirty="0">
                <a:solidFill>
                  <a:schemeClr val="bg1"/>
                </a:solidFill>
              </a:rPr>
              <a:t>기준</a:t>
            </a:r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34284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모듈설계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48268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개발방법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2732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데모설계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422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업무분담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508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수행일정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75754" y="82335"/>
            <a:ext cx="80022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참고문헌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000" b="1" dirty="0"/>
              <a:t>종합설계 수행일정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48480"/>
              </p:ext>
            </p:extLst>
          </p:nvPr>
        </p:nvGraphicFramePr>
        <p:xfrm>
          <a:off x="1115616" y="2354361"/>
          <a:ext cx="7107172" cy="338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1636813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120608735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xmlns="" val="1328661413"/>
                    </a:ext>
                  </a:extLst>
                </a:gridCol>
                <a:gridCol w="3146732">
                  <a:extLst>
                    <a:ext uri="{9D8B030D-6E8A-4147-A177-3AD203B41FA5}">
                      <a16:colId xmlns:a16="http://schemas.microsoft.com/office/drawing/2014/main" xmlns="" val="2508745636"/>
                    </a:ext>
                  </a:extLst>
                </a:gridCol>
              </a:tblGrid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세부기능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진행률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고려사항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6373542"/>
                  </a:ext>
                </a:extLst>
              </a:tr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점자 </a:t>
                      </a:r>
                      <a:r>
                        <a:rPr lang="en-US" altLang="ko-KR" sz="1500" b="1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문자구성요소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85%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9061149"/>
                  </a:ext>
                </a:extLst>
              </a:tr>
              <a:tr h="376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668454617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898793398"/>
                  </a:ext>
                </a:extLst>
              </a:tr>
              <a:tr h="3763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주요기능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역변역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수정중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22061361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기본학습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점자 입력기능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45397926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심화학습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이미지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57324792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퀴즈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타이머 오류사항 검토중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40455170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부가 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완성했으나 추가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4151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41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참고문헌</a:t>
            </a:r>
            <a:endParaRPr lang="ko-KR" altLang="en-US" sz="1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67" y="5892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종합설계 설계</a:t>
            </a:r>
            <a:r>
              <a:rPr lang="ko-KR" altLang="en-US" sz="2000" b="1" dirty="0">
                <a:solidFill>
                  <a:schemeClr val="tx1"/>
                </a:solidFill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3589444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다음발표시까지 기본기능 구현해서 데모할 것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530407" cy="759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기본학습 기능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역변역 기능 및 다수의 부가기능 데모예정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차재심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27153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2255746" cy="4076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점자입력 더 편하게 할 필요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3993401" cy="7121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기존 점자 입력 방식은</a:t>
            </a:r>
            <a:r>
              <a:rPr lang="ko-KR" altLang="en-US" sz="1300" dirty="0" smtClean="0">
                <a:latin typeface="+mn-ea"/>
              </a:rPr>
              <a:t> 기본 터치만 가능 했었으나 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드래그를 통해서도 입력 가능하게 구현 완료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프로토타입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7563" y="5103605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9592" y="4995593"/>
            <a:ext cx="4863832" cy="378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후에 있을 최종 데모까지 심화학습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퀴즈기능까지 구현 할 예정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859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101" name="직사각형 100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연구 개발 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9" name="직사각형 38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52870"/>
              </p:ext>
            </p:extLst>
          </p:nvPr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관련 연구 및 사례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86790"/>
            <a:ext cx="348685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터치를 이용한 쉬운 점자 입력 방식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단어나 문장 완성시 음성출력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각 문자마다 입력방법 음성출력 제공  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다양한 형태의 학습방법과 퀴즈형식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한글 입력시 해당 글자에 맞는 점자 출력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58980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2184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359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5926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hlinkClick r:id="rId8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4" name="직사각형 73">
            <a:hlinkClick r:id="rId8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2766</Words>
  <Application>Microsoft Office PowerPoint</Application>
  <PresentationFormat>화면 슬라이드 쇼(4:3)</PresentationFormat>
  <Paragraphs>1140</Paragraphs>
  <Slides>43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sinmingu</cp:lastModifiedBy>
  <cp:revision>526</cp:revision>
  <dcterms:created xsi:type="dcterms:W3CDTF">2006-10-05T04:04:58Z</dcterms:created>
  <dcterms:modified xsi:type="dcterms:W3CDTF">2017-05-11T10:00:52Z</dcterms:modified>
</cp:coreProperties>
</file>