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309" r:id="rId4"/>
    <p:sldId id="310" r:id="rId5"/>
    <p:sldId id="295" r:id="rId6"/>
    <p:sldId id="282" r:id="rId7"/>
    <p:sldId id="296" r:id="rId8"/>
    <p:sldId id="297" r:id="rId9"/>
    <p:sldId id="298" r:id="rId10"/>
    <p:sldId id="308" r:id="rId11"/>
    <p:sldId id="299" r:id="rId12"/>
    <p:sldId id="300" r:id="rId13"/>
    <p:sldId id="284" r:id="rId14"/>
    <p:sldId id="304" r:id="rId15"/>
    <p:sldId id="305" r:id="rId16"/>
    <p:sldId id="306" r:id="rId17"/>
    <p:sldId id="307" r:id="rId18"/>
    <p:sldId id="267" r:id="rId19"/>
    <p:sldId id="269" r:id="rId20"/>
    <p:sldId id="270" r:id="rId21"/>
    <p:sldId id="294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4840" autoAdjust="0"/>
  </p:normalViewPr>
  <p:slideViewPr>
    <p:cSldViewPr>
      <p:cViewPr>
        <p:scale>
          <a:sx n="100" d="100"/>
          <a:sy n="100" d="100"/>
        </p:scale>
        <p:origin x="-6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80004-1B8F-485E-A775-5644E5C0CC2F}" type="datetimeFigureOut">
              <a:rPr lang="ko-KR" altLang="en-US" smtClean="0"/>
              <a:pPr/>
              <a:t>2017-01-09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37E2E-FFDA-4D1E-9CCE-C1016288802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226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37E2E-FFDA-4D1E-9CCE-C1016288802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765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2017-01-09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2017-01-09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2017-01-09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2017-01-09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2017-01-09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2017-01-09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2017-01-09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2017-01-09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2017-01-09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2017-01-09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2017-01-09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2017-01-09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.jpeg"/><Relationship Id="rId5" Type="http://schemas.openxmlformats.org/officeDocument/2006/relationships/slide" Target="slide6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.jpeg"/><Relationship Id="rId5" Type="http://schemas.openxmlformats.org/officeDocument/2006/relationships/slide" Target="slide6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oleObject" Target="../embeddings/oleObject12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.jpeg"/><Relationship Id="rId5" Type="http://schemas.openxmlformats.org/officeDocument/2006/relationships/slide" Target="slide6.xml"/><Relationship Id="rId4" Type="http://schemas.openxmlformats.org/officeDocument/2006/relationships/image" Target="../media/image1.png"/><Relationship Id="rId9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13.bin"/><Relationship Id="rId7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.jpeg"/><Relationship Id="rId5" Type="http://schemas.openxmlformats.org/officeDocument/2006/relationships/slide" Target="slide6.xml"/><Relationship Id="rId4" Type="http://schemas.openxmlformats.org/officeDocument/2006/relationships/image" Target="../media/image1.png"/><Relationship Id="rId9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4.jpeg"/><Relationship Id="rId5" Type="http://schemas.openxmlformats.org/officeDocument/2006/relationships/slide" Target="slide6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oleObject" Target="../embeddings/oleObject15.bin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5.jpeg"/><Relationship Id="rId5" Type="http://schemas.openxmlformats.org/officeDocument/2006/relationships/slide" Target="slide6.xml"/><Relationship Id="rId4" Type="http://schemas.openxmlformats.org/officeDocument/2006/relationships/image" Target="../media/image1.png"/><Relationship Id="rId9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9.png"/><Relationship Id="rId5" Type="http://schemas.openxmlformats.org/officeDocument/2006/relationships/slide" Target="slide6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0.jpeg"/><Relationship Id="rId5" Type="http://schemas.openxmlformats.org/officeDocument/2006/relationships/slide" Target="slide6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slide" Target="slide6.x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slide" Target="slide6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slide" Target="slide6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slide" Target="slide6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jpeg"/><Relationship Id="rId5" Type="http://schemas.openxmlformats.org/officeDocument/2006/relationships/slide" Target="slide6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slide" Target="slide6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5.jpeg"/><Relationship Id="rId7" Type="http://schemas.openxmlformats.org/officeDocument/2006/relationships/slide" Target="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jpeg"/><Relationship Id="rId5" Type="http://schemas.openxmlformats.org/officeDocument/2006/relationships/slide" Target="slide6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jpeg"/><Relationship Id="rId5" Type="http://schemas.openxmlformats.org/officeDocument/2006/relationships/slide" Target="slide6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.jpeg"/><Relationship Id="rId5" Type="http://schemas.openxmlformats.org/officeDocument/2006/relationships/slide" Target="slide6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PC\Desktop\점자2.jpg"/>
          <p:cNvPicPr>
            <a:picLocks noChangeAspect="1" noChangeArrowheads="1"/>
          </p:cNvPicPr>
          <p:nvPr/>
        </p:nvPicPr>
        <p:blipFill>
          <a:blip r:embed="rId3" cstate="print">
            <a:lum bright="-70000"/>
          </a:blip>
          <a:srcRect/>
          <a:stretch>
            <a:fillRect/>
          </a:stretch>
        </p:blipFill>
        <p:spPr bwMode="auto">
          <a:xfrm>
            <a:off x="2008" y="-21486"/>
            <a:ext cx="9144000" cy="6597352"/>
          </a:xfrm>
          <a:prstGeom prst="rect">
            <a:avLst/>
          </a:prstGeom>
          <a:noFill/>
        </p:spPr>
      </p:pic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Image" r:id="rId4" imgW="10463492" imgH="2184127" progId="">
                  <p:embed/>
                </p:oleObj>
              </mc:Choice>
              <mc:Fallback>
                <p:oleObj name="Image" r:id="rId4" imgW="10463492" imgH="2184127" progId="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833649" y="5466710"/>
            <a:ext cx="2202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2012150036  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전민식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33649" y="5826750"/>
            <a:ext cx="2202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2012154027  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신민구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33649" y="6186790"/>
            <a:ext cx="2202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2012150006  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김다훈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2267744" y="1015451"/>
            <a:ext cx="4572000" cy="3637685"/>
            <a:chOff x="2267744" y="1015451"/>
            <a:chExt cx="4572000" cy="3637685"/>
          </a:xfrm>
        </p:grpSpPr>
        <p:sp>
          <p:nvSpPr>
            <p:cNvPr id="5" name="직사각형 4"/>
            <p:cNvSpPr/>
            <p:nvPr/>
          </p:nvSpPr>
          <p:spPr>
            <a:xfrm>
              <a:off x="2699792" y="1412776"/>
              <a:ext cx="3672408" cy="324036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843808" y="1851518"/>
              <a:ext cx="338437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656404" y="2204864"/>
              <a:ext cx="17940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200" b="1" dirty="0" smtClean="0">
                  <a:solidFill>
                    <a:schemeClr val="bg1"/>
                  </a:solidFill>
                </a:rPr>
                <a:t>점자 학습 및</a:t>
              </a:r>
              <a:endParaRPr lang="en-US" altLang="ko-KR" sz="2200" b="1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2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71800" y="2708920"/>
              <a:ext cx="303801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b="1" dirty="0" smtClean="0">
                  <a:solidFill>
                    <a:schemeClr val="bg1"/>
                  </a:solidFill>
                </a:rPr>
                <a:t>     번역 어플리케이션</a:t>
              </a:r>
              <a:endParaRPr lang="ko-KR" altLang="en-US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267744" y="3535731"/>
              <a:ext cx="4572000" cy="55399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ko-KR" sz="1500" b="1" dirty="0" smtClean="0">
                  <a:solidFill>
                    <a:schemeClr val="bg1"/>
                  </a:solidFill>
                </a:rPr>
                <a:t>Braille learning and translation </a:t>
              </a:r>
            </a:p>
            <a:p>
              <a:pPr algn="ctr"/>
              <a:r>
                <a:rPr lang="en-US" altLang="ko-KR" sz="1500" b="1" dirty="0" smtClean="0">
                  <a:solidFill>
                    <a:schemeClr val="bg1"/>
                  </a:solidFill>
                </a:rPr>
                <a:t>applications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843808" y="3356992"/>
              <a:ext cx="338437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654558" y="1015451"/>
              <a:ext cx="1786066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[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졸업연구 제안서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]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804248" y="5106670"/>
            <a:ext cx="22926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  <a:latin typeface="+mn-ea"/>
              </a:rPr>
              <a:t>지도교수 </a:t>
            </a:r>
            <a:r>
              <a:rPr lang="en-US" altLang="ko-KR" sz="15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500" b="1" dirty="0" smtClean="0">
                <a:solidFill>
                  <a:schemeClr val="bg1"/>
                </a:solidFill>
                <a:latin typeface="+mn-ea"/>
              </a:rPr>
              <a:t>공기석교수님</a:t>
            </a:r>
            <a:endParaRPr lang="ko-KR" altLang="en-US" sz="15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353" y="25962"/>
            <a:ext cx="442191" cy="73874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2686" y="79947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281602" y="79947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72686" y="321324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281602" y="321324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72686" y="569431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281602" y="569431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95537" y="25962"/>
            <a:ext cx="432048" cy="73874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/>
          <p:cNvSpPr/>
          <p:nvPr/>
        </p:nvSpPr>
        <p:spPr>
          <a:xfrm>
            <a:off x="542869" y="79947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/>
          <p:cNvSpPr/>
          <p:nvPr/>
        </p:nvSpPr>
        <p:spPr>
          <a:xfrm>
            <a:off x="751785" y="79947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/>
          <p:cNvSpPr/>
          <p:nvPr/>
        </p:nvSpPr>
        <p:spPr>
          <a:xfrm>
            <a:off x="542869" y="321324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타원 69"/>
          <p:cNvSpPr/>
          <p:nvPr/>
        </p:nvSpPr>
        <p:spPr>
          <a:xfrm>
            <a:off x="751785" y="321324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타원 70"/>
          <p:cNvSpPr/>
          <p:nvPr/>
        </p:nvSpPr>
        <p:spPr>
          <a:xfrm>
            <a:off x="542869" y="569431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타원 71"/>
          <p:cNvSpPr/>
          <p:nvPr/>
        </p:nvSpPr>
        <p:spPr>
          <a:xfrm>
            <a:off x="751785" y="569431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52938" y="25962"/>
            <a:ext cx="422717" cy="73874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1000271" y="79947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/>
          <p:cNvSpPr/>
          <p:nvPr/>
        </p:nvSpPr>
        <p:spPr>
          <a:xfrm>
            <a:off x="1209187" y="79947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1000271" y="321324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/>
          <p:cNvSpPr/>
          <p:nvPr/>
        </p:nvSpPr>
        <p:spPr>
          <a:xfrm>
            <a:off x="1209187" y="321324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/>
          <p:cNvSpPr/>
          <p:nvPr/>
        </p:nvSpPr>
        <p:spPr>
          <a:xfrm>
            <a:off x="1000271" y="569431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/>
          <p:cNvSpPr/>
          <p:nvPr/>
        </p:nvSpPr>
        <p:spPr>
          <a:xfrm>
            <a:off x="1209187" y="569431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403648" y="25962"/>
            <a:ext cx="413385" cy="73874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/>
          <p:cNvSpPr/>
          <p:nvPr/>
        </p:nvSpPr>
        <p:spPr>
          <a:xfrm>
            <a:off x="1450980" y="79947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타원 83"/>
          <p:cNvSpPr/>
          <p:nvPr/>
        </p:nvSpPr>
        <p:spPr>
          <a:xfrm>
            <a:off x="1659896" y="79947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/>
          <p:cNvSpPr/>
          <p:nvPr/>
        </p:nvSpPr>
        <p:spPr>
          <a:xfrm>
            <a:off x="1450980" y="321324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1659896" y="321324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1450980" y="569431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/>
          <p:cNvSpPr/>
          <p:nvPr/>
        </p:nvSpPr>
        <p:spPr>
          <a:xfrm>
            <a:off x="1659896" y="569431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25353" y="790057"/>
            <a:ext cx="442191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ㅈ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95537" y="790057"/>
            <a:ext cx="43204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ㅓ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52938" y="790057"/>
            <a:ext cx="422717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ㅁ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403648" y="790057"/>
            <a:ext cx="413385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자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5353" y="1043405"/>
            <a:ext cx="1810343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점 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 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5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0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시스템 수행 시나리오</a:t>
            </a:r>
            <a:endParaRPr lang="ko-KR" altLang="en-US" sz="17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hlinkClick r:id="rId5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hlinkClick r:id="rId5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hlinkClick r:id="rId5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88023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5617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7625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9633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43830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7987" y="2204864"/>
            <a:ext cx="1060397" cy="189222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73085" y="1462896"/>
            <a:ext cx="1943161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100" b="1" dirty="0" smtClean="0">
                <a:latin typeface="+mj-ea"/>
                <a:ea typeface="+mj-ea"/>
              </a:rPr>
              <a:t>3-2. </a:t>
            </a:r>
            <a:r>
              <a:rPr lang="ko-KR" altLang="en-US" sz="2100" b="1" dirty="0" smtClean="0">
                <a:latin typeface="+mj-ea"/>
                <a:ea typeface="+mj-ea"/>
              </a:rPr>
              <a:t>학습 기능</a:t>
            </a:r>
            <a:endParaRPr lang="en-US" altLang="ko-KR" sz="2100" b="1" dirty="0" smtClean="0">
              <a:latin typeface="+mj-ea"/>
              <a:ea typeface="+mj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95936" y="2545159"/>
            <a:ext cx="1332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점자표 확인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635896" y="3841303"/>
            <a:ext cx="2113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화면에 점자표를 출력</a:t>
            </a:r>
            <a:endParaRPr lang="ko-KR" altLang="en-US" sz="1400" b="1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607933" y="2476211"/>
            <a:ext cx="417646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 flipV="1">
            <a:off x="2607933" y="3773495"/>
            <a:ext cx="4176464" cy="1709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 </a:t>
            </a:r>
            <a:endParaRPr lang="ko-KR" altLang="en-US" sz="1100" b="1" dirty="0">
              <a:latin typeface="+mn-ea"/>
            </a:endParaRPr>
          </a:p>
        </p:txBody>
      </p:sp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40" y="2368044"/>
            <a:ext cx="904520" cy="150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391700" y="4428544"/>
            <a:ext cx="364875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어플리케이션의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학습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점자</a:t>
            </a:r>
            <a:r>
              <a:rPr lang="ko-KR" altLang="en-US" sz="1300" b="1" dirty="0"/>
              <a:t>표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보고 싶은 글자의 종류를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글자에 해당하는 점자표를 화면을 통해 출력</a:t>
            </a:r>
            <a:endParaRPr lang="en-US" altLang="ko-KR" sz="1300" b="1" dirty="0" smtClean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123728" y="4517190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126368" y="4810502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26368" y="5105225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126368" y="5418610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63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5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8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시스템 수행 시나리오</a:t>
            </a:r>
            <a:endParaRPr lang="ko-KR" altLang="en-US" sz="17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hlinkClick r:id="rId5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hlinkClick r:id="rId5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hlinkClick r:id="rId5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88023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5617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7625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9633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43830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7987" y="2204864"/>
            <a:ext cx="1060397" cy="189222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930572" y="4311142"/>
            <a:ext cx="6064481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어플리케이션의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퀴즈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보고 싶은 퀴즈 분야를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소리 및 화면에 출력되는 글</a:t>
            </a:r>
            <a:r>
              <a:rPr lang="ko-KR" altLang="en-US" sz="1300" b="1" dirty="0"/>
              <a:t>자</a:t>
            </a:r>
            <a:r>
              <a:rPr lang="ko-KR" altLang="en-US" sz="1300" b="1" dirty="0" smtClean="0"/>
              <a:t> 또는 점자를 보고 알맞은 점자 또는 글자를 입력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en-US" altLang="ko-KR" sz="1300" b="1" dirty="0" smtClean="0"/>
              <a:t>3</a:t>
            </a:r>
            <a:r>
              <a:rPr lang="ko-KR" altLang="en-US" sz="1300" b="1" dirty="0" smtClean="0"/>
              <a:t>번 과정을 반복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모든 문제가 종료되면 점수를 소리로 출력</a:t>
            </a:r>
            <a:r>
              <a:rPr lang="en-US" altLang="ko-KR" sz="1300" b="1" dirty="0" smtClean="0"/>
              <a:t> (</a:t>
            </a:r>
            <a:r>
              <a:rPr lang="ko-KR" altLang="en-US" sz="1300" b="1" dirty="0" smtClean="0"/>
              <a:t>일정 점수 이상이면 합격판정</a:t>
            </a:r>
            <a:r>
              <a:rPr lang="en-US" altLang="ko-KR" sz="13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같은 분야의 퀴즈를 선택하면 더 높아진 수준의 퀴즈를 제공</a:t>
            </a:r>
            <a:endParaRPr lang="en-US" altLang="ko-KR" sz="13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494998" y="2545159"/>
            <a:ext cx="2589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알맞은 점자 또는 글자를 입력</a:t>
            </a:r>
            <a:endParaRPr lang="ko-KR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521027" y="3841303"/>
            <a:ext cx="2651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임의의 점자 또는 글자를 출력</a:t>
            </a:r>
            <a:endParaRPr lang="ko-KR" altLang="en-US" sz="1400" b="1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607933" y="2476211"/>
            <a:ext cx="417646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 flipV="1">
            <a:off x="2607933" y="3773495"/>
            <a:ext cx="4176464" cy="1709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73085" y="1462896"/>
            <a:ext cx="1677062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100" b="1" dirty="0" smtClean="0">
                <a:latin typeface="+mj-ea"/>
                <a:ea typeface="+mj-ea"/>
              </a:rPr>
              <a:t>4. </a:t>
            </a:r>
            <a:r>
              <a:rPr lang="ko-KR" altLang="en-US" sz="2100" b="1" dirty="0" smtClean="0">
                <a:latin typeface="+mj-ea"/>
                <a:ea typeface="+mj-ea"/>
              </a:rPr>
              <a:t>퀴즈 기능</a:t>
            </a:r>
            <a:endParaRPr lang="en-US" altLang="ko-KR" sz="2100" b="1" dirty="0" smtClean="0">
              <a:latin typeface="+mj-ea"/>
              <a:ea typeface="+mj-ea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691680" y="4399788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694320" y="4693100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694320" y="4987823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694320" y="5301208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694320" y="5579909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694320" y="5874632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6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 </a:t>
            </a:r>
            <a:endParaRPr lang="ko-KR" altLang="en-US" sz="1100" b="1" dirty="0">
              <a:latin typeface="+mn-ea"/>
            </a:endParaRPr>
          </a:p>
        </p:txBody>
      </p:sp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40" y="2368044"/>
            <a:ext cx="904520" cy="150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10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85070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3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2400" b="1" dirty="0" smtClean="0"/>
              <a:t>시스템 구성도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4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hlinkClick r:id="rId5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hlinkClick r:id="rId5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hlinkClick r:id="rId5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88023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5617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7625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9633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43830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00205" y="3501008"/>
            <a:ext cx="1060397" cy="1892228"/>
          </a:xfrm>
          <a:prstGeom prst="rect">
            <a:avLst/>
          </a:prstGeom>
        </p:spPr>
      </p:pic>
      <p:sp>
        <p:nvSpPr>
          <p:cNvPr id="74" name="모서리가 둥근 직사각형 73"/>
          <p:cNvSpPr/>
          <p:nvPr/>
        </p:nvSpPr>
        <p:spPr>
          <a:xfrm>
            <a:off x="3936509" y="4077072"/>
            <a:ext cx="4451915" cy="1872208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2352333" y="4413117"/>
            <a:ext cx="1440160" cy="0"/>
          </a:xfrm>
          <a:prstGeom prst="straightConnector1">
            <a:avLst/>
          </a:prstGeom>
          <a:ln w="63500">
            <a:solidFill>
              <a:schemeClr val="accent5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6159423" y="5278196"/>
            <a:ext cx="1938653" cy="452191"/>
          </a:xfrm>
          <a:prstGeom prst="rect">
            <a:avLst/>
          </a:prstGeom>
          <a:noFill/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n w="0"/>
                <a:solidFill>
                  <a:schemeClr val="tx1"/>
                </a:solidFill>
              </a:rPr>
              <a:t>퀴즈 기능</a:t>
            </a:r>
            <a:endParaRPr lang="ko-KR" altLang="en-US" sz="20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239292" y="5277807"/>
            <a:ext cx="1920131" cy="452191"/>
          </a:xfrm>
          <a:prstGeom prst="rect">
            <a:avLst/>
          </a:prstGeom>
          <a:noFill/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n w="0"/>
                <a:solidFill>
                  <a:schemeClr val="tx1"/>
                </a:solidFill>
              </a:rPr>
              <a:t>학습 기능</a:t>
            </a:r>
            <a:endParaRPr lang="ko-KR" altLang="en-US" sz="20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159423" y="4810533"/>
            <a:ext cx="1938654" cy="452191"/>
          </a:xfrm>
          <a:prstGeom prst="rect">
            <a:avLst/>
          </a:prstGeom>
          <a:noFill/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n w="0"/>
                <a:solidFill>
                  <a:schemeClr val="tx1"/>
                </a:solidFill>
              </a:rPr>
              <a:t>역번역 기능</a:t>
            </a:r>
            <a:endParaRPr lang="ko-KR" altLang="en-US" sz="20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239292" y="4802773"/>
            <a:ext cx="1920131" cy="452191"/>
          </a:xfrm>
          <a:prstGeom prst="rect">
            <a:avLst/>
          </a:prstGeom>
          <a:noFill/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n w="0"/>
                <a:solidFill>
                  <a:schemeClr val="tx1"/>
                </a:solidFill>
              </a:rPr>
              <a:t>번역 기능</a:t>
            </a:r>
            <a:endParaRPr lang="ko-KR" altLang="en-US" sz="20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237069" y="4294536"/>
            <a:ext cx="3861007" cy="4947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n w="0"/>
                <a:solidFill>
                  <a:schemeClr val="tx1"/>
                </a:solidFill>
              </a:rPr>
              <a:t>음성 출력</a:t>
            </a:r>
            <a:endParaRPr lang="ko-KR" altLang="en-US" sz="2000" b="1" dirty="0">
              <a:ln w="0"/>
              <a:solidFill>
                <a:schemeClr val="tx1"/>
              </a:solidFill>
            </a:endParaRPr>
          </a:p>
        </p:txBody>
      </p:sp>
      <p:pic>
        <p:nvPicPr>
          <p:cNvPr id="81" name="Picture 7" descr="C:\Users\PC\AppData\Local\Microsoft\Windows\INetCache\IE\Z6RNXYSW\hand-finger-arm-person-point-15362-large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5400000">
            <a:off x="625369" y="3916352"/>
            <a:ext cx="864096" cy="1222696"/>
          </a:xfrm>
          <a:prstGeom prst="rect">
            <a:avLst/>
          </a:prstGeom>
          <a:noFill/>
        </p:spPr>
      </p:pic>
      <p:pic>
        <p:nvPicPr>
          <p:cNvPr id="82" name="Picture 3" descr="C:\Users\PC\Desktop\sql.jpg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68344" y="2276872"/>
            <a:ext cx="900000" cy="9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5" name="직선 연결선 84"/>
          <p:cNvCxnSpPr/>
          <p:nvPr/>
        </p:nvCxnSpPr>
        <p:spPr>
          <a:xfrm>
            <a:off x="4427984" y="2708920"/>
            <a:ext cx="324036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6084168" y="1988840"/>
            <a:ext cx="0" cy="204759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703621" y="1537628"/>
            <a:ext cx="812595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TTS</a:t>
            </a:r>
            <a:endParaRPr lang="ko-KR" altLang="en-US" sz="2800" b="1" dirty="0"/>
          </a:p>
        </p:txBody>
      </p:sp>
      <p:pic>
        <p:nvPicPr>
          <p:cNvPr id="83" name="Picture 5" descr="C:\Users\PC\Desktop\안스.jpg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07904" y="2240968"/>
            <a:ext cx="900000" cy="9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0" name="TextBox 39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 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11</a:t>
            </a:r>
            <a:endParaRPr lang="ko-KR" altLang="en-US" sz="1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12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3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개발환경 및 개발방법</a:t>
            </a:r>
            <a:endParaRPr lang="ko-KR" altLang="en-US" sz="17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hlinkClick r:id="rId5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hlinkClick r:id="rId5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hlinkClick r:id="rId5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88023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7625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9633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43830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직선 연결선 30"/>
          <p:cNvCxnSpPr/>
          <p:nvPr/>
        </p:nvCxnSpPr>
        <p:spPr>
          <a:xfrm flipH="1">
            <a:off x="3347864" y="4141173"/>
            <a:ext cx="401007" cy="410338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2051720" y="4545764"/>
            <a:ext cx="1296144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116428" y="4141173"/>
            <a:ext cx="319668" cy="410338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436096" y="4540478"/>
            <a:ext cx="1944216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071040" y="4191476"/>
            <a:ext cx="11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Database</a:t>
            </a:r>
            <a:endParaRPr lang="ko-KR" alt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508104" y="4182179"/>
            <a:ext cx="186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Andorid Studio</a:t>
            </a:r>
            <a:endParaRPr lang="ko-KR" altLang="en-US" b="1" dirty="0"/>
          </a:p>
        </p:txBody>
      </p:sp>
      <p:sp>
        <p:nvSpPr>
          <p:cNvPr id="61" name="직사각형 60"/>
          <p:cNvSpPr/>
          <p:nvPr/>
        </p:nvSpPr>
        <p:spPr>
          <a:xfrm>
            <a:off x="2042397" y="4340484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5470780" y="4324454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395536" y="1556792"/>
            <a:ext cx="1224136" cy="288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개발환경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(1)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32771" name="Picture 3" descr="C:\Users\PC\Desktop\sql.jpg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1600" y="3579503"/>
            <a:ext cx="900000" cy="9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2773" name="Picture 5" descr="C:\Users\PC\Desktop\안스.jpg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88424" y="3615407"/>
            <a:ext cx="900000" cy="9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9" name="TextBox 68"/>
          <p:cNvSpPr txBox="1"/>
          <p:nvPr/>
        </p:nvSpPr>
        <p:spPr>
          <a:xfrm>
            <a:off x="2158943" y="4623519"/>
            <a:ext cx="828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- MYSQL</a:t>
            </a:r>
            <a:endParaRPr lang="ko-KR" altLang="en-US" sz="1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5580112" y="4623519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dirty="0" smtClean="0"/>
              <a:t>JAVA</a:t>
            </a:r>
          </a:p>
          <a:p>
            <a:pPr marL="171450" indent="-171450">
              <a:buFontTx/>
              <a:buChar char="-"/>
            </a:pPr>
            <a:r>
              <a:rPr lang="en-US" altLang="ko-KR" sz="1200" b="1" dirty="0" smtClean="0"/>
              <a:t>KitKat</a:t>
            </a:r>
            <a:r>
              <a:rPr lang="ko-KR" altLang="en-US" sz="1200" b="1" dirty="0"/>
              <a:t> </a:t>
            </a:r>
            <a:r>
              <a:rPr lang="ko-KR" altLang="en-US" sz="1200" b="1" dirty="0" smtClean="0"/>
              <a:t>환경을 기초로 개발</a:t>
            </a:r>
            <a:endParaRPr lang="en-US" altLang="ko-KR" sz="1200" b="1" dirty="0" smtClean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08553" y="5167765"/>
            <a:ext cx="5778012" cy="1069547"/>
          </a:xfrm>
          <a:prstGeom prst="rect">
            <a:avLst/>
          </a:prstGeom>
        </p:spPr>
      </p:pic>
      <p:grpSp>
        <p:nvGrpSpPr>
          <p:cNvPr id="55" name="그룹 54"/>
          <p:cNvGrpSpPr/>
          <p:nvPr/>
        </p:nvGrpSpPr>
        <p:grpSpPr>
          <a:xfrm>
            <a:off x="3707904" y="2871082"/>
            <a:ext cx="1437753" cy="1314642"/>
            <a:chOff x="3717235" y="3429000"/>
            <a:chExt cx="1790869" cy="1637522"/>
          </a:xfrm>
        </p:grpSpPr>
        <p:sp>
          <p:nvSpPr>
            <p:cNvPr id="50" name="이등변 삼각형 49"/>
            <p:cNvSpPr/>
            <p:nvPr/>
          </p:nvSpPr>
          <p:spPr>
            <a:xfrm>
              <a:off x="3807905" y="3573016"/>
              <a:ext cx="1587056" cy="1368152"/>
            </a:xfrm>
            <a:prstGeom prst="triangle">
              <a:avLst/>
            </a:prstGeom>
            <a:noFill/>
            <a:ln cmpd="sng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/>
            <p:cNvSpPr/>
            <p:nvPr/>
          </p:nvSpPr>
          <p:spPr>
            <a:xfrm>
              <a:off x="3717235" y="4850498"/>
              <a:ext cx="216024" cy="21602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/>
            <p:cNvSpPr/>
            <p:nvPr/>
          </p:nvSpPr>
          <p:spPr>
            <a:xfrm>
              <a:off x="5292080" y="4850498"/>
              <a:ext cx="216024" cy="21602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/>
            <p:cNvSpPr/>
            <p:nvPr/>
          </p:nvSpPr>
          <p:spPr>
            <a:xfrm>
              <a:off x="4502632" y="3429000"/>
              <a:ext cx="216024" cy="21602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67" name="직선 연결선 66"/>
          <p:cNvCxnSpPr>
            <a:stCxn id="54" idx="7"/>
          </p:cNvCxnSpPr>
          <p:nvPr/>
        </p:nvCxnSpPr>
        <p:spPr>
          <a:xfrm flipV="1">
            <a:off x="4486471" y="2636912"/>
            <a:ext cx="345568" cy="259568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4860032" y="2636912"/>
            <a:ext cx="1152128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828696" y="2267580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    Github</a:t>
            </a:r>
            <a:endParaRPr lang="ko-KR" altLang="en-US" b="1" dirty="0"/>
          </a:p>
        </p:txBody>
      </p:sp>
      <p:pic>
        <p:nvPicPr>
          <p:cNvPr id="32797" name="Picture 29" descr="C:\Users\PC\Desktop\깃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23928" y="1628800"/>
            <a:ext cx="936103" cy="9361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8" name="직사각형 157"/>
          <p:cNvSpPr/>
          <p:nvPr/>
        </p:nvSpPr>
        <p:spPr>
          <a:xfrm>
            <a:off x="5076064" y="2421776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5148064" y="2708920"/>
            <a:ext cx="2653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/>
            <a:r>
              <a:rPr lang="en-US" altLang="ko-KR" sz="1200" b="1" dirty="0" smtClean="0"/>
              <a:t>- Github</a:t>
            </a:r>
            <a:r>
              <a:rPr lang="ko-KR" altLang="en-US" sz="1200" b="1" dirty="0" smtClean="0"/>
              <a:t>를 활용하여 졸업작품 진행</a:t>
            </a:r>
            <a:endParaRPr lang="en-US" altLang="ko-KR" sz="1200" b="1" dirty="0" smtClean="0"/>
          </a:p>
        </p:txBody>
      </p:sp>
      <p:sp>
        <p:nvSpPr>
          <p:cNvPr id="160" name="TextBox 159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 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13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7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개발환경 및 개발방법</a:t>
            </a:r>
            <a:endParaRPr lang="ko-KR" altLang="en-US" sz="17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hlinkClick r:id="rId5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hlinkClick r:id="rId5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hlinkClick r:id="rId5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88023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7625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9633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43830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899592" y="2298358"/>
            <a:ext cx="5477269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400" b="1" dirty="0" smtClean="0"/>
              <a:t>졸업작품 </a:t>
            </a:r>
            <a:r>
              <a:rPr lang="en-US" altLang="ko-KR" sz="1400" b="1" dirty="0" smtClean="0"/>
              <a:t>GitHub </a:t>
            </a:r>
            <a:r>
              <a:rPr lang="ko-KR" altLang="en-US" sz="1400" b="1" dirty="0" smtClean="0"/>
              <a:t>주소 </a:t>
            </a:r>
            <a:r>
              <a:rPr lang="en-US" altLang="ko-KR" sz="1400" b="1" dirty="0" smtClean="0"/>
              <a:t>: </a:t>
            </a:r>
            <a:r>
              <a:rPr lang="en-US" altLang="ko-KR" sz="1400" b="1" u="sng" dirty="0" smtClean="0">
                <a:solidFill>
                  <a:srgbClr val="0070C0"/>
                </a:solidFill>
              </a:rPr>
              <a:t>https://github.com/alstlr1585/garbage</a:t>
            </a:r>
            <a:endParaRPr lang="ko-KR" altLang="en-US" sz="1400" b="1" u="sng" dirty="0">
              <a:solidFill>
                <a:srgbClr val="0070C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84984"/>
            <a:ext cx="3816424" cy="234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b="1" dirty="0" smtClean="0"/>
              <a:t>전민식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ts val="2200"/>
              </a:lnSpc>
            </a:pPr>
            <a:r>
              <a:rPr lang="en-US" altLang="ko-KR" sz="1300" dirty="0" smtClean="0"/>
              <a:t>ID : alstlr1585</a:t>
            </a:r>
          </a:p>
          <a:p>
            <a:pPr>
              <a:lnSpc>
                <a:spcPts val="2200"/>
              </a:lnSpc>
            </a:pPr>
            <a:endParaRPr lang="en-US" altLang="ko-KR" dirty="0" smtClean="0"/>
          </a:p>
          <a:p>
            <a:pPr>
              <a:lnSpc>
                <a:spcPts val="2200"/>
              </a:lnSpc>
            </a:pPr>
            <a:r>
              <a:rPr lang="ko-KR" altLang="en-US" b="1" dirty="0" smtClean="0"/>
              <a:t>김다훈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</a:p>
          <a:p>
            <a:pPr>
              <a:lnSpc>
                <a:spcPts val="2200"/>
              </a:lnSpc>
            </a:pPr>
            <a:r>
              <a:rPr lang="en-US" altLang="ko-KR" sz="1300" dirty="0" smtClean="0"/>
              <a:t>ID : ekgns0206</a:t>
            </a:r>
          </a:p>
          <a:p>
            <a:pPr>
              <a:lnSpc>
                <a:spcPts val="2200"/>
              </a:lnSpc>
            </a:pPr>
            <a:endParaRPr lang="en-US" altLang="ko-KR" dirty="0" smtClean="0"/>
          </a:p>
          <a:p>
            <a:pPr>
              <a:lnSpc>
                <a:spcPts val="2200"/>
              </a:lnSpc>
            </a:pPr>
            <a:r>
              <a:rPr lang="ko-KR" altLang="en-US" b="1" dirty="0" smtClean="0"/>
              <a:t>신민구</a:t>
            </a:r>
            <a:endParaRPr lang="en-US" altLang="ko-KR" b="1" dirty="0" smtClean="0"/>
          </a:p>
          <a:p>
            <a:pPr>
              <a:lnSpc>
                <a:spcPts val="2200"/>
              </a:lnSpc>
            </a:pPr>
            <a:r>
              <a:rPr lang="en-US" altLang="ko-KR" sz="1300" dirty="0" smtClean="0"/>
              <a:t>ID : sinmingu</a:t>
            </a:r>
            <a:endParaRPr lang="ko-KR" altLang="en-US" sz="1300" dirty="0"/>
          </a:p>
        </p:txBody>
      </p:sp>
      <p:sp>
        <p:nvSpPr>
          <p:cNvPr id="59" name="직사각형 58"/>
          <p:cNvSpPr/>
          <p:nvPr/>
        </p:nvSpPr>
        <p:spPr>
          <a:xfrm>
            <a:off x="395536" y="1556792"/>
            <a:ext cx="1224136" cy="288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개발환경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(2)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234279" y="3422309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1234279" y="4221096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1234279" y="5085192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5" name="Picture 29" descr="C:\Users\PC\Desktop\깃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63888" y="2996952"/>
            <a:ext cx="2808312" cy="2808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6" name="TextBox 75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 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14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1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개발환경 및 개발방법</a:t>
            </a:r>
            <a:endParaRPr lang="ko-KR" altLang="en-US" sz="17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hlinkClick r:id="rId5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hlinkClick r:id="rId5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hlinkClick r:id="rId5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88023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7625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9633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43830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395536" y="1556792"/>
            <a:ext cx="1008112" cy="288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개발방법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115616" y="2276872"/>
            <a:ext cx="1800200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1. TTS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기술 활용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403648" y="2420888"/>
            <a:ext cx="705678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Android Studio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에서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TTS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기술을 이용하여 어플리케이션의 퀴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즈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기능을 구현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76803" name="Picture 3" descr="C:\Users\PC\Desktop\11111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79912" y="3356992"/>
            <a:ext cx="1076024" cy="1938139"/>
          </a:xfrm>
          <a:prstGeom prst="rect">
            <a:avLst/>
          </a:prstGeom>
          <a:noFill/>
        </p:spPr>
      </p:pic>
      <p:pic>
        <p:nvPicPr>
          <p:cNvPr id="76804" name="Picture 4" descr="C:\Users\PC\AppData\Local\Microsoft\Windows\INetCache\IE\W2U4U3DN\mouth-158695_640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6232122" y="4066180"/>
            <a:ext cx="1148190" cy="1235028"/>
          </a:xfrm>
          <a:prstGeom prst="rect">
            <a:avLst/>
          </a:prstGeom>
          <a:noFill/>
        </p:spPr>
      </p:pic>
      <p:pic>
        <p:nvPicPr>
          <p:cNvPr id="76808" name="Picture 8" descr="C:\Users\PC\Desktop\55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03648" y="4365104"/>
            <a:ext cx="1265237" cy="914400"/>
          </a:xfrm>
          <a:prstGeom prst="rect">
            <a:avLst/>
          </a:prstGeom>
          <a:noFill/>
        </p:spPr>
      </p:pic>
      <p:sp>
        <p:nvSpPr>
          <p:cNvPr id="82" name="직사각형 81"/>
          <p:cNvSpPr/>
          <p:nvPr/>
        </p:nvSpPr>
        <p:spPr>
          <a:xfrm>
            <a:off x="1423968" y="5373216"/>
            <a:ext cx="1224136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글 자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707904" y="5373216"/>
            <a:ext cx="1224136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tx1"/>
                </a:solidFill>
              </a:rPr>
              <a:t>TTS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156176" y="5373216"/>
            <a:ext cx="1224136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귀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pic>
        <p:nvPicPr>
          <p:cNvPr id="76809" name="Picture 9" descr="C:\Users\PC\Desktop\666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flipH="1">
            <a:off x="6407714" y="4442915"/>
            <a:ext cx="252518" cy="498253"/>
          </a:xfrm>
          <a:prstGeom prst="rect">
            <a:avLst/>
          </a:prstGeom>
          <a:noFill/>
        </p:spPr>
      </p:pic>
      <p:sp>
        <p:nvSpPr>
          <p:cNvPr id="86" name="오른쪽 화살표 85"/>
          <p:cNvSpPr/>
          <p:nvPr/>
        </p:nvSpPr>
        <p:spPr>
          <a:xfrm>
            <a:off x="2843808" y="4797152"/>
            <a:ext cx="720080" cy="288032"/>
          </a:xfrm>
          <a:prstGeom prst="rightArrow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오른쪽 화살표 86"/>
          <p:cNvSpPr/>
          <p:nvPr/>
        </p:nvSpPr>
        <p:spPr>
          <a:xfrm>
            <a:off x="5148064" y="4797152"/>
            <a:ext cx="720080" cy="288032"/>
          </a:xfrm>
          <a:prstGeom prst="rightArrow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 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15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5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개발환경 및 개발방법</a:t>
            </a:r>
            <a:endParaRPr lang="ko-KR" altLang="en-US" sz="17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hlinkClick r:id="rId5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hlinkClick r:id="rId5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hlinkClick r:id="rId5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88023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7625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9633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43830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395536" y="1556792"/>
            <a:ext cx="1008112" cy="288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개발방법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115616" y="2276872"/>
            <a:ext cx="1800200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표준점자 활용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403648" y="2564904"/>
            <a:ext cx="705678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</a:rPr>
              <a:t>점자세상에서 제공하는 점자표준을 활용하여 어플리케이션 내부 점자 데이터베이스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r>
              <a:rPr lang="ko-KR" altLang="en-US" sz="1400" dirty="0" smtClean="0">
                <a:solidFill>
                  <a:sysClr val="windowText" lastClr="000000"/>
                </a:solidFill>
              </a:rPr>
              <a:t>구축 및 활용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77827" name="Picture 3" descr="C:\Users\PC\AppData\Local\Microsoft\Windows\INetCache\IE\5MOAHY6Y\1375966995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6136" y="3675974"/>
            <a:ext cx="1224136" cy="1697242"/>
          </a:xfrm>
          <a:prstGeom prst="rect">
            <a:avLst/>
          </a:prstGeom>
          <a:noFill/>
        </p:spPr>
      </p:pic>
      <p:grpSp>
        <p:nvGrpSpPr>
          <p:cNvPr id="44" name="그룹 43"/>
          <p:cNvGrpSpPr/>
          <p:nvPr/>
        </p:nvGrpSpPr>
        <p:grpSpPr>
          <a:xfrm>
            <a:off x="2483768" y="3747982"/>
            <a:ext cx="936104" cy="1546608"/>
            <a:chOff x="6516216" y="2852936"/>
            <a:chExt cx="1656183" cy="2736304"/>
          </a:xfrm>
        </p:grpSpPr>
        <p:sp>
          <p:nvSpPr>
            <p:cNvPr id="45" name="직사각형 44"/>
            <p:cNvSpPr/>
            <p:nvPr/>
          </p:nvSpPr>
          <p:spPr>
            <a:xfrm>
              <a:off x="6516216" y="2852936"/>
              <a:ext cx="1656183" cy="20624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/>
            <p:cNvSpPr/>
            <p:nvPr/>
          </p:nvSpPr>
          <p:spPr>
            <a:xfrm>
              <a:off x="6693497" y="3003652"/>
              <a:ext cx="471921" cy="35176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/>
            <p:cNvSpPr/>
            <p:nvPr/>
          </p:nvSpPr>
          <p:spPr>
            <a:xfrm>
              <a:off x="7475971" y="3003652"/>
              <a:ext cx="471921" cy="351768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타원 47"/>
            <p:cNvSpPr/>
            <p:nvPr/>
          </p:nvSpPr>
          <p:spPr>
            <a:xfrm>
              <a:off x="6693497" y="3677530"/>
              <a:ext cx="471921" cy="35176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/>
            <p:cNvSpPr/>
            <p:nvPr/>
          </p:nvSpPr>
          <p:spPr>
            <a:xfrm>
              <a:off x="7475971" y="3677530"/>
              <a:ext cx="471921" cy="35176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/>
            <p:cNvSpPr/>
            <p:nvPr/>
          </p:nvSpPr>
          <p:spPr>
            <a:xfrm>
              <a:off x="6693497" y="4370197"/>
              <a:ext cx="471921" cy="35176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/>
            <p:cNvSpPr/>
            <p:nvPr/>
          </p:nvSpPr>
          <p:spPr>
            <a:xfrm>
              <a:off x="7475971" y="4370197"/>
              <a:ext cx="471921" cy="351768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516216" y="4986142"/>
              <a:ext cx="1656183" cy="6030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ㅈ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오른쪽 화살표 55"/>
          <p:cNvSpPr/>
          <p:nvPr/>
        </p:nvSpPr>
        <p:spPr>
          <a:xfrm>
            <a:off x="4211960" y="4396054"/>
            <a:ext cx="720080" cy="288032"/>
          </a:xfrm>
          <a:prstGeom prst="rightArrow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 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16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9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개발환경 및 개발방법</a:t>
            </a:r>
            <a:endParaRPr lang="ko-KR" altLang="en-US" sz="17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hlinkClick r:id="rId5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hlinkClick r:id="rId5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hlinkClick r:id="rId5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88023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7625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9633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43830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395536" y="1556792"/>
            <a:ext cx="1008112" cy="288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개발방법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115616" y="2276872"/>
            <a:ext cx="1800200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3. GitHub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활용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403648" y="2492896"/>
            <a:ext cx="705678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GitHub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를 활용한 소스 및 버전 관리를 통해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보다 효율적인 협업이 이루어짐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78851" name="Picture 3" descr="C:\Users\PC\Desktop\55555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63888" y="3212976"/>
            <a:ext cx="2102941" cy="1485709"/>
          </a:xfrm>
          <a:prstGeom prst="rect">
            <a:avLst/>
          </a:prstGeom>
          <a:noFill/>
        </p:spPr>
      </p:pic>
      <p:pic>
        <p:nvPicPr>
          <p:cNvPr id="78852" name="Picture 4" descr="C:\Users\PC\Desktop\13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39952" y="5517232"/>
            <a:ext cx="864096" cy="678533"/>
          </a:xfrm>
          <a:prstGeom prst="rect">
            <a:avLst/>
          </a:prstGeom>
          <a:noFill/>
        </p:spPr>
      </p:pic>
      <p:pic>
        <p:nvPicPr>
          <p:cNvPr id="54" name="Picture 4" descr="C:\Users\PC\Desktop\13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216" y="5517232"/>
            <a:ext cx="864096" cy="678533"/>
          </a:xfrm>
          <a:prstGeom prst="rect">
            <a:avLst/>
          </a:prstGeom>
          <a:noFill/>
        </p:spPr>
      </p:pic>
      <p:pic>
        <p:nvPicPr>
          <p:cNvPr id="55" name="Picture 4" descr="C:\Users\PC\Desktop\13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19672" y="5517232"/>
            <a:ext cx="864096" cy="678533"/>
          </a:xfrm>
          <a:prstGeom prst="rect">
            <a:avLst/>
          </a:prstGeom>
          <a:noFill/>
        </p:spPr>
      </p:pic>
      <p:cxnSp>
        <p:nvCxnSpPr>
          <p:cNvPr id="60" name="직선 화살표 연결선 59"/>
          <p:cNvCxnSpPr/>
          <p:nvPr/>
        </p:nvCxnSpPr>
        <p:spPr>
          <a:xfrm flipV="1">
            <a:off x="2195736" y="4437112"/>
            <a:ext cx="1368152" cy="108012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2411760" y="4581128"/>
            <a:ext cx="1152128" cy="936104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78852" idx="0"/>
          </p:cNvCxnSpPr>
          <p:nvPr/>
        </p:nvCxnSpPr>
        <p:spPr>
          <a:xfrm flipV="1">
            <a:off x="4572000" y="4725144"/>
            <a:ext cx="0" cy="7920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 flipV="1">
            <a:off x="5652120" y="4509120"/>
            <a:ext cx="1080120" cy="10081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5652120" y="4653136"/>
            <a:ext cx="936104" cy="864096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4716016" y="4725144"/>
            <a:ext cx="0" cy="792088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 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25502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76456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17</a:t>
            </a:r>
            <a:endParaRPr lang="ko-KR" altLang="en-US" sz="1500" b="1" dirty="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7" name="Image" r:id="rId4" imgW="10463492" imgH="2184127" progId="">
                  <p:embed/>
                </p:oleObj>
              </mc:Choice>
              <mc:Fallback>
                <p:oleObj name="Image" r:id="rId4" imgW="10463492" imgH="2184127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2400" b="1" dirty="0" smtClean="0"/>
              <a:t>업무 분담</a:t>
            </a:r>
            <a:endParaRPr lang="ko-KR" altLang="en-US" sz="20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6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hlinkClick r:id="rId6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hlinkClick r:id="rId6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hlinkClick r:id="rId6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88023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7625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9633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43830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266322" y="1556792"/>
            <a:ext cx="143347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전민식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팀장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043608" y="1656793"/>
            <a:ext cx="144016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05306" y="2158209"/>
            <a:ext cx="2712602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팀원 일정 파악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미팅 장소 및 시간 조율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GitHub</a:t>
            </a:r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통한 날짜 별 버전 관리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프로그램 코딩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154754" y="1556792"/>
            <a:ext cx="143347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신민구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팀원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36102" y="2152308"/>
            <a:ext cx="2712602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버전 별 소스 및 파일 관리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버전 별 테스트</a:t>
            </a:r>
            <a:endParaRPr lang="en-US" altLang="ko-KR" sz="13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GitHub</a:t>
            </a:r>
            <a:r>
              <a:rPr lang="ko-KR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통한 날짜 별 버전 관리</a:t>
            </a:r>
            <a:endParaRPr lang="en-US" altLang="ko-KR" sz="13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프로그램 코딩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39312" y="4005064"/>
            <a:ext cx="143347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김다훈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팀원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20660" y="4600580"/>
            <a:ext cx="2712602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관련 기술 선행 조사 및 학습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소스코드 효율 평가 및 정리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GitHub</a:t>
            </a:r>
            <a:r>
              <a:rPr lang="ko-KR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통한 날짜 별 버전 관리</a:t>
            </a:r>
            <a:endParaRPr lang="en-US" altLang="ko-KR" sz="13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프로그램 코딩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4932040" y="1656793"/>
            <a:ext cx="144016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1016598" y="4105065"/>
            <a:ext cx="144016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278294" y="2214195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78294" y="2618250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278294" y="3024945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278294" y="3410338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220072" y="2214195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220072" y="2618250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220072" y="3024945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220072" y="3410338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304630" y="4662467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304630" y="5066522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04630" y="5473217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304630" y="5858610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3323" name="Picture 11" descr="C:\Users\PC\AppData\Local\Microsoft\Windows\INetCache\IE\8QGIMJG2\BurnAware.Professional.v5.0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473772">
            <a:off x="5075628" y="3860621"/>
            <a:ext cx="2328356" cy="2328356"/>
          </a:xfrm>
          <a:prstGeom prst="rect">
            <a:avLst/>
          </a:prstGeom>
          <a:noFill/>
        </p:spPr>
      </p:pic>
      <p:sp>
        <p:nvSpPr>
          <p:cNvPr id="50" name="TextBox 49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 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18</a:t>
            </a:r>
            <a:endParaRPr lang="ko-KR" altLang="en-US" sz="1500" b="1" dirty="0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2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2000" b="1" dirty="0" smtClean="0"/>
              <a:t>졸업연구 수행일정</a:t>
            </a:r>
            <a:endParaRPr lang="ko-KR" altLang="en-US" sz="20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7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hlinkClick r:id="rId5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hlinkClick r:id="rId5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hlinkClick r:id="rId5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88023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7625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9633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43830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236778"/>
              </p:ext>
            </p:extLst>
          </p:nvPr>
        </p:nvGraphicFramePr>
        <p:xfrm>
          <a:off x="971600" y="1764816"/>
          <a:ext cx="7272807" cy="39684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919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80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80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8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80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80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780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780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7808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7808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7808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49605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기초 기술 조사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어플리케이션 설계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어플리케이션 구축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데이터베이스 구축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어플리케이션 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완전성 보강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테스트 및 디버깅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문서화 및 발표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2463448" y="2918276"/>
            <a:ext cx="1152128" cy="144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049438" y="3418334"/>
            <a:ext cx="2880000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049438" y="3918391"/>
            <a:ext cx="2304000" cy="154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039279" y="4933168"/>
            <a:ext cx="4626000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517623" y="5433224"/>
            <a:ext cx="1710000" cy="148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463448" y="2412888"/>
            <a:ext cx="1152128" cy="1493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355336" y="4429112"/>
            <a:ext cx="1736944" cy="148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971600" y="1772816"/>
            <a:ext cx="7272808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971600" y="2256552"/>
            <a:ext cx="7272808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971600" y="5733256"/>
            <a:ext cx="7272808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971600" y="1772816"/>
            <a:ext cx="0" cy="396044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244408" y="1772816"/>
            <a:ext cx="0" cy="396044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 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491880" cy="6597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340768"/>
            <a:ext cx="2778389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6600" b="1" dirty="0" smtClean="0">
                <a:effectLst>
                  <a:outerShdw blurRad="50800" dist="165100" dir="2700000" algn="tl" rotWithShape="0">
                    <a:prstClr val="black">
                      <a:alpha val="40000"/>
                    </a:prstClr>
                  </a:outerShdw>
                </a:effectLst>
              </a:rPr>
              <a:t>INDEX</a:t>
            </a:r>
            <a:endParaRPr lang="ko-KR" altLang="en-US" sz="6600" b="1" dirty="0">
              <a:effectLst>
                <a:outerShdw blurRad="50800" dist="165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91880" y="0"/>
            <a:ext cx="5652120" cy="6597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85675" y="1484784"/>
            <a:ext cx="2510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01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졸 업 연 구  개 요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685675" y="2060848"/>
            <a:ext cx="2860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02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관 련 연 구  및  사 례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685675" y="2636912"/>
            <a:ext cx="3414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03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시 스 템  수 행  시 나 리 오</a:t>
            </a:r>
            <a:endParaRPr lang="ko-KR" alt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685675" y="3212976"/>
            <a:ext cx="2510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04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시 스 템  구 성 도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685675" y="3789040"/>
            <a:ext cx="3414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05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개 발 환 경  및  개 발 방 법</a:t>
            </a:r>
            <a:endParaRPr lang="ko-KR" alt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685675" y="4365104"/>
            <a:ext cx="1955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06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업 무  분 담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685675" y="4941168"/>
            <a:ext cx="30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07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졸 업 연 구  수 행 일 정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685675" y="5517232"/>
            <a:ext cx="3342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08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필 요 기 술  및 참 고 일 정</a:t>
            </a:r>
            <a:endParaRPr lang="ko-KR" altLang="en-US" sz="1600" b="1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4966724" y="1916832"/>
            <a:ext cx="0" cy="21602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966724" y="2492896"/>
            <a:ext cx="0" cy="21602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966724" y="3068960"/>
            <a:ext cx="0" cy="21602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966724" y="3645024"/>
            <a:ext cx="0" cy="21602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966724" y="4221088"/>
            <a:ext cx="0" cy="21602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966724" y="4797152"/>
            <a:ext cx="0" cy="21602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966724" y="5373216"/>
            <a:ext cx="0" cy="21602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1/2 액자 40"/>
          <p:cNvSpPr/>
          <p:nvPr/>
        </p:nvSpPr>
        <p:spPr>
          <a:xfrm>
            <a:off x="4427984" y="1412776"/>
            <a:ext cx="288032" cy="288032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1/2 액자 41"/>
          <p:cNvSpPr/>
          <p:nvPr/>
        </p:nvSpPr>
        <p:spPr>
          <a:xfrm rot="5400000">
            <a:off x="8028384" y="1412776"/>
            <a:ext cx="288032" cy="288032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1/2 액자 42"/>
          <p:cNvSpPr/>
          <p:nvPr/>
        </p:nvSpPr>
        <p:spPr>
          <a:xfrm rot="16200000">
            <a:off x="4427984" y="5805264"/>
            <a:ext cx="288032" cy="288032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1/2 액자 43"/>
          <p:cNvSpPr/>
          <p:nvPr/>
        </p:nvSpPr>
        <p:spPr>
          <a:xfrm rot="10800000">
            <a:off x="8028384" y="5805263"/>
            <a:ext cx="288032" cy="288032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 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19</a:t>
            </a:r>
            <a:endParaRPr lang="ko-KR" altLang="en-US" sz="1500" b="1" dirty="0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2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필요기술 및 참고문서</a:t>
            </a:r>
            <a:endParaRPr lang="ko-KR" altLang="en-US" sz="17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8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hlinkClick r:id="rId5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hlinkClick r:id="rId5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hlinkClick r:id="rId5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88023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7625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9633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43830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55576" y="2420888"/>
            <a:ext cx="3024336" cy="2952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관리 및 협업을 위한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39552" y="2716121"/>
            <a:ext cx="8064896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3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GIt : https://git-scm.com/downloads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GitHub : https://github.com/</a:t>
            </a:r>
          </a:p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5576" y="3573016"/>
            <a:ext cx="3024336" cy="2952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데이터베이스 구축을 위한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39552" y="3868249"/>
            <a:ext cx="8064896" cy="10801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MySQL : https://www.mysql.com/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MySQL Workbench : http://www.mysql.com/products/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tx1"/>
                </a:solidFill>
              </a:rPr>
              <a:t>   홍의경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, "MySQL 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기반 데이터베이스 배움터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", 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생능 출판사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, 2012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년 출판</a:t>
            </a:r>
            <a:endParaRPr lang="en-US" altLang="ko-KR" sz="13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55576" y="5085184"/>
            <a:ext cx="3024336" cy="2952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애플리케이션 구축을 위한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39552" y="5380417"/>
            <a:ext cx="8064896" cy="7920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Android Studio : https://developer.android.com/studio/index.html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Android API 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사용법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 : https://developer.android.com/reference/packages.html</a:t>
            </a:r>
          </a:p>
          <a:p>
            <a:pPr algn="ctr">
              <a:lnSpc>
                <a:spcPct val="150000"/>
              </a:lnSpc>
            </a:pP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20900" y="2901794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20900" y="3201797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20900" y="4093021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20900" y="4383693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720900" y="4667674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720900" y="5589240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720900" y="5886603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755576" y="1412776"/>
            <a:ext cx="3024336" cy="2952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점자 표준 준수를 위한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39552" y="1708009"/>
            <a:ext cx="8064896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점자세상 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:  http://www.braillekorea.org/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</a:t>
            </a:r>
          </a:p>
          <a:p>
            <a:pPr algn="ctr">
              <a:lnSpc>
                <a:spcPct val="150000"/>
              </a:lnSpc>
            </a:pP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20900" y="1932781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 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C:\Users\PC\Desktop\점자사3.jpg"/>
          <p:cNvPicPr>
            <a:picLocks noChangeAspect="1" noChangeArrowheads="1"/>
          </p:cNvPicPr>
          <p:nvPr/>
        </p:nvPicPr>
        <p:blipFill>
          <a:blip r:embed="rId2" cstate="print">
            <a:lum bright="-88000"/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483768" y="2060848"/>
            <a:ext cx="331372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4800" dirty="0" smtClean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4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   </a:t>
            </a:r>
            <a:r>
              <a:rPr lang="ko-KR" altLang="en-US" sz="3600" dirty="0" smtClean="0">
                <a:solidFill>
                  <a:schemeClr val="bg1"/>
                </a:solidFill>
                <a:latin typeface="+mn-ea"/>
              </a:rPr>
              <a:t>감사합니다</a:t>
            </a:r>
            <a:endParaRPr lang="en-US" altLang="ko-KR" sz="4800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sz="4800" dirty="0" smtClean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4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     </a:t>
            </a:r>
            <a:endParaRPr lang="ko-KR" altLang="en-US" sz="48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47864" y="2492896"/>
            <a:ext cx="223224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컴퓨터공학과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47864" y="3717032"/>
            <a:ext cx="223224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졸업연구 제안서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5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2400" b="1" dirty="0" smtClean="0"/>
              <a:t>졸업연구 개요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hlinkClick r:id="rId5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hlinkClick r:id="rId5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hlinkClick r:id="rId5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88023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5617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7625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9633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43830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-13761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 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3085" y="1621288"/>
            <a:ext cx="2949846" cy="3847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1900" b="1" dirty="0" smtClean="0">
                <a:latin typeface="+mj-ea"/>
                <a:ea typeface="+mj-ea"/>
              </a:rPr>
              <a:t>지난발표에서의 지적사항</a:t>
            </a:r>
            <a:endParaRPr lang="en-US" altLang="ko-KR" sz="1900" b="1" dirty="0" smtClean="0"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3085" y="3501008"/>
            <a:ext cx="2547492" cy="3847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1900" b="1" dirty="0" smtClean="0">
                <a:latin typeface="+mj-ea"/>
                <a:ea typeface="+mj-ea"/>
              </a:rPr>
              <a:t>지적사항에 대한 답변</a:t>
            </a:r>
            <a:endParaRPr lang="en-US" altLang="ko-KR" sz="1900" b="1" dirty="0" smtClean="0">
              <a:latin typeface="+mj-ea"/>
              <a:ea typeface="+mj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33656" y="2411969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36296" y="2760038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33656" y="4221868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636296" y="5206671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36296" y="5556112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08865" y="2253148"/>
            <a:ext cx="4123245" cy="836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900"/>
              </a:lnSpc>
            </a:pPr>
            <a:r>
              <a:rPr lang="ko-KR" altLang="en-US" sz="1300" dirty="0" smtClean="0">
                <a:latin typeface="+mn-ea"/>
              </a:rPr>
              <a:t>사전조사 필요</a:t>
            </a:r>
            <a:r>
              <a:rPr lang="en-US" altLang="ko-KR" sz="1300" dirty="0" smtClean="0">
                <a:latin typeface="+mn-ea"/>
              </a:rPr>
              <a:t>. </a:t>
            </a:r>
            <a:r>
              <a:rPr lang="ko-KR" altLang="en-US" sz="1300" dirty="0" smtClean="0">
                <a:latin typeface="+mn-ea"/>
              </a:rPr>
              <a:t>장애인을 실제로 만나 </a:t>
            </a:r>
            <a:r>
              <a:rPr lang="en-US" altLang="ko-KR" sz="1300" dirty="0" smtClean="0">
                <a:latin typeface="+mn-ea"/>
              </a:rPr>
              <a:t>FeedBack </a:t>
            </a:r>
            <a:r>
              <a:rPr lang="ko-KR" altLang="en-US" sz="1300" dirty="0" smtClean="0">
                <a:latin typeface="+mn-ea"/>
              </a:rPr>
              <a:t>필요</a:t>
            </a:r>
            <a:r>
              <a:rPr lang="en-US" altLang="ko-KR" sz="1300" dirty="0" smtClean="0">
                <a:latin typeface="+mn-ea"/>
              </a:rPr>
              <a:t>.</a:t>
            </a:r>
          </a:p>
          <a:p>
            <a:pPr>
              <a:lnSpc>
                <a:spcPts val="2900"/>
              </a:lnSpc>
            </a:pPr>
            <a:r>
              <a:rPr lang="ko-KR" altLang="en-US" sz="1300" dirty="0" smtClean="0">
                <a:latin typeface="+mn-ea"/>
              </a:rPr>
              <a:t>사전조사를 통해 작품의 유용성을 확인해 볼 것</a:t>
            </a:r>
            <a:endParaRPr lang="en-US" altLang="ko-KR" sz="1300" dirty="0" smtClean="0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08865" y="4084440"/>
            <a:ext cx="7494359" cy="1759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600"/>
              </a:lnSpc>
            </a:pPr>
            <a:r>
              <a:rPr lang="ko-KR" altLang="en-US" sz="1300" dirty="0">
                <a:latin typeface="+mn-ea"/>
              </a:rPr>
              <a:t>사단법인 한국시각장애인연합회를 직접 방문하여 시각장애인을 만나 </a:t>
            </a:r>
            <a:r>
              <a:rPr lang="en-US" altLang="ko-KR" sz="1300" dirty="0">
                <a:latin typeface="+mn-ea"/>
              </a:rPr>
              <a:t>FeedBack</a:t>
            </a:r>
            <a:r>
              <a:rPr lang="ko-KR" altLang="en-US" sz="1300" dirty="0">
                <a:latin typeface="+mn-ea"/>
              </a:rPr>
              <a:t>을 </a:t>
            </a:r>
            <a:r>
              <a:rPr lang="ko-KR" altLang="en-US" sz="1300" dirty="0" smtClean="0">
                <a:latin typeface="+mn-ea"/>
              </a:rPr>
              <a:t>받음</a:t>
            </a:r>
            <a:r>
              <a:rPr lang="en-US" altLang="ko-KR" sz="1300" dirty="0" smtClean="0">
                <a:latin typeface="+mn-ea"/>
              </a:rPr>
              <a:t>.</a:t>
            </a:r>
            <a:r>
              <a:rPr lang="ko-KR" altLang="en-US" sz="1300" dirty="0" smtClean="0">
                <a:latin typeface="+mn-ea"/>
              </a:rPr>
              <a:t> </a:t>
            </a:r>
            <a:endParaRPr lang="en-US" altLang="ko-KR" sz="1300" dirty="0" smtClean="0"/>
          </a:p>
          <a:p>
            <a:pPr>
              <a:lnSpc>
                <a:spcPts val="2600"/>
              </a:lnSpc>
            </a:pPr>
            <a:r>
              <a:rPr lang="ko-KR" altLang="en-US" sz="1300" dirty="0" smtClean="0"/>
              <a:t>실제 </a:t>
            </a:r>
            <a:r>
              <a:rPr lang="ko-KR" altLang="en-US" sz="1300" dirty="0"/>
              <a:t>상담 결과 교수님의 말씀대로 시각장애인의 입장에선 실용성이 없다고 판단</a:t>
            </a:r>
            <a:r>
              <a:rPr lang="en-US" altLang="ko-KR" sz="1300" dirty="0" smtClean="0"/>
              <a:t>.</a:t>
            </a:r>
          </a:p>
          <a:p>
            <a:pPr lvl="0">
              <a:lnSpc>
                <a:spcPts val="2600"/>
              </a:lnSpc>
            </a:pPr>
            <a:r>
              <a:rPr lang="ko-KR" altLang="en-US" sz="1300" dirty="0" smtClean="0"/>
              <a:t>전문가와의 </a:t>
            </a:r>
            <a:r>
              <a:rPr lang="ko-KR" altLang="en-US" sz="1300" dirty="0"/>
              <a:t>상담 결과</a:t>
            </a:r>
            <a:r>
              <a:rPr lang="en-US" altLang="ko-KR" sz="1300" dirty="0"/>
              <a:t>, </a:t>
            </a:r>
            <a:r>
              <a:rPr lang="ko-KR" altLang="en-US" sz="1300" dirty="0"/>
              <a:t>비장애인의 경우 점자를 학습할 수 있는 환경이 매우 빈약하여 졸업연구의 </a:t>
            </a:r>
            <a:endParaRPr lang="en-US" altLang="ko-KR" sz="1300" dirty="0" smtClean="0"/>
          </a:p>
          <a:p>
            <a:pPr lvl="0">
              <a:lnSpc>
                <a:spcPts val="2600"/>
              </a:lnSpc>
            </a:pPr>
            <a:r>
              <a:rPr lang="ko-KR" altLang="en-US" sz="1300" dirty="0" smtClean="0"/>
              <a:t>대상을 </a:t>
            </a:r>
            <a:r>
              <a:rPr lang="ko-KR" altLang="en-US" sz="1300" dirty="0"/>
              <a:t>시각장애인에서 비장애인으로 변경하면 유용성이 있을 것이라는 </a:t>
            </a:r>
            <a:r>
              <a:rPr lang="en-US" altLang="ko-KR" sz="1300" dirty="0"/>
              <a:t>FeedBack</a:t>
            </a:r>
            <a:r>
              <a:rPr lang="ko-KR" altLang="en-US" sz="1300" dirty="0"/>
              <a:t>을 받음</a:t>
            </a:r>
            <a:r>
              <a:rPr lang="en-US" altLang="ko-KR" sz="1300" dirty="0" smtClean="0"/>
              <a:t>.</a:t>
            </a:r>
            <a:endParaRPr lang="en-US" altLang="ko-KR" sz="1300" dirty="0" smtClean="0"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ko-KR" sz="1300" dirty="0" smtClean="0">
                <a:latin typeface="+mn-ea"/>
              </a:rPr>
              <a:t>3page(</a:t>
            </a:r>
            <a:r>
              <a:rPr lang="ko-KR" altLang="en-US" sz="1300" dirty="0" smtClean="0">
                <a:latin typeface="+mn-ea"/>
              </a:rPr>
              <a:t>개요</a:t>
            </a:r>
            <a:r>
              <a:rPr lang="en-US" altLang="ko-KR" sz="1300" dirty="0" smtClean="0">
                <a:latin typeface="+mn-ea"/>
              </a:rPr>
              <a:t>), 5~9page(</a:t>
            </a:r>
            <a:r>
              <a:rPr lang="ko-KR" altLang="en-US" sz="1300" dirty="0" smtClean="0">
                <a:latin typeface="+mn-ea"/>
              </a:rPr>
              <a:t>수행 시나리오</a:t>
            </a:r>
            <a:r>
              <a:rPr lang="en-US" altLang="ko-KR" sz="1300" dirty="0" smtClean="0">
                <a:latin typeface="+mn-ea"/>
              </a:rPr>
              <a:t>)  </a:t>
            </a:r>
            <a:r>
              <a:rPr lang="ko-KR" altLang="en-US" sz="1300" dirty="0" smtClean="0">
                <a:latin typeface="+mn-ea"/>
              </a:rPr>
              <a:t>수정</a:t>
            </a:r>
            <a:endParaRPr lang="en-US" altLang="ko-KR" sz="13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756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1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2400" b="1" dirty="0" smtClean="0"/>
              <a:t>졸업연구 개요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hlinkClick r:id="rId5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hlinkClick r:id="rId5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hlinkClick r:id="rId5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88023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5617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7625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9633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43830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-13761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 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3085" y="1621288"/>
            <a:ext cx="2218877" cy="3847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1900" b="1" dirty="0" smtClean="0">
                <a:latin typeface="+mj-ea"/>
                <a:ea typeface="+mj-ea"/>
              </a:rPr>
              <a:t>지적사항 근거자료</a:t>
            </a:r>
            <a:endParaRPr lang="en-US" altLang="ko-KR" sz="1900" b="1" dirty="0" smtClean="0">
              <a:latin typeface="+mj-ea"/>
              <a:ea typeface="+mj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33656" y="2411969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36296" y="2857554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81923" name="Picture 3" descr="C:\Users\sinmingu\Desktop\1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8" t="27045" r="6589" b="9817"/>
          <a:stretch/>
        </p:blipFill>
        <p:spPr bwMode="auto">
          <a:xfrm>
            <a:off x="4907907" y="3861048"/>
            <a:ext cx="2904453" cy="180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908865" y="2253148"/>
            <a:ext cx="7345281" cy="12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300"/>
              </a:lnSpc>
            </a:pPr>
            <a:r>
              <a:rPr lang="ko-KR" altLang="en-US" sz="1300" dirty="0" smtClean="0"/>
              <a:t>서울특별시 </a:t>
            </a:r>
            <a:r>
              <a:rPr lang="ko-KR" altLang="en-US" sz="1300" dirty="0"/>
              <a:t>영등포구 의사당대로 </a:t>
            </a:r>
            <a:r>
              <a:rPr lang="en-US" altLang="ko-KR" sz="1300" dirty="0"/>
              <a:t>22 </a:t>
            </a:r>
            <a:r>
              <a:rPr lang="ko-KR" altLang="en-US" sz="1300" dirty="0"/>
              <a:t>이룸센터 </a:t>
            </a:r>
            <a:r>
              <a:rPr lang="en-US" altLang="ko-KR" sz="1300" dirty="0"/>
              <a:t>6</a:t>
            </a:r>
            <a:r>
              <a:rPr lang="ko-KR" altLang="en-US" sz="1300" dirty="0"/>
              <a:t>층 </a:t>
            </a:r>
            <a:r>
              <a:rPr lang="en-US" altLang="ko-KR" sz="1300" dirty="0"/>
              <a:t>601</a:t>
            </a:r>
            <a:r>
              <a:rPr lang="ko-KR" altLang="en-US" sz="1300" dirty="0" smtClean="0"/>
              <a:t>호 </a:t>
            </a:r>
            <a:r>
              <a:rPr lang="en-US" altLang="ko-KR" sz="1300" dirty="0" smtClean="0"/>
              <a:t>‘</a:t>
            </a:r>
            <a:r>
              <a:rPr lang="ko-KR" altLang="en-US" sz="1300" dirty="0" smtClean="0"/>
              <a:t>사단법인 한국시각장애인연합회</a:t>
            </a:r>
            <a:r>
              <a:rPr lang="en-US" altLang="ko-KR" sz="1300" dirty="0" smtClean="0"/>
              <a:t>’</a:t>
            </a:r>
            <a:r>
              <a:rPr lang="en-US" altLang="ko-KR" sz="1300" dirty="0">
                <a:latin typeface="+mn-ea"/>
              </a:rPr>
              <a:t> </a:t>
            </a:r>
            <a:r>
              <a:rPr lang="ko-KR" altLang="en-US" sz="1300" dirty="0" smtClean="0">
                <a:latin typeface="+mn-ea"/>
              </a:rPr>
              <a:t>방문</a:t>
            </a:r>
            <a:endParaRPr lang="en-US" altLang="ko-KR" sz="1300" dirty="0">
              <a:latin typeface="+mn-ea"/>
            </a:endParaRPr>
          </a:p>
          <a:p>
            <a:pPr>
              <a:lnSpc>
                <a:spcPts val="3300"/>
              </a:lnSpc>
            </a:pPr>
            <a:r>
              <a:rPr lang="ko-KR" altLang="en-US" sz="1300" dirty="0" smtClean="0">
                <a:latin typeface="+mn-ea"/>
              </a:rPr>
              <a:t>시각장애인 </a:t>
            </a:r>
            <a:r>
              <a:rPr lang="en-US" altLang="ko-KR" sz="1300" dirty="0" smtClean="0">
                <a:latin typeface="+mn-ea"/>
              </a:rPr>
              <a:t>‘</a:t>
            </a:r>
            <a:r>
              <a:rPr lang="ko-KR" altLang="en-US" sz="1300" dirty="0" smtClean="0">
                <a:latin typeface="+mn-ea"/>
              </a:rPr>
              <a:t>최정금</a:t>
            </a:r>
            <a:r>
              <a:rPr lang="en-US" altLang="ko-KR" sz="1300" dirty="0" smtClean="0">
                <a:latin typeface="+mn-ea"/>
              </a:rPr>
              <a:t>’ </a:t>
            </a:r>
            <a:r>
              <a:rPr lang="ko-KR" altLang="en-US" sz="1300" dirty="0" smtClean="0">
                <a:latin typeface="+mn-ea"/>
              </a:rPr>
              <a:t>직원을 직접 만나 졸업작품의 방향성을 제시받음</a:t>
            </a:r>
            <a:r>
              <a:rPr lang="en-US" altLang="ko-KR" sz="1300" dirty="0" smtClean="0">
                <a:latin typeface="+mn-ea"/>
              </a:rPr>
              <a:t> </a:t>
            </a:r>
          </a:p>
          <a:p>
            <a:pPr>
              <a:lnSpc>
                <a:spcPts val="2900"/>
              </a:lnSpc>
            </a:pPr>
            <a:endParaRPr lang="en-US" altLang="ko-KR" sz="1300" dirty="0" smtClean="0">
              <a:latin typeface="+mn-ea"/>
            </a:endParaRPr>
          </a:p>
        </p:txBody>
      </p:sp>
      <p:pic>
        <p:nvPicPr>
          <p:cNvPr id="81927" name="Picture 7" descr="C:\Users\sinmingu\Desktop\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861048"/>
            <a:ext cx="2909820" cy="180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1720" y="5733256"/>
            <a:ext cx="18549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&lt; </a:t>
            </a:r>
            <a:r>
              <a:rPr lang="ko-KR" altLang="en-US" sz="1100" b="1" dirty="0" smtClean="0"/>
              <a:t>시각장애인 협회 정문 </a:t>
            </a:r>
            <a:r>
              <a:rPr lang="en-US" altLang="ko-KR" sz="1100" b="1" dirty="0" smtClean="0"/>
              <a:t>&gt;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447018" y="5733256"/>
            <a:ext cx="18549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&lt; </a:t>
            </a:r>
            <a:r>
              <a:rPr lang="ko-KR" altLang="en-US" sz="1100" b="1" dirty="0" smtClean="0"/>
              <a:t>시각장애인 직원 명함 </a:t>
            </a:r>
            <a:r>
              <a:rPr lang="en-US" altLang="ko-KR" sz="1100" b="1" dirty="0" smtClean="0"/>
              <a:t>&gt;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58392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2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2400" b="1" dirty="0" smtClean="0"/>
              <a:t>졸업연구 개요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hlinkClick r:id="rId5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hlinkClick r:id="rId5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hlinkClick r:id="rId5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88023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5617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7625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9633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43830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-13761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04844" y="1526639"/>
            <a:ext cx="180000" cy="180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98874" y="1443256"/>
            <a:ext cx="8337622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 smtClean="0">
                <a:latin typeface="+mj-ea"/>
              </a:rPr>
              <a:t>개발 배경</a:t>
            </a:r>
            <a:endParaRPr lang="en-US" altLang="ko-KR" sz="1700" b="1" dirty="0" smtClean="0"/>
          </a:p>
          <a:p>
            <a:endParaRPr lang="en-US" altLang="ko-KR" sz="1100" b="1" dirty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1</a:t>
            </a:r>
            <a:r>
              <a:rPr lang="en-US" altLang="ko-KR" sz="1300" b="1" dirty="0" smtClean="0">
                <a:latin typeface="+mn-ea"/>
              </a:rPr>
              <a:t>.</a:t>
            </a:r>
            <a:r>
              <a:rPr lang="en-US" altLang="ko-KR" sz="1300" dirty="0" smtClean="0">
                <a:latin typeface="+mn-ea"/>
              </a:rPr>
              <a:t> </a:t>
            </a:r>
            <a:r>
              <a:rPr lang="ko-KR" altLang="en-US" sz="1300" dirty="0" smtClean="0">
                <a:latin typeface="+mn-ea"/>
              </a:rPr>
              <a:t>일반인이 점자를 배우기 위한 점자학습 환경이 매우 빈약</a:t>
            </a:r>
            <a:endParaRPr lang="en-US" altLang="ko-KR" sz="1300" dirty="0" smtClean="0">
              <a:latin typeface="+mn-ea"/>
            </a:endParaRPr>
          </a:p>
          <a:p>
            <a:endParaRPr lang="en-US" altLang="ko-KR" sz="1200" dirty="0" smtClean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2.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ko-KR" altLang="en-US" sz="1300" dirty="0" smtClean="0">
                <a:latin typeface="+mj-ea"/>
              </a:rPr>
              <a:t>후천적으로 시력을 잃은 대부분의 사람들의 경우 우울증</a:t>
            </a:r>
            <a:r>
              <a:rPr lang="en-US" altLang="ko-KR" sz="1300" dirty="0" smtClean="0">
                <a:latin typeface="+mj-ea"/>
              </a:rPr>
              <a:t>, </a:t>
            </a:r>
            <a:r>
              <a:rPr lang="ko-KR" altLang="en-US" sz="1300" dirty="0" smtClean="0">
                <a:latin typeface="+mj-ea"/>
              </a:rPr>
              <a:t>자살기도 등의 증상을 보여 주변인의 도움 필요</a:t>
            </a:r>
            <a:endParaRPr lang="en-US" altLang="ko-KR" sz="1300" dirty="0" smtClean="0">
              <a:latin typeface="+mj-ea"/>
            </a:endParaRPr>
          </a:p>
          <a:p>
            <a:endParaRPr lang="en-US" altLang="ko-KR" sz="1200" dirty="0" smtClean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3. </a:t>
            </a:r>
            <a:r>
              <a:rPr lang="ko-KR" altLang="en-US" sz="1300" dirty="0" smtClean="0">
                <a:latin typeface="+mj-ea"/>
              </a:rPr>
              <a:t>시각장애인들은 주변인의 도움 없이는</a:t>
            </a:r>
            <a:r>
              <a:rPr lang="ko-KR" altLang="en-US" sz="1300" b="1" dirty="0" smtClean="0">
                <a:latin typeface="+mj-ea"/>
              </a:rPr>
              <a:t> </a:t>
            </a:r>
            <a:r>
              <a:rPr lang="ko-KR" altLang="en-US" sz="1300" dirty="0" smtClean="0">
                <a:latin typeface="+mj-ea"/>
              </a:rPr>
              <a:t>점자학습 의욕 부족</a:t>
            </a:r>
            <a:endParaRPr lang="en-US" altLang="ko-KR" sz="1300" dirty="0" smtClean="0">
              <a:latin typeface="+mj-ea"/>
            </a:endParaRPr>
          </a:p>
          <a:p>
            <a:endParaRPr lang="en-US" altLang="ko-KR" sz="1300" dirty="0" smtClean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4.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ko-KR" altLang="en-US" sz="1300" dirty="0">
                <a:latin typeface="+mj-ea"/>
              </a:rPr>
              <a:t>시각장애인들을 교육하고 도와주는 사람들은 점자에 관한 지식이 필요</a:t>
            </a:r>
            <a:endParaRPr lang="en-US" altLang="ko-KR" sz="1300" dirty="0">
              <a:latin typeface="+mj-ea"/>
            </a:endParaRPr>
          </a:p>
          <a:p>
            <a:endParaRPr lang="en-US" altLang="ko-KR" sz="1200" dirty="0" smtClean="0">
              <a:latin typeface="+mj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89322" y="3555965"/>
            <a:ext cx="180000" cy="180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14936" y="3227492"/>
            <a:ext cx="8429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700" b="1" dirty="0" smtClean="0">
              <a:latin typeface="+mj-ea"/>
            </a:endParaRPr>
          </a:p>
          <a:p>
            <a:r>
              <a:rPr lang="ko-KR" altLang="en-US" sz="1700" b="1" dirty="0" smtClean="0">
                <a:latin typeface="+mj-ea"/>
              </a:rPr>
              <a:t>목표</a:t>
            </a:r>
            <a:endParaRPr lang="en-US" altLang="ko-KR" sz="1700" dirty="0" smtClean="0"/>
          </a:p>
          <a:p>
            <a:endParaRPr lang="en-US" altLang="ko-KR" sz="1100" b="1" dirty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1. </a:t>
            </a:r>
            <a:r>
              <a:rPr lang="ko-KR" altLang="en-US" sz="1300" dirty="0" smtClean="0">
                <a:latin typeface="+mj-ea"/>
              </a:rPr>
              <a:t>일반인들도 어플리케이션으로 점자를 배울 수 있는 친근한 환경 조성</a:t>
            </a:r>
            <a:endParaRPr lang="en-US" altLang="ko-KR" sz="1300" dirty="0" smtClean="0">
              <a:latin typeface="+mj-ea"/>
            </a:endParaRPr>
          </a:p>
          <a:p>
            <a:endParaRPr lang="en-US" altLang="ko-KR" sz="1300" dirty="0">
              <a:latin typeface="+mj-ea"/>
            </a:endParaRPr>
          </a:p>
          <a:p>
            <a:r>
              <a:rPr lang="en-US" altLang="ko-KR" sz="1300" b="1" dirty="0">
                <a:latin typeface="+mj-ea"/>
              </a:rPr>
              <a:t>2</a:t>
            </a:r>
            <a:r>
              <a:rPr lang="en-US" altLang="ko-KR" sz="1300" b="1" dirty="0" smtClean="0">
                <a:latin typeface="+mj-ea"/>
              </a:rPr>
              <a:t>.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ko-KR" altLang="en-US" sz="1300" dirty="0" smtClean="0">
                <a:latin typeface="+mj-ea"/>
              </a:rPr>
              <a:t>한글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en-US" altLang="ko-KR" sz="1300" dirty="0" smtClean="0">
                <a:latin typeface="+mj-ea"/>
                <a:sym typeface="Wingdings" pitchFamily="2" charset="2"/>
              </a:rPr>
              <a:t>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ko-KR" altLang="en-US" sz="1300" dirty="0" smtClean="0">
                <a:latin typeface="+mj-ea"/>
              </a:rPr>
              <a:t>점자</a:t>
            </a:r>
            <a:r>
              <a:rPr lang="en-US" altLang="ko-KR" sz="1300" dirty="0">
                <a:latin typeface="+mj-ea"/>
              </a:rPr>
              <a:t> </a:t>
            </a:r>
            <a:r>
              <a:rPr lang="en-US" altLang="ko-KR" sz="1300" dirty="0" smtClean="0">
                <a:latin typeface="+mj-ea"/>
              </a:rPr>
              <a:t>/ </a:t>
            </a:r>
            <a:r>
              <a:rPr lang="ko-KR" altLang="en-US" sz="1300" dirty="0" smtClean="0">
                <a:latin typeface="+mj-ea"/>
              </a:rPr>
              <a:t>점자 </a:t>
            </a:r>
            <a:r>
              <a:rPr lang="en-US" altLang="ko-KR" sz="1300" dirty="0" smtClean="0">
                <a:latin typeface="+mj-ea"/>
                <a:sym typeface="Wingdings" pitchFamily="2" charset="2"/>
              </a:rPr>
              <a:t>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ko-KR" altLang="en-US" sz="1300" dirty="0" smtClean="0">
                <a:latin typeface="+mj-ea"/>
              </a:rPr>
              <a:t>한글로 번</a:t>
            </a:r>
            <a:r>
              <a:rPr lang="ko-KR" altLang="en-US" sz="1300" dirty="0">
                <a:latin typeface="+mj-ea"/>
              </a:rPr>
              <a:t>역</a:t>
            </a:r>
            <a:r>
              <a:rPr lang="ko-KR" altLang="en-US" sz="1300" dirty="0" smtClean="0">
                <a:latin typeface="+mj-ea"/>
              </a:rPr>
              <a:t>할 수 있어 점자들을 쉽게 학습</a:t>
            </a:r>
            <a:endParaRPr lang="en-US" altLang="ko-KR" sz="1300" dirty="0">
              <a:latin typeface="+mj-ea"/>
            </a:endParaRPr>
          </a:p>
          <a:p>
            <a:endParaRPr lang="en-US" altLang="ko-KR" sz="1200" dirty="0" smtClean="0">
              <a:latin typeface="+mj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2608" y="4884849"/>
            <a:ext cx="180000" cy="180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66638" y="4841865"/>
            <a:ext cx="73646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 smtClean="0">
                <a:latin typeface="+mj-ea"/>
              </a:rPr>
              <a:t>기대 효과</a:t>
            </a:r>
            <a:endParaRPr lang="en-US" altLang="ko-KR" sz="1700" b="1" dirty="0" smtClean="0">
              <a:latin typeface="+mj-ea"/>
            </a:endParaRPr>
          </a:p>
          <a:p>
            <a:endParaRPr lang="en-US" altLang="ko-KR" sz="1100" b="1" dirty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1. </a:t>
            </a:r>
            <a:r>
              <a:rPr lang="ko-KR" altLang="en-US" sz="1300" dirty="0" smtClean="0">
                <a:latin typeface="+mj-ea"/>
              </a:rPr>
              <a:t>주변인들의 학습 및 도움으로 인해 후천적 시각장애인들의 사회복귀 소요시간 단축 </a:t>
            </a:r>
            <a:r>
              <a:rPr lang="en-US" altLang="ko-KR" sz="1300" dirty="0" smtClean="0">
                <a:latin typeface="+mj-ea"/>
              </a:rPr>
              <a:t> </a:t>
            </a:r>
          </a:p>
          <a:p>
            <a:endParaRPr lang="en-US" altLang="ko-KR" sz="1300" dirty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2.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ko-KR" altLang="en-US" sz="1300" dirty="0" smtClean="0">
                <a:latin typeface="+mj-ea"/>
              </a:rPr>
              <a:t>많은 일반인들이 점자를 학습함으로써 시각장애인에 대한 편견 해소</a:t>
            </a:r>
            <a:endParaRPr lang="en-US" altLang="ko-KR" sz="1300" dirty="0" smtClean="0">
              <a:latin typeface="+mj-ea"/>
            </a:endParaRPr>
          </a:p>
          <a:p>
            <a:r>
              <a:rPr lang="en-US" altLang="ko-KR" sz="1300" dirty="0" smtClean="0">
                <a:latin typeface="+mj-ea"/>
              </a:rPr>
              <a:t> </a:t>
            </a:r>
            <a:endParaRPr lang="en-US" altLang="ko-KR" sz="1300" dirty="0">
              <a:latin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 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9701" name="Picture 5" descr="C:\Users\PC\Desktop\점자학습.jp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2060848"/>
            <a:ext cx="14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9700" name="Picture 4" descr="C:\Users\PC\Desktop\소리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2060848"/>
            <a:ext cx="14400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8" name="Image" r:id="rId5" imgW="10463492" imgH="2184127" progId="">
                  <p:embed/>
                </p:oleObj>
              </mc:Choice>
              <mc:Fallback>
                <p:oleObj name="Image" r:id="rId5" imgW="10463492" imgH="2184127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2100" b="1" dirty="0" smtClean="0"/>
              <a:t>졸업연구 및 사례</a:t>
            </a:r>
            <a:endParaRPr lang="ko-KR" altLang="en-US" sz="21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2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hlinkClick r:id="rId7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hlinkClick r:id="rId7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hlinkClick r:id="rId7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78692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6845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66925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87005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34499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403648" y="3573016"/>
            <a:ext cx="1440160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점역프로그램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79912" y="3573016"/>
            <a:ext cx="1440160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모바일 소리책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156176" y="3573016"/>
            <a:ext cx="1440160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점자 학습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9699" name="Picture 3" descr="C:\Users\PC\Desktop\점역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03648" y="2060848"/>
            <a:ext cx="1440160" cy="1440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  <p:sp>
        <p:nvSpPr>
          <p:cNvPr id="32" name="타원 31"/>
          <p:cNvSpPr/>
          <p:nvPr/>
        </p:nvSpPr>
        <p:spPr>
          <a:xfrm>
            <a:off x="1907704" y="1484784"/>
            <a:ext cx="432048" cy="4320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283968" y="1484784"/>
            <a:ext cx="432048" cy="4320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2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660232" y="1484784"/>
            <a:ext cx="432048" cy="4320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14245" y="3933056"/>
            <a:ext cx="23086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키보드로 문자를 입력하면 그에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맞는 점자를 출력해주는 프로그램</a:t>
            </a:r>
            <a:endParaRPr lang="ko-KR" alt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3395028" y="3933056"/>
            <a:ext cx="23583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음성으로 책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잡지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등을 스마트폰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으로 이용할 수 있는 어플리케이션</a:t>
            </a:r>
            <a:endParaRPr lang="ko-KR" alt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5977281" y="3933056"/>
            <a:ext cx="1996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한글 자모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숫자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영어를 학습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할 수 있는 어플리케이션</a:t>
            </a:r>
            <a:endParaRPr lang="ko-KR" altLang="en-US" sz="1100" dirty="0"/>
          </a:p>
        </p:txBody>
      </p:sp>
      <p:sp>
        <p:nvSpPr>
          <p:cNvPr id="41" name="아래쪽 화살표 40"/>
          <p:cNvSpPr/>
          <p:nvPr/>
        </p:nvSpPr>
        <p:spPr>
          <a:xfrm>
            <a:off x="4211960" y="4374435"/>
            <a:ext cx="576064" cy="43204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987824" y="4743806"/>
            <a:ext cx="3666388" cy="1823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</a:rPr>
              <a:t>터치를 이용한 쉬운 점자 입력 방식</a:t>
            </a:r>
            <a:endParaRPr lang="en-US" altLang="ko-KR" sz="15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</a:rPr>
              <a:t>단어나 문장 완성시 음성출력 제공</a:t>
            </a:r>
            <a:endParaRPr lang="en-US" altLang="ko-KR" sz="15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</a:rPr>
              <a:t>각 문자마다 입력방법 음성출력 제공  </a:t>
            </a:r>
            <a:endParaRPr lang="en-US" altLang="ko-KR" sz="15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</a:rPr>
              <a:t>다양한 형태의 학습퀴즈 제공</a:t>
            </a:r>
            <a:endParaRPr lang="en-US" altLang="ko-KR" sz="15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</a:rPr>
              <a:t>한글 입력시 해당 글자에 맞는 점자 출력</a:t>
            </a:r>
            <a:endParaRPr lang="ko-KR" altLang="en-US" sz="1500" b="1" dirty="0"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927795" y="5273223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927795" y="5617233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927795" y="5949280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927795" y="6299989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927795" y="4931837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 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975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8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시스템 수행 시나리오</a:t>
            </a:r>
            <a:endParaRPr lang="ko-KR" altLang="en-US" sz="17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hlinkClick r:id="rId5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hlinkClick r:id="rId5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hlinkClick r:id="rId5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88023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5617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7625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9633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43830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7987" y="2204864"/>
            <a:ext cx="1060397" cy="1892228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>
            <a:off x="2607933" y="2476211"/>
            <a:ext cx="417646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2607933" y="3773495"/>
            <a:ext cx="4176464" cy="1709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83979" y="4444572"/>
            <a:ext cx="60420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</a:rPr>
              <a:t>사용자가 어플리케이션의 </a:t>
            </a:r>
            <a:r>
              <a:rPr lang="en-US" altLang="ko-KR" sz="1500" b="1" dirty="0" smtClean="0">
                <a:latin typeface="+mn-ea"/>
              </a:rPr>
              <a:t>‘</a:t>
            </a:r>
            <a:r>
              <a:rPr lang="ko-KR" altLang="en-US" sz="1500" b="1" dirty="0" smtClean="0">
                <a:latin typeface="+mn-ea"/>
              </a:rPr>
              <a:t>번역</a:t>
            </a:r>
            <a:r>
              <a:rPr lang="en-US" altLang="ko-KR" sz="1500" b="1" dirty="0" smtClean="0">
                <a:latin typeface="+mn-ea"/>
              </a:rPr>
              <a:t>’ </a:t>
            </a:r>
            <a:r>
              <a:rPr lang="ko-KR" altLang="en-US" sz="1500" b="1" dirty="0" smtClean="0">
                <a:latin typeface="+mn-ea"/>
              </a:rPr>
              <a:t>옵션을 선택</a:t>
            </a:r>
            <a:endParaRPr lang="en-US" altLang="ko-KR" sz="15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</a:rPr>
              <a:t>사용자가 알고 싶은 점자를 어플리케이션에 입력</a:t>
            </a:r>
            <a:endParaRPr lang="en-US" altLang="ko-KR" sz="15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</a:rPr>
              <a:t>입력한 점자를 가지고 내부 데이터베이스에서 매칭되는 문자를 반환</a:t>
            </a:r>
            <a:endParaRPr lang="en-US" altLang="ko-KR" sz="15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</a:rPr>
              <a:t>반환된 문자를 화면을 통해 사용자에게 전달</a:t>
            </a:r>
            <a:endParaRPr lang="en-US" altLang="ko-KR" sz="1500" b="1" dirty="0" smtClean="0"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3085" y="1462896"/>
            <a:ext cx="1677062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100" b="1" dirty="0" smtClean="0">
                <a:latin typeface="+mj-ea"/>
                <a:ea typeface="+mj-ea"/>
              </a:rPr>
              <a:t>1. </a:t>
            </a:r>
            <a:r>
              <a:rPr lang="ko-KR" altLang="en-US" sz="2100" b="1" dirty="0" smtClean="0">
                <a:latin typeface="+mj-ea"/>
                <a:ea typeface="+mj-ea"/>
              </a:rPr>
              <a:t>번역 기능</a:t>
            </a:r>
            <a:endParaRPr lang="en-US" altLang="ko-KR" sz="2100" b="1" dirty="0" smtClean="0">
              <a:latin typeface="+mj-ea"/>
              <a:ea typeface="+mj-ea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782350" y="4562466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782350" y="5238531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82350" y="5579909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782350" y="4885182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96457" y="25451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점자 입력</a:t>
            </a:r>
            <a:endParaRPr lang="ko-KR" alt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851920" y="3841303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화면에 문자 출력</a:t>
            </a:r>
            <a:endParaRPr lang="ko-KR" alt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 </a:t>
            </a:r>
            <a:endParaRPr lang="ko-KR" altLang="en-US" sz="1100" b="1" dirty="0">
              <a:latin typeface="+mn-ea"/>
            </a:endParaRPr>
          </a:p>
        </p:txBody>
      </p:sp>
      <p:pic>
        <p:nvPicPr>
          <p:cNvPr id="55336" name="Picture 4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40" y="2368044"/>
            <a:ext cx="904520" cy="150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5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0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시스템 수행 시나리오</a:t>
            </a:r>
            <a:endParaRPr lang="ko-KR" altLang="en-US" sz="17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hlinkClick r:id="rId5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hlinkClick r:id="rId5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hlinkClick r:id="rId5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88023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5617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7625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9633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43830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7987" y="2204864"/>
            <a:ext cx="1060397" cy="1892228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>
            <a:off x="2607933" y="2476211"/>
            <a:ext cx="417646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2607933" y="3773495"/>
            <a:ext cx="4176464" cy="1709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79712" y="4444572"/>
            <a:ext cx="62343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 smtClean="0"/>
              <a:t>사용자가 어플리케이션의 </a:t>
            </a:r>
            <a:r>
              <a:rPr lang="en-US" altLang="ko-KR" sz="1500" b="1" dirty="0" smtClean="0"/>
              <a:t>‘</a:t>
            </a:r>
            <a:r>
              <a:rPr lang="ko-KR" altLang="en-US" sz="1500" b="1" dirty="0" smtClean="0"/>
              <a:t>역번역</a:t>
            </a:r>
            <a:r>
              <a:rPr lang="en-US" altLang="ko-KR" sz="1500" b="1" dirty="0" smtClean="0"/>
              <a:t>’ </a:t>
            </a:r>
            <a:r>
              <a:rPr lang="ko-KR" altLang="en-US" sz="1500" b="1" dirty="0" smtClean="0"/>
              <a:t>옵션을 선택</a:t>
            </a:r>
            <a:endParaRPr lang="en-US" altLang="ko-KR" sz="1500" b="1" dirty="0" smtClean="0"/>
          </a:p>
          <a:p>
            <a:pPr>
              <a:lnSpc>
                <a:spcPct val="150000"/>
              </a:lnSpc>
            </a:pPr>
            <a:r>
              <a:rPr lang="ko-KR" altLang="en-US" sz="1500" b="1" dirty="0" smtClean="0"/>
              <a:t>사용자가 점자로 표현하고 싶은 문자를 입력</a:t>
            </a:r>
            <a:endParaRPr lang="en-US" altLang="ko-KR" sz="1500" b="1" dirty="0" smtClean="0"/>
          </a:p>
          <a:p>
            <a:pPr>
              <a:lnSpc>
                <a:spcPct val="150000"/>
              </a:lnSpc>
            </a:pPr>
            <a:r>
              <a:rPr lang="ko-KR" altLang="en-US" sz="1500" b="1" dirty="0" smtClean="0"/>
              <a:t>입력한 문자를 가지고 내부 데이터베이스에서 매칭되는 점자들을 반환</a:t>
            </a:r>
            <a:endParaRPr lang="en-US" altLang="ko-KR" sz="1500" b="1" dirty="0" smtClean="0"/>
          </a:p>
          <a:p>
            <a:pPr>
              <a:lnSpc>
                <a:spcPct val="150000"/>
              </a:lnSpc>
            </a:pPr>
            <a:r>
              <a:rPr lang="ko-KR" altLang="en-US" sz="1500" b="1" dirty="0" smtClean="0"/>
              <a:t>반환된 점자를 화면을 통해 사용자에게 전달</a:t>
            </a:r>
            <a:endParaRPr lang="en-US" altLang="ko-KR" sz="15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473085" y="1462896"/>
            <a:ext cx="1946367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100" b="1" dirty="0" smtClean="0">
                <a:latin typeface="+mj-ea"/>
                <a:ea typeface="+mj-ea"/>
              </a:rPr>
              <a:t>2. </a:t>
            </a:r>
            <a:r>
              <a:rPr lang="ko-KR" altLang="en-US" sz="2100" b="1" dirty="0" smtClean="0">
                <a:latin typeface="+mj-ea"/>
                <a:ea typeface="+mj-ea"/>
              </a:rPr>
              <a:t>역번역 기능</a:t>
            </a:r>
            <a:endParaRPr lang="en-US" altLang="ko-KR" sz="2100" b="1" dirty="0" smtClean="0">
              <a:latin typeface="+mj-ea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96457" y="25451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문자 입력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851920" y="3841303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화면에 점자를 출력</a:t>
            </a:r>
            <a:endParaRPr lang="ko-KR" altLang="en-US" sz="14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782350" y="4562466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82350" y="5238531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782350" y="5579909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782350" y="4885182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 </a:t>
            </a:r>
            <a:endParaRPr lang="ko-KR" altLang="en-US" sz="1100" b="1" dirty="0">
              <a:latin typeface="+mn-ea"/>
            </a:endParaRPr>
          </a:p>
        </p:txBody>
      </p:sp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40" y="2368044"/>
            <a:ext cx="904520" cy="150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525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5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4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-36512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시스템 수행 시나리오</a:t>
            </a:r>
            <a:endParaRPr lang="ko-KR" altLang="en-US" sz="17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hlinkClick r:id="rId5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hlinkClick r:id="rId5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hlinkClick r:id="rId5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88023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5617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7625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9633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43830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7987" y="2204864"/>
            <a:ext cx="1060397" cy="189222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391700" y="4428544"/>
            <a:ext cx="4886274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어플리케이션의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학습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따라쓰기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학습하고 싶은 문자 종류를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화면에 나오는 글자에 대해 점자를 따라서 입력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글자를 맞추면 다음 글자를 입력 할 수 있는 입력화면으로 전환</a:t>
            </a:r>
            <a:endParaRPr lang="en-US" altLang="ko-KR" sz="1300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73085" y="1462896"/>
            <a:ext cx="1943161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100" b="1" dirty="0" smtClean="0">
                <a:latin typeface="+mj-ea"/>
                <a:ea typeface="+mj-ea"/>
              </a:rPr>
              <a:t>3-1. </a:t>
            </a:r>
            <a:r>
              <a:rPr lang="ko-KR" altLang="en-US" sz="2100" b="1" dirty="0" smtClean="0">
                <a:latin typeface="+mj-ea"/>
                <a:ea typeface="+mj-ea"/>
              </a:rPr>
              <a:t>학습 기능</a:t>
            </a:r>
            <a:endParaRPr lang="en-US" altLang="ko-KR" sz="2100" b="1" dirty="0" smtClean="0">
              <a:latin typeface="+mj-ea"/>
              <a:ea typeface="+mj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123728" y="4517190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95936" y="2545159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점자 따라쓰기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635896" y="3841303"/>
            <a:ext cx="1933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화면에 점자를 출력</a:t>
            </a:r>
            <a:endParaRPr lang="ko-KR" altLang="en-US" sz="1400" b="1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607933" y="2476211"/>
            <a:ext cx="417646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 flipV="1">
            <a:off x="2607933" y="3773495"/>
            <a:ext cx="4176464" cy="1709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2126368" y="4810502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126368" y="5105225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126368" y="5418610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126368" y="5725886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 </a:t>
            </a:r>
            <a:endParaRPr lang="ko-KR" altLang="en-US" sz="1100" b="1" dirty="0">
              <a:latin typeface="+mn-ea"/>
            </a:endParaRPr>
          </a:p>
        </p:txBody>
      </p:sp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40" y="2368044"/>
            <a:ext cx="904520" cy="150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06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3284</TotalTime>
  <Words>1264</Words>
  <Application>Microsoft Office PowerPoint</Application>
  <PresentationFormat>화면 슬라이드 쇼(4:3)</PresentationFormat>
  <Paragraphs>479</Paragraphs>
  <Slides>21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3" baseType="lpstr"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sinmingu</cp:lastModifiedBy>
  <cp:revision>364</cp:revision>
  <dcterms:created xsi:type="dcterms:W3CDTF">2006-10-05T04:04:58Z</dcterms:created>
  <dcterms:modified xsi:type="dcterms:W3CDTF">2017-01-08T15:36:24Z</dcterms:modified>
</cp:coreProperties>
</file>