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5" r:id="rId4"/>
    <p:sldId id="303" r:id="rId5"/>
    <p:sldId id="282" r:id="rId6"/>
    <p:sldId id="296" r:id="rId7"/>
    <p:sldId id="302" r:id="rId8"/>
    <p:sldId id="301" r:id="rId9"/>
    <p:sldId id="297" r:id="rId10"/>
    <p:sldId id="298" r:id="rId11"/>
    <p:sldId id="299" r:id="rId12"/>
    <p:sldId id="300" r:id="rId13"/>
    <p:sldId id="284" r:id="rId14"/>
    <p:sldId id="304" r:id="rId15"/>
    <p:sldId id="305" r:id="rId16"/>
    <p:sldId id="306" r:id="rId17"/>
    <p:sldId id="307" r:id="rId18"/>
    <p:sldId id="267" r:id="rId19"/>
    <p:sldId id="269" r:id="rId20"/>
    <p:sldId id="270" r:id="rId21"/>
    <p:sldId id="29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840" autoAdjust="0"/>
  </p:normalViewPr>
  <p:slideViewPr>
    <p:cSldViewPr>
      <p:cViewPr varScale="1">
        <p:scale>
          <a:sx n="82" d="100"/>
          <a:sy n="82" d="100"/>
        </p:scale>
        <p:origin x="-107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80004-1B8F-485E-A775-5644E5C0CC2F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7E2E-FFDA-4D1E-9CCE-C101628880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37E2E-FFDA-4D1E-9CCE-C1016288802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8176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jpeg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png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.png"/><Relationship Id="rId5" Type="http://schemas.openxmlformats.org/officeDocument/2006/relationships/slide" Target="slide5.xml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slide" Target="slide5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jpe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jpe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C\Desktop\점자2.jpg"/>
          <p:cNvPicPr>
            <a:picLocks noChangeAspect="1" noChangeArrowheads="1"/>
          </p:cNvPicPr>
          <p:nvPr/>
        </p:nvPicPr>
        <p:blipFill>
          <a:blip r:embed="rId3" cstate="print">
            <a:lum bright="-70000"/>
          </a:blip>
          <a:srcRect/>
          <a:stretch>
            <a:fillRect/>
          </a:stretch>
        </p:blipFill>
        <p:spPr bwMode="auto">
          <a:xfrm>
            <a:off x="0" y="0"/>
            <a:ext cx="9144000" cy="6597352"/>
          </a:xfrm>
          <a:prstGeom prst="rect">
            <a:avLst/>
          </a:prstGeom>
          <a:noFill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2073" name="Image" r:id="rId4" imgW="10463492" imgH="2184127" progId="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3649" y="5191876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2012150036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전민식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3649" y="5551916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2012154027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신민구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649" y="5911956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2012150006  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김다훈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267744" y="1015451"/>
            <a:ext cx="4572000" cy="3637685"/>
            <a:chOff x="2267744" y="1015451"/>
            <a:chExt cx="4572000" cy="3637685"/>
          </a:xfrm>
        </p:grpSpPr>
        <p:sp>
          <p:nvSpPr>
            <p:cNvPr id="5" name="직사각형 4"/>
            <p:cNvSpPr/>
            <p:nvPr/>
          </p:nvSpPr>
          <p:spPr>
            <a:xfrm>
              <a:off x="2699792" y="1412776"/>
              <a:ext cx="3672408" cy="32403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843808" y="1851518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51082" y="2204864"/>
              <a:ext cx="3204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bg1"/>
                  </a:solidFill>
                </a:rPr>
                <a:t>시각장애인을 위한</a:t>
              </a:r>
              <a:r>
                <a:rPr lang="en-US" altLang="ko-KR" sz="2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200" b="1" dirty="0" smtClean="0">
                  <a:solidFill>
                    <a:schemeClr val="bg1"/>
                  </a:solidFill>
                </a:rPr>
                <a:t>점자</a:t>
              </a:r>
              <a:endParaRPr lang="en-US" altLang="ko-KR" sz="22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2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1800" y="2708920"/>
              <a:ext cx="35862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b="1" dirty="0" smtClean="0">
                  <a:solidFill>
                    <a:schemeClr val="bg1"/>
                  </a:solidFill>
                </a:rPr>
                <a:t>학습 및 번역 어플리케이션</a:t>
              </a:r>
              <a:endParaRPr lang="ko-KR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67744" y="3535731"/>
              <a:ext cx="4572000" cy="5539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Braille learning and translation </a:t>
              </a:r>
            </a:p>
            <a:p>
              <a:pPr algn="ctr"/>
              <a:r>
                <a:rPr lang="en-US" altLang="ko-KR" sz="1500" b="1" dirty="0" smtClean="0">
                  <a:solidFill>
                    <a:schemeClr val="bg1"/>
                  </a:solidFill>
                </a:rPr>
                <a:t>applications for the visually impaired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43808" y="3356992"/>
              <a:ext cx="33843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4558" y="1015451"/>
              <a:ext cx="178606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[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졸업연구 제안서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]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789155" y="6237312"/>
            <a:ext cx="2345514" cy="338554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 출 일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: 2016. 12.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19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4248" y="4831836"/>
            <a:ext cx="22926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지도교수 </a:t>
            </a:r>
            <a:r>
              <a:rPr lang="en-US" altLang="ko-KR" sz="15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chemeClr val="bg1"/>
                </a:solidFill>
                <a:latin typeface="+mn-ea"/>
              </a:rPr>
              <a:t>공기석교수님</a:t>
            </a:r>
            <a:endParaRPr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53" y="25962"/>
            <a:ext cx="442191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2686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81602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268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1602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2686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81602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95537" y="25962"/>
            <a:ext cx="432048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42869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751785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542869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751785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542869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51785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52938" y="25962"/>
            <a:ext cx="422717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000271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209187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00271" y="321324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209187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000271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209187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03648" y="25962"/>
            <a:ext cx="413385" cy="73874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450980" y="79947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1659896" y="79947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450980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659896" y="321324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1450980" y="569431"/>
            <a:ext cx="126000" cy="126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659896" y="569431"/>
            <a:ext cx="126000" cy="126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5353" y="790057"/>
            <a:ext cx="44219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5537" y="790057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ㅓ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52938" y="790057"/>
            <a:ext cx="42271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3648" y="790057"/>
            <a:ext cx="41338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5353" y="1043405"/>
            <a:ext cx="1810343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점 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57365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9" y="2204864"/>
            <a:ext cx="1372607" cy="189401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91700" y="4311142"/>
            <a:ext cx="4600940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안내에 따라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학습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학습하고 싶은 문자 종류를 안내에 따라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소리로 출력되는 문자와 점자를 듣고 점자를 따라서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3</a:t>
            </a:r>
            <a:r>
              <a:rPr lang="ko-KR" altLang="en-US" sz="1300" b="1" dirty="0" smtClean="0"/>
              <a:t>번 과정을 반복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뒤로가기 키를 눌러 종료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다시 학습으로 들어오면 전에 진행했던 곳부터 시작</a:t>
            </a:r>
            <a:endParaRPr lang="en-US" altLang="ko-KR" sz="13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3085" y="1462896"/>
            <a:ext cx="167706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3. </a:t>
            </a:r>
            <a:r>
              <a:rPr lang="ko-KR" altLang="en-US" sz="2100" b="1" dirty="0" smtClean="0">
                <a:latin typeface="+mj-ea"/>
                <a:ea typeface="+mj-ea"/>
              </a:rPr>
              <a:t>학습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23728" y="439978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95936" y="25451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따라쓰기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35896" y="3841303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소리로 어떤 점자를 출력</a:t>
            </a:r>
            <a:endParaRPr lang="ko-KR" altLang="en-US" sz="14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126368" y="469310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26368" y="4987823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26368" y="530120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26368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26368" y="587463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40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58389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9" y="2204864"/>
            <a:ext cx="1372607" cy="189401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30572" y="4311142"/>
            <a:ext cx="5671745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어플리케이션의 안내에 따라 </a:t>
            </a:r>
            <a:r>
              <a:rPr lang="en-US" altLang="ko-KR" sz="1300" b="1" dirty="0" smtClean="0"/>
              <a:t>‘</a:t>
            </a:r>
            <a:r>
              <a:rPr lang="ko-KR" altLang="en-US" sz="1300" b="1" dirty="0" smtClean="0"/>
              <a:t>퀴즈</a:t>
            </a:r>
            <a:r>
              <a:rPr lang="en-US" altLang="ko-KR" sz="1300" b="1" dirty="0" smtClean="0"/>
              <a:t>’ </a:t>
            </a:r>
            <a:r>
              <a:rPr lang="ko-KR" altLang="en-US" sz="1300" b="1" dirty="0" smtClean="0"/>
              <a:t>옵션을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사용자가 보고 싶은 퀴즈 분야를 안내에 따라 선택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소리로 출력되는 문자를 듣고 알맞은 점자를 입력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3</a:t>
            </a:r>
            <a:r>
              <a:rPr lang="ko-KR" altLang="en-US" sz="1300" b="1" dirty="0" smtClean="0"/>
              <a:t>번 과정을 반복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모든 문제가 종료되면 점수를 소리로 출력</a:t>
            </a:r>
            <a:r>
              <a:rPr lang="en-US" altLang="ko-KR" sz="1300" b="1" dirty="0" smtClean="0"/>
              <a:t> (</a:t>
            </a:r>
            <a:r>
              <a:rPr lang="ko-KR" altLang="en-US" sz="1300" b="1" dirty="0" smtClean="0"/>
              <a:t>일정 점수 이상이면 합격판정</a:t>
            </a:r>
            <a:r>
              <a:rPr lang="en-US" altLang="ko-KR" sz="13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같은 분야의 퀴즈를 선택하면 더 높아진 수준의 퀴즈를 제공</a:t>
            </a:r>
            <a:endParaRPr lang="en-US" altLang="ko-KR" sz="13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851920" y="254515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알맞은 점자를 입력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1027" y="3841303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임의의 점자를 소리로 출력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3085" y="1462896"/>
            <a:ext cx="167706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4. </a:t>
            </a:r>
            <a:r>
              <a:rPr lang="ko-KR" altLang="en-US" sz="2100" b="1" dirty="0" smtClean="0">
                <a:latin typeface="+mj-ea"/>
                <a:ea typeface="+mj-ea"/>
              </a:rPr>
              <a:t>퀴즈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91680" y="439978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94320" y="4693100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94320" y="4987823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94320" y="5301208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9432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94320" y="587463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10</a:t>
            </a:r>
            <a:endParaRPr lang="ko-KR" altLang="en-US" sz="15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0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59414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시스템 구성도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7448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0205" y="3501008"/>
            <a:ext cx="1060397" cy="1892228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3936509" y="4077072"/>
            <a:ext cx="4451915" cy="187220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352333" y="4413117"/>
            <a:ext cx="144016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59423" y="5278196"/>
            <a:ext cx="1938653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퀴즈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39292" y="5277807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학습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59423" y="4810533"/>
            <a:ext cx="1938654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역번역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39292" y="4802773"/>
            <a:ext cx="1920131" cy="452191"/>
          </a:xfrm>
          <a:prstGeom prst="rect">
            <a:avLst/>
          </a:prstGeom>
          <a:noFill/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번역 기능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37069" y="4294536"/>
            <a:ext cx="3861007" cy="494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 w="0"/>
                <a:solidFill>
                  <a:schemeClr val="tx1"/>
                </a:solidFill>
              </a:rPr>
              <a:t>음성 출력</a:t>
            </a:r>
            <a:endParaRPr lang="ko-KR" altLang="en-US" sz="2000" b="1" dirty="0">
              <a:ln w="0"/>
              <a:solidFill>
                <a:schemeClr val="tx1"/>
              </a:solidFill>
            </a:endParaRPr>
          </a:p>
        </p:txBody>
      </p:sp>
      <p:pic>
        <p:nvPicPr>
          <p:cNvPr id="81" name="Picture 7" descr="C:\Users\PC\AppData\Local\Microsoft\Windows\INetCache\IE\Z6RNXYSW\hand-finger-arm-person-point-15362-large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25369" y="3916352"/>
            <a:ext cx="864096" cy="1222696"/>
          </a:xfrm>
          <a:prstGeom prst="rect">
            <a:avLst/>
          </a:prstGeom>
          <a:noFill/>
        </p:spPr>
      </p:pic>
      <p:pic>
        <p:nvPicPr>
          <p:cNvPr id="82" name="Picture 3" descr="C:\Users\PC\Desktop\sql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2276872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5" name="직선 연결선 84"/>
          <p:cNvCxnSpPr/>
          <p:nvPr/>
        </p:nvCxnSpPr>
        <p:spPr>
          <a:xfrm>
            <a:off x="4427984" y="2708920"/>
            <a:ext cx="324036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084168" y="1988840"/>
            <a:ext cx="0" cy="20475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03621" y="1537628"/>
            <a:ext cx="81259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TTS</a:t>
            </a:r>
            <a:endParaRPr lang="ko-KR" altLang="en-US" sz="2800" b="1" dirty="0"/>
          </a:p>
        </p:txBody>
      </p:sp>
      <p:pic>
        <p:nvPicPr>
          <p:cNvPr id="83" name="Picture 5" descr="C:\Users\PC\Desktop\안스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2240968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5" name="TextBox 94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11</a:t>
            </a:r>
            <a:endParaRPr lang="ko-KR" altLang="en-US" sz="15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12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32794" name="Image" r:id="rId3" imgW="10463492" imgH="2184127" progId="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347864" y="4141173"/>
            <a:ext cx="401007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51720" y="4545764"/>
            <a:ext cx="1296144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16428" y="4141173"/>
            <a:ext cx="319668" cy="41033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4540478"/>
            <a:ext cx="194421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1040" y="419147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508104" y="4182179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Andorid Studio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2042397" y="434048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470780" y="432445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2771" name="Picture 3" descr="C:\Users\PC\Desktop\sql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579503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773" name="Picture 5" descr="C:\Users\PC\Desktop\안스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8424" y="3615407"/>
            <a:ext cx="900000" cy="9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TextBox 68"/>
          <p:cNvSpPr txBox="1"/>
          <p:nvPr/>
        </p:nvSpPr>
        <p:spPr>
          <a:xfrm>
            <a:off x="2158943" y="4623519"/>
            <a:ext cx="82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MYSQL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580112" y="462351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KitKat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환경을 기초로 개발</a:t>
            </a:r>
            <a:endParaRPr lang="en-US" altLang="ko-KR" sz="1200" b="1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553" y="5167765"/>
            <a:ext cx="5778012" cy="1069547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707904" y="2871082"/>
            <a:ext cx="1437753" cy="1314642"/>
            <a:chOff x="3717235" y="3429000"/>
            <a:chExt cx="1790869" cy="1637522"/>
          </a:xfrm>
        </p:grpSpPr>
        <p:sp>
          <p:nvSpPr>
            <p:cNvPr id="50" name="이등변 삼각형 49"/>
            <p:cNvSpPr/>
            <p:nvPr/>
          </p:nvSpPr>
          <p:spPr>
            <a:xfrm>
              <a:off x="3807905" y="3573016"/>
              <a:ext cx="1587056" cy="1368152"/>
            </a:xfrm>
            <a:prstGeom prst="triangle">
              <a:avLst/>
            </a:prstGeom>
            <a:noFill/>
            <a:ln cmpd="sng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717235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5292080" y="4850498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502632" y="3429000"/>
              <a:ext cx="216024" cy="2160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7" name="직선 연결선 66"/>
          <p:cNvCxnSpPr>
            <a:stCxn id="54" idx="7"/>
          </p:cNvCxnSpPr>
          <p:nvPr/>
        </p:nvCxnSpPr>
        <p:spPr>
          <a:xfrm flipV="1">
            <a:off x="4486471" y="2636912"/>
            <a:ext cx="345568" cy="25956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60032" y="2636912"/>
            <a:ext cx="1152128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28696" y="22675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   G</a:t>
            </a:r>
            <a:r>
              <a:rPr lang="en-US" altLang="ko-KR" b="1" dirty="0" smtClean="0"/>
              <a:t>ithub</a:t>
            </a:r>
            <a:endParaRPr lang="ko-KR" altLang="en-US" b="1" dirty="0"/>
          </a:p>
        </p:txBody>
      </p:sp>
      <p:pic>
        <p:nvPicPr>
          <p:cNvPr id="32797" name="Picture 29" descr="C:\Users\PC\Desktop\깃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3928" y="1628800"/>
            <a:ext cx="936103" cy="936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8" name="직사각형 157"/>
          <p:cNvSpPr/>
          <p:nvPr/>
        </p:nvSpPr>
        <p:spPr>
          <a:xfrm>
            <a:off x="5076064" y="242177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148064" y="2708920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/>
            <a:r>
              <a:rPr lang="en-US" altLang="ko-KR" sz="1200" b="1" dirty="0" smtClean="0"/>
              <a:t>- Github</a:t>
            </a:r>
            <a:r>
              <a:rPr lang="ko-KR" altLang="en-US" sz="1200" b="1" dirty="0" smtClean="0"/>
              <a:t>를 활용하여 졸업작품 진행</a:t>
            </a:r>
            <a:endParaRPr lang="en-US" altLang="ko-KR" sz="1200" b="1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13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75778" name="Image" r:id="rId3" imgW="10463492" imgH="2184127" progId="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99592" y="2298358"/>
            <a:ext cx="547726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졸업작품 </a:t>
            </a:r>
            <a:r>
              <a:rPr lang="en-US" altLang="ko-KR" sz="1400" b="1" dirty="0" smtClean="0"/>
              <a:t>GitHub </a:t>
            </a:r>
            <a:r>
              <a:rPr lang="ko-KR" altLang="en-US" sz="1400" b="1" dirty="0" smtClean="0"/>
              <a:t>주소 </a:t>
            </a:r>
            <a:r>
              <a:rPr lang="en-US" altLang="ko-KR" sz="1400" b="1" dirty="0" smtClean="0"/>
              <a:t>: </a:t>
            </a:r>
            <a:r>
              <a:rPr lang="en-US" altLang="ko-KR" sz="1400" b="1" u="sng" dirty="0" smtClean="0">
                <a:solidFill>
                  <a:srgbClr val="0070C0"/>
                </a:solidFill>
              </a:rPr>
              <a:t>https</a:t>
            </a:r>
            <a:r>
              <a:rPr lang="en-US" altLang="ko-KR" sz="1400" b="1" u="sng" dirty="0" smtClean="0">
                <a:solidFill>
                  <a:srgbClr val="0070C0"/>
                </a:solidFill>
              </a:rPr>
              <a:t>://github.com/alstlr1585/garbage</a:t>
            </a:r>
            <a:endParaRPr lang="ko-KR" altLang="en-US" sz="1400" b="1" u="sng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84984"/>
            <a:ext cx="3816424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b="1" dirty="0" smtClean="0"/>
              <a:t>전민식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alstlr1585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김다훈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ekgns0206</a:t>
            </a:r>
          </a:p>
          <a:p>
            <a:pPr>
              <a:lnSpc>
                <a:spcPts val="2200"/>
              </a:lnSpc>
            </a:pPr>
            <a:endParaRPr lang="en-US" altLang="ko-KR" dirty="0" smtClean="0"/>
          </a:p>
          <a:p>
            <a:pPr>
              <a:lnSpc>
                <a:spcPts val="2200"/>
              </a:lnSpc>
            </a:pPr>
            <a:r>
              <a:rPr lang="ko-KR" altLang="en-US" b="1" dirty="0" smtClean="0"/>
              <a:t>신민구</a:t>
            </a:r>
            <a:endParaRPr lang="en-US" altLang="ko-KR" b="1" dirty="0" smtClean="0"/>
          </a:p>
          <a:p>
            <a:pPr>
              <a:lnSpc>
                <a:spcPts val="2200"/>
              </a:lnSpc>
            </a:pPr>
            <a:r>
              <a:rPr lang="en-US" altLang="ko-KR" sz="1300" dirty="0" smtClean="0"/>
              <a:t>ID : sinmingu</a:t>
            </a:r>
            <a:endParaRPr lang="ko-KR" altLang="en-US" sz="1300" dirty="0"/>
          </a:p>
        </p:txBody>
      </p:sp>
      <p:sp>
        <p:nvSpPr>
          <p:cNvPr id="59" name="직사각형 58"/>
          <p:cNvSpPr/>
          <p:nvPr/>
        </p:nvSpPr>
        <p:spPr>
          <a:xfrm>
            <a:off x="395536" y="1556792"/>
            <a:ext cx="122413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개발환경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(2)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34279" y="342230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234279" y="4221096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234279" y="5085192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Picture 29" descr="C:\Users\PC\Desktop\깃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2996952"/>
            <a:ext cx="2808312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6" name="TextBox 75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14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76802" name="Image" r:id="rId3" imgW="10463492" imgH="2184127" progId="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00811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개발방법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1. TTS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기술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20888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Android Studio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에서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TTS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기술을 이용하여 어플리케이션의 주요기능을 구현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6803" name="Picture 3" descr="C:\Users\PC\Desktop\1111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356992"/>
            <a:ext cx="1076024" cy="1938139"/>
          </a:xfrm>
          <a:prstGeom prst="rect">
            <a:avLst/>
          </a:prstGeom>
          <a:noFill/>
        </p:spPr>
      </p:pic>
      <p:pic>
        <p:nvPicPr>
          <p:cNvPr id="76804" name="Picture 4" descr="C:\Users\PC\AppData\Local\Microsoft\Windows\INetCache\IE\W2U4U3DN\mouth-158695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232122" y="4066180"/>
            <a:ext cx="1148190" cy="1235028"/>
          </a:xfrm>
          <a:prstGeom prst="rect">
            <a:avLst/>
          </a:prstGeom>
          <a:noFill/>
        </p:spPr>
      </p:pic>
      <p:pic>
        <p:nvPicPr>
          <p:cNvPr id="76808" name="Picture 8" descr="C:\Users\PC\Desktop\5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4365104"/>
            <a:ext cx="1265237" cy="914400"/>
          </a:xfrm>
          <a:prstGeom prst="rect">
            <a:avLst/>
          </a:prstGeom>
          <a:noFill/>
        </p:spPr>
      </p:pic>
      <p:sp>
        <p:nvSpPr>
          <p:cNvPr id="82" name="직사각형 81"/>
          <p:cNvSpPr/>
          <p:nvPr/>
        </p:nvSpPr>
        <p:spPr>
          <a:xfrm>
            <a:off x="1423968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글 자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07904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TTS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56176" y="5373216"/>
            <a:ext cx="1224136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귀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76809" name="Picture 9" descr="C:\Users\PC\Desktop\66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407714" y="4442915"/>
            <a:ext cx="252518" cy="498253"/>
          </a:xfrm>
          <a:prstGeom prst="rect">
            <a:avLst/>
          </a:prstGeom>
          <a:noFill/>
        </p:spPr>
      </p:pic>
      <p:sp>
        <p:nvSpPr>
          <p:cNvPr id="86" name="오른쪽 화살표 85"/>
          <p:cNvSpPr/>
          <p:nvPr/>
        </p:nvSpPr>
        <p:spPr>
          <a:xfrm>
            <a:off x="2843808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른쪽 화살표 86"/>
          <p:cNvSpPr/>
          <p:nvPr/>
        </p:nvSpPr>
        <p:spPr>
          <a:xfrm>
            <a:off x="5148064" y="4797152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15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77826" name="Image" r:id="rId3" imgW="10463492" imgH="2184127" progId="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00811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개발방법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표준점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자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56490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점자세상에서 제공하는 점자표준을 활용하여 어플리케이션 내부 점자 데이터베이스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구축 및 활용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7827" name="Picture 3" descr="C:\Users\PC\AppData\Local\Microsoft\Windows\INetCache\IE\5MOAHY6Y\137596699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675974"/>
            <a:ext cx="1224136" cy="1697242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>
            <a:off x="2483768" y="3747982"/>
            <a:ext cx="936104" cy="1546608"/>
            <a:chOff x="6516216" y="2852936"/>
            <a:chExt cx="1656183" cy="2736304"/>
          </a:xfrm>
        </p:grpSpPr>
        <p:sp>
          <p:nvSpPr>
            <p:cNvPr id="45" name="직사각형 44"/>
            <p:cNvSpPr/>
            <p:nvPr/>
          </p:nvSpPr>
          <p:spPr>
            <a:xfrm>
              <a:off x="6516216" y="2852936"/>
              <a:ext cx="1656183" cy="206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93497" y="3003652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7475971" y="3003652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93497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75971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693497" y="4370197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7475971" y="4370197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16216" y="4986142"/>
              <a:ext cx="1656183" cy="603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오른쪽 화살표 55"/>
          <p:cNvSpPr/>
          <p:nvPr/>
        </p:nvSpPr>
        <p:spPr>
          <a:xfrm>
            <a:off x="4211960" y="4396054"/>
            <a:ext cx="720080" cy="28803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16</a:t>
            </a:r>
            <a:endParaRPr lang="ko-KR" altLang="en-US" sz="1500" b="1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78850" name="Image" r:id="rId3" imgW="10463492" imgH="2184127" progId="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개발환경 및 개발방법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95536" y="1556792"/>
            <a:ext cx="100811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개발방법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15616" y="2276872"/>
            <a:ext cx="1800200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3. GitHub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활용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03648" y="2492896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GitHub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를 활용한 소스 및 버전 관리를 통해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보다 효율적인 협업이 이루어짐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78851" name="Picture 3" descr="C:\Users\PC\Desktop\5555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3212976"/>
            <a:ext cx="2102941" cy="1485709"/>
          </a:xfrm>
          <a:prstGeom prst="rect">
            <a:avLst/>
          </a:prstGeom>
          <a:noFill/>
        </p:spPr>
      </p:pic>
      <p:pic>
        <p:nvPicPr>
          <p:cNvPr id="78852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5517232"/>
            <a:ext cx="864096" cy="678533"/>
          </a:xfrm>
          <a:prstGeom prst="rect">
            <a:avLst/>
          </a:prstGeom>
          <a:noFill/>
        </p:spPr>
      </p:pic>
      <p:pic>
        <p:nvPicPr>
          <p:cNvPr id="54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5517232"/>
            <a:ext cx="864096" cy="678533"/>
          </a:xfrm>
          <a:prstGeom prst="rect">
            <a:avLst/>
          </a:prstGeom>
          <a:noFill/>
        </p:spPr>
      </p:pic>
      <p:pic>
        <p:nvPicPr>
          <p:cNvPr id="55" name="Picture 4" descr="C:\Users\PC\Desktop\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517232"/>
            <a:ext cx="864096" cy="678533"/>
          </a:xfrm>
          <a:prstGeom prst="rect">
            <a:avLst/>
          </a:prstGeom>
          <a:noFill/>
        </p:spPr>
      </p:pic>
      <p:cxnSp>
        <p:nvCxnSpPr>
          <p:cNvPr id="60" name="직선 화살표 연결선 59"/>
          <p:cNvCxnSpPr/>
          <p:nvPr/>
        </p:nvCxnSpPr>
        <p:spPr>
          <a:xfrm flipV="1">
            <a:off x="2195736" y="4437112"/>
            <a:ext cx="1368152" cy="1080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411760" y="4581128"/>
            <a:ext cx="1152128" cy="936104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8852" idx="0"/>
          </p:cNvCxnSpPr>
          <p:nvPr/>
        </p:nvCxnSpPr>
        <p:spPr>
          <a:xfrm flipV="1">
            <a:off x="4572000" y="4725144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652120" y="4509120"/>
            <a:ext cx="1080120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652120" y="4653136"/>
            <a:ext cx="936104" cy="86409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716016" y="4725144"/>
            <a:ext cx="0" cy="79208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25502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6456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17</a:t>
            </a:r>
            <a:endParaRPr lang="ko-KR" altLang="en-US" sz="1500" b="1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13338" name="Image" r:id="rId4" imgW="10463492" imgH="2184127" progId="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업무 분담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5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5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5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66322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전민식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3608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5306" y="2158209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 일정 파악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미팅 장소 및 시간 조율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54754" y="1556792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신민구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6102" y="2152308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소스 및 파일 관리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 별 테스트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39312" y="4005064"/>
            <a:ext cx="143347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김다훈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팀원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0660" y="4600580"/>
            <a:ext cx="2712602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기술 선행 조사 및 학습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소스코드 효율 평가 및 정리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GitHub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날짜 별 버전 관리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프로그램 코딩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932040" y="1656793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1016598" y="4105065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78294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78294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78294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78294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221419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20072" y="261825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20072" y="3024945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20072" y="3410338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04630" y="466246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04630" y="5066522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04630" y="5473217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04630" y="5858610"/>
            <a:ext cx="14401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3323" name="Picture 11" descr="C:\Users\PC\AppData\Local\Microsoft\Windows\INetCache\IE\8QGIMJG2\BurnAware.Professional.v5.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73772">
            <a:off x="5075628" y="3860621"/>
            <a:ext cx="2328356" cy="2328356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18</a:t>
            </a:r>
            <a:endParaRPr lang="ko-KR" altLang="en-US" sz="1500" b="1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14363" name="Image" r:id="rId3" imgW="10463492" imgH="2184127" progId="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000" b="1" dirty="0" smtClean="0"/>
              <a:t>졸업연구 수행일정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8236778"/>
              </p:ext>
            </p:extLst>
          </p:nvPr>
        </p:nvGraphicFramePr>
        <p:xfrm>
          <a:off x="971600" y="1764816"/>
          <a:ext cx="7272807" cy="3968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19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7808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3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endParaRPr lang="ko-KR" altLang="en-US" sz="13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기초 기술 조사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설계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데이터베이스 구축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어플리케이션 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완전성 보강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테스트 및 디버깅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문서화 및 발표</a:t>
                      </a:r>
                      <a:endParaRPr lang="en-US" altLang="ko-KR" sz="12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63448" y="2918276"/>
            <a:ext cx="1152128" cy="14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49438" y="3418334"/>
            <a:ext cx="2880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049438" y="3918391"/>
            <a:ext cx="2304000" cy="15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039279" y="4933168"/>
            <a:ext cx="4626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517623" y="5433224"/>
            <a:ext cx="1710000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463448" y="2412888"/>
            <a:ext cx="1152128" cy="14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355336" y="4429112"/>
            <a:ext cx="1736944" cy="14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971600" y="177281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71600" y="2256552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71600" y="5733256"/>
            <a:ext cx="727280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71600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244408" y="1772816"/>
            <a:ext cx="0" cy="39604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91880" cy="6597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6600" b="1" dirty="0" smtClean="0">
                <a:effectLst>
                  <a:outerShdw blurRad="50800" dist="165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</a:t>
            </a:r>
            <a:endParaRPr lang="ko-KR" altLang="en-US" sz="6600" b="1" dirty="0">
              <a:effectLst>
                <a:outerShdw blurRad="50800" dist="165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0"/>
            <a:ext cx="5652120" cy="6597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5675" y="1484784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01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졸 업 연 구  개 요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85675" y="2060848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02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관 련 연 구  및  사 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85675" y="2636912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03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수 행  시 나 리 오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85675" y="3212976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04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시 스 템  구 성 도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85675" y="3789040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05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개 발 환 경  및  개 발 방 법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85675" y="4365104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06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업 무  분 담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85675" y="4941168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07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졸 업 연 구  수 행 일 정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85675" y="5517232"/>
            <a:ext cx="33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08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600" b="1" dirty="0" smtClean="0"/>
              <a:t>필 요 기 술  및 참 고 일 정</a:t>
            </a:r>
            <a:endParaRPr lang="ko-KR" altLang="en-US" sz="1600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4966724" y="1916832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966724" y="2492896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966724" y="3068960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66724" y="3645024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966724" y="4221088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66724" y="4797152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966724" y="5373216"/>
            <a:ext cx="0" cy="21602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1/2 액자 40"/>
          <p:cNvSpPr/>
          <p:nvPr/>
        </p:nvSpPr>
        <p:spPr>
          <a:xfrm>
            <a:off x="4427984" y="141277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1/2 액자 41"/>
          <p:cNvSpPr/>
          <p:nvPr/>
        </p:nvSpPr>
        <p:spPr>
          <a:xfrm rot="5400000">
            <a:off x="8028384" y="1412776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1/2 액자 42"/>
          <p:cNvSpPr/>
          <p:nvPr/>
        </p:nvSpPr>
        <p:spPr>
          <a:xfrm rot="16200000">
            <a:off x="4427984" y="5805264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1/2 액자 43"/>
          <p:cNvSpPr/>
          <p:nvPr/>
        </p:nvSpPr>
        <p:spPr>
          <a:xfrm rot="10800000">
            <a:off x="8028384" y="5805263"/>
            <a:ext cx="288032" cy="288032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1048" name="Image" r:id="rId3" imgW="10463492" imgH="2184127" progId="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5787" y="644400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19</a:t>
            </a:r>
            <a:endParaRPr lang="ko-KR" altLang="en-US" sz="1500" b="1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15383" name="Image" r:id="rId3" imgW="10463492" imgH="2184127" progId="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필요기술 및 참고문서</a:t>
            </a:r>
            <a:endParaRPr lang="ko-KR" altLang="en-US" sz="17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2420888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관리 및 협업을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9552" y="2716121"/>
            <a:ext cx="806489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 : https://git-scm.com/downloads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GitHub : https://github.com/</a:t>
            </a: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76" y="357301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데이터베이스 구축을 위한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9552" y="3868249"/>
            <a:ext cx="8064896" cy="10801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: https://www.mysql.com/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MySQL Workbench : http://www.mysql.com/products/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tx1"/>
                </a:solidFill>
              </a:rPr>
              <a:t>   홍의경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"MySQL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기반 데이터베이스 배움터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",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생능 출판사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, 2012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년 출판</a:t>
            </a:r>
            <a:endParaRPr lang="en-US" altLang="ko-KR" sz="13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5576" y="5085184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애플리케이션 구축을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2" y="5380417"/>
            <a:ext cx="806489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Studio : https://developer.android.com/studio/index.html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Android API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: https://developer.android.com/reference/packages.html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0900" y="290179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0900" y="320179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20900" y="409302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20900" y="438369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20900" y="4667674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0900" y="558924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20900" y="588660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55576" y="1412776"/>
            <a:ext cx="3024336" cy="295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점자 표준 준수를 위한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1708009"/>
            <a:ext cx="806489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점자세상 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:  http://www.braillekorea.org/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   </a:t>
            </a:r>
          </a:p>
          <a:p>
            <a:pPr algn="ctr">
              <a:lnSpc>
                <a:spcPct val="150000"/>
              </a:lnSpc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0900" y="1932781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PC\Desktop\점자사3.jpg"/>
          <p:cNvPicPr>
            <a:picLocks noChangeAspect="1" noChangeArrowheads="1"/>
          </p:cNvPicPr>
          <p:nvPr/>
        </p:nvPicPr>
        <p:blipFill>
          <a:blip r:embed="rId2" cstate="print">
            <a:lum bright="-88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83768" y="2060848"/>
            <a:ext cx="33137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sz="3600" dirty="0" smtClean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8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4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4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     </a:t>
            </a:r>
            <a:endParaRPr lang="ko-KR" altLang="en-US" sz="48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864" y="2492896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컴퓨터공학과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22322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졸업연구 제안서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49173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졸업연구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844" y="152663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8874" y="1443256"/>
            <a:ext cx="73646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개발 배경</a:t>
            </a:r>
            <a:endParaRPr lang="en-US" altLang="ko-KR" sz="1700" b="1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</a:t>
            </a:r>
            <a:r>
              <a:rPr lang="en-US" altLang="ko-KR" sz="1300" b="1" dirty="0" smtClean="0">
                <a:latin typeface="+mn-ea"/>
              </a:rPr>
              <a:t>.</a:t>
            </a:r>
            <a:r>
              <a:rPr lang="en-US" altLang="ko-KR" sz="1300" dirty="0" smtClean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주변에 많은 장애인 중에</a:t>
            </a:r>
            <a:r>
              <a:rPr lang="en-US" altLang="ko-KR" sz="1300" dirty="0">
                <a:latin typeface="+mn-ea"/>
              </a:rPr>
              <a:t> </a:t>
            </a:r>
            <a:r>
              <a:rPr lang="ko-KR" altLang="en-US" sz="1300" dirty="0" smtClean="0">
                <a:latin typeface="+mn-ea"/>
              </a:rPr>
              <a:t>불편을 많이 느끼는 것은 시각장애인이라고 판단</a:t>
            </a:r>
            <a:endParaRPr lang="en-US" altLang="ko-KR" sz="1300" dirty="0" smtClean="0">
              <a:latin typeface="+mn-ea"/>
            </a:endParaRPr>
          </a:p>
          <a:p>
            <a:endParaRPr lang="en-US" altLang="ko-KR" sz="12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많은 불편으로 인해 주변에서 큰 지원과 보조가 필요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3. </a:t>
            </a:r>
            <a:r>
              <a:rPr lang="ko-KR" altLang="en-US" sz="1300" dirty="0" smtClean="0">
                <a:latin typeface="+mj-ea"/>
              </a:rPr>
              <a:t>점자를 읽지 못하는 시각 장애인들이 존</a:t>
            </a:r>
            <a:r>
              <a:rPr lang="ko-KR" altLang="en-US" sz="1300" dirty="0">
                <a:latin typeface="+mj-ea"/>
              </a:rPr>
              <a:t>재</a:t>
            </a:r>
            <a:r>
              <a:rPr lang="ko-KR" altLang="en-US" sz="1300" dirty="0" smtClean="0">
                <a:latin typeface="+mj-ea"/>
              </a:rPr>
              <a:t> </a:t>
            </a:r>
            <a:endParaRPr lang="en-US" altLang="ko-KR" sz="13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    </a:t>
            </a:r>
            <a:r>
              <a:rPr lang="en-US" altLang="ko-KR" sz="1000" dirty="0" smtClean="0">
                <a:latin typeface="+mj-ea"/>
              </a:rPr>
              <a:t>( ex : </a:t>
            </a:r>
            <a:r>
              <a:rPr lang="ko-KR" altLang="en-US" sz="1000" dirty="0" smtClean="0">
                <a:latin typeface="+mj-ea"/>
              </a:rPr>
              <a:t>점자를 배우지 않은 시각 장애인</a:t>
            </a:r>
            <a:r>
              <a:rPr lang="en-US" altLang="ko-KR" sz="1000" dirty="0" smtClean="0">
                <a:latin typeface="+mj-ea"/>
              </a:rPr>
              <a:t>, </a:t>
            </a:r>
            <a:r>
              <a:rPr lang="ko-KR" altLang="en-US" sz="1000" dirty="0" smtClean="0">
                <a:latin typeface="+mj-ea"/>
              </a:rPr>
              <a:t>정상인이 시각을 잃은 경우 </a:t>
            </a:r>
            <a:r>
              <a:rPr lang="en-US" altLang="ko-KR" sz="1000" dirty="0" smtClean="0">
                <a:latin typeface="+mj-ea"/>
              </a:rPr>
              <a:t>)</a:t>
            </a:r>
            <a:endParaRPr lang="en-US" altLang="ko-KR" sz="10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9322" y="322199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4936" y="3151976"/>
            <a:ext cx="84290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목표</a:t>
            </a:r>
            <a:endParaRPr lang="en-US" altLang="ko-KR" sz="1700" dirty="0" smtClean="0"/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 </a:t>
            </a:r>
            <a:r>
              <a:rPr lang="ko-KR" altLang="en-US" sz="1300" dirty="0" smtClean="0">
                <a:latin typeface="+mj-ea"/>
              </a:rPr>
              <a:t>실생활에 시각 장애인이 점자를 만져서 모르는 점자들을 어플리케이션으로 즉시 알 수 있어 어려움을 극복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 smtClean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각 자음</a:t>
            </a:r>
            <a:r>
              <a:rPr lang="en-US" altLang="ko-KR" sz="1300" dirty="0" smtClean="0">
                <a:latin typeface="+mj-ea"/>
              </a:rPr>
              <a:t>, </a:t>
            </a:r>
            <a:r>
              <a:rPr lang="ko-KR" altLang="en-US" sz="1300" dirty="0" smtClean="0">
                <a:latin typeface="+mj-ea"/>
              </a:rPr>
              <a:t>모음들에 해당 하는 점자들을 음성으로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출력해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쉽게 학습 가능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3.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</a:t>
            </a:r>
            <a:r>
              <a:rPr lang="en-US" altLang="ko-KR" sz="1300" dirty="0">
                <a:latin typeface="+mj-ea"/>
              </a:rPr>
              <a:t> </a:t>
            </a:r>
            <a:r>
              <a:rPr lang="en-US" altLang="ko-KR" sz="1300" dirty="0" smtClean="0">
                <a:latin typeface="+mj-ea"/>
              </a:rPr>
              <a:t>/ </a:t>
            </a:r>
            <a:r>
              <a:rPr lang="ko-KR" altLang="en-US" sz="1300" dirty="0" smtClean="0">
                <a:latin typeface="+mj-ea"/>
              </a:rPr>
              <a:t>점자 </a:t>
            </a:r>
            <a:r>
              <a:rPr lang="en-US" altLang="ko-KR" sz="1300" dirty="0" smtClean="0">
                <a:latin typeface="+mj-ea"/>
                <a:sym typeface="Wingdings" pitchFamily="2" charset="2"/>
              </a:rPr>
              <a:t>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한글로 인식할 수 있어 점자들을 쉽게 학습</a:t>
            </a:r>
            <a:endParaRPr lang="en-US" altLang="ko-KR" sz="1300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608" y="4932223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638" y="4862200"/>
            <a:ext cx="736463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기대 효과</a:t>
            </a:r>
            <a:endParaRPr lang="en-US" altLang="ko-KR" sz="1700" b="1" dirty="0" smtClean="0">
              <a:latin typeface="+mj-ea"/>
            </a:endParaRPr>
          </a:p>
          <a:p>
            <a:endParaRPr lang="en-US" altLang="ko-KR" sz="1100" b="1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1.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시각 장애인들이 실생활에 모르는 점자를 즉시 알 수 있어 주위 환경을 인식</a:t>
            </a:r>
            <a:endParaRPr lang="en-US" altLang="ko-KR" sz="1300" dirty="0" smtClean="0">
              <a:latin typeface="+mj-ea"/>
            </a:endParaRPr>
          </a:p>
          <a:p>
            <a:endParaRPr lang="en-US" altLang="ko-KR" sz="1300" dirty="0">
              <a:latin typeface="+mj-ea"/>
            </a:endParaRPr>
          </a:p>
          <a:p>
            <a:r>
              <a:rPr lang="en-US" altLang="ko-KR" sz="1300" b="1" dirty="0" smtClean="0">
                <a:latin typeface="+mj-ea"/>
              </a:rPr>
              <a:t>2.</a:t>
            </a:r>
            <a:r>
              <a:rPr lang="en-US" altLang="ko-KR" sz="1300" dirty="0" smtClean="0">
                <a:latin typeface="+mj-ea"/>
              </a:rPr>
              <a:t> </a:t>
            </a:r>
            <a:r>
              <a:rPr lang="ko-KR" altLang="en-US" sz="1300" dirty="0" smtClean="0">
                <a:latin typeface="+mj-ea"/>
              </a:rPr>
              <a:t>점자를 모르는 시각 장애인들도 쉽게 사용하여 학습 및 숙달</a:t>
            </a:r>
            <a:endParaRPr lang="en-US" altLang="ko-KR" sz="1300" dirty="0">
              <a:latin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70658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400" b="1" dirty="0" smtClean="0"/>
              <a:t>졸업연구 개요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-13761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844" y="1526639"/>
            <a:ext cx="180000" cy="18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8874" y="1443256"/>
            <a:ext cx="736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+mj-ea"/>
              </a:rPr>
              <a:t>시각장애인 스마트폰 사용률 </a:t>
            </a:r>
            <a:r>
              <a:rPr lang="en-US" altLang="ko-KR" sz="1700" b="1" dirty="0" smtClean="0">
                <a:latin typeface="+mj-ea"/>
              </a:rPr>
              <a:t>(</a:t>
            </a:r>
            <a:r>
              <a:rPr lang="ko-KR" altLang="en-US" sz="1700" b="1" dirty="0" smtClean="0">
                <a:latin typeface="+mj-ea"/>
              </a:rPr>
              <a:t>국가통계포털자료 </a:t>
            </a:r>
            <a:r>
              <a:rPr lang="en-US" altLang="ko-KR" sz="1700" b="1" dirty="0" smtClean="0">
                <a:latin typeface="+mj-ea"/>
              </a:rPr>
              <a:t>KOSIS </a:t>
            </a:r>
            <a:r>
              <a:rPr lang="ko-KR" altLang="en-US" sz="1700" b="1" dirty="0" smtClean="0">
                <a:latin typeface="+mj-ea"/>
              </a:rPr>
              <a:t>참조</a:t>
            </a:r>
            <a:r>
              <a:rPr lang="en-US" altLang="ko-KR" sz="1700" b="1" dirty="0" smtClean="0">
                <a:latin typeface="+mj-ea"/>
              </a:rPr>
              <a:t>)</a:t>
            </a:r>
            <a:endParaRPr lang="en-US" altLang="ko-KR" sz="1700" b="1" dirty="0" smtClean="0"/>
          </a:p>
          <a:p>
            <a:endParaRPr lang="en-US" altLang="ko-KR" sz="1100" b="1" dirty="0">
              <a:latin typeface="+mj-ea"/>
            </a:endParaRPr>
          </a:p>
          <a:p>
            <a:endParaRPr lang="en-US" altLang="ko-KR" sz="1200" dirty="0" smtClean="0">
              <a:latin typeface="+mj-ea"/>
            </a:endParaRPr>
          </a:p>
        </p:txBody>
      </p:sp>
      <p:pic>
        <p:nvPicPr>
          <p:cNvPr id="49174" name="Picture 22" descr="C:\Users\PC\Desktop\졸작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829680"/>
            <a:ext cx="6192688" cy="132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0659" name="Picture 3" descr="C:\Users\PC\Desktop\ㄱ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1988840"/>
            <a:ext cx="6192688" cy="1917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4283968" y="5373216"/>
            <a:ext cx="2760692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년 사이에 </a:t>
            </a:r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배 정도 증가 </a:t>
            </a:r>
            <a:r>
              <a:rPr lang="en-US" altLang="ko-KR" sz="1600" b="1" dirty="0" smtClean="0"/>
              <a:t>!!</a:t>
            </a:r>
          </a:p>
        </p:txBody>
      </p:sp>
      <p:sp>
        <p:nvSpPr>
          <p:cNvPr id="40" name="타원 39"/>
          <p:cNvSpPr/>
          <p:nvPr/>
        </p:nvSpPr>
        <p:spPr>
          <a:xfrm>
            <a:off x="4572000" y="4797152"/>
            <a:ext cx="72008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6444208" y="4797152"/>
            <a:ext cx="72008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701" name="Picture 5" descr="C:\Users\PC\Desktop\점자학습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060848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700" name="Picture 4" descr="C:\Users\PC\Desktop\소리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060848"/>
            <a:ext cx="144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29719" name="Image" r:id="rId5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2100" b="1" dirty="0" smtClean="0"/>
              <a:t>졸업연구 및 사례</a:t>
            </a:r>
            <a:endParaRPr lang="ko-KR" altLang="en-US" sz="21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6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6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6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8692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845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6925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005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34499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3648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점역프로그램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모바일 소리책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56176" y="3573016"/>
            <a:ext cx="144016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점자 학습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699" name="Picture 3" descr="C:\Users\PC\Desktop\점역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2060848"/>
            <a:ext cx="1440160" cy="1440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32" name="타원 31"/>
          <p:cNvSpPr/>
          <p:nvPr/>
        </p:nvSpPr>
        <p:spPr>
          <a:xfrm>
            <a:off x="1907704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283968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660232" y="1484784"/>
            <a:ext cx="432048" cy="4320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245" y="3933056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키보드로 문자를 입력하면 그에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맞는 점자를 출력해주는 프로그램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395028" y="39330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음성으로 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잡지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등을 스마트폰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으로 이용할 수 있는 어플리케이션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77281" y="3933056"/>
            <a:ext cx="1996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한글 자모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영어를 학습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할 수 있는 어플리케이션</a:t>
            </a:r>
            <a:endParaRPr lang="ko-KR" altLang="en-US" sz="1100" dirty="0"/>
          </a:p>
        </p:txBody>
      </p:sp>
      <p:sp>
        <p:nvSpPr>
          <p:cNvPr id="41" name="아래쪽 화살표 40"/>
          <p:cNvSpPr/>
          <p:nvPr/>
        </p:nvSpPr>
        <p:spPr>
          <a:xfrm>
            <a:off x="4211960" y="4374435"/>
            <a:ext cx="576064" cy="43204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87824" y="4743806"/>
            <a:ext cx="3666388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터치를 이용한 쉬운 점자 입력 방식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단어나 문장 완성시 음성출력 제공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각 문자마다 입력방법 음성출력 제공  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다양한 형태의 학습퀴즈 제공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한글 입력시 해당 글자에 맞는 점자 출력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27795" y="527322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927795" y="5617233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27795" y="5949280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927795" y="6299989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27795" y="4931837"/>
            <a:ext cx="7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97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55317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1372607" cy="1894019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83979" y="4444572"/>
            <a:ext cx="6042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사용자가 어플리케이션의 안내에 따라 </a:t>
            </a:r>
            <a:r>
              <a:rPr lang="en-US" altLang="ko-KR" sz="1500" b="1" dirty="0" smtClean="0">
                <a:latin typeface="+mn-ea"/>
              </a:rPr>
              <a:t>‘</a:t>
            </a:r>
            <a:r>
              <a:rPr lang="ko-KR" altLang="en-US" sz="1500" b="1" dirty="0" smtClean="0">
                <a:latin typeface="+mn-ea"/>
              </a:rPr>
              <a:t>번역</a:t>
            </a:r>
            <a:r>
              <a:rPr lang="en-US" altLang="ko-KR" sz="1500" b="1" dirty="0" smtClean="0">
                <a:latin typeface="+mn-ea"/>
              </a:rPr>
              <a:t>’ </a:t>
            </a:r>
            <a:r>
              <a:rPr lang="ko-KR" altLang="en-US" sz="1500" b="1" dirty="0" smtClean="0">
                <a:latin typeface="+mn-ea"/>
              </a:rPr>
              <a:t>옵션을 선택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사용자가 알고 싶은 점자를 어플리케이션에 입력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입력한 점자를 가지고 내부 데이터베이스에서 매칭되는 문자를 반환</a:t>
            </a:r>
            <a:endParaRPr lang="en-US" altLang="ko-KR" sz="15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+mn-ea"/>
              </a:rPr>
              <a:t>반환된 문자를 소리로 사용자에게 전달</a:t>
            </a:r>
            <a:endParaRPr lang="en-US" altLang="ko-KR" sz="1500" b="1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085" y="1462896"/>
            <a:ext cx="167706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1. </a:t>
            </a:r>
            <a:r>
              <a:rPr lang="ko-KR" altLang="en-US" sz="2100" b="1" dirty="0" smtClean="0">
                <a:latin typeface="+mj-ea"/>
                <a:ea typeface="+mj-ea"/>
              </a:rPr>
              <a:t>번역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82350" y="45624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2350" y="523853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235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350" y="48851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 입력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51920" y="384130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문자를 소리 출력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5496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65538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0185" y="1462896"/>
            <a:ext cx="198964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2100" b="1" dirty="0" smtClean="0">
                <a:latin typeface="+mj-ea"/>
                <a:ea typeface="+mj-ea"/>
              </a:rPr>
              <a:t>점자 입력 방법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893339" y="1973487"/>
            <a:ext cx="2383722" cy="4253639"/>
            <a:chOff x="942049" y="1973487"/>
            <a:chExt cx="2383722" cy="425363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049" y="1973487"/>
              <a:ext cx="2383722" cy="4253639"/>
            </a:xfrm>
            <a:prstGeom prst="rect">
              <a:avLst/>
            </a:prstGeom>
          </p:spPr>
        </p:pic>
        <p:cxnSp>
          <p:nvCxnSpPr>
            <p:cNvPr id="28" name="직선 연결선 27"/>
            <p:cNvCxnSpPr/>
            <p:nvPr/>
          </p:nvCxnSpPr>
          <p:spPr>
            <a:xfrm>
              <a:off x="2133910" y="2545159"/>
              <a:ext cx="0" cy="3247413"/>
            </a:xfrm>
            <a:prstGeom prst="line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/>
            <p:cNvSpPr/>
            <p:nvPr/>
          </p:nvSpPr>
          <p:spPr>
            <a:xfrm>
              <a:off x="1168256" y="3684594"/>
              <a:ext cx="739448" cy="75251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flipH="1">
              <a:off x="2339752" y="3684594"/>
              <a:ext cx="770552" cy="75251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</a:rPr>
                <a:t>0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79512" y="2538388"/>
            <a:ext cx="442191" cy="980119"/>
            <a:chOff x="228222" y="2538388"/>
            <a:chExt cx="442191" cy="980119"/>
          </a:xfrm>
        </p:grpSpPr>
        <p:sp>
          <p:nvSpPr>
            <p:cNvPr id="59" name="직사각형 58"/>
            <p:cNvSpPr/>
            <p:nvPr/>
          </p:nvSpPr>
          <p:spPr>
            <a:xfrm>
              <a:off x="228222" y="2538388"/>
              <a:ext cx="442191" cy="738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8222" y="3302483"/>
              <a:ext cx="442191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점자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270076" y="2588753"/>
              <a:ext cx="126000" cy="126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267750" y="2830130"/>
              <a:ext cx="126000" cy="126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476666" y="2830130"/>
              <a:ext cx="126000" cy="126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67750" y="3078237"/>
              <a:ext cx="126000" cy="126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71999" y="2588753"/>
              <a:ext cx="126000" cy="126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75577" y="3076724"/>
              <a:ext cx="126000" cy="126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31202" y="2132856"/>
            <a:ext cx="5461752" cy="4251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점자의 각 자리가 검은색이면 </a:t>
            </a:r>
            <a:r>
              <a:rPr lang="en-US" altLang="ko-KR" sz="1400" b="1" dirty="0" smtClean="0"/>
              <a:t>1, </a:t>
            </a:r>
            <a:r>
              <a:rPr lang="ko-KR" altLang="en-US" sz="1400" b="1" dirty="0" smtClean="0"/>
              <a:t>비어 있으면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으로 간주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액정의 왼쪽으로 </a:t>
            </a:r>
            <a:r>
              <a:rPr lang="en-US" altLang="ko-KR" sz="1400" b="1" dirty="0" smtClean="0"/>
              <a:t>1, </a:t>
            </a:r>
            <a:r>
              <a:rPr lang="ko-KR" altLang="en-US" sz="1400" b="1" dirty="0" smtClean="0"/>
              <a:t>오른쪽으로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을 터치하여 입력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(</a:t>
            </a:r>
            <a:r>
              <a:rPr lang="ko-KR" altLang="en-US" sz="1400" b="1" dirty="0" smtClean="0"/>
              <a:t>예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오른쪽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번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왼쪽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번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오른쪽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번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왼쪽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번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6</a:t>
            </a:r>
            <a:r>
              <a:rPr lang="ko-KR" altLang="en-US" sz="1400" b="1" dirty="0" smtClean="0"/>
              <a:t>개의 숫자를 모두 입력하면 입력된 한 글자를 소리로 출력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(</a:t>
            </a:r>
            <a:r>
              <a:rPr lang="ko-KR" altLang="en-US" sz="1400" b="1" dirty="0" smtClean="0"/>
              <a:t>예</a:t>
            </a:r>
            <a:r>
              <a:rPr lang="en-US" altLang="ko-KR" sz="1400" b="1" dirty="0" smtClean="0"/>
              <a:t>) ‘</a:t>
            </a:r>
            <a:r>
              <a:rPr lang="ko-KR" altLang="en-US" sz="1400" b="1" dirty="0" smtClean="0"/>
              <a:t>ㅈ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을 소리로 출력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만약 앞에 출력했던 문자가 있다면 합성할 수 있는지 여부를 판단</a:t>
            </a:r>
            <a:r>
              <a:rPr lang="en-US" altLang="ko-KR" sz="1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가능하다면 합성한 문자를 소리로 출력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(</a:t>
            </a:r>
            <a:r>
              <a:rPr lang="ko-KR" altLang="en-US" sz="1400" b="1" dirty="0" smtClean="0"/>
              <a:t>예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전에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가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를 출력했다면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갖</a:t>
            </a:r>
            <a:r>
              <a:rPr lang="en-US" altLang="ko-KR" sz="1400" b="1" dirty="0" smtClean="0"/>
              <a:t>’ </a:t>
            </a:r>
            <a:r>
              <a:rPr lang="ko-KR" altLang="en-US" sz="1400" b="1" dirty="0" smtClean="0"/>
              <a:t>출력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바로 다음글자를 입력할 수 있도록 입력모드로 전환</a:t>
            </a:r>
            <a:endParaRPr lang="en-US" altLang="ko-KR" sz="1400" b="1" dirty="0" smtClean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43170" y="2218997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446490" y="287442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46490" y="3838335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446490" y="4794594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446490" y="605857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0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60439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6660233" y="3212976"/>
            <a:ext cx="1656183" cy="2736304"/>
            <a:chOff x="6516216" y="2852936"/>
            <a:chExt cx="1656183" cy="2736304"/>
          </a:xfrm>
        </p:grpSpPr>
        <p:sp>
          <p:nvSpPr>
            <p:cNvPr id="51" name="직사각형 50"/>
            <p:cNvSpPr/>
            <p:nvPr/>
          </p:nvSpPr>
          <p:spPr>
            <a:xfrm>
              <a:off x="6516216" y="2852936"/>
              <a:ext cx="1656183" cy="2062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693497" y="3003652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7475971" y="3003652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693497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7475971" y="3677530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6693497" y="4370197"/>
              <a:ext cx="471921" cy="351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475971" y="4370197"/>
              <a:ext cx="471921" cy="3517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516216" y="4986142"/>
              <a:ext cx="1656183" cy="603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3851920" y="3212976"/>
            <a:ext cx="1656184" cy="20621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851920" y="5345945"/>
            <a:ext cx="1656184" cy="6030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점자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008680" y="3353570"/>
            <a:ext cx="471921" cy="35172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999968" y="4027373"/>
            <a:ext cx="471921" cy="35172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782443" y="4027373"/>
            <a:ext cx="471921" cy="35172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999968" y="4719963"/>
            <a:ext cx="471921" cy="35172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764963" y="3353570"/>
            <a:ext cx="471921" cy="35172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778364" y="4715740"/>
            <a:ext cx="471921" cy="35172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1920" y="6093296"/>
            <a:ext cx="1656184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000101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1772816"/>
            <a:ext cx="2383722" cy="4253639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4860032" y="1812758"/>
            <a:ext cx="2304256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364088" y="1956774"/>
            <a:ext cx="184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ysClr val="windowText" lastClr="000000"/>
                </a:solidFill>
              </a:rPr>
              <a:t>0 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튀어나오지 않은 점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013367" y="1956774"/>
            <a:ext cx="278713" cy="20775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5013367" y="2316814"/>
            <a:ext cx="278713" cy="207751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364088" y="228633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ysClr val="windowText" lastClr="000000"/>
                </a:solidFill>
              </a:rPr>
              <a:t>1 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튀어나온 점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21720" y="2348880"/>
            <a:ext cx="1152128" cy="3240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701840" y="2348880"/>
            <a:ext cx="1152128" cy="3240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4" name="직선 연결선 123"/>
          <p:cNvCxnSpPr/>
          <p:nvPr/>
        </p:nvCxnSpPr>
        <p:spPr>
          <a:xfrm>
            <a:off x="1733208" y="2344488"/>
            <a:ext cx="0" cy="3247413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직사각형 124"/>
          <p:cNvSpPr/>
          <p:nvPr/>
        </p:nvSpPr>
        <p:spPr>
          <a:xfrm>
            <a:off x="818377" y="3572233"/>
            <a:ext cx="662655" cy="6743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 flipH="1">
            <a:off x="1989872" y="3572233"/>
            <a:ext cx="690529" cy="6743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0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0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A2C7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A2C7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51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A2C7"/>
                                      </p:to>
                                    </p:animClr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71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A2C7"/>
                                      </p:to>
                                    </p:animClr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0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91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A2C7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0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6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107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90F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6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A2C7"/>
                                      </p:to>
                                    </p:animClr>
                                    <p:set>
                                      <p:cBhvr>
                                        <p:cTn id="117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0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" y="1196752"/>
            <a:ext cx="91440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748464" y="6453336"/>
            <a:ext cx="288032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0" y="6324600"/>
          <a:ext cx="2552700" cy="533400"/>
        </p:xfrm>
        <a:graphic>
          <a:graphicData uri="http://schemas.openxmlformats.org/presentationml/2006/ole">
            <p:oleObj spid="_x0000_s56341" name="Image" r:id="rId3" imgW="10463492" imgH="2184127" progId="">
              <p:embed/>
            </p:oleObj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476672"/>
            <a:ext cx="2880320" cy="57606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     </a:t>
            </a:r>
            <a:r>
              <a:rPr lang="ko-KR" altLang="en-US" sz="1700" b="1" dirty="0" smtClean="0"/>
              <a:t>시스템 수행 시나리오</a:t>
            </a:r>
            <a:endParaRPr lang="ko-KR" altLang="en-US" sz="17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212" y="611356"/>
            <a:ext cx="297363" cy="29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4759219" y="9331"/>
            <a:ext cx="730223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8630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구성도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1493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50904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7767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4445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>
            <a:off x="4032448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사 례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303849" y="9331"/>
            <a:ext cx="730223" cy="548680"/>
          </a:xfrm>
          <a:prstGeom prst="rect">
            <a:avLst/>
          </a:prstGeom>
          <a:noFill/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 요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8023" y="127665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시나리오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617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개발방법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업무분담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수행일정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3830" y="136996"/>
            <a:ext cx="8515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ysClr val="windowText" lastClr="000000"/>
                </a:solidFill>
              </a:rPr>
              <a:t>참고일정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1187421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93628"/>
            <a:ext cx="21602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206" y="367340"/>
            <a:ext cx="360040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7987" y="2204864"/>
            <a:ext cx="1060397" cy="18922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607933" y="2476211"/>
            <a:ext cx="41764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607933" y="3773495"/>
            <a:ext cx="4176464" cy="1709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79712" y="4444572"/>
            <a:ext cx="6234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/>
              <a:t>사용자가 어플리케이션의 </a:t>
            </a:r>
            <a:r>
              <a:rPr lang="en-US" altLang="ko-KR" sz="1500" b="1" dirty="0" smtClean="0"/>
              <a:t>‘</a:t>
            </a:r>
            <a:r>
              <a:rPr lang="ko-KR" altLang="en-US" sz="1500" b="1" dirty="0" smtClean="0"/>
              <a:t>역번역</a:t>
            </a:r>
            <a:r>
              <a:rPr lang="en-US" altLang="ko-KR" sz="1500" b="1" dirty="0" smtClean="0"/>
              <a:t>’ </a:t>
            </a:r>
            <a:r>
              <a:rPr lang="ko-KR" altLang="en-US" sz="1500" b="1" dirty="0" smtClean="0"/>
              <a:t>옵션을 선택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사용자가 점자로 표현하고 싶은 문자를 입력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입력한 문자를 가지고 내부 데이터베이스에서 매칭되는 점자들을 반환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/>
              <a:t>반환된 점자를 사용자에게 전달</a:t>
            </a:r>
            <a:endParaRPr lang="en-US" altLang="ko-KR" sz="1500" b="1" dirty="0" smtClean="0"/>
          </a:p>
        </p:txBody>
      </p:sp>
      <p:pic>
        <p:nvPicPr>
          <p:cNvPr id="44036" name="Picture 4" descr="Account, boy, human, male, man, person, profile icon | Icon search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55170"/>
            <a:ext cx="1921902" cy="19219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73085" y="1462896"/>
            <a:ext cx="1946367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100" b="1" dirty="0" smtClean="0">
                <a:latin typeface="+mj-ea"/>
                <a:ea typeface="+mj-ea"/>
              </a:rPr>
              <a:t>2. </a:t>
            </a:r>
            <a:r>
              <a:rPr lang="ko-KR" altLang="en-US" sz="2100" b="1" dirty="0" smtClean="0">
                <a:latin typeface="+mj-ea"/>
                <a:ea typeface="+mj-ea"/>
              </a:rPr>
              <a:t>역번역 기능</a:t>
            </a:r>
            <a:endParaRPr lang="en-US" altLang="ko-KR" sz="2100" b="1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6457" y="2545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문자 입력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384130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점자를 소리 출력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82350" y="4562466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82350" y="5238531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82350" y="5579909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82350" y="4885182"/>
            <a:ext cx="216024" cy="2160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924" y="6605112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졸업연구 제안서 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5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1293</Words>
  <Application>Microsoft Office PowerPoint</Application>
  <PresentationFormat>화면 슬라이드 쇼(4:3)</PresentationFormat>
  <Paragraphs>492</Paragraphs>
  <Slides>21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테마</vt:lpstr>
      <vt:lpstr>Image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Windows User</cp:lastModifiedBy>
  <cp:revision>303</cp:revision>
  <dcterms:created xsi:type="dcterms:W3CDTF">2006-10-05T04:04:58Z</dcterms:created>
  <dcterms:modified xsi:type="dcterms:W3CDTF">2016-12-18T16:02:36Z</dcterms:modified>
</cp:coreProperties>
</file>