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64" r:id="rId4"/>
    <p:sldId id="258" r:id="rId5"/>
    <p:sldId id="259" r:id="rId6"/>
    <p:sldId id="262" r:id="rId7"/>
    <p:sldId id="261" r:id="rId8"/>
    <p:sldId id="263" r:id="rId9"/>
    <p:sldId id="269" r:id="rId10"/>
    <p:sldId id="260"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9539A-4FFC-8340-AF2C-35EAB8349647}" v="184" dt="2024-03-14T20:30:00.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varScale="1">
        <p:scale>
          <a:sx n="123" d="100"/>
          <a:sy n="123"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22:43:16.1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0CC58-A81D-C146-95E5-19A0371F21AB}"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09A56-DAFD-3248-A0DD-64813F5678B1}" type="slidenum">
              <a:rPr lang="en-US" smtClean="0"/>
              <a:t>‹#›</a:t>
            </a:fld>
            <a:endParaRPr lang="en-US"/>
          </a:p>
        </p:txBody>
      </p:sp>
    </p:spTree>
    <p:extLst>
      <p:ext uri="{BB962C8B-B14F-4D97-AF65-F5344CB8AC3E}">
        <p14:creationId xmlns:p14="http://schemas.microsoft.com/office/powerpoint/2010/main" val="222589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Eugene</a:t>
            </a:r>
          </a:p>
        </p:txBody>
      </p:sp>
      <p:sp>
        <p:nvSpPr>
          <p:cNvPr id="4" name="Slide Number Placeholder 3"/>
          <p:cNvSpPr>
            <a:spLocks noGrp="1"/>
          </p:cNvSpPr>
          <p:nvPr>
            <p:ph type="sldNum" sz="quarter" idx="5"/>
          </p:nvPr>
        </p:nvSpPr>
        <p:spPr/>
        <p:txBody>
          <a:bodyPr/>
          <a:lstStyle/>
          <a:p>
            <a:fld id="{DF009A56-DAFD-3248-A0DD-64813F5678B1}" type="slidenum">
              <a:rPr lang="en-US" smtClean="0"/>
              <a:t>2</a:t>
            </a:fld>
            <a:endParaRPr lang="en-US"/>
          </a:p>
        </p:txBody>
      </p:sp>
    </p:spTree>
    <p:extLst>
      <p:ext uri="{BB962C8B-B14F-4D97-AF65-F5344CB8AC3E}">
        <p14:creationId xmlns:p14="http://schemas.microsoft.com/office/powerpoint/2010/main" val="845345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Alston</a:t>
            </a:r>
          </a:p>
        </p:txBody>
      </p:sp>
      <p:sp>
        <p:nvSpPr>
          <p:cNvPr id="4" name="Slide Number Placeholder 3"/>
          <p:cNvSpPr>
            <a:spLocks noGrp="1"/>
          </p:cNvSpPr>
          <p:nvPr>
            <p:ph type="sldNum" sz="quarter" idx="5"/>
          </p:nvPr>
        </p:nvSpPr>
        <p:spPr/>
        <p:txBody>
          <a:bodyPr/>
          <a:lstStyle/>
          <a:p>
            <a:fld id="{DF009A56-DAFD-3248-A0DD-64813F5678B1}" type="slidenum">
              <a:rPr lang="en-US" smtClean="0"/>
              <a:t>11</a:t>
            </a:fld>
            <a:endParaRPr lang="en-US"/>
          </a:p>
        </p:txBody>
      </p:sp>
    </p:spTree>
    <p:extLst>
      <p:ext uri="{BB962C8B-B14F-4D97-AF65-F5344CB8AC3E}">
        <p14:creationId xmlns:p14="http://schemas.microsoft.com/office/powerpoint/2010/main" val="302013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Eugene</a:t>
            </a:r>
          </a:p>
          <a:p>
            <a:pPr algn="l"/>
            <a:r>
              <a:rPr lang="en-GB" b="0" i="0">
                <a:effectLst/>
                <a:latin typeface="Söhne"/>
              </a:rPr>
              <a:t>Overview - The data base contains comprehensive information on different vehicle types, including their make, model, year of manufacture, fuel type, transmission type, selling price, etc. It comes from Kaggle, an established website for the all the dataset. URL - Vehicle Dataset from Kaggle </a:t>
            </a:r>
          </a:p>
          <a:p>
            <a:pPr algn="l"/>
            <a:endParaRPr lang="en-GB" b="0" i="0">
              <a:effectLst/>
              <a:latin typeface="Söhne"/>
            </a:endParaRPr>
          </a:p>
          <a:p>
            <a:pPr algn="l"/>
            <a:r>
              <a:rPr lang="en-GB" b="0" i="0">
                <a:effectLst/>
                <a:latin typeface="Söhne"/>
              </a:rPr>
              <a:t>Reliability - The reliability of the data depends on various factors such as the credibility of the source (Kaggle), the data collection process, and the extent of data validation. In general, it is considered safe to rely on information from trusted sources such as Kaggle. However, potential problems such as incomplete lists, outdated information or data entry errors need to be acknowledged. Therefore, to ensure the accuracy and reliability of the data sets for analysis it is essential that they be thoroughly verified and cleaned. </a:t>
            </a:r>
          </a:p>
          <a:p>
            <a:pPr algn="l"/>
            <a:endParaRPr lang="en-GB" b="0" i="0">
              <a:effectLst/>
              <a:latin typeface="Söhne"/>
            </a:endParaRPr>
          </a:p>
          <a:p>
            <a:pPr algn="l"/>
            <a:r>
              <a:rPr lang="en-GB" b="0" i="0">
                <a:effectLst/>
                <a:latin typeface="Söhne"/>
              </a:rPr>
              <a:t>Data Cleaning – Some changes made are Handling missing data, Removing duplicates, and standardizing data formats. Data cleaning was intended to improve the quality of data by addressing missing, duplicate and inconsistencies ensuring that subsequent analyses are based on accurate and reliable data in order to provide meaningful information. </a:t>
            </a:r>
          </a:p>
          <a:p>
            <a:pPr algn="l"/>
            <a:br>
              <a:rPr lang="en-GB" b="0" i="0">
                <a:effectLst/>
                <a:latin typeface="Söhne"/>
              </a:rPr>
            </a:br>
            <a:endParaRPr lang="en-GB" b="0" i="0">
              <a:effectLst/>
              <a:latin typeface="Söhne"/>
            </a:endParaRPr>
          </a:p>
          <a:p>
            <a:endParaRPr lang="en-US"/>
          </a:p>
        </p:txBody>
      </p:sp>
      <p:sp>
        <p:nvSpPr>
          <p:cNvPr id="4" name="Slide Number Placeholder 3"/>
          <p:cNvSpPr>
            <a:spLocks noGrp="1"/>
          </p:cNvSpPr>
          <p:nvPr>
            <p:ph type="sldNum" sz="quarter" idx="5"/>
          </p:nvPr>
        </p:nvSpPr>
        <p:spPr/>
        <p:txBody>
          <a:bodyPr/>
          <a:lstStyle/>
          <a:p>
            <a:fld id="{DF009A56-DAFD-3248-A0DD-64813F5678B1}" type="slidenum">
              <a:rPr lang="en-US" smtClean="0"/>
              <a:t>3</a:t>
            </a:fld>
            <a:endParaRPr lang="en-US"/>
          </a:p>
        </p:txBody>
      </p:sp>
    </p:spTree>
    <p:extLst>
      <p:ext uri="{BB962C8B-B14F-4D97-AF65-F5344CB8AC3E}">
        <p14:creationId xmlns:p14="http://schemas.microsoft.com/office/powerpoint/2010/main" val="230964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Eugene</a:t>
            </a:r>
          </a:p>
        </p:txBody>
      </p:sp>
      <p:sp>
        <p:nvSpPr>
          <p:cNvPr id="4" name="Slide Number Placeholder 3"/>
          <p:cNvSpPr>
            <a:spLocks noGrp="1"/>
          </p:cNvSpPr>
          <p:nvPr>
            <p:ph type="sldNum" sz="quarter" idx="5"/>
          </p:nvPr>
        </p:nvSpPr>
        <p:spPr/>
        <p:txBody>
          <a:bodyPr/>
          <a:lstStyle/>
          <a:p>
            <a:fld id="{DF009A56-DAFD-3248-A0DD-64813F5678B1}" type="slidenum">
              <a:rPr lang="en-US" smtClean="0"/>
              <a:t>4</a:t>
            </a:fld>
            <a:endParaRPr lang="en-US"/>
          </a:p>
        </p:txBody>
      </p:sp>
    </p:spTree>
    <p:extLst>
      <p:ext uri="{BB962C8B-B14F-4D97-AF65-F5344CB8AC3E}">
        <p14:creationId xmlns:p14="http://schemas.microsoft.com/office/powerpoint/2010/main" val="99418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Daniel</a:t>
            </a:r>
          </a:p>
        </p:txBody>
      </p:sp>
      <p:sp>
        <p:nvSpPr>
          <p:cNvPr id="4" name="Slide Number Placeholder 3"/>
          <p:cNvSpPr>
            <a:spLocks noGrp="1"/>
          </p:cNvSpPr>
          <p:nvPr>
            <p:ph type="sldNum" sz="quarter" idx="5"/>
          </p:nvPr>
        </p:nvSpPr>
        <p:spPr/>
        <p:txBody>
          <a:bodyPr/>
          <a:lstStyle/>
          <a:p>
            <a:fld id="{DF009A56-DAFD-3248-A0DD-64813F5678B1}" type="slidenum">
              <a:rPr lang="en-US" smtClean="0"/>
              <a:t>5</a:t>
            </a:fld>
            <a:endParaRPr lang="en-US"/>
          </a:p>
        </p:txBody>
      </p:sp>
    </p:spTree>
    <p:extLst>
      <p:ext uri="{BB962C8B-B14F-4D97-AF65-F5344CB8AC3E}">
        <p14:creationId xmlns:p14="http://schemas.microsoft.com/office/powerpoint/2010/main" val="2577938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Daniel</a:t>
            </a:r>
          </a:p>
        </p:txBody>
      </p:sp>
      <p:sp>
        <p:nvSpPr>
          <p:cNvPr id="4" name="Slide Number Placeholder 3"/>
          <p:cNvSpPr>
            <a:spLocks noGrp="1"/>
          </p:cNvSpPr>
          <p:nvPr>
            <p:ph type="sldNum" sz="quarter" idx="5"/>
          </p:nvPr>
        </p:nvSpPr>
        <p:spPr/>
        <p:txBody>
          <a:bodyPr/>
          <a:lstStyle/>
          <a:p>
            <a:fld id="{DF009A56-DAFD-3248-A0DD-64813F5678B1}" type="slidenum">
              <a:rPr lang="en-US" smtClean="0"/>
              <a:t>6</a:t>
            </a:fld>
            <a:endParaRPr lang="en-US"/>
          </a:p>
        </p:txBody>
      </p:sp>
    </p:spTree>
    <p:extLst>
      <p:ext uri="{BB962C8B-B14F-4D97-AF65-F5344CB8AC3E}">
        <p14:creationId xmlns:p14="http://schemas.microsoft.com/office/powerpoint/2010/main" val="287915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Daniel</a:t>
            </a:r>
          </a:p>
        </p:txBody>
      </p:sp>
      <p:sp>
        <p:nvSpPr>
          <p:cNvPr id="4" name="Slide Number Placeholder 3"/>
          <p:cNvSpPr>
            <a:spLocks noGrp="1"/>
          </p:cNvSpPr>
          <p:nvPr>
            <p:ph type="sldNum" sz="quarter" idx="5"/>
          </p:nvPr>
        </p:nvSpPr>
        <p:spPr/>
        <p:txBody>
          <a:bodyPr/>
          <a:lstStyle/>
          <a:p>
            <a:fld id="{DF009A56-DAFD-3248-A0DD-64813F5678B1}" type="slidenum">
              <a:rPr lang="en-US" smtClean="0"/>
              <a:t>7</a:t>
            </a:fld>
            <a:endParaRPr lang="en-US"/>
          </a:p>
        </p:txBody>
      </p:sp>
    </p:spTree>
    <p:extLst>
      <p:ext uri="{BB962C8B-B14F-4D97-AF65-F5344CB8AC3E}">
        <p14:creationId xmlns:p14="http://schemas.microsoft.com/office/powerpoint/2010/main" val="66815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Alston</a:t>
            </a:r>
          </a:p>
        </p:txBody>
      </p:sp>
      <p:sp>
        <p:nvSpPr>
          <p:cNvPr id="4" name="Slide Number Placeholder 3"/>
          <p:cNvSpPr>
            <a:spLocks noGrp="1"/>
          </p:cNvSpPr>
          <p:nvPr>
            <p:ph type="sldNum" sz="quarter" idx="5"/>
          </p:nvPr>
        </p:nvSpPr>
        <p:spPr/>
        <p:txBody>
          <a:bodyPr/>
          <a:lstStyle/>
          <a:p>
            <a:fld id="{DF009A56-DAFD-3248-A0DD-64813F5678B1}" type="slidenum">
              <a:rPr lang="en-US" smtClean="0"/>
              <a:t>8</a:t>
            </a:fld>
            <a:endParaRPr lang="en-US"/>
          </a:p>
        </p:txBody>
      </p:sp>
    </p:spTree>
    <p:extLst>
      <p:ext uri="{BB962C8B-B14F-4D97-AF65-F5344CB8AC3E}">
        <p14:creationId xmlns:p14="http://schemas.microsoft.com/office/powerpoint/2010/main" val="178015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Alston</a:t>
            </a:r>
          </a:p>
        </p:txBody>
      </p:sp>
      <p:sp>
        <p:nvSpPr>
          <p:cNvPr id="4" name="Slide Number Placeholder 3"/>
          <p:cNvSpPr>
            <a:spLocks noGrp="1"/>
          </p:cNvSpPr>
          <p:nvPr>
            <p:ph type="sldNum" sz="quarter" idx="5"/>
          </p:nvPr>
        </p:nvSpPr>
        <p:spPr/>
        <p:txBody>
          <a:bodyPr/>
          <a:lstStyle/>
          <a:p>
            <a:fld id="{DF009A56-DAFD-3248-A0DD-64813F5678B1}" type="slidenum">
              <a:rPr lang="en-US" smtClean="0"/>
              <a:t>9</a:t>
            </a:fld>
            <a:endParaRPr lang="en-US"/>
          </a:p>
        </p:txBody>
      </p:sp>
    </p:spTree>
    <p:extLst>
      <p:ext uri="{BB962C8B-B14F-4D97-AF65-F5344CB8AC3E}">
        <p14:creationId xmlns:p14="http://schemas.microsoft.com/office/powerpoint/2010/main" val="81198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Alston</a:t>
            </a:r>
          </a:p>
        </p:txBody>
      </p:sp>
      <p:sp>
        <p:nvSpPr>
          <p:cNvPr id="4" name="Slide Number Placeholder 3"/>
          <p:cNvSpPr>
            <a:spLocks noGrp="1"/>
          </p:cNvSpPr>
          <p:nvPr>
            <p:ph type="sldNum" sz="quarter" idx="5"/>
          </p:nvPr>
        </p:nvSpPr>
        <p:spPr/>
        <p:txBody>
          <a:bodyPr/>
          <a:lstStyle/>
          <a:p>
            <a:fld id="{DF009A56-DAFD-3248-A0DD-64813F5678B1}" type="slidenum">
              <a:rPr lang="en-US" smtClean="0"/>
              <a:t>10</a:t>
            </a:fld>
            <a:endParaRPr lang="en-US"/>
          </a:p>
        </p:txBody>
      </p:sp>
    </p:spTree>
    <p:extLst>
      <p:ext uri="{BB962C8B-B14F-4D97-AF65-F5344CB8AC3E}">
        <p14:creationId xmlns:p14="http://schemas.microsoft.com/office/powerpoint/2010/main" val="94603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9828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5927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0325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778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800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135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4946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44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713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3/15/24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28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3/15/24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2265838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gselaw.com/4-benefits-of-purchasing-a-used-car/"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hancev/carsforsale/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publicdomainpictures.net/en/view-image.php?image=184383&amp;picture=arrow-30" TargetMode="External"/><Relationship Id="rId5" Type="http://schemas.openxmlformats.org/officeDocument/2006/relationships/image" Target="../media/image3.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black car with a price tag&#10;&#10;Description automatically generated">
            <a:extLst>
              <a:ext uri="{FF2B5EF4-FFF2-40B4-BE49-F238E27FC236}">
                <a16:creationId xmlns:a16="http://schemas.microsoft.com/office/drawing/2014/main" id="{7A681060-AE58-5038-1716-E5203886ADC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15730"/>
          <a:stretch/>
        </p:blipFill>
        <p:spPr>
          <a:xfrm>
            <a:off x="-3047" y="10"/>
            <a:ext cx="12191999" cy="6857990"/>
          </a:xfrm>
          <a:prstGeom prst="rect">
            <a:avLst/>
          </a:prstGeom>
        </p:spPr>
      </p:pic>
      <p:sp>
        <p:nvSpPr>
          <p:cNvPr id="38" name="Rectangle 3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8C5BC-D9DC-07F7-6777-9E104F364E50}"/>
              </a:ext>
            </a:extLst>
          </p:cNvPr>
          <p:cNvSpPr>
            <a:spLocks noGrp="1"/>
          </p:cNvSpPr>
          <p:nvPr>
            <p:ph type="ctrTitle"/>
          </p:nvPr>
        </p:nvSpPr>
        <p:spPr>
          <a:xfrm>
            <a:off x="643466" y="1322616"/>
            <a:ext cx="10905059" cy="2651204"/>
          </a:xfrm>
          <a:effectLst>
            <a:outerShdw blurRad="50800" dist="38100" dir="2700000" algn="tl" rotWithShape="0">
              <a:prstClr val="black">
                <a:alpha val="40000"/>
              </a:prstClr>
            </a:outerShdw>
          </a:effectLst>
        </p:spPr>
        <p:txBody>
          <a:bodyPr>
            <a:normAutofit/>
          </a:bodyPr>
          <a:lstStyle/>
          <a:p>
            <a:pPr algn="ctr"/>
            <a:r>
              <a:rPr lang="en-US" sz="6000">
                <a:solidFill>
                  <a:schemeClr val="bg1"/>
                </a:solidFill>
              </a:rPr>
              <a:t>Cars Data Set</a:t>
            </a:r>
          </a:p>
        </p:txBody>
      </p:sp>
      <p:sp>
        <p:nvSpPr>
          <p:cNvPr id="3" name="Subtitle 2">
            <a:extLst>
              <a:ext uri="{FF2B5EF4-FFF2-40B4-BE49-F238E27FC236}">
                <a16:creationId xmlns:a16="http://schemas.microsoft.com/office/drawing/2014/main" id="{25392278-739B-19B2-AD46-56EB48A111E2}"/>
              </a:ext>
            </a:extLst>
          </p:cNvPr>
          <p:cNvSpPr>
            <a:spLocks noGrp="1"/>
          </p:cNvSpPr>
          <p:nvPr>
            <p:ph type="subTitle" idx="1"/>
          </p:nvPr>
        </p:nvSpPr>
        <p:spPr>
          <a:xfrm>
            <a:off x="643466" y="4133135"/>
            <a:ext cx="10902016" cy="2121594"/>
          </a:xfrm>
          <a:effectLst>
            <a:outerShdw blurRad="50800" dist="38100" dir="2700000" algn="tl" rotWithShape="0">
              <a:prstClr val="black">
                <a:alpha val="40000"/>
              </a:prstClr>
            </a:outerShdw>
          </a:effectLst>
        </p:spPr>
        <p:txBody>
          <a:bodyPr>
            <a:normAutofit/>
          </a:bodyPr>
          <a:lstStyle/>
          <a:p>
            <a:pPr algn="ctr"/>
            <a:r>
              <a:rPr lang="en-US" sz="4000" b="1">
                <a:solidFill>
                  <a:schemeClr val="bg1"/>
                </a:solidFill>
              </a:rPr>
              <a:t>Team Name – Velocity</a:t>
            </a:r>
          </a:p>
          <a:p>
            <a:pPr algn="ctr"/>
            <a:r>
              <a:rPr lang="en-US" sz="4000">
                <a:solidFill>
                  <a:schemeClr val="bg1"/>
                </a:solidFill>
              </a:rPr>
              <a:t>Team Members – Daniel, Alston, Eugene</a:t>
            </a:r>
          </a:p>
        </p:txBody>
      </p:sp>
      <p:cxnSp>
        <p:nvCxnSpPr>
          <p:cNvPr id="39" name="Straight Connector 38">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A3F907-8FFC-9A18-494D-D04E4305BBD1}"/>
              </a:ext>
            </a:extLst>
          </p:cNvPr>
          <p:cNvSpPr txBox="1"/>
          <p:nvPr/>
        </p:nvSpPr>
        <p:spPr>
          <a:xfrm>
            <a:off x="10686618" y="6657945"/>
            <a:ext cx="150233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gselaw.com/4-benefits-of-purchasing-a-used-ca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6679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D68C-FAF8-594D-8153-9230FF174DAA}"/>
              </a:ext>
            </a:extLst>
          </p:cNvPr>
          <p:cNvSpPr>
            <a:spLocks noGrp="1"/>
          </p:cNvSpPr>
          <p:nvPr>
            <p:ph type="title"/>
          </p:nvPr>
        </p:nvSpPr>
        <p:spPr/>
        <p:txBody>
          <a:bodyPr/>
          <a:lstStyle/>
          <a:p>
            <a:r>
              <a:rPr lang="en-US"/>
              <a:t>Additional Research Questions</a:t>
            </a:r>
          </a:p>
        </p:txBody>
      </p:sp>
      <p:sp>
        <p:nvSpPr>
          <p:cNvPr id="3" name="Content Placeholder 2">
            <a:extLst>
              <a:ext uri="{FF2B5EF4-FFF2-40B4-BE49-F238E27FC236}">
                <a16:creationId xmlns:a16="http://schemas.microsoft.com/office/drawing/2014/main" id="{415069DF-7F01-0B24-0983-43B68CB23DE2}"/>
              </a:ext>
            </a:extLst>
          </p:cNvPr>
          <p:cNvSpPr>
            <a:spLocks noGrp="1"/>
          </p:cNvSpPr>
          <p:nvPr>
            <p:ph idx="1"/>
          </p:nvPr>
        </p:nvSpPr>
        <p:spPr>
          <a:xfrm>
            <a:off x="838200" y="1929384"/>
            <a:ext cx="10515600" cy="4786726"/>
          </a:xfrm>
        </p:spPr>
        <p:txBody>
          <a:bodyPr vert="horz" lIns="91440" tIns="45720" rIns="91440" bIns="45720" rtlCol="0" anchor="t">
            <a:normAutofit/>
          </a:bodyPr>
          <a:lstStyle/>
          <a:p>
            <a:pPr>
              <a:lnSpc>
                <a:spcPct val="120000"/>
              </a:lnSpc>
            </a:pPr>
            <a:r>
              <a:rPr lang="en-US" sz="3600" b="1"/>
              <a:t>Which cars of states have sold the most per capita? (find population)</a:t>
            </a:r>
          </a:p>
          <a:p>
            <a:r>
              <a:rPr lang="en-US" sz="3600" b="1"/>
              <a:t>What's the difference in price between cars with automatic and manual transmissions?</a:t>
            </a:r>
          </a:p>
          <a:p>
            <a:r>
              <a:rPr lang="en-GB" sz="3600" b="1"/>
              <a:t>How does the price of front-wheel drive vehicles compare to that of all-wheel drive vehicles?</a:t>
            </a:r>
          </a:p>
          <a:p>
            <a:r>
              <a:rPr lang="en-GB" sz="3600" b="1"/>
              <a:t>How has the average price of vehicles changed over the years?</a:t>
            </a:r>
            <a:endParaRPr lang="en-US" sz="3600" b="1"/>
          </a:p>
        </p:txBody>
      </p:sp>
    </p:spTree>
    <p:extLst>
      <p:ext uri="{BB962C8B-B14F-4D97-AF65-F5344CB8AC3E}">
        <p14:creationId xmlns:p14="http://schemas.microsoft.com/office/powerpoint/2010/main" val="21803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574C-F59A-8396-51D4-54105A81D7D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CA115E3-F4BF-613E-B8F1-458629C6193E}"/>
              </a:ext>
            </a:extLst>
          </p:cNvPr>
          <p:cNvSpPr>
            <a:spLocks noGrp="1"/>
          </p:cNvSpPr>
          <p:nvPr>
            <p:ph idx="1"/>
          </p:nvPr>
        </p:nvSpPr>
        <p:spPr>
          <a:xfrm>
            <a:off x="838200" y="1929384"/>
            <a:ext cx="10515600" cy="4928616"/>
          </a:xfrm>
        </p:spPr>
        <p:txBody>
          <a:bodyPr>
            <a:normAutofit lnSpcReduction="10000"/>
          </a:bodyPr>
          <a:lstStyle/>
          <a:p>
            <a:r>
              <a:rPr lang="en-US" sz="2400" b="1"/>
              <a:t>What We Learned:</a:t>
            </a:r>
          </a:p>
          <a:p>
            <a:pPr>
              <a:buFontTx/>
              <a:buChar char="-"/>
            </a:pPr>
            <a:r>
              <a:rPr lang="en-US" sz="2400"/>
              <a:t>We've been exploring a wide variety of used car data, discovering insights into their features, price and more.</a:t>
            </a:r>
          </a:p>
          <a:p>
            <a:pPr>
              <a:buFontTx/>
              <a:buChar char="-"/>
            </a:pPr>
            <a:r>
              <a:rPr lang="en-US" sz="2400"/>
              <a:t>Identified trends in fuel types, transmission type and mileage variations across a number of vehicle models.</a:t>
            </a:r>
          </a:p>
          <a:p>
            <a:r>
              <a:rPr lang="en-US" sz="2400" b="1"/>
              <a:t>Challenges Faced:</a:t>
            </a:r>
          </a:p>
          <a:p>
            <a:pPr>
              <a:buFontTx/>
              <a:buChar char="-"/>
            </a:pPr>
            <a:r>
              <a:rPr lang="en-US" sz="2400"/>
              <a:t>To ensure accuracy and consistency, we had to clean up the dataset and standardized.</a:t>
            </a:r>
          </a:p>
          <a:p>
            <a:pPr>
              <a:buFontTx/>
              <a:buChar char="-"/>
            </a:pPr>
            <a:r>
              <a:rPr lang="en-US" sz="2400"/>
              <a:t>In the case of variables such as fuel type and transmission, addressing missing data and inconsistencies.</a:t>
            </a:r>
          </a:p>
          <a:p>
            <a:r>
              <a:rPr lang="en-US" sz="2400" b="1"/>
              <a:t>Future Steps:</a:t>
            </a:r>
          </a:p>
          <a:p>
            <a:pPr>
              <a:buFontTx/>
              <a:buChar char="-"/>
            </a:pPr>
            <a:r>
              <a:rPr lang="en-US" sz="2400"/>
              <a:t>Further analysis on the correlation between car features and prices.</a:t>
            </a:r>
          </a:p>
          <a:p>
            <a:pPr>
              <a:buFontTx/>
              <a:buChar char="-"/>
            </a:pPr>
            <a:r>
              <a:rPr lang="en-US" sz="2400"/>
              <a:t>Research into regional trends in car preference and price.</a:t>
            </a:r>
          </a:p>
          <a:p>
            <a:pPr>
              <a:buFontTx/>
              <a:buChar char="-"/>
            </a:pPr>
            <a:r>
              <a:rPr lang="en-US" sz="2400"/>
              <a:t>In order to </a:t>
            </a:r>
            <a:r>
              <a:rPr lang="en-US" sz="2400" err="1"/>
              <a:t>analyse</a:t>
            </a:r>
            <a:r>
              <a:rPr lang="en-US" sz="2400"/>
              <a:t> the automotive market in greater detail, it is necessary to integrate further data sets.</a:t>
            </a:r>
          </a:p>
        </p:txBody>
      </p:sp>
    </p:spTree>
    <p:extLst>
      <p:ext uri="{BB962C8B-B14F-4D97-AF65-F5344CB8AC3E}">
        <p14:creationId xmlns:p14="http://schemas.microsoft.com/office/powerpoint/2010/main" val="11470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D0E8C-FB22-FBF6-F548-63CE313A5562}"/>
              </a:ext>
            </a:extLst>
          </p:cNvPr>
          <p:cNvSpPr>
            <a:spLocks noGrp="1"/>
          </p:cNvSpPr>
          <p:nvPr>
            <p:ph type="title"/>
          </p:nvPr>
        </p:nvSpPr>
        <p:spPr>
          <a:xfrm>
            <a:off x="640080" y="320040"/>
            <a:ext cx="6692827" cy="3892669"/>
          </a:xfrm>
        </p:spPr>
        <p:txBody>
          <a:bodyPr vert="horz" lIns="91440" tIns="45720" rIns="91440" bIns="45720" rtlCol="0" anchor="b">
            <a:normAutofit/>
          </a:bodyPr>
          <a:lstStyle/>
          <a:p>
            <a:pPr algn="l">
              <a:lnSpc>
                <a:spcPct val="90000"/>
              </a:lnSpc>
            </a:pPr>
            <a:r>
              <a:rPr lang="en-US" sz="8900"/>
              <a:t>The End</a:t>
            </a:r>
            <a:br>
              <a:rPr lang="en-US" sz="8900"/>
            </a:br>
            <a:br>
              <a:rPr lang="en-US" sz="8900"/>
            </a:br>
            <a:r>
              <a:rPr lang="en-US" sz="8900"/>
              <a:t>Thank you!</a:t>
            </a:r>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3AAEA"/>
          </a:solidFill>
          <a:ln w="38100" cap="rnd">
            <a:solidFill>
              <a:srgbClr val="43AAE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miling Face with No Fill">
            <a:extLst>
              <a:ext uri="{FF2B5EF4-FFF2-40B4-BE49-F238E27FC236}">
                <a16:creationId xmlns:a16="http://schemas.microsoft.com/office/drawing/2014/main" id="{CA4B222E-9F4F-BB6E-E9D0-95F4DAE4B9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371600"/>
            <a:ext cx="4087368" cy="4087368"/>
          </a:xfrm>
          <a:prstGeom prst="rect">
            <a:avLst/>
          </a:prstGeom>
        </p:spPr>
      </p:pic>
    </p:spTree>
    <p:extLst>
      <p:ext uri="{BB962C8B-B14F-4D97-AF65-F5344CB8AC3E}">
        <p14:creationId xmlns:p14="http://schemas.microsoft.com/office/powerpoint/2010/main" val="28236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0785A-1B83-0F03-7055-F24AC47ADBBB}"/>
              </a:ext>
            </a:extLst>
          </p:cNvPr>
          <p:cNvSpPr>
            <a:spLocks noGrp="1"/>
          </p:cNvSpPr>
          <p:nvPr>
            <p:ph type="title"/>
          </p:nvPr>
        </p:nvSpPr>
        <p:spPr>
          <a:xfrm>
            <a:off x="576072" y="238539"/>
            <a:ext cx="11018520" cy="1434415"/>
          </a:xfrm>
        </p:spPr>
        <p:txBody>
          <a:bodyPr anchor="b">
            <a:normAutofit/>
          </a:bodyPr>
          <a:lstStyle/>
          <a:p>
            <a:r>
              <a:rPr lang="en-US" sz="7200"/>
              <a:t>Introduction</a:t>
            </a:r>
          </a:p>
        </p:txBody>
      </p:sp>
      <p:sp>
        <p:nvSpPr>
          <p:cNvPr id="206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43AAEA"/>
          </a:solidFill>
          <a:ln w="38100" cap="rnd">
            <a:solidFill>
              <a:srgbClr val="43AAE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1E217F-388A-3CDA-3D3C-A1DC4885F13C}"/>
              </a:ext>
            </a:extLst>
          </p:cNvPr>
          <p:cNvSpPr>
            <a:spLocks noGrp="1"/>
          </p:cNvSpPr>
          <p:nvPr>
            <p:ph idx="1"/>
          </p:nvPr>
        </p:nvSpPr>
        <p:spPr>
          <a:xfrm>
            <a:off x="572493" y="2071316"/>
            <a:ext cx="6713552" cy="4119172"/>
          </a:xfrm>
        </p:spPr>
        <p:txBody>
          <a:bodyPr anchor="t">
            <a:normAutofit/>
          </a:bodyPr>
          <a:lstStyle/>
          <a:p>
            <a:pPr marL="0" indent="0">
              <a:buNone/>
            </a:pPr>
            <a:r>
              <a:rPr lang="en-US"/>
              <a:t>Welcome, everyone. Today, We’re excited to present our analysis of the “</a:t>
            </a:r>
            <a:r>
              <a:rPr lang="en-US" err="1"/>
              <a:t>CarsData</a:t>
            </a:r>
            <a:r>
              <a:rPr lang="en-US"/>
              <a:t>” dataset. Our goal is to dive into this dataset, uncover insights, and share our findings with you. Throughout this presentation, we’ll provide an overview of the dataset, address research questions, showcase data visualization, explore SQL queries, and highlight key findings.</a:t>
            </a:r>
          </a:p>
          <a:p>
            <a:pPr marL="0" indent="0">
              <a:buNone/>
            </a:pPr>
            <a:endParaRPr lang="en-US"/>
          </a:p>
          <a:p>
            <a:pPr marL="0" indent="0">
              <a:buNone/>
            </a:pPr>
            <a:r>
              <a:rPr lang="en-US" b="1"/>
              <a:t>Let's dive in and explore the amazing world of automotive data together.</a:t>
            </a:r>
          </a:p>
        </p:txBody>
      </p:sp>
      <p:pic>
        <p:nvPicPr>
          <p:cNvPr id="2050" name="Picture 2" descr="Cover image">
            <a:extLst>
              <a:ext uri="{FF2B5EF4-FFF2-40B4-BE49-F238E27FC236}">
                <a16:creationId xmlns:a16="http://schemas.microsoft.com/office/drawing/2014/main" id="{111F076B-B82B-59F6-3F94-F0F4A61B6D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50" r="32908"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633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7F05-8D51-9E34-EEF8-0AAAE8AE83E5}"/>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B0B841F2-FC3C-5D87-5FEA-D9B6CEFBC71E}"/>
              </a:ext>
            </a:extLst>
          </p:cNvPr>
          <p:cNvSpPr>
            <a:spLocks noGrp="1"/>
          </p:cNvSpPr>
          <p:nvPr>
            <p:ph idx="1"/>
          </p:nvPr>
        </p:nvSpPr>
        <p:spPr>
          <a:xfrm>
            <a:off x="838200" y="1807779"/>
            <a:ext cx="10515600" cy="5050221"/>
          </a:xfrm>
        </p:spPr>
        <p:txBody>
          <a:bodyPr numCol="2">
            <a:normAutofit/>
          </a:bodyPr>
          <a:lstStyle/>
          <a:p>
            <a:r>
              <a:rPr lang="en-US" b="1"/>
              <a:t>Overview</a:t>
            </a:r>
            <a:endParaRPr lang="en-US"/>
          </a:p>
          <a:p>
            <a:pPr>
              <a:buFontTx/>
              <a:buChar char="-"/>
            </a:pPr>
            <a:r>
              <a:rPr lang="en-US"/>
              <a:t>Comprehensive vehicle information database.</a:t>
            </a:r>
          </a:p>
          <a:p>
            <a:pPr>
              <a:buFontTx/>
              <a:buChar char="-"/>
            </a:pPr>
            <a:r>
              <a:rPr lang="en-US"/>
              <a:t>Includes make, model, year, fuel type, transmission, price</a:t>
            </a:r>
          </a:p>
          <a:p>
            <a:pPr>
              <a:buFontTx/>
              <a:buChar char="-"/>
            </a:pPr>
            <a:r>
              <a:rPr lang="en-US"/>
              <a:t>Sourced from Kaggle, URL - </a:t>
            </a:r>
            <a:r>
              <a:rPr lang="en-US">
                <a:hlinkClick r:id="rId3"/>
              </a:rPr>
              <a:t>Vehicle Dataset from Kaggle</a:t>
            </a:r>
            <a:endParaRPr lang="en-US"/>
          </a:p>
          <a:p>
            <a:r>
              <a:rPr lang="en-US" b="1"/>
              <a:t>Reliability</a:t>
            </a:r>
            <a:r>
              <a:rPr lang="en-US"/>
              <a:t> </a:t>
            </a:r>
          </a:p>
          <a:p>
            <a:pPr>
              <a:buFontTx/>
              <a:buChar char="-"/>
            </a:pPr>
            <a:r>
              <a:rPr lang="en-US"/>
              <a:t>Data reliability hinges on Kaggle’s credibility</a:t>
            </a:r>
          </a:p>
          <a:p>
            <a:pPr>
              <a:buFontTx/>
              <a:buChar char="-"/>
            </a:pPr>
            <a:r>
              <a:rPr lang="en-US"/>
              <a:t>Acknowledges potential issues: incomplete lists, outdates data</a:t>
            </a:r>
          </a:p>
          <a:p>
            <a:pPr>
              <a:buFontTx/>
              <a:buChar char="-"/>
            </a:pPr>
            <a:r>
              <a:rPr lang="en-US"/>
              <a:t>Emphasizes thorough verification and cleaning</a:t>
            </a:r>
            <a:endParaRPr lang="en-US" b="1"/>
          </a:p>
          <a:p>
            <a:r>
              <a:rPr lang="en-US" b="1"/>
              <a:t>Data Cleaning</a:t>
            </a:r>
          </a:p>
          <a:p>
            <a:pPr>
              <a:buFontTx/>
              <a:buChar char="-"/>
            </a:pPr>
            <a:r>
              <a:rPr lang="en-US"/>
              <a:t>Addressed missing, duplicate, and inconsistent data</a:t>
            </a:r>
          </a:p>
          <a:p>
            <a:pPr>
              <a:buFontTx/>
              <a:buChar char="-"/>
            </a:pPr>
            <a:r>
              <a:rPr lang="en-US"/>
              <a:t>Improved data quality for meaningful analysis</a:t>
            </a:r>
          </a:p>
          <a:p>
            <a:pPr>
              <a:buFontTx/>
              <a:buChar char="-"/>
            </a:pPr>
            <a:r>
              <a:rPr lang="en-US"/>
              <a:t>Steps included handling missing data, removing duplicates, standardizing formats</a:t>
            </a:r>
          </a:p>
        </p:txBody>
      </p:sp>
    </p:spTree>
    <p:extLst>
      <p:ext uri="{BB962C8B-B14F-4D97-AF65-F5344CB8AC3E}">
        <p14:creationId xmlns:p14="http://schemas.microsoft.com/office/powerpoint/2010/main" val="21715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16D3F-0BDC-DAF1-5841-EDA2F4250672}"/>
              </a:ext>
            </a:extLst>
          </p:cNvPr>
          <p:cNvSpPr>
            <a:spLocks noGrp="1"/>
          </p:cNvSpPr>
          <p:nvPr>
            <p:ph type="title"/>
          </p:nvPr>
        </p:nvSpPr>
        <p:spPr>
          <a:xfrm>
            <a:off x="630936" y="640080"/>
            <a:ext cx="4818888" cy="1481328"/>
          </a:xfrm>
        </p:spPr>
        <p:txBody>
          <a:bodyPr anchor="b">
            <a:normAutofit/>
          </a:bodyPr>
          <a:lstStyle/>
          <a:p>
            <a:pPr>
              <a:lnSpc>
                <a:spcPct val="90000"/>
              </a:lnSpc>
            </a:pPr>
            <a:r>
              <a:rPr lang="en-US"/>
              <a:t>Dataset Overview</a:t>
            </a:r>
          </a:p>
        </p:txBody>
      </p:sp>
      <p:sp>
        <p:nvSpPr>
          <p:cNvPr id="2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43AAEA"/>
          </a:solidFill>
          <a:ln w="38100" cap="rnd">
            <a:solidFill>
              <a:srgbClr val="43AAE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2FF9D6-B1CC-D6FE-0E50-48E039F96DC6}"/>
              </a:ext>
            </a:extLst>
          </p:cNvPr>
          <p:cNvSpPr>
            <a:spLocks noGrp="1"/>
          </p:cNvSpPr>
          <p:nvPr>
            <p:ph idx="1"/>
          </p:nvPr>
        </p:nvSpPr>
        <p:spPr>
          <a:xfrm>
            <a:off x="630936" y="2660904"/>
            <a:ext cx="4818888" cy="3547872"/>
          </a:xfrm>
        </p:spPr>
        <p:txBody>
          <a:bodyPr numCol="1" anchor="t">
            <a:normAutofit/>
          </a:bodyPr>
          <a:lstStyle/>
          <a:p>
            <a:pPr marL="0" indent="0">
              <a:buNone/>
            </a:pPr>
            <a:r>
              <a:rPr lang="en-US"/>
              <a:t>A complete overview of the car world is presented in an "</a:t>
            </a:r>
            <a:r>
              <a:rPr lang="en-US" err="1"/>
              <a:t>CarsData</a:t>
            </a:r>
            <a:r>
              <a:rPr lang="en-US"/>
              <a:t>" data set, providing a variety of features for each vehicle model. It contains a number of columns that provide important information on the used vehicles included in this data set. </a:t>
            </a:r>
          </a:p>
          <a:p>
            <a:pPr marL="0" indent="0" algn="r">
              <a:buNone/>
            </a:pPr>
            <a:r>
              <a:rPr lang="en-US" sz="3600" b="1"/>
              <a:t>These Columns include:</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6" name="Picture 5" descr="A yellow arrow pointing up&#10;&#10;Description automatically generated">
            <a:extLst>
              <a:ext uri="{FF2B5EF4-FFF2-40B4-BE49-F238E27FC236}">
                <a16:creationId xmlns:a16="http://schemas.microsoft.com/office/drawing/2014/main" id="{CD5E0559-29C4-A3AD-913E-D611C9D4B86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rot="5400000">
            <a:off x="6829185" y="699516"/>
            <a:ext cx="3998694" cy="5458968"/>
          </a:xfrm>
          <a:prstGeom prst="rect">
            <a:avLst/>
          </a:prstGeom>
        </p:spPr>
      </p:pic>
    </p:spTree>
    <p:extLst>
      <p:ext uri="{BB962C8B-B14F-4D97-AF65-F5344CB8AC3E}">
        <p14:creationId xmlns:p14="http://schemas.microsoft.com/office/powerpoint/2010/main" val="86512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7927-294E-EFB9-C4C1-9CC9F9E2A280}"/>
              </a:ext>
            </a:extLst>
          </p:cNvPr>
          <p:cNvSpPr>
            <a:spLocks noGrp="1"/>
          </p:cNvSpPr>
          <p:nvPr>
            <p:ph type="title"/>
          </p:nvPr>
        </p:nvSpPr>
        <p:spPr/>
        <p:txBody>
          <a:bodyPr/>
          <a:lstStyle/>
          <a:p>
            <a:r>
              <a:rPr lang="en-US"/>
              <a:t>Dataset Overview	</a:t>
            </a:r>
          </a:p>
        </p:txBody>
      </p:sp>
      <p:sp>
        <p:nvSpPr>
          <p:cNvPr id="3" name="Content Placeholder 2">
            <a:extLst>
              <a:ext uri="{FF2B5EF4-FFF2-40B4-BE49-F238E27FC236}">
                <a16:creationId xmlns:a16="http://schemas.microsoft.com/office/drawing/2014/main" id="{1296BF72-F6EF-3500-76DD-DEE7EA3BBD19}"/>
              </a:ext>
            </a:extLst>
          </p:cNvPr>
          <p:cNvSpPr>
            <a:spLocks noGrp="1"/>
          </p:cNvSpPr>
          <p:nvPr>
            <p:ph idx="1"/>
          </p:nvPr>
        </p:nvSpPr>
        <p:spPr>
          <a:xfrm>
            <a:off x="838200" y="1929384"/>
            <a:ext cx="10515600" cy="4075157"/>
          </a:xfrm>
        </p:spPr>
        <p:txBody>
          <a:bodyPr vert="horz" lIns="91440" tIns="45720" rIns="91440" bIns="45720" numCol="2" rtlCol="0" anchor="t">
            <a:normAutofit/>
          </a:bodyPr>
          <a:lstStyle/>
          <a:p>
            <a:r>
              <a:rPr lang="en-US" sz="2400" b="1"/>
              <a:t>Make/Model: </a:t>
            </a:r>
            <a:r>
              <a:rPr lang="en-US" sz="2400"/>
              <a:t>Represents the brand/model</a:t>
            </a:r>
          </a:p>
          <a:p>
            <a:r>
              <a:rPr lang="en-US" sz="2400" b="1"/>
              <a:t>Price</a:t>
            </a:r>
            <a:r>
              <a:rPr lang="en-US" sz="2400"/>
              <a:t>: Indicate the price of each car model.</a:t>
            </a:r>
          </a:p>
          <a:p>
            <a:r>
              <a:rPr lang="en-US" sz="2400" b="1"/>
              <a:t>Year: </a:t>
            </a:r>
            <a:r>
              <a:rPr lang="en-US" sz="2400"/>
              <a:t>Denotes the manufacturing year of the car.</a:t>
            </a:r>
          </a:p>
          <a:p>
            <a:r>
              <a:rPr lang="en-US" sz="2400" b="1"/>
              <a:t>Fuel Type: </a:t>
            </a:r>
            <a:r>
              <a:rPr lang="en-US" sz="2400"/>
              <a:t>Specifies the type of fuel the car uses. (</a:t>
            </a:r>
            <a:r>
              <a:rPr lang="en-US" sz="2400" err="1"/>
              <a:t>eg.</a:t>
            </a:r>
            <a:r>
              <a:rPr lang="en-US" sz="2400"/>
              <a:t> Gasoline, Electric, E85 Flex Fuel)</a:t>
            </a:r>
          </a:p>
          <a:p>
            <a:r>
              <a:rPr lang="en-US" sz="2400" b="1"/>
              <a:t>Transmission</a:t>
            </a:r>
            <a:r>
              <a:rPr lang="en-US" sz="2400"/>
              <a:t>: Type of transmission systems.</a:t>
            </a:r>
          </a:p>
          <a:p>
            <a:r>
              <a:rPr lang="en-US" sz="2400" b="1"/>
              <a:t>State: </a:t>
            </a:r>
            <a:r>
              <a:rPr lang="en-US" sz="2400"/>
              <a:t>Indicates the State where the car is located.</a:t>
            </a:r>
          </a:p>
          <a:p>
            <a:r>
              <a:rPr lang="en-US" sz="2400" b="1" err="1"/>
              <a:t>InteriorColor</a:t>
            </a:r>
            <a:r>
              <a:rPr lang="en-US" sz="2400" b="1"/>
              <a:t>: </a:t>
            </a:r>
            <a:r>
              <a:rPr lang="en-US" sz="2400"/>
              <a:t>Represents the Interior color of the car.</a:t>
            </a:r>
          </a:p>
          <a:p>
            <a:r>
              <a:rPr lang="en-US" sz="2400" b="1"/>
              <a:t>Used/New: </a:t>
            </a:r>
            <a:r>
              <a:rPr lang="en-US" sz="2400"/>
              <a:t>Indicates weather the car is used or new.</a:t>
            </a:r>
          </a:p>
          <a:p>
            <a:r>
              <a:rPr lang="en-US" sz="2400" b="1" err="1"/>
              <a:t>SellerType</a:t>
            </a:r>
            <a:r>
              <a:rPr lang="en-US" sz="2400" b="1"/>
              <a:t>: </a:t>
            </a:r>
            <a:r>
              <a:rPr lang="en-US" sz="2400"/>
              <a:t>Indicates the type of seller.</a:t>
            </a:r>
          </a:p>
          <a:p>
            <a:r>
              <a:rPr lang="en-US" sz="2400" b="1"/>
              <a:t>Min MPG: </a:t>
            </a:r>
            <a:r>
              <a:rPr lang="en-US" sz="2400"/>
              <a:t>Denotes the min miles per gallon</a:t>
            </a:r>
          </a:p>
          <a:p>
            <a:r>
              <a:rPr lang="en-US" sz="2400" b="1"/>
              <a:t>Max MPG: </a:t>
            </a:r>
            <a:r>
              <a:rPr lang="en-US" sz="2400"/>
              <a:t>Maximum max miles per gallon</a:t>
            </a:r>
          </a:p>
          <a:p>
            <a:r>
              <a:rPr lang="en-US" sz="2400" b="1"/>
              <a:t>Drivetrain: </a:t>
            </a:r>
            <a:r>
              <a:rPr lang="en-US" sz="2400"/>
              <a:t>Types of  drivetrain systems (</a:t>
            </a:r>
            <a:r>
              <a:rPr lang="en-US" sz="2400" err="1"/>
              <a:t>eg</a:t>
            </a:r>
            <a:r>
              <a:rPr lang="en-US" sz="2400"/>
              <a:t>, FWD, RWD, AWD)</a:t>
            </a:r>
          </a:p>
        </p:txBody>
      </p:sp>
      <p:sp>
        <p:nvSpPr>
          <p:cNvPr id="5" name="TextBox 4">
            <a:extLst>
              <a:ext uri="{FF2B5EF4-FFF2-40B4-BE49-F238E27FC236}">
                <a16:creationId xmlns:a16="http://schemas.microsoft.com/office/drawing/2014/main" id="{0FE7D292-E12D-7BE3-265A-C2C0B8CE1431}"/>
              </a:ext>
            </a:extLst>
          </p:cNvPr>
          <p:cNvSpPr txBox="1"/>
          <p:nvPr/>
        </p:nvSpPr>
        <p:spPr>
          <a:xfrm>
            <a:off x="939800" y="6004541"/>
            <a:ext cx="10515600" cy="830997"/>
          </a:xfrm>
          <a:prstGeom prst="rect">
            <a:avLst/>
          </a:prstGeom>
          <a:noFill/>
        </p:spPr>
        <p:txBody>
          <a:bodyPr wrap="square" lIns="91440" tIns="45720" rIns="91440" bIns="45720" rtlCol="0" anchor="t">
            <a:spAutoFit/>
          </a:bodyPr>
          <a:lstStyle/>
          <a:p>
            <a:r>
              <a:rPr lang="en-US" sz="2400" b="1"/>
              <a:t>This databank provides valuable information on different aspects of cars, such as their specifications, cost and location. It provides a powerful source of information for analyzing and exploring, given the number of entries covering various car models.</a:t>
            </a:r>
          </a:p>
        </p:txBody>
      </p:sp>
    </p:spTree>
    <p:extLst>
      <p:ext uri="{BB962C8B-B14F-4D97-AF65-F5344CB8AC3E}">
        <p14:creationId xmlns:p14="http://schemas.microsoft.com/office/powerpoint/2010/main" val="94203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7F23-8B96-A56E-F349-A3FC89ABE33C}"/>
              </a:ext>
            </a:extLst>
          </p:cNvPr>
          <p:cNvSpPr>
            <a:spLocks noGrp="1"/>
          </p:cNvSpPr>
          <p:nvPr>
            <p:ph type="title"/>
          </p:nvPr>
        </p:nvSpPr>
        <p:spPr>
          <a:xfrm>
            <a:off x="838200" y="648509"/>
            <a:ext cx="10515600" cy="968607"/>
          </a:xfrm>
        </p:spPr>
        <p:txBody>
          <a:bodyPr>
            <a:noAutofit/>
          </a:bodyPr>
          <a:lstStyle/>
          <a:p>
            <a:r>
              <a:rPr lang="en-US" sz="3600"/>
              <a:t>Data Visualizations 1</a:t>
            </a:r>
            <a:br>
              <a:rPr lang="en-US" sz="3600"/>
            </a:br>
            <a:r>
              <a:rPr lang="en-GB" sz="3600"/>
              <a:t>Line Chart- </a:t>
            </a:r>
            <a:r>
              <a:rPr lang="en-GB" sz="3600" b="1"/>
              <a:t>What are average car prices in the top 15 priciest states?</a:t>
            </a:r>
            <a:br>
              <a:rPr lang="en-GB" sz="3600" b="1"/>
            </a:br>
            <a:endParaRPr lang="en-US" sz="3600"/>
          </a:p>
        </p:txBody>
      </p:sp>
      <p:sp>
        <p:nvSpPr>
          <p:cNvPr id="5" name="TextBox 4">
            <a:extLst>
              <a:ext uri="{FF2B5EF4-FFF2-40B4-BE49-F238E27FC236}">
                <a16:creationId xmlns:a16="http://schemas.microsoft.com/office/drawing/2014/main" id="{7A1875F1-546B-9846-BB59-7D6E8035DA15}"/>
              </a:ext>
            </a:extLst>
          </p:cNvPr>
          <p:cNvSpPr txBox="1"/>
          <p:nvPr/>
        </p:nvSpPr>
        <p:spPr>
          <a:xfrm>
            <a:off x="1364117" y="5928042"/>
            <a:ext cx="9897316" cy="830997"/>
          </a:xfrm>
          <a:prstGeom prst="rect">
            <a:avLst/>
          </a:prstGeom>
          <a:noFill/>
        </p:spPr>
        <p:txBody>
          <a:bodyPr wrap="square" rtlCol="0">
            <a:spAutoFit/>
          </a:bodyPr>
          <a:lstStyle/>
          <a:p>
            <a:r>
              <a:rPr lang="en-US" sz="1600" b="0" i="0" u="none" strike="noStrike">
                <a:effectLst/>
              </a:rPr>
              <a:t>The bar chart provides a comprehensive view of the average distribution of car prices within the top 10 states with the highest prices. By visually comparing the pricing patterns across these regions, it enables the identification of variations in pricing, thereby providing insights into the relative affordability of cars in different areas within the top 10. It's important to note that this chart represents a snapshot of average prices and does not depict pricing trends over a specific period of time.</a:t>
            </a:r>
            <a:endParaRPr lang="en-US" sz="1600" b="1"/>
          </a:p>
        </p:txBody>
      </p:sp>
      <p:sp>
        <p:nvSpPr>
          <p:cNvPr id="17" name="TextBox 16">
            <a:extLst>
              <a:ext uri="{FF2B5EF4-FFF2-40B4-BE49-F238E27FC236}">
                <a16:creationId xmlns:a16="http://schemas.microsoft.com/office/drawing/2014/main" id="{37C982A7-3FF3-C82B-42AA-3D86E3563C80}"/>
              </a:ext>
            </a:extLst>
          </p:cNvPr>
          <p:cNvSpPr txBox="1"/>
          <p:nvPr/>
        </p:nvSpPr>
        <p:spPr>
          <a:xfrm>
            <a:off x="1271752" y="5809381"/>
            <a:ext cx="184731" cy="400110"/>
          </a:xfrm>
          <a:prstGeom prst="rect">
            <a:avLst/>
          </a:prstGeom>
          <a:noFill/>
        </p:spPr>
        <p:txBody>
          <a:bodyPr wrap="none" rtlCol="0">
            <a:spAutoFit/>
          </a:bodyPr>
          <a:lstStyle/>
          <a:p>
            <a:endParaRPr lang="en-US" sz="2000"/>
          </a:p>
        </p:txBody>
      </p:sp>
      <p:pic>
        <p:nvPicPr>
          <p:cNvPr id="10" name="Content Placeholder 9" descr="A graph of a cost of cars&#10;&#10;Description automatically generated">
            <a:extLst>
              <a:ext uri="{FF2B5EF4-FFF2-40B4-BE49-F238E27FC236}">
                <a16:creationId xmlns:a16="http://schemas.microsoft.com/office/drawing/2014/main" id="{8DDA1809-AFA9-31FB-AD30-749C9E43B118}"/>
              </a:ext>
            </a:extLst>
          </p:cNvPr>
          <p:cNvPicPr>
            <a:picLocks noGrp="1" noChangeAspect="1"/>
          </p:cNvPicPr>
          <p:nvPr>
            <p:ph idx="1"/>
          </p:nvPr>
        </p:nvPicPr>
        <p:blipFill>
          <a:blip r:embed="rId3"/>
          <a:stretch>
            <a:fillRect/>
          </a:stretch>
        </p:blipFill>
        <p:spPr>
          <a:xfrm>
            <a:off x="838200" y="1762486"/>
            <a:ext cx="10515600" cy="4046895"/>
          </a:xfrm>
        </p:spPr>
      </p:pic>
      <p:sp>
        <p:nvSpPr>
          <p:cNvPr id="3" name="TextBox 2">
            <a:extLst>
              <a:ext uri="{FF2B5EF4-FFF2-40B4-BE49-F238E27FC236}">
                <a16:creationId xmlns:a16="http://schemas.microsoft.com/office/drawing/2014/main" id="{8AE3792A-B82E-CEEE-06C4-E6BAA70E7AE0}"/>
              </a:ext>
            </a:extLst>
          </p:cNvPr>
          <p:cNvSpPr txBox="1"/>
          <p:nvPr/>
        </p:nvSpPr>
        <p:spPr>
          <a:xfrm>
            <a:off x="9802606" y="1808726"/>
            <a:ext cx="1551194" cy="461665"/>
          </a:xfrm>
          <a:prstGeom prst="rect">
            <a:avLst/>
          </a:prstGeom>
          <a:noFill/>
        </p:spPr>
        <p:txBody>
          <a:bodyPr wrap="square" rtlCol="0">
            <a:spAutoFit/>
          </a:bodyPr>
          <a:lstStyle/>
          <a:p>
            <a:r>
              <a:rPr lang="en-US" sz="2400" b="1"/>
              <a:t>Created By Tableau</a:t>
            </a:r>
          </a:p>
        </p:txBody>
      </p:sp>
    </p:spTree>
    <p:extLst>
      <p:ext uri="{BB962C8B-B14F-4D97-AF65-F5344CB8AC3E}">
        <p14:creationId xmlns:p14="http://schemas.microsoft.com/office/powerpoint/2010/main" val="94285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F4F7-69E8-558D-CDB3-5A2A9C49A728}"/>
              </a:ext>
            </a:extLst>
          </p:cNvPr>
          <p:cNvSpPr>
            <a:spLocks noGrp="1"/>
          </p:cNvSpPr>
          <p:nvPr>
            <p:ph type="title"/>
          </p:nvPr>
        </p:nvSpPr>
        <p:spPr>
          <a:xfrm>
            <a:off x="838199" y="483163"/>
            <a:ext cx="10515600" cy="1325563"/>
          </a:xfrm>
        </p:spPr>
        <p:txBody>
          <a:bodyPr>
            <a:normAutofit fontScale="90000"/>
          </a:bodyPr>
          <a:lstStyle/>
          <a:p>
            <a:r>
              <a:rPr lang="en-US" sz="3600"/>
              <a:t>Data Visualizations 2</a:t>
            </a:r>
            <a:br>
              <a:rPr lang="en-US" sz="3600"/>
            </a:br>
            <a:r>
              <a:rPr lang="en-GB" sz="3600"/>
              <a:t>Bar Chart - </a:t>
            </a:r>
            <a:r>
              <a:rPr lang="en-US" sz="3600" b="1"/>
              <a:t>Which top 20 Car Models have the highest average price?</a:t>
            </a:r>
            <a:br>
              <a:rPr lang="en-US" sz="3600" b="1"/>
            </a:br>
            <a:endParaRPr lang="en-US" sz="3600"/>
          </a:p>
        </p:txBody>
      </p:sp>
      <p:sp>
        <p:nvSpPr>
          <p:cNvPr id="5" name="Right Arrow 4">
            <a:extLst>
              <a:ext uri="{FF2B5EF4-FFF2-40B4-BE49-F238E27FC236}">
                <a16:creationId xmlns:a16="http://schemas.microsoft.com/office/drawing/2014/main" id="{23DB8FA4-CE67-F185-2BBC-5A76A6B690F9}"/>
              </a:ext>
            </a:extLst>
          </p:cNvPr>
          <p:cNvSpPr/>
          <p:nvPr/>
        </p:nvSpPr>
        <p:spPr>
          <a:xfrm>
            <a:off x="2396359" y="3121572"/>
            <a:ext cx="451944" cy="1891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CE85A2-FB65-562B-3CC1-C050BED3DB17}"/>
              </a:ext>
            </a:extLst>
          </p:cNvPr>
          <p:cNvSpPr txBox="1"/>
          <p:nvPr/>
        </p:nvSpPr>
        <p:spPr>
          <a:xfrm>
            <a:off x="838200" y="6061685"/>
            <a:ext cx="10723179" cy="769441"/>
          </a:xfrm>
          <a:prstGeom prst="rect">
            <a:avLst/>
          </a:prstGeom>
          <a:noFill/>
        </p:spPr>
        <p:txBody>
          <a:bodyPr wrap="square" rtlCol="0">
            <a:spAutoFit/>
          </a:bodyPr>
          <a:lstStyle/>
          <a:p>
            <a:r>
              <a:rPr lang="en-US" sz="2200" b="1"/>
              <a:t>The bar chart visually represents the average prices of the top 20 car models, offering insights into pricing trends and model popularity. This visualization aids in identifying which car models command higher or lower prices in the market, providing valuable information for consumers and industry stakeholders.</a:t>
            </a:r>
          </a:p>
        </p:txBody>
      </p:sp>
      <p:pic>
        <p:nvPicPr>
          <p:cNvPr id="8" name="Content Placeholder 7" descr="A graph of a number of blue and white bars&#10;&#10;Description automatically generated with medium confidence">
            <a:extLst>
              <a:ext uri="{FF2B5EF4-FFF2-40B4-BE49-F238E27FC236}">
                <a16:creationId xmlns:a16="http://schemas.microsoft.com/office/drawing/2014/main" id="{0CAB268E-3665-1A97-F85C-3B538C6434E9}"/>
              </a:ext>
            </a:extLst>
          </p:cNvPr>
          <p:cNvPicPr>
            <a:picLocks noGrp="1" noChangeAspect="1"/>
          </p:cNvPicPr>
          <p:nvPr>
            <p:ph idx="1"/>
          </p:nvPr>
        </p:nvPicPr>
        <p:blipFill>
          <a:blip r:embed="rId3"/>
          <a:stretch>
            <a:fillRect/>
          </a:stretch>
        </p:blipFill>
        <p:spPr>
          <a:xfrm>
            <a:off x="838199" y="1742016"/>
            <a:ext cx="10515600" cy="4386379"/>
          </a:xfrm>
        </p:spPr>
      </p:pic>
      <p:sp>
        <p:nvSpPr>
          <p:cNvPr id="3" name="TextBox 2">
            <a:extLst>
              <a:ext uri="{FF2B5EF4-FFF2-40B4-BE49-F238E27FC236}">
                <a16:creationId xmlns:a16="http://schemas.microsoft.com/office/drawing/2014/main" id="{A5D09314-E631-1851-C95E-F5D410EC98ED}"/>
              </a:ext>
            </a:extLst>
          </p:cNvPr>
          <p:cNvSpPr txBox="1"/>
          <p:nvPr/>
        </p:nvSpPr>
        <p:spPr>
          <a:xfrm>
            <a:off x="9802606" y="1808726"/>
            <a:ext cx="1551194" cy="461665"/>
          </a:xfrm>
          <a:prstGeom prst="rect">
            <a:avLst/>
          </a:prstGeom>
          <a:noFill/>
        </p:spPr>
        <p:txBody>
          <a:bodyPr wrap="square" rtlCol="0">
            <a:spAutoFit/>
          </a:bodyPr>
          <a:lstStyle/>
          <a:p>
            <a:r>
              <a:rPr lang="en-US" sz="2400" b="1"/>
              <a:t>Created By Tableau</a:t>
            </a:r>
          </a:p>
        </p:txBody>
      </p:sp>
    </p:spTree>
    <p:extLst>
      <p:ext uri="{BB962C8B-B14F-4D97-AF65-F5344CB8AC3E}">
        <p14:creationId xmlns:p14="http://schemas.microsoft.com/office/powerpoint/2010/main" val="48813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3AAEA"/>
          </a:solidFill>
          <a:ln w="38100" cap="rnd">
            <a:solidFill>
              <a:srgbClr val="43AAE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4009C-F42F-18F9-4830-0521E4B633F5}"/>
              </a:ext>
            </a:extLst>
          </p:cNvPr>
          <p:cNvSpPr>
            <a:spLocks noGrp="1"/>
          </p:cNvSpPr>
          <p:nvPr>
            <p:ph type="title"/>
          </p:nvPr>
        </p:nvSpPr>
        <p:spPr>
          <a:xfrm>
            <a:off x="640079" y="151098"/>
            <a:ext cx="6894576" cy="1783080"/>
          </a:xfrm>
        </p:spPr>
        <p:txBody>
          <a:bodyPr anchor="b">
            <a:normAutofit/>
          </a:bodyPr>
          <a:lstStyle/>
          <a:p>
            <a:pPr>
              <a:lnSpc>
                <a:spcPct val="90000"/>
              </a:lnSpc>
            </a:pPr>
            <a:r>
              <a:rPr lang="en-US" sz="5600"/>
              <a:t>SQL Queries &amp; Results;</a:t>
            </a:r>
          </a:p>
        </p:txBody>
      </p:sp>
      <p:sp>
        <p:nvSpPr>
          <p:cNvPr id="3" name="Content Placeholder 2">
            <a:extLst>
              <a:ext uri="{FF2B5EF4-FFF2-40B4-BE49-F238E27FC236}">
                <a16:creationId xmlns:a16="http://schemas.microsoft.com/office/drawing/2014/main" id="{0BFF9CFF-9D28-7D1E-F3A4-9BB08F7C4CBB}"/>
              </a:ext>
            </a:extLst>
          </p:cNvPr>
          <p:cNvSpPr>
            <a:spLocks noGrp="1"/>
          </p:cNvSpPr>
          <p:nvPr>
            <p:ph idx="1"/>
          </p:nvPr>
        </p:nvSpPr>
        <p:spPr>
          <a:xfrm>
            <a:off x="640079" y="1775012"/>
            <a:ext cx="7180729" cy="5082988"/>
          </a:xfrm>
        </p:spPr>
        <p:txBody>
          <a:bodyPr>
            <a:normAutofit fontScale="70000" lnSpcReduction="20000"/>
          </a:bodyPr>
          <a:lstStyle/>
          <a:p>
            <a:pPr marL="0" indent="0">
              <a:lnSpc>
                <a:spcPct val="100000"/>
              </a:lnSpc>
              <a:buNone/>
            </a:pPr>
            <a:r>
              <a:rPr lang="en-US" sz="3400" b="1"/>
              <a:t>1. What is the difference in Average Max mileage (MPG) between used cars with automatic and manual transmissions?</a:t>
            </a:r>
          </a:p>
          <a:p>
            <a:pPr marL="0" indent="0">
              <a:lnSpc>
                <a:spcPct val="100000"/>
              </a:lnSpc>
              <a:buNone/>
            </a:pPr>
            <a:r>
              <a:rPr lang="en-US" sz="2600" b="1"/>
              <a:t>Average Max Mileage Variation by Transmission Type:</a:t>
            </a:r>
            <a:endParaRPr lang="en-US" sz="2600" b="1">
              <a:highlight>
                <a:srgbClr val="FFFF00"/>
              </a:highlight>
            </a:endParaRPr>
          </a:p>
          <a:p>
            <a:pPr marL="0" indent="0">
              <a:lnSpc>
                <a:spcPct val="100000"/>
              </a:lnSpc>
              <a:buNone/>
            </a:pPr>
            <a:r>
              <a:rPr lang="en-US" sz="2900" b="1">
                <a:highlight>
                  <a:srgbClr val="FFFF00"/>
                </a:highlight>
              </a:rPr>
              <a:t>SELECT Transmission, AVG(</a:t>
            </a:r>
            <a:r>
              <a:rPr lang="en-US" sz="2900" b="1" err="1">
                <a:highlight>
                  <a:srgbClr val="FFFF00"/>
                </a:highlight>
              </a:rPr>
              <a:t>MaxMPG</a:t>
            </a:r>
            <a:r>
              <a:rPr lang="en-US" sz="2900" b="1">
                <a:highlight>
                  <a:srgbClr val="FFFF00"/>
                </a:highlight>
              </a:rPr>
              <a:t>) AS </a:t>
            </a:r>
            <a:r>
              <a:rPr lang="en-US" sz="2900" b="1" err="1">
                <a:highlight>
                  <a:srgbClr val="FFFF00"/>
                </a:highlight>
              </a:rPr>
              <a:t>AverageMPG</a:t>
            </a:r>
            <a:endParaRPr lang="en-US" sz="2900" b="1">
              <a:highlight>
                <a:srgbClr val="FFFF00"/>
              </a:highlight>
            </a:endParaRPr>
          </a:p>
          <a:p>
            <a:pPr marL="0" indent="0">
              <a:lnSpc>
                <a:spcPct val="100000"/>
              </a:lnSpc>
              <a:buNone/>
            </a:pPr>
            <a:r>
              <a:rPr lang="en-US" sz="2900" b="1">
                <a:highlight>
                  <a:srgbClr val="FFFF00"/>
                </a:highlight>
              </a:rPr>
              <a:t>FROM CarsData1</a:t>
            </a:r>
          </a:p>
          <a:p>
            <a:pPr marL="0" indent="0">
              <a:lnSpc>
                <a:spcPct val="100000"/>
              </a:lnSpc>
              <a:buNone/>
            </a:pPr>
            <a:r>
              <a:rPr lang="en-US" sz="2900" b="1">
                <a:highlight>
                  <a:srgbClr val="FFFF00"/>
                </a:highlight>
              </a:rPr>
              <a:t>GROUP By Transmission</a:t>
            </a:r>
          </a:p>
          <a:p>
            <a:pPr marL="0" indent="0">
              <a:lnSpc>
                <a:spcPct val="100000"/>
              </a:lnSpc>
              <a:buNone/>
            </a:pPr>
            <a:endParaRPr lang="en-US" sz="1500"/>
          </a:p>
          <a:p>
            <a:pPr marL="0" indent="0">
              <a:lnSpc>
                <a:spcPct val="100000"/>
              </a:lnSpc>
              <a:buNone/>
            </a:pPr>
            <a:r>
              <a:rPr lang="en-US" sz="3100" b="1"/>
              <a:t>2. What are the three most common interior colors in the used cars?</a:t>
            </a:r>
          </a:p>
          <a:p>
            <a:pPr marL="0" indent="0">
              <a:lnSpc>
                <a:spcPct val="100000"/>
              </a:lnSpc>
              <a:buNone/>
            </a:pPr>
            <a:r>
              <a:rPr lang="en-US" sz="2600" b="1"/>
              <a:t>Top 3 Interior Colors Among Used Cars:</a:t>
            </a:r>
          </a:p>
          <a:p>
            <a:pPr marL="0" indent="0">
              <a:lnSpc>
                <a:spcPct val="100000"/>
              </a:lnSpc>
              <a:buNone/>
            </a:pPr>
            <a:r>
              <a:rPr lang="en-US" sz="2600" b="1">
                <a:highlight>
                  <a:srgbClr val="FFFF00"/>
                </a:highlight>
              </a:rPr>
              <a:t>SELECT </a:t>
            </a:r>
            <a:r>
              <a:rPr lang="en-US" sz="2600" b="1" err="1">
                <a:highlight>
                  <a:srgbClr val="FFFF00"/>
                </a:highlight>
              </a:rPr>
              <a:t>InteriorColor</a:t>
            </a:r>
            <a:r>
              <a:rPr lang="en-US" sz="2600" b="1">
                <a:highlight>
                  <a:srgbClr val="FFFF00"/>
                </a:highlight>
              </a:rPr>
              <a:t>, COUNT(*) AS Count</a:t>
            </a:r>
          </a:p>
          <a:p>
            <a:pPr marL="0" indent="0">
              <a:lnSpc>
                <a:spcPct val="100000"/>
              </a:lnSpc>
              <a:buNone/>
            </a:pPr>
            <a:r>
              <a:rPr lang="en-US" sz="2600" b="1">
                <a:highlight>
                  <a:srgbClr val="FFFF00"/>
                </a:highlight>
              </a:rPr>
              <a:t>FROM CarsData1</a:t>
            </a:r>
          </a:p>
          <a:p>
            <a:pPr marL="0" indent="0">
              <a:lnSpc>
                <a:spcPct val="100000"/>
              </a:lnSpc>
              <a:buNone/>
            </a:pPr>
            <a:r>
              <a:rPr lang="en-US" sz="2600" b="1">
                <a:highlight>
                  <a:srgbClr val="FFFF00"/>
                </a:highlight>
              </a:rPr>
              <a:t>GROUP BY </a:t>
            </a:r>
            <a:r>
              <a:rPr lang="en-US" sz="2600" b="1" err="1">
                <a:highlight>
                  <a:srgbClr val="FFFF00"/>
                </a:highlight>
              </a:rPr>
              <a:t>InteriorColor</a:t>
            </a:r>
            <a:endParaRPr lang="en-US" sz="2600" b="1">
              <a:highlight>
                <a:srgbClr val="FFFF00"/>
              </a:highlight>
            </a:endParaRPr>
          </a:p>
          <a:p>
            <a:pPr marL="0" indent="0">
              <a:lnSpc>
                <a:spcPct val="100000"/>
              </a:lnSpc>
              <a:buNone/>
            </a:pPr>
            <a:r>
              <a:rPr lang="en-US" sz="2600" b="1">
                <a:highlight>
                  <a:srgbClr val="FFFF00"/>
                </a:highlight>
              </a:rPr>
              <a:t>ORDER BY Count DESC</a:t>
            </a:r>
          </a:p>
          <a:p>
            <a:pPr marL="0" indent="0">
              <a:lnSpc>
                <a:spcPct val="100000"/>
              </a:lnSpc>
              <a:buNone/>
            </a:pPr>
            <a:r>
              <a:rPr lang="en-US" sz="2600" b="1">
                <a:highlight>
                  <a:srgbClr val="FFFF00"/>
                </a:highlight>
              </a:rPr>
              <a:t>Limit 3;</a:t>
            </a:r>
          </a:p>
          <a:p>
            <a:pPr marL="0" indent="0">
              <a:lnSpc>
                <a:spcPct val="100000"/>
              </a:lnSpc>
              <a:buNone/>
            </a:pPr>
            <a:endParaRPr lang="en-US" sz="1500"/>
          </a:p>
          <a:p>
            <a:pPr marL="514350" indent="-514350">
              <a:lnSpc>
                <a:spcPct val="100000"/>
              </a:lnSpc>
              <a:buAutoNum type="arabicPeriod"/>
            </a:pPr>
            <a:endParaRPr lang="en-US" sz="1500"/>
          </a:p>
        </p:txBody>
      </p:sp>
      <p:pic>
        <p:nvPicPr>
          <p:cNvPr id="6" name="Picture 5" descr="A table with numbers and text&#10;&#10;Description automatically generated">
            <a:extLst>
              <a:ext uri="{FF2B5EF4-FFF2-40B4-BE49-F238E27FC236}">
                <a16:creationId xmlns:a16="http://schemas.microsoft.com/office/drawing/2014/main" id="{93FCBCFF-A84F-CB0A-35BF-0397756156C9}"/>
              </a:ext>
            </a:extLst>
          </p:cNvPr>
          <p:cNvPicPr>
            <a:picLocks noChangeAspect="1"/>
          </p:cNvPicPr>
          <p:nvPr/>
        </p:nvPicPr>
        <p:blipFill>
          <a:blip r:embed="rId3"/>
          <a:stretch>
            <a:fillRect/>
          </a:stretch>
        </p:blipFill>
        <p:spPr>
          <a:xfrm>
            <a:off x="8046419" y="307427"/>
            <a:ext cx="3505502" cy="468660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B1A82D2-550B-9CD8-E466-8CA39D90E17E}"/>
              </a:ext>
            </a:extLst>
          </p:cNvPr>
          <p:cNvPicPr>
            <a:picLocks noChangeAspect="1"/>
          </p:cNvPicPr>
          <p:nvPr/>
        </p:nvPicPr>
        <p:blipFill>
          <a:blip r:embed="rId4"/>
          <a:stretch>
            <a:fillRect/>
          </a:stretch>
        </p:blipFill>
        <p:spPr>
          <a:xfrm>
            <a:off x="8199548" y="5301459"/>
            <a:ext cx="3199244" cy="1308024"/>
          </a:xfrm>
          <a:prstGeom prst="rect">
            <a:avLst/>
          </a:prstGeom>
        </p:spPr>
      </p:pic>
      <p:sp>
        <p:nvSpPr>
          <p:cNvPr id="8" name="Right Arrow 7">
            <a:extLst>
              <a:ext uri="{FF2B5EF4-FFF2-40B4-BE49-F238E27FC236}">
                <a16:creationId xmlns:a16="http://schemas.microsoft.com/office/drawing/2014/main" id="{7982577B-633B-392A-B98F-0DDC43BBFD61}"/>
              </a:ext>
            </a:extLst>
          </p:cNvPr>
          <p:cNvSpPr/>
          <p:nvPr/>
        </p:nvSpPr>
        <p:spPr>
          <a:xfrm>
            <a:off x="5820123" y="3025248"/>
            <a:ext cx="1829183" cy="4834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89C7E92C-E50D-159A-E696-F8B29C96ECE0}"/>
              </a:ext>
            </a:extLst>
          </p:cNvPr>
          <p:cNvSpPr/>
          <p:nvPr/>
        </p:nvSpPr>
        <p:spPr>
          <a:xfrm>
            <a:off x="5348504" y="5547607"/>
            <a:ext cx="2186151" cy="348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48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F4F7-69E8-558D-CDB3-5A2A9C49A728}"/>
              </a:ext>
            </a:extLst>
          </p:cNvPr>
          <p:cNvSpPr>
            <a:spLocks noGrp="1"/>
          </p:cNvSpPr>
          <p:nvPr>
            <p:ph type="title"/>
          </p:nvPr>
        </p:nvSpPr>
        <p:spPr>
          <a:xfrm>
            <a:off x="838197" y="830759"/>
            <a:ext cx="10515599" cy="923544"/>
          </a:xfrm>
        </p:spPr>
        <p:txBody>
          <a:bodyPr>
            <a:normAutofit fontScale="90000"/>
          </a:bodyPr>
          <a:lstStyle/>
          <a:p>
            <a:r>
              <a:rPr lang="en-US" sz="3600"/>
              <a:t>Data Visualizations 3 and SQL</a:t>
            </a:r>
            <a:br>
              <a:rPr lang="en-US" sz="2700"/>
            </a:br>
            <a:r>
              <a:rPr lang="en-GB" sz="2700"/>
              <a:t>Line Chart -</a:t>
            </a:r>
            <a:r>
              <a:rPr lang="en-US" sz="2800" b="1"/>
              <a:t>How has the price trend evolved for Acura over the past ten years?</a:t>
            </a:r>
            <a:br>
              <a:rPr lang="en-US" sz="3600" b="1"/>
            </a:br>
            <a:endParaRPr lang="en-US" sz="3600"/>
          </a:p>
        </p:txBody>
      </p:sp>
      <p:sp>
        <p:nvSpPr>
          <p:cNvPr id="6" name="TextBox 5">
            <a:extLst>
              <a:ext uri="{FF2B5EF4-FFF2-40B4-BE49-F238E27FC236}">
                <a16:creationId xmlns:a16="http://schemas.microsoft.com/office/drawing/2014/main" id="{4CCE85A2-FB65-562B-3CC1-C050BED3DB17}"/>
              </a:ext>
            </a:extLst>
          </p:cNvPr>
          <p:cNvSpPr txBox="1"/>
          <p:nvPr/>
        </p:nvSpPr>
        <p:spPr>
          <a:xfrm>
            <a:off x="838197" y="6236048"/>
            <a:ext cx="10723179" cy="430887"/>
          </a:xfrm>
          <a:prstGeom prst="rect">
            <a:avLst/>
          </a:prstGeom>
          <a:noFill/>
        </p:spPr>
        <p:txBody>
          <a:bodyPr wrap="square" rtlCol="0">
            <a:spAutoFit/>
          </a:bodyPr>
          <a:lstStyle/>
          <a:p>
            <a:r>
              <a:rPr lang="en-US" sz="2200" b="1"/>
              <a:t>This visualization offers a clear depiction of how Acura vehicle prices have changed over time, aiding in understanding pricing patterns and trends.</a:t>
            </a:r>
          </a:p>
        </p:txBody>
      </p:sp>
      <p:pic>
        <p:nvPicPr>
          <p:cNvPr id="11" name="Picture 10" descr="A graph with a line going up&#10;&#10;Description automatically generated">
            <a:extLst>
              <a:ext uri="{FF2B5EF4-FFF2-40B4-BE49-F238E27FC236}">
                <a16:creationId xmlns:a16="http://schemas.microsoft.com/office/drawing/2014/main" id="{FC87B1F4-E385-5CA6-25A4-119839A458B3}"/>
              </a:ext>
            </a:extLst>
          </p:cNvPr>
          <p:cNvPicPr>
            <a:picLocks noChangeAspect="1"/>
          </p:cNvPicPr>
          <p:nvPr/>
        </p:nvPicPr>
        <p:blipFill>
          <a:blip r:embed="rId3"/>
          <a:stretch>
            <a:fillRect/>
          </a:stretch>
        </p:blipFill>
        <p:spPr>
          <a:xfrm>
            <a:off x="5114642" y="1964990"/>
            <a:ext cx="6926504" cy="4097857"/>
          </a:xfrm>
          <a:prstGeom prst="rect">
            <a:avLst/>
          </a:prstGeom>
        </p:spPr>
      </p:pic>
      <p:sp>
        <p:nvSpPr>
          <p:cNvPr id="4" name="Content Placeholder 3">
            <a:extLst>
              <a:ext uri="{FF2B5EF4-FFF2-40B4-BE49-F238E27FC236}">
                <a16:creationId xmlns:a16="http://schemas.microsoft.com/office/drawing/2014/main" id="{32F4F8CB-E798-0557-C470-17DC216FEE8F}"/>
              </a:ext>
            </a:extLst>
          </p:cNvPr>
          <p:cNvSpPr>
            <a:spLocks noGrp="1"/>
          </p:cNvSpPr>
          <p:nvPr>
            <p:ph idx="1"/>
          </p:nvPr>
        </p:nvSpPr>
        <p:spPr>
          <a:xfrm>
            <a:off x="838197" y="1870270"/>
            <a:ext cx="10515600" cy="4251960"/>
          </a:xfrm>
        </p:spPr>
        <p:txBody>
          <a:bodyPr>
            <a:normAutofit/>
          </a:bodyPr>
          <a:lstStyle/>
          <a:p>
            <a:pPr marL="0" indent="0">
              <a:buNone/>
            </a:pPr>
            <a:r>
              <a:rPr lang="en-US" sz="1800">
                <a:highlight>
                  <a:srgbClr val="FFFF00"/>
                </a:highlight>
              </a:rPr>
              <a:t>SELECT Year, AVG(CAST(REPLACE(Price, '$', '') AS DECIMAL(10,2))) AS </a:t>
            </a:r>
            <a:r>
              <a:rPr lang="en-US" sz="1800" err="1">
                <a:highlight>
                  <a:srgbClr val="FFFF00"/>
                </a:highlight>
              </a:rPr>
              <a:t>Average_Price</a:t>
            </a:r>
            <a:endParaRPr lang="en-US" sz="1800">
              <a:highlight>
                <a:srgbClr val="FFFF00"/>
              </a:highlight>
            </a:endParaRPr>
          </a:p>
          <a:p>
            <a:pPr marL="0" indent="0">
              <a:buNone/>
            </a:pPr>
            <a:r>
              <a:rPr lang="en-US" sz="1800">
                <a:highlight>
                  <a:srgbClr val="FFFF00"/>
                </a:highlight>
              </a:rPr>
              <a:t>FROM CarsData1</a:t>
            </a:r>
          </a:p>
          <a:p>
            <a:pPr marL="0" indent="0">
              <a:buNone/>
            </a:pPr>
            <a:r>
              <a:rPr lang="en-US" sz="1800">
                <a:highlight>
                  <a:srgbClr val="FFFF00"/>
                </a:highlight>
              </a:rPr>
              <a:t>WHERE Make = 'Acura' AND Year &gt;= YEAR(CURRENT_DATE()) - 7</a:t>
            </a:r>
          </a:p>
          <a:p>
            <a:pPr marL="0" indent="0">
              <a:buNone/>
            </a:pPr>
            <a:r>
              <a:rPr lang="en-US" sz="1800">
                <a:highlight>
                  <a:srgbClr val="FFFF00"/>
                </a:highlight>
              </a:rPr>
              <a:t>GROUP BY Year  </a:t>
            </a:r>
          </a:p>
          <a:p>
            <a:pPr marL="0" indent="0">
              <a:buNone/>
            </a:pPr>
            <a:r>
              <a:rPr lang="en-US" sz="1800">
                <a:highlight>
                  <a:srgbClr val="FFFF00"/>
                </a:highlight>
              </a:rPr>
              <a:t>ORDER BY `CarsData1`.`Year`</a:t>
            </a:r>
            <a:endParaRPr lang="en-US" sz="1800" b="1"/>
          </a:p>
          <a:p>
            <a:pPr marL="0" indent="0">
              <a:buNone/>
            </a:pPr>
            <a:endParaRPr lang="en-US" sz="1400" b="1"/>
          </a:p>
        </p:txBody>
      </p:sp>
      <p:pic>
        <p:nvPicPr>
          <p:cNvPr id="7" name="Picture 6" descr="A screenshot of a graph&#10;&#10;Description automatically generated">
            <a:extLst>
              <a:ext uri="{FF2B5EF4-FFF2-40B4-BE49-F238E27FC236}">
                <a16:creationId xmlns:a16="http://schemas.microsoft.com/office/drawing/2014/main" id="{D85C5F17-088B-AF4C-2047-C36BD6034FC5}"/>
              </a:ext>
            </a:extLst>
          </p:cNvPr>
          <p:cNvPicPr>
            <a:picLocks noChangeAspect="1"/>
          </p:cNvPicPr>
          <p:nvPr/>
        </p:nvPicPr>
        <p:blipFill>
          <a:blip r:embed="rId4"/>
          <a:stretch>
            <a:fillRect/>
          </a:stretch>
        </p:blipFill>
        <p:spPr>
          <a:xfrm>
            <a:off x="1178609" y="4285363"/>
            <a:ext cx="2435499" cy="1469241"/>
          </a:xfrm>
          <a:prstGeom prst="rect">
            <a:avLst/>
          </a:prstGeom>
        </p:spPr>
      </p:pic>
      <p:sp>
        <p:nvSpPr>
          <p:cNvPr id="12" name="Right Arrow 11">
            <a:extLst>
              <a:ext uri="{FF2B5EF4-FFF2-40B4-BE49-F238E27FC236}">
                <a16:creationId xmlns:a16="http://schemas.microsoft.com/office/drawing/2014/main" id="{120967F3-9C22-1903-CDEC-0F9D1027B32A}"/>
              </a:ext>
            </a:extLst>
          </p:cNvPr>
          <p:cNvSpPr/>
          <p:nvPr/>
        </p:nvSpPr>
        <p:spPr>
          <a:xfrm>
            <a:off x="3463962" y="3429000"/>
            <a:ext cx="1420010" cy="44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0D5615-5175-267F-1250-31DBA0D77314}"/>
              </a:ext>
            </a:extLst>
          </p:cNvPr>
          <p:cNvSpPr txBox="1"/>
          <p:nvPr/>
        </p:nvSpPr>
        <p:spPr>
          <a:xfrm>
            <a:off x="10326588" y="1738497"/>
            <a:ext cx="1551194" cy="461665"/>
          </a:xfrm>
          <a:prstGeom prst="rect">
            <a:avLst/>
          </a:prstGeom>
          <a:noFill/>
        </p:spPr>
        <p:txBody>
          <a:bodyPr wrap="square" rtlCol="0">
            <a:spAutoFit/>
          </a:bodyPr>
          <a:lstStyle/>
          <a:p>
            <a:r>
              <a:rPr lang="en-US" sz="2400" b="1"/>
              <a:t>Created By Tableau</a:t>
            </a:r>
          </a:p>
        </p:txBody>
      </p:sp>
    </p:spTree>
    <p:extLst>
      <p:ext uri="{BB962C8B-B14F-4D97-AF65-F5344CB8AC3E}">
        <p14:creationId xmlns:p14="http://schemas.microsoft.com/office/powerpoint/2010/main" val="191476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243641"/>
      </a:dk2>
      <a:lt2>
        <a:srgbClr val="E8E4E2"/>
      </a:lt2>
      <a:accent1>
        <a:srgbClr val="43AAEA"/>
      </a:accent1>
      <a:accent2>
        <a:srgbClr val="38B3AF"/>
      </a:accent2>
      <a:accent3>
        <a:srgbClr val="32B67B"/>
      </a:accent3>
      <a:accent4>
        <a:srgbClr val="2EBA40"/>
      </a:accent4>
      <a:accent5>
        <a:srgbClr val="5AB536"/>
      </a:accent5>
      <a:accent6>
        <a:srgbClr val="8BAD39"/>
      </a:accent6>
      <a:hlink>
        <a:srgbClr val="A6775A"/>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1204</Words>
  <Application>Microsoft Macintosh PowerPoint</Application>
  <PresentationFormat>Widescreen</PresentationFormat>
  <Paragraphs>109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Modern Love</vt:lpstr>
      <vt:lpstr>Söhne</vt:lpstr>
      <vt:lpstr>The Hand</vt:lpstr>
      <vt:lpstr>SketchyVTI</vt:lpstr>
      <vt:lpstr>Cars Data Set</vt:lpstr>
      <vt:lpstr>Introduction</vt:lpstr>
      <vt:lpstr>Dataset Description</vt:lpstr>
      <vt:lpstr>Dataset Overview</vt:lpstr>
      <vt:lpstr>Dataset Overview </vt:lpstr>
      <vt:lpstr>Data Visualizations 1 Line Chart- What are average car prices in the top 15 priciest states? </vt:lpstr>
      <vt:lpstr>Data Visualizations 2 Bar Chart - Which top 20 Car Models have the highest average price? </vt:lpstr>
      <vt:lpstr>SQL Queries &amp; Results;</vt:lpstr>
      <vt:lpstr>Data Visualizations 3 and SQL Line Chart -How has the price trend evolved for Acura over the past ten years? </vt:lpstr>
      <vt:lpstr>Additional Research Questions</vt:lpstr>
      <vt:lpstr>Conclusion</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CarsData Set</dc:title>
  <dc:creator>Alston Dsouza</dc:creator>
  <cp:lastModifiedBy>Alston Dsouza</cp:lastModifiedBy>
  <cp:revision>1</cp:revision>
  <dcterms:created xsi:type="dcterms:W3CDTF">2024-02-16T17:04:54Z</dcterms:created>
  <dcterms:modified xsi:type="dcterms:W3CDTF">2024-03-15T19:47:39Z</dcterms:modified>
</cp:coreProperties>
</file>