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onghua:projects:wesee:presentation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/>
              <a:t>准确</a:t>
            </a:r>
            <a:r>
              <a:rPr lang="zh-CN"/>
              <a:t>率 </a:t>
            </a:r>
            <a:r>
              <a:rPr lang="en-US"/>
              <a:t>VS</a:t>
            </a:r>
            <a:r>
              <a:rPr lang="zh-CN"/>
              <a:t> 阈值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工作表1!$B$1:$B$2</c:f>
              <c:strCache>
                <c:ptCount val="1"/>
                <c:pt idx="0">
                  <c:v>准确率 正样本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工作表1!$A$3:$A$8</c:f>
              <c:numCache>
                <c:formatCode>General</c:formatCode>
                <c:ptCount val="6"/>
                <c:pt idx="0">
                  <c:v>0.5</c:v>
                </c:pt>
                <c:pt idx="1">
                  <c:v>1.0</c:v>
                </c:pt>
                <c:pt idx="2">
                  <c:v>1.5</c:v>
                </c:pt>
                <c:pt idx="3">
                  <c:v>2.0</c:v>
                </c:pt>
                <c:pt idx="4">
                  <c:v>2.5</c:v>
                </c:pt>
                <c:pt idx="5">
                  <c:v>3.0</c:v>
                </c:pt>
              </c:numCache>
            </c:numRef>
          </c:cat>
          <c:val>
            <c:numRef>
              <c:f>工作表1!$B$3:$B$8</c:f>
              <c:numCache>
                <c:formatCode>0.000_ </c:formatCode>
                <c:ptCount val="6"/>
                <c:pt idx="0">
                  <c:v>0.9904</c:v>
                </c:pt>
                <c:pt idx="1">
                  <c:v>0.967</c:v>
                </c:pt>
                <c:pt idx="2">
                  <c:v>0.9395</c:v>
                </c:pt>
                <c:pt idx="3">
                  <c:v>0.92</c:v>
                </c:pt>
                <c:pt idx="4">
                  <c:v>0.9025</c:v>
                </c:pt>
                <c:pt idx="5">
                  <c:v>0.8848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工作表1!$C$1:$C$2</c:f>
              <c:strCache>
                <c:ptCount val="1"/>
                <c:pt idx="0">
                  <c:v>准确率 负样本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工作表1!$A$3:$A$8</c:f>
              <c:numCache>
                <c:formatCode>General</c:formatCode>
                <c:ptCount val="6"/>
                <c:pt idx="0">
                  <c:v>0.5</c:v>
                </c:pt>
                <c:pt idx="1">
                  <c:v>1.0</c:v>
                </c:pt>
                <c:pt idx="2">
                  <c:v>1.5</c:v>
                </c:pt>
                <c:pt idx="3">
                  <c:v>2.0</c:v>
                </c:pt>
                <c:pt idx="4">
                  <c:v>2.5</c:v>
                </c:pt>
                <c:pt idx="5">
                  <c:v>3.0</c:v>
                </c:pt>
              </c:numCache>
            </c:numRef>
          </c:cat>
          <c:val>
            <c:numRef>
              <c:f>工作表1!$C$3:$C$8</c:f>
              <c:numCache>
                <c:formatCode>0.000_ </c:formatCode>
                <c:ptCount val="6"/>
                <c:pt idx="0">
                  <c:v>0.471</c:v>
                </c:pt>
                <c:pt idx="1">
                  <c:v>0.816</c:v>
                </c:pt>
                <c:pt idx="2">
                  <c:v>0.911</c:v>
                </c:pt>
                <c:pt idx="3">
                  <c:v>0.943</c:v>
                </c:pt>
                <c:pt idx="4">
                  <c:v>0.956</c:v>
                </c:pt>
                <c:pt idx="5">
                  <c:v>0.965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工作表1!$D$1:$D$2</c:f>
              <c:strCache>
                <c:ptCount val="1"/>
                <c:pt idx="0">
                  <c:v>准确率 平均</c:v>
                </c:pt>
              </c:strCache>
            </c:strRef>
          </c:tx>
          <c:spPr>
            <a:ln>
              <a:solidFill>
                <a:srgbClr val="660066"/>
              </a:solidFill>
            </a:ln>
          </c:spPr>
          <c:marker>
            <c:symbol val="none"/>
          </c:marker>
          <c:cat>
            <c:numRef>
              <c:f>工作表1!$A$3:$A$8</c:f>
              <c:numCache>
                <c:formatCode>General</c:formatCode>
                <c:ptCount val="6"/>
                <c:pt idx="0">
                  <c:v>0.5</c:v>
                </c:pt>
                <c:pt idx="1">
                  <c:v>1.0</c:v>
                </c:pt>
                <c:pt idx="2">
                  <c:v>1.5</c:v>
                </c:pt>
                <c:pt idx="3">
                  <c:v>2.0</c:v>
                </c:pt>
                <c:pt idx="4">
                  <c:v>2.5</c:v>
                </c:pt>
                <c:pt idx="5">
                  <c:v>3.0</c:v>
                </c:pt>
              </c:numCache>
            </c:numRef>
          </c:cat>
          <c:val>
            <c:numRef>
              <c:f>工作表1!$D$3:$D$8</c:f>
              <c:numCache>
                <c:formatCode>0.000_ </c:formatCode>
                <c:ptCount val="6"/>
                <c:pt idx="0">
                  <c:v>0.565</c:v>
                </c:pt>
                <c:pt idx="1">
                  <c:v>0.843</c:v>
                </c:pt>
                <c:pt idx="2">
                  <c:v>0.916</c:v>
                </c:pt>
                <c:pt idx="3">
                  <c:v>0.938</c:v>
                </c:pt>
                <c:pt idx="4">
                  <c:v>0.947</c:v>
                </c:pt>
                <c:pt idx="5">
                  <c:v>0.951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工作表1!$E$1:$E$2</c:f>
              <c:strCache>
                <c:ptCount val="1"/>
                <c:pt idx="0">
                  <c:v>准确率 加权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工作表1!$A$3:$A$8</c:f>
              <c:numCache>
                <c:formatCode>General</c:formatCode>
                <c:ptCount val="6"/>
                <c:pt idx="0">
                  <c:v>0.5</c:v>
                </c:pt>
                <c:pt idx="1">
                  <c:v>1.0</c:v>
                </c:pt>
                <c:pt idx="2">
                  <c:v>1.5</c:v>
                </c:pt>
                <c:pt idx="3">
                  <c:v>2.0</c:v>
                </c:pt>
                <c:pt idx="4">
                  <c:v>2.5</c:v>
                </c:pt>
                <c:pt idx="5">
                  <c:v>3.0</c:v>
                </c:pt>
              </c:numCache>
            </c:numRef>
          </c:cat>
          <c:val>
            <c:numRef>
              <c:f>工作表1!$E$3:$E$8</c:f>
              <c:numCache>
                <c:formatCode>0.000_ </c:formatCode>
                <c:ptCount val="6"/>
                <c:pt idx="0">
                  <c:v>0.7307</c:v>
                </c:pt>
                <c:pt idx="1">
                  <c:v>0.8915</c:v>
                </c:pt>
                <c:pt idx="2">
                  <c:v>0.92525</c:v>
                </c:pt>
                <c:pt idx="3">
                  <c:v>0.9315</c:v>
                </c:pt>
                <c:pt idx="4">
                  <c:v>0.92925</c:v>
                </c:pt>
                <c:pt idx="5">
                  <c:v>0.9249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047384"/>
        <c:axId val="-2123011672"/>
      </c:lineChart>
      <c:catAx>
        <c:axId val="-212704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23011672"/>
        <c:crosses val="autoZero"/>
        <c:auto val="1"/>
        <c:lblAlgn val="ctr"/>
        <c:lblOffset val="100"/>
        <c:noMultiLvlLbl val="0"/>
      </c:catAx>
      <c:valAx>
        <c:axId val="-2123011672"/>
        <c:scaling>
          <c:orientation val="minMax"/>
          <c:max val="1.0"/>
          <c:min val="0.4"/>
        </c:scaling>
        <c:delete val="0"/>
        <c:axPos val="l"/>
        <c:majorGridlines/>
        <c:numFmt formatCode="0.000_ " sourceLinked="1"/>
        <c:majorTickMark val="none"/>
        <c:minorTickMark val="none"/>
        <c:tickLblPos val="nextTo"/>
        <c:spPr>
          <a:ln w="9525">
            <a:noFill/>
          </a:ln>
        </c:spPr>
        <c:crossAx val="-2127047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828E-A728-7742-9692-9B8D93DA7985}" type="datetimeFigureOut">
              <a:rPr kumimoji="1" lang="zh-CN" altLang="en-US" smtClean="0"/>
              <a:t>9/26/13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8BB60-D628-F24D-9FC9-2D6BFE61E1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97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8BB60-D628-F24D-9FC9-2D6BFE61E1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3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2013年9月26日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2013年9月26日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2013年9月26日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2013年9月26日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火</a:t>
            </a:r>
            <a:r>
              <a:rPr lang="zh-CN" altLang="en-US" dirty="0" smtClean="0"/>
              <a:t>眼金睛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WESEE</a:t>
            </a:r>
          </a:p>
          <a:p>
            <a:pPr algn="r"/>
            <a:r>
              <a:rPr kumimoji="1" lang="en-US" altLang="zh-CN" dirty="0" smtClean="0"/>
              <a:t>2013.10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POSElet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4702941" cy="4373563"/>
          </a:xfrm>
        </p:spPr>
        <p:txBody>
          <a:bodyPr/>
          <a:lstStyle/>
          <a:p>
            <a:r>
              <a:rPr kumimoji="1" lang="zh-CN" altLang="en-US" dirty="0" smtClean="0"/>
              <a:t>本程序主要使用了加州大学伯克利分校的开源的</a:t>
            </a:r>
            <a:r>
              <a:rPr kumimoji="1" lang="en-US" altLang="zh-CN" dirty="0" smtClean="0"/>
              <a:t>POSELET</a:t>
            </a:r>
            <a:r>
              <a:rPr kumimoji="1" lang="zh-CN" altLang="en-US" dirty="0" smtClean="0"/>
              <a:t>库</a:t>
            </a:r>
            <a:r>
              <a:rPr kumimoji="1" lang="en-US" altLang="zh-CN" dirty="0" smtClean="0"/>
              <a:t>，person</a:t>
            </a:r>
            <a:r>
              <a:rPr kumimoji="1" lang="zh-CN" altLang="en-US" dirty="0" smtClean="0"/>
              <a:t>分类器。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POSELET</a:t>
            </a:r>
            <a:r>
              <a:rPr kumimoji="1" lang="zh-CN" altLang="en-US" dirty="0" smtClean="0"/>
              <a:t>并不会直接输出</a:t>
            </a:r>
            <a:r>
              <a:rPr kumimoji="1" lang="en-US" altLang="zh-CN" dirty="0" smtClean="0"/>
              <a:t>0</a:t>
            </a:r>
            <a:r>
              <a:rPr kumimoji="1" lang="en-US" altLang="en-US" dirty="0" smtClean="0"/>
              <a:t>或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标注图片中有没有人物，而是给出一个分数。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这个分数会随不同的参数设定而变化。</a:t>
            </a:r>
            <a:endParaRPr kumimoji="1" lang="en-US" altLang="zh-CN" dirty="0" smtClean="0"/>
          </a:p>
          <a:p>
            <a:r>
              <a:rPr kumimoji="1" lang="en-US" altLang="en-US" dirty="0" smtClean="0"/>
              <a:t>分数越高代表有人的概率越大。</a:t>
            </a:r>
          </a:p>
          <a:p>
            <a:r>
              <a:rPr kumimoji="1" lang="en-US" altLang="en-US" dirty="0" smtClean="0"/>
              <a:t>问题：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如何选定参数</a:t>
            </a:r>
            <a:r>
              <a:rPr kumimoji="1" lang="en-US" altLang="zh-CN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如何设置阈值</a:t>
            </a:r>
            <a:r>
              <a:rPr kumimoji="1" lang="en-US" altLang="zh-CN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WHAT ELSE?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41" y="1450324"/>
            <a:ext cx="3657600" cy="40379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14867" y="5488225"/>
            <a:ext cx="2507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Lubomir</a:t>
            </a:r>
            <a:r>
              <a:rPr lang="en-US" altLang="zh-CN" dirty="0"/>
              <a:t> </a:t>
            </a:r>
            <a:r>
              <a:rPr lang="en-US" altLang="zh-CN" dirty="0" err="1" smtClean="0"/>
              <a:t>Bourdev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et.al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6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参数设定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可设定的参数：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PYRAMID_SCALE_RATIO (</a:t>
            </a:r>
            <a:r>
              <a:rPr lang="en-US" altLang="zh-CN" dirty="0" smtClean="0"/>
              <a:t>PSR, </a:t>
            </a:r>
            <a:r>
              <a:rPr lang="zh-CN" altLang="en-US" dirty="0" smtClean="0"/>
              <a:t>越小精度越高，速度越慢）</a:t>
            </a: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TORSO_SIZE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IMAGE_MARGIN</a:t>
            </a:r>
            <a:r>
              <a:rPr lang="zh-CN" altLang="en-US" dirty="0" smtClean="0"/>
              <a:t>，</a:t>
            </a:r>
            <a:r>
              <a:rPr kumimoji="1" lang="en-US" altLang="zh-CN" dirty="0" smtClean="0"/>
              <a:t>etc.</a:t>
            </a:r>
          </a:p>
          <a:p>
            <a:r>
              <a:rPr kumimoji="1" lang="zh-CN" altLang="en-US" dirty="0" smtClean="0"/>
              <a:t>目标：在精度和运行时间上取得平衡</a:t>
            </a: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PYRAMID_SCALE_RATIO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1.5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 = 2s (on a 2012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MBP)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68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773025" cy="4373563"/>
          </a:xfrm>
        </p:spPr>
        <p:txBody>
          <a:bodyPr/>
          <a:lstStyle/>
          <a:p>
            <a:r>
              <a:rPr kumimoji="1" lang="zh-CN" altLang="en-US" dirty="0" smtClean="0"/>
              <a:t>负样本：样本数：</a:t>
            </a:r>
            <a:r>
              <a:rPr kumimoji="1" lang="en-US" altLang="zh-CN" dirty="0" smtClean="0"/>
              <a:t>5138</a:t>
            </a:r>
            <a:r>
              <a:rPr kumimoji="1" lang="zh-CN" altLang="en-US" dirty="0" smtClean="0"/>
              <a:t>  平均值：</a:t>
            </a:r>
            <a:r>
              <a:rPr kumimoji="1" lang="en-US" altLang="zh-CN" dirty="0" smtClean="0"/>
              <a:t>0.8839</a:t>
            </a:r>
            <a:r>
              <a:rPr kumimoji="1" lang="zh-CN" altLang="en-US" dirty="0" smtClean="0"/>
              <a:t> 中位数：</a:t>
            </a:r>
            <a:r>
              <a:rPr kumimoji="1" lang="en-US" altLang="zh-CN" dirty="0" smtClean="0"/>
              <a:t>0.5280</a:t>
            </a:r>
          </a:p>
          <a:p>
            <a:r>
              <a:rPr kumimoji="1" lang="zh-CN" altLang="en-US" dirty="0" smtClean="0"/>
              <a:t>正样本：样本数：</a:t>
            </a:r>
            <a:r>
              <a:rPr kumimoji="1" lang="en-US" altLang="zh-CN" dirty="0" smtClean="0"/>
              <a:t>23229</a:t>
            </a:r>
            <a:r>
              <a:rPr kumimoji="1" lang="zh-CN" altLang="en-US" dirty="0" smtClean="0"/>
              <a:t> 平均值：</a:t>
            </a:r>
            <a:r>
              <a:rPr kumimoji="1" lang="en-US" altLang="zh-CN" dirty="0" smtClean="0"/>
              <a:t>17.952</a:t>
            </a:r>
            <a:r>
              <a:rPr kumimoji="1" lang="zh-CN" altLang="en-US" dirty="0" smtClean="0"/>
              <a:t> 中位数：</a:t>
            </a:r>
            <a:r>
              <a:rPr kumimoji="1" lang="en-US" altLang="zh-CN" dirty="0" smtClean="0"/>
              <a:t>15.891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551161" y="2857334"/>
            <a:ext cx="7535622" cy="3319177"/>
            <a:chOff x="457200" y="2299121"/>
            <a:chExt cx="7535622" cy="33191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299121"/>
              <a:ext cx="3657600" cy="294984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17212" y="5248966"/>
              <a:ext cx="2860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正样本</a:t>
              </a:r>
              <a:r>
                <a:rPr kumimoji="1" lang="en-US" altLang="zh-CN" dirty="0" smtClean="0"/>
                <a:t>P</a:t>
              </a:r>
              <a:r>
                <a:rPr kumimoji="1" lang="zh-CN" altLang="en-US" dirty="0" smtClean="0"/>
                <a:t>值分布</a:t>
              </a:r>
              <a:r>
                <a:rPr kumimoji="1" lang="en-US" altLang="zh-CN" dirty="0" smtClean="0"/>
                <a:t>(PSR=1.5)</a:t>
              </a:r>
              <a:endParaRPr kumimoji="1"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222" y="2299121"/>
              <a:ext cx="3657600" cy="291488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24400" y="5245721"/>
              <a:ext cx="2860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负样本</a:t>
              </a:r>
              <a:r>
                <a:rPr kumimoji="1" lang="en-US" altLang="zh-CN" dirty="0" smtClean="0"/>
                <a:t>P</a:t>
              </a:r>
              <a:r>
                <a:rPr kumimoji="1" lang="zh-CN" altLang="en-US" dirty="0" smtClean="0"/>
                <a:t>值分布</a:t>
              </a:r>
              <a:r>
                <a:rPr kumimoji="1" lang="en-US" altLang="zh-CN" dirty="0" smtClean="0"/>
                <a:t>(PSR=1.5)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阈值选定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97675"/>
              </p:ext>
            </p:extLst>
          </p:nvPr>
        </p:nvGraphicFramePr>
        <p:xfrm>
          <a:off x="457200" y="1524318"/>
          <a:ext cx="8043032" cy="507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03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ELSE?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根据观察，有些负样本虽然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T</a:t>
            </a:r>
            <a:r>
              <a:rPr kumimoji="1" lang="en-US" altLang="zh-CN" baseline="-25000" dirty="0" err="1" smtClean="0"/>
              <a:t>p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但是匹配区域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很小</a:t>
            </a:r>
            <a:r>
              <a:rPr kumimoji="1" lang="en-US" altLang="zh-CN" dirty="0" smtClean="0"/>
              <a:t>(&lt;0.1)</a:t>
            </a:r>
            <a:r>
              <a:rPr kumimoji="1" lang="en-US" altLang="en-US" dirty="0" smtClean="0"/>
              <a:t>。</a:t>
            </a:r>
          </a:p>
          <a:p>
            <a:r>
              <a:rPr kumimoji="1" lang="en-US" altLang="en-US" dirty="0" err="1" smtClean="0"/>
              <a:t>反观正样本，P</a:t>
            </a:r>
            <a:r>
              <a:rPr kumimoji="1" lang="zh-CN" altLang="en-US" dirty="0" smtClean="0"/>
              <a:t>值高，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值也高</a:t>
            </a:r>
            <a:r>
              <a:rPr kumimoji="1" lang="en-US" altLang="zh-CN" dirty="0" smtClean="0"/>
              <a:t>(&gt;0.1)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增加一个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值过滤器。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457200" y="3179314"/>
            <a:ext cx="7620000" cy="3254270"/>
            <a:chOff x="457200" y="3094953"/>
            <a:chExt cx="7620000" cy="3254270"/>
          </a:xfrm>
        </p:grpSpPr>
        <p:grpSp>
          <p:nvGrpSpPr>
            <p:cNvPr id="8" name="组 7"/>
            <p:cNvGrpSpPr/>
            <p:nvPr/>
          </p:nvGrpSpPr>
          <p:grpSpPr>
            <a:xfrm>
              <a:off x="457200" y="3094953"/>
              <a:ext cx="7483017" cy="3254270"/>
              <a:chOff x="457200" y="2884938"/>
              <a:chExt cx="7483017" cy="325427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740129" y="5756286"/>
                <a:ext cx="32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 smtClean="0"/>
                  <a:t>负样本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值分布</a:t>
                </a:r>
                <a:r>
                  <a:rPr kumimoji="1" lang="en-US" altLang="zh-CN" dirty="0" smtClean="0"/>
                  <a:t>(P&gt;</a:t>
                </a:r>
                <a:r>
                  <a:rPr kumimoji="1" lang="en-US" altLang="zh-CN" dirty="0" err="1" smtClean="0"/>
                  <a:t>T</a:t>
                </a:r>
                <a:r>
                  <a:rPr kumimoji="1" lang="en-US" altLang="zh-CN" baseline="-25000" dirty="0" err="1" smtClean="0"/>
                  <a:t>p</a:t>
                </a:r>
                <a:r>
                  <a:rPr kumimoji="1" lang="en-US" altLang="zh-CN" dirty="0" smtClean="0"/>
                  <a:t>)</a:t>
                </a:r>
                <a:endParaRPr kumimoji="1" lang="zh-CN" altLang="en-US" dirty="0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" y="2884938"/>
                <a:ext cx="3657600" cy="2838219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722415" y="5769876"/>
                <a:ext cx="32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 smtClean="0"/>
                  <a:t>正样本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值分布</a:t>
                </a:r>
                <a:endParaRPr kumimoji="1" lang="zh-CN" altLang="en-US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3094953"/>
              <a:ext cx="3657600" cy="2936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26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最终设定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PSR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1.5,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0.03</a:t>
            </a:r>
          </a:p>
          <a:p>
            <a:r>
              <a:rPr kumimoji="1" lang="zh-CN" altLang="en-US" dirty="0" smtClean="0"/>
              <a:t>测试集准确率：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正样本：</a:t>
            </a:r>
            <a:r>
              <a:rPr lang="en-US" altLang="zh-CN" dirty="0" smtClean="0"/>
              <a:t>0.9122</a:t>
            </a:r>
          </a:p>
          <a:p>
            <a:pPr lvl="1"/>
            <a:r>
              <a:rPr lang="zh-CN" altLang="en-US" dirty="0" smtClean="0"/>
              <a:t>负样本：</a:t>
            </a:r>
            <a:r>
              <a:rPr lang="en-US" altLang="zh-CN" dirty="0" smtClean="0"/>
              <a:t>0.9614</a:t>
            </a:r>
          </a:p>
          <a:p>
            <a:pPr lvl="1"/>
            <a:r>
              <a:rPr lang="zh-CN" altLang="en-US" dirty="0" smtClean="0"/>
              <a:t>平均：  </a:t>
            </a:r>
            <a:r>
              <a:rPr lang="en-US" altLang="zh-CN" dirty="0" smtClean="0"/>
              <a:t>0.9525</a:t>
            </a:r>
          </a:p>
          <a:p>
            <a:pPr lvl="1"/>
            <a:r>
              <a:rPr lang="zh-CN" altLang="en-US" dirty="0" smtClean="0"/>
              <a:t>加权：  </a:t>
            </a:r>
            <a:r>
              <a:rPr lang="en-US" altLang="zh-CN" dirty="0" smtClean="0"/>
              <a:t>0.9368</a:t>
            </a:r>
            <a:endParaRPr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915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评测结果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准确率：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0.9266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(9/25/2013)</a:t>
            </a:r>
            <a:r>
              <a:rPr kumimoji="1" lang="zh-CN" altLang="en-US" dirty="0" smtClean="0"/>
              <a:t> 默认参数，</a:t>
            </a:r>
            <a:r>
              <a:rPr kumimoji="1" lang="en-US" altLang="zh-CN" dirty="0" smtClean="0"/>
              <a:t>T=1.8</a:t>
            </a:r>
            <a:r>
              <a:rPr kumimoji="1" lang="zh-CN" altLang="en-US" dirty="0" smtClean="0"/>
              <a:t>，没有对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值进行过滤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0.9xxx (9/xx/2013) </a:t>
            </a:r>
            <a:r>
              <a:rPr kumimoji="1" lang="zh-CN" altLang="en-US" dirty="0" smtClean="0"/>
              <a:t>调整后的参数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阈值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过滤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8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104</TotalTime>
  <Words>276</Words>
  <Application>Microsoft Macintosh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基本</vt:lpstr>
      <vt:lpstr>火眼金睛 </vt:lpstr>
      <vt:lpstr>POSElet</vt:lpstr>
      <vt:lpstr>参数设定</vt:lpstr>
      <vt:lpstr>P值</vt:lpstr>
      <vt:lpstr>阈值选定</vt:lpstr>
      <vt:lpstr>WHAT ELSE?</vt:lpstr>
      <vt:lpstr>最终设定</vt:lpstr>
      <vt:lpstr>评测结果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火眼金睛 </dc:title>
  <dc:creator>Zhonghua Xi</dc:creator>
  <cp:lastModifiedBy>Zhonghua Xi</cp:lastModifiedBy>
  <cp:revision>10</cp:revision>
  <dcterms:created xsi:type="dcterms:W3CDTF">2013-09-26T23:56:05Z</dcterms:created>
  <dcterms:modified xsi:type="dcterms:W3CDTF">2013-09-27T01:40:54Z</dcterms:modified>
</cp:coreProperties>
</file>