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7583" autoAdjust="0"/>
  </p:normalViewPr>
  <p:slideViewPr>
    <p:cSldViewPr snapToGrid="0" snapToObjects="1">
      <p:cViewPr varScale="1">
        <p:scale>
          <a:sx n="54" d="100"/>
          <a:sy n="54" d="100"/>
        </p:scale>
        <p:origin x="-15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7941C-AAAB-4EC0-B600-9FA06B81C7FD}" type="datetimeFigureOut">
              <a:rPr lang="zh-CN" altLang="en-US" smtClean="0"/>
              <a:t>2013/10/16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D2C7D-F415-407C-9ED8-5D8A449B25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大家好；</a:t>
            </a:r>
            <a:endParaRPr lang="en-US" altLang="zh-CN" smtClean="0"/>
          </a:p>
          <a:p>
            <a:r>
              <a:rPr lang="zh-CN" altLang="en-US" smtClean="0"/>
              <a:t>黄志明自我介绍一下</a:t>
            </a:r>
            <a:endParaRPr lang="en-US" altLang="zh-CN" smtClean="0"/>
          </a:p>
          <a:p>
            <a:r>
              <a:rPr lang="zh-CN" altLang="en-US" smtClean="0"/>
              <a:t>团队名称：</a:t>
            </a:r>
            <a:r>
              <a:rPr lang="en-US" altLang="zh-CN" smtClean="0"/>
              <a:t>WESEE</a:t>
            </a:r>
            <a:r>
              <a:rPr lang="zh-CN" altLang="en-US" smtClean="0"/>
              <a:t>， 队员：周星、刘贵林、奚中骅、周生辉</a:t>
            </a:r>
            <a:endParaRPr lang="en-US" altLang="zh-CN" smtClean="0"/>
          </a:p>
          <a:p>
            <a:r>
              <a:rPr lang="zh-CN" altLang="en-US" smtClean="0"/>
              <a:t>所选题目：勾勒出人轮廓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D2C7D-F415-407C-9ED8-5D8A449B251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（估计这个不用多重复）问题：输入一直图片，输出一张二值图，黑色区域是人，白色是背景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D2C7D-F415-407C-9ED8-5D8A449B251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我们的算法是在</a:t>
            </a:r>
            <a:r>
              <a:rPr lang="en-US" altLang="zh-CN" smtClean="0"/>
              <a:t>GrabCut</a:t>
            </a:r>
            <a:r>
              <a:rPr lang="zh-CN" altLang="en-US" smtClean="0"/>
              <a:t>算法基础上进行改进的，原始的</a:t>
            </a:r>
            <a:r>
              <a:rPr lang="en-US" altLang="zh-CN" smtClean="0"/>
              <a:t>GrabCut</a:t>
            </a:r>
            <a:r>
              <a:rPr lang="zh-CN" altLang="en-US" smtClean="0"/>
              <a:t>算法主要步骤是：</a:t>
            </a:r>
            <a:r>
              <a:rPr lang="en-US" altLang="zh-CN" smtClean="0"/>
              <a:t>1.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粗略画框指定前景大致位置 </a:t>
            </a:r>
            <a:r>
              <a:rPr lang="en-US" altLang="zh-CN" baseline="0" smtClean="0"/>
              <a:t>2.</a:t>
            </a:r>
            <a:r>
              <a:rPr lang="zh-CN" altLang="en-US" baseline="0" smtClean="0"/>
              <a:t>从框内、框外各学习一个高斯混合模型分布，分别假设为前景区域、背景区域的概率分布与像素值之间的关系 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将这两个分布重新作用到原始图片中构建一个网络流问题、即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</a:t>
            </a:r>
            <a:r>
              <a:rPr lang="en-US" altLang="zh-CN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cut</a:t>
            </a:r>
            <a:r>
              <a:rPr lang="zh-CN" alt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问题 </a:t>
            </a:r>
            <a:r>
              <a:rPr lang="en-US" altLang="zh-CN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zh-CN" alt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 cut</a:t>
            </a:r>
            <a:r>
              <a:rPr lang="zh-CN" alt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的求解将整个区域分为两部分</a:t>
            </a:r>
            <a:endParaRPr lang="en-US" altLang="zh-CN" sz="1200" b="0" i="0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优点：效果好</a:t>
            </a:r>
            <a:endParaRPr lang="en-US" altLang="zh-CN" sz="1200" b="0" i="0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缺点：需要交互式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D2C7D-F415-407C-9ED8-5D8A449B251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我们借助</a:t>
            </a:r>
            <a:r>
              <a:rPr lang="en-US" altLang="zh-CN" smtClean="0"/>
              <a:t>opencv</a:t>
            </a:r>
            <a:r>
              <a:rPr lang="zh-CN" altLang="en-US" smtClean="0"/>
              <a:t>中的</a:t>
            </a:r>
            <a:r>
              <a:rPr lang="en-US" altLang="zh-CN" smtClean="0"/>
              <a:t>grabcut</a:t>
            </a:r>
            <a:r>
              <a:rPr lang="zh-CN" altLang="en-US" smtClean="0"/>
              <a:t>实现，</a:t>
            </a:r>
            <a:endParaRPr lang="en-US" altLang="zh-CN" smtClean="0"/>
          </a:p>
          <a:p>
            <a:r>
              <a:rPr lang="en-US" altLang="zh-CN" smtClean="0"/>
              <a:t>Opencv</a:t>
            </a:r>
            <a:r>
              <a:rPr lang="zh-CN" altLang="en-US" smtClean="0"/>
              <a:t>中</a:t>
            </a:r>
            <a:r>
              <a:rPr lang="en-US" altLang="zh-CN" smtClean="0"/>
              <a:t>grabcut</a:t>
            </a:r>
            <a:r>
              <a:rPr lang="zh-CN" altLang="en-US" smtClean="0"/>
              <a:t>的输入（对应于）对于每个像素而言包括四种选项：</a:t>
            </a:r>
            <a:r>
              <a:rPr lang="en-US" altLang="zh-CN" smtClean="0"/>
              <a:t>1.</a:t>
            </a:r>
            <a:r>
              <a:rPr lang="zh-CN" altLang="en-US" smtClean="0"/>
              <a:t>一定为前景 </a:t>
            </a:r>
            <a:r>
              <a:rPr lang="en-US" altLang="zh-CN" smtClean="0"/>
              <a:t>2. </a:t>
            </a:r>
            <a:r>
              <a:rPr lang="zh-CN" altLang="en-US" smtClean="0"/>
              <a:t>一定为背景</a:t>
            </a:r>
            <a:r>
              <a:rPr lang="zh-CN" altLang="en-US" baseline="0" smtClean="0"/>
              <a:t> 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可能为前景</a:t>
            </a:r>
            <a:r>
              <a:rPr lang="zh-CN" alt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zh-CN" alt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可能为背景</a:t>
            </a:r>
            <a:endParaRPr lang="en-US" altLang="zh-CN" sz="1200" b="0" i="0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原始的需要用人工交互来提供这些信息</a:t>
            </a:r>
            <a:endParaRPr lang="en-US" altLang="zh-CN" sz="1200" b="0" i="0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我们的方法是自动去为前景创建一个外部盒，对外包盒外的假设一定为背景。同样通过外包盒内、外包盒外两个区域来估计两个概率分布，然后通过构建</a:t>
            </a:r>
            <a:r>
              <a:rPr lang="en-US" altLang="zh-CN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 cut</a:t>
            </a:r>
            <a:r>
              <a:rPr lang="zh-CN" alt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问题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D2C7D-F415-407C-9ED8-5D8A449B251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总体的流程如下：</a:t>
            </a:r>
            <a:r>
              <a:rPr lang="en-US" altLang="zh-CN" smtClean="0"/>
              <a:t>1.</a:t>
            </a:r>
            <a:r>
              <a:rPr lang="zh-CN" altLang="en-US" smtClean="0"/>
              <a:t>对于输入图片</a:t>
            </a:r>
            <a:r>
              <a:rPr lang="zh-CN" altLang="en-US" baseline="0" smtClean="0"/>
              <a:t>  </a:t>
            </a:r>
            <a:r>
              <a:rPr lang="en-US" altLang="zh-CN" baseline="0" smtClean="0"/>
              <a:t>2. </a:t>
            </a:r>
            <a:r>
              <a:rPr lang="zh-CN" altLang="en-US" baseline="0" smtClean="0"/>
              <a:t>先预测人（前景）可能所在的位置  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en-US" altLang="zh-CN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将图片缩小、减少计算量 </a:t>
            </a:r>
            <a:r>
              <a:rPr lang="en-US" altLang="zh-CN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zh-CN" alt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对图片局部区域求均值模糊化 </a:t>
            </a:r>
            <a:r>
              <a:rPr lang="en-US" altLang="zh-CN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</a:t>
            </a:r>
            <a:r>
              <a:rPr lang="zh-CN" alt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估计出最大外部轮廓 </a:t>
            </a:r>
            <a:r>
              <a:rPr lang="en-US" altLang="zh-CN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</a:t>
            </a:r>
            <a:r>
              <a:rPr lang="zh-CN" alt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形成外包盒  </a:t>
            </a:r>
            <a:r>
              <a:rPr lang="en-US" altLang="zh-CN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</a:t>
            </a:r>
            <a:r>
              <a:rPr lang="zh-CN" alt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利用估计到的概率分布给每个像素值分配属于前景、背景的概率</a:t>
            </a:r>
            <a:r>
              <a:rPr lang="en-US" altLang="zh-CN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即图示中的</a:t>
            </a:r>
            <a:r>
              <a:rPr lang="en-US" altLang="zh-CN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mask) 8.</a:t>
            </a:r>
            <a:r>
              <a:rPr lang="zh-CN" alt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利用</a:t>
            </a:r>
            <a:r>
              <a:rPr lang="en-US" altLang="zh-CN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grabcut</a:t>
            </a:r>
            <a:r>
              <a:rPr lang="zh-CN" alt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求解 </a:t>
            </a:r>
            <a:r>
              <a:rPr lang="en-US" altLang="zh-CN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</a:t>
            </a:r>
            <a:r>
              <a:rPr lang="zh-CN" alt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放大回原图片大小 </a:t>
            </a:r>
            <a:r>
              <a:rPr lang="en-US" altLang="zh-CN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</a:t>
            </a:r>
            <a:r>
              <a:rPr lang="zh-CN" alt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输出二值图片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D2C7D-F415-407C-9ED8-5D8A449B251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在预测中，我们用的特征很简单包括位置</a:t>
            </a:r>
            <a:r>
              <a:rPr lang="en-US" altLang="zh-CN" smtClean="0"/>
              <a:t>x</a:t>
            </a:r>
            <a:r>
              <a:rPr lang="zh-CN" altLang="en-US" smtClean="0"/>
              <a:t>、</a:t>
            </a:r>
            <a:r>
              <a:rPr lang="en-US" altLang="zh-CN" smtClean="0"/>
              <a:t>y</a:t>
            </a:r>
            <a:r>
              <a:rPr lang="zh-CN" altLang="en-US" smtClean="0"/>
              <a:t>，像素值</a:t>
            </a:r>
            <a:r>
              <a:rPr lang="en-US" altLang="zh-CN" smtClean="0"/>
              <a:t>R</a:t>
            </a:r>
            <a:r>
              <a:rPr lang="zh-CN" altLang="en-US" smtClean="0"/>
              <a:t>、</a:t>
            </a:r>
            <a:r>
              <a:rPr lang="en-US" altLang="zh-CN" smtClean="0"/>
              <a:t>G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，这也提供后续使用更多的特征进行改进的可能，例如皮肤特征、利用衣服的纹理特征等等。</a:t>
            </a:r>
            <a:endParaRPr lang="en-US" altLang="zh-CN" smtClean="0"/>
          </a:p>
          <a:p>
            <a:r>
              <a:rPr lang="zh-CN" altLang="en-US" smtClean="0"/>
              <a:t>预测需要学习一个预测函数，我们利用比赛提供的勾勒出了轮廓的图片来进行训练，学习出这</a:t>
            </a:r>
            <a:r>
              <a:rPr lang="en-US" altLang="zh-CN" smtClean="0"/>
              <a:t>5</a:t>
            </a:r>
            <a:r>
              <a:rPr lang="zh-CN" altLang="en-US" smtClean="0"/>
              <a:t>维特征与预测函数之间的关系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D2C7D-F415-407C-9ED8-5D8A449B251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October 16,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October 16,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October 16,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October 16,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October 16, 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October 16,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October 16,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October 16,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October 16,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October 16,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October 16,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October 16,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慧眼识人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 err="1" smtClean="0"/>
              <a:t>weSEE</a:t>
            </a:r>
            <a:endParaRPr kumimoji="1" lang="en-US" altLang="zh-CN" dirty="0" smtClean="0"/>
          </a:p>
          <a:p>
            <a:pPr algn="r"/>
            <a:r>
              <a:rPr kumimoji="1" lang="en-US" altLang="zh-CN" dirty="0" smtClean="0"/>
              <a:t>2013.10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893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结果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7205"/>
            <a:ext cx="3657600" cy="2438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086" y="1647205"/>
            <a:ext cx="3657600" cy="2438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086" y="4194845"/>
            <a:ext cx="3657600" cy="2438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94845"/>
            <a:ext cx="3657600" cy="2438400"/>
          </a:xfrm>
          <a:prstGeom prst="rect">
            <a:avLst/>
          </a:prstGeom>
        </p:spPr>
      </p:pic>
      <p:cxnSp>
        <p:nvCxnSpPr>
          <p:cNvPr id="9" name="直线连接符 8"/>
          <p:cNvCxnSpPr/>
          <p:nvPr/>
        </p:nvCxnSpPr>
        <p:spPr>
          <a:xfrm flipH="1">
            <a:off x="4356072" y="1560290"/>
            <a:ext cx="13655" cy="518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411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训练</a:t>
            </a:r>
            <a:r>
              <a:rPr kumimoji="1" lang="en-US" altLang="zh-CN" dirty="0" smtClean="0"/>
              <a:t>~5000</a:t>
            </a:r>
            <a:r>
              <a:rPr kumimoji="1" lang="zh-CN" altLang="en-US" dirty="0" smtClean="0"/>
              <a:t>张，在训练集上测试的成绩为</a:t>
            </a:r>
            <a:r>
              <a:rPr kumimoji="1" lang="en-US" altLang="zh-CN" dirty="0" smtClean="0"/>
              <a:t>0.77</a:t>
            </a:r>
          </a:p>
          <a:p>
            <a:r>
              <a:rPr kumimoji="1" lang="zh-CN" altLang="en-US" dirty="0" smtClean="0"/>
              <a:t>评测成绩：</a:t>
            </a:r>
            <a:r>
              <a:rPr kumimoji="1" lang="en-US" altLang="zh-CN" dirty="0" smtClean="0"/>
              <a:t>0.75998</a:t>
            </a:r>
          </a:p>
          <a:p>
            <a:r>
              <a:rPr kumimoji="1" lang="zh-CN" altLang="en-US" dirty="0" smtClean="0"/>
              <a:t>运行时间：≈</a:t>
            </a:r>
            <a:r>
              <a:rPr kumimoji="1" lang="en-US" altLang="zh-CN" dirty="0" smtClean="0"/>
              <a:t>1s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1552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kumimoji="1" lang="zh-CN" altLang="en-US" dirty="0" smtClean="0"/>
              <a:t>问题描述</a:t>
            </a:r>
            <a:endParaRPr kumimoji="1" lang="en-US" altLang="zh-CN" dirty="0" smtClean="0"/>
          </a:p>
          <a:p>
            <a:pPr marL="342900" indent="-342900">
              <a:buFont typeface="Arial"/>
              <a:buChar char="•"/>
            </a:pPr>
            <a:r>
              <a:rPr kumimoji="1" lang="en-US" altLang="zh-CN" dirty="0" err="1" smtClean="0"/>
              <a:t>Grabcut</a:t>
            </a:r>
            <a:endParaRPr kumimoji="1" lang="en-US" altLang="zh-CN" dirty="0" smtClean="0"/>
          </a:p>
          <a:p>
            <a:pPr marL="342900" indent="-342900">
              <a:buFont typeface="Arial"/>
              <a:buChar char="•"/>
            </a:pPr>
            <a:r>
              <a:rPr kumimoji="1" lang="en-US" altLang="zh-CN" dirty="0" smtClean="0"/>
              <a:t>Auto-</a:t>
            </a:r>
            <a:r>
              <a:rPr kumimoji="1" lang="en-US" altLang="zh-CN" dirty="0" err="1" smtClean="0"/>
              <a:t>Grabcut</a:t>
            </a:r>
            <a:endParaRPr kumimoji="1" lang="en-US" altLang="zh-CN" dirty="0" smtClean="0"/>
          </a:p>
          <a:p>
            <a:pPr marL="342900" indent="-342900">
              <a:buFont typeface="Arial"/>
              <a:buChar char="•"/>
            </a:pPr>
            <a:r>
              <a:rPr kumimoji="1" lang="zh-CN" altLang="en-US" dirty="0" smtClean="0"/>
              <a:t>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6279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问题描述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1" y="1752600"/>
            <a:ext cx="4722942" cy="4373563"/>
          </a:xfrm>
        </p:spPr>
        <p:txBody>
          <a:bodyPr/>
          <a:lstStyle/>
          <a:p>
            <a:r>
              <a:rPr kumimoji="1" lang="zh-CN" altLang="en-US" dirty="0" smtClean="0"/>
              <a:t>输入：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	</a:t>
            </a:r>
            <a:r>
              <a:rPr kumimoji="1" lang="zh-CN" altLang="en-US" dirty="0" smtClean="0"/>
              <a:t>一张图片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输出：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一张图片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要求：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黑色区域为人物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白色区域为背景（前景）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评分标准：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>
                <a:latin typeface="Arial"/>
                <a:cs typeface="Arial"/>
              </a:rPr>
              <a:t>∩</a:t>
            </a:r>
            <a:r>
              <a:rPr kumimoji="1" lang="zh-CN" altLang="en-US" dirty="0" smtClean="0">
                <a:latin typeface="Arial"/>
                <a:cs typeface="Arial"/>
              </a:rPr>
              <a:t>/</a:t>
            </a:r>
            <a:r>
              <a:rPr kumimoji="1" lang="en-US" altLang="zh-CN" dirty="0" smtClean="0">
                <a:latin typeface="Arial"/>
                <a:cs typeface="Arial"/>
              </a:rPr>
              <a:t>∪</a:t>
            </a:r>
            <a:endParaRPr kumimoji="1" lang="zh-CN" altLang="en-US" dirty="0">
              <a:latin typeface="Arial"/>
              <a:cs typeface="Arial"/>
            </a:endParaRPr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 rotWithShape="1">
          <a:blip r:embed="rId3"/>
          <a:srcRect l="374" r="499"/>
          <a:stretch/>
        </p:blipFill>
        <p:spPr>
          <a:xfrm>
            <a:off x="5180142" y="1524318"/>
            <a:ext cx="3490407" cy="491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496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Grabcut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752600"/>
            <a:ext cx="4342930" cy="4373563"/>
          </a:xfrm>
        </p:spPr>
        <p:txBody>
          <a:bodyPr/>
          <a:lstStyle/>
          <a:p>
            <a:r>
              <a:rPr kumimoji="1" lang="zh-CN" altLang="en-US" dirty="0" smtClean="0"/>
              <a:t>给定一张图片，用户选取一个矩形框出前景所在位置。并在人物区域勾勒几笔，背景区域勾勒几笔。</a:t>
            </a:r>
            <a:r>
              <a:rPr kumimoji="1" lang="zh-CN" altLang="zh-CN" dirty="0"/>
              <a:t>（</a:t>
            </a:r>
            <a:r>
              <a:rPr kumimoji="1" lang="zh-CN" altLang="en-US" dirty="0" smtClean="0"/>
              <a:t>可选</a:t>
            </a:r>
            <a:r>
              <a:rPr kumimoji="1" lang="zh-CN" altLang="zh-CN" dirty="0"/>
              <a:t>）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Grabcut</a:t>
            </a:r>
            <a:r>
              <a:rPr kumimoji="1" lang="zh-CN" altLang="en-US" dirty="0" smtClean="0"/>
              <a:t>能够自动将图片分割成前景和背景。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b="0" dirty="0" smtClean="0"/>
              <a:t>优点：效果拔群，直观，交互式</a:t>
            </a:r>
            <a:endParaRPr kumimoji="1" lang="en-US" altLang="zh-CN" b="0" dirty="0" smtClean="0"/>
          </a:p>
          <a:p>
            <a:r>
              <a:rPr kumimoji="1" lang="zh-CN" altLang="en-US" b="0" dirty="0" smtClean="0"/>
              <a:t>缺点：交互式（需要人工介入）</a:t>
            </a:r>
            <a:endParaRPr kumimoji="1" lang="en-US" altLang="zh-CN" b="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139" y="964809"/>
            <a:ext cx="3657600" cy="15755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139" y="2540390"/>
            <a:ext cx="3657600" cy="26593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75817" y="5268027"/>
            <a:ext cx="2908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 smtClean="0"/>
              <a:t>Carsten</a:t>
            </a:r>
            <a:r>
              <a:rPr kumimoji="1" lang="en-US" altLang="zh-CN" dirty="0" smtClean="0"/>
              <a:t> </a:t>
            </a:r>
            <a:r>
              <a:rPr kumimoji="1" lang="en-US" altLang="zh-CN" dirty="0" err="1"/>
              <a:t>Rother</a:t>
            </a:r>
            <a:r>
              <a:rPr kumimoji="1" lang="en-US" altLang="zh-CN" dirty="0"/>
              <a:t> et. al. SIGGRAPH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2004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523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Auto-</a:t>
            </a:r>
            <a:r>
              <a:rPr kumimoji="1" lang="en-US" altLang="zh-CN" dirty="0" err="1"/>
              <a:t>grabcut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OpenCV</a:t>
            </a:r>
            <a:r>
              <a:rPr kumimoji="1" lang="zh-CN" altLang="en-US" dirty="0" smtClean="0"/>
              <a:t>实现的</a:t>
            </a:r>
            <a:r>
              <a:rPr kumimoji="1" lang="en-US" altLang="zh-CN" dirty="0" err="1" smtClean="0"/>
              <a:t>Gradcut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Mask</a:t>
            </a:r>
            <a:r>
              <a:rPr kumimoji="1" lang="zh-CN" altLang="en-US" dirty="0" smtClean="0"/>
              <a:t>支持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种选项：</a:t>
            </a:r>
            <a:endParaRPr kumimoji="1"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 smtClean="0"/>
              <a:t>一定为前景</a:t>
            </a:r>
            <a:endParaRPr kumimoji="1"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 smtClean="0"/>
              <a:t>一定为背景</a:t>
            </a:r>
            <a:endParaRPr kumimoji="1"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 smtClean="0"/>
              <a:t>可能为前景</a:t>
            </a:r>
            <a:endParaRPr kumimoji="1"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 smtClean="0"/>
              <a:t>可能为背景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我们的方法：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自动为人物创建外包盒（外包盒外一定为背景）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计算出每个像素为</a:t>
            </a:r>
            <a:r>
              <a:rPr kumimoji="1" lang="zh-CN" altLang="en-US" dirty="0"/>
              <a:t>前景或者背景的</a:t>
            </a:r>
            <a:r>
              <a:rPr kumimoji="1" lang="zh-CN" altLang="en-US" dirty="0" smtClean="0"/>
              <a:t>概率</a:t>
            </a:r>
            <a:r>
              <a:rPr kumimoji="1" lang="en-US" altLang="zh-CN" dirty="0" smtClean="0"/>
              <a:t>，</a:t>
            </a:r>
            <a:r>
              <a:rPr kumimoji="1" lang="zh-CN" altLang="en-US" dirty="0" smtClean="0"/>
              <a:t>生成</a:t>
            </a:r>
            <a:r>
              <a:rPr kumimoji="1" lang="en-US" altLang="zh-CN" dirty="0" smtClean="0"/>
              <a:t>Mask</a:t>
            </a:r>
            <a:r>
              <a:rPr kumimoji="1" lang="zh-CN" altLang="en-US" dirty="0" smtClean="0"/>
              <a:t>送入</a:t>
            </a:r>
            <a:r>
              <a:rPr kumimoji="1" lang="en-US" altLang="zh-CN" dirty="0" err="1" smtClean="0"/>
              <a:t>Grabcut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7445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Pipeline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4" idx="3"/>
            <a:endCxn id="5" idx="1"/>
          </p:cNvCxnSpPr>
          <p:nvPr/>
        </p:nvCxnSpPr>
        <p:spPr>
          <a:xfrm>
            <a:off x="1683299" y="1949050"/>
            <a:ext cx="3626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5" idx="3"/>
            <a:endCxn id="12" idx="1"/>
          </p:cNvCxnSpPr>
          <p:nvPr/>
        </p:nvCxnSpPr>
        <p:spPr>
          <a:xfrm flipV="1">
            <a:off x="3417535" y="1945499"/>
            <a:ext cx="340730" cy="35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2" idx="3"/>
            <a:endCxn id="9" idx="1"/>
          </p:cNvCxnSpPr>
          <p:nvPr/>
        </p:nvCxnSpPr>
        <p:spPr>
          <a:xfrm>
            <a:off x="5129865" y="1945499"/>
            <a:ext cx="337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467012" y="4464770"/>
            <a:ext cx="13716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放大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246509" y="4457463"/>
            <a:ext cx="13716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模糊</a:t>
            </a:r>
          </a:p>
          <a:p>
            <a:pPr algn="ctr"/>
            <a:r>
              <a:rPr kumimoji="1" lang="zh-CN" altLang="en-US" dirty="0" smtClean="0"/>
              <a:t>输出图片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20" idx="3"/>
            <a:endCxn id="21" idx="1"/>
          </p:cNvCxnSpPr>
          <p:nvPr/>
        </p:nvCxnSpPr>
        <p:spPr>
          <a:xfrm flipV="1">
            <a:off x="6838612" y="4731783"/>
            <a:ext cx="407897" cy="7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组 73"/>
          <p:cNvGrpSpPr/>
          <p:nvPr/>
        </p:nvGrpSpPr>
        <p:grpSpPr>
          <a:xfrm>
            <a:off x="311699" y="1674730"/>
            <a:ext cx="1371600" cy="2045432"/>
            <a:chOff x="311699" y="1674730"/>
            <a:chExt cx="1371600" cy="2045432"/>
          </a:xfrm>
        </p:grpSpPr>
        <p:sp>
          <p:nvSpPr>
            <p:cNvPr id="4" name="矩形 3"/>
            <p:cNvSpPr/>
            <p:nvPr/>
          </p:nvSpPr>
          <p:spPr>
            <a:xfrm>
              <a:off x="311699" y="1674730"/>
              <a:ext cx="1371600" cy="5486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输入图片</a:t>
              </a:r>
              <a:endParaRPr kumimoji="1" lang="zh-CN" altLang="en-US" dirty="0"/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699" y="2348562"/>
              <a:ext cx="1371600" cy="1371600"/>
            </a:xfrm>
            <a:prstGeom prst="rect">
              <a:avLst/>
            </a:prstGeom>
          </p:spPr>
        </p:pic>
      </p:grpSp>
      <p:grpSp>
        <p:nvGrpSpPr>
          <p:cNvPr id="73" name="组 72"/>
          <p:cNvGrpSpPr/>
          <p:nvPr/>
        </p:nvGrpSpPr>
        <p:grpSpPr>
          <a:xfrm>
            <a:off x="2045935" y="1674730"/>
            <a:ext cx="1371600" cy="2045432"/>
            <a:chOff x="2045935" y="1674730"/>
            <a:chExt cx="1371600" cy="2045432"/>
          </a:xfrm>
        </p:grpSpPr>
        <p:sp>
          <p:nvSpPr>
            <p:cNvPr id="5" name="矩形 4"/>
            <p:cNvSpPr/>
            <p:nvPr/>
          </p:nvSpPr>
          <p:spPr>
            <a:xfrm>
              <a:off x="2045935" y="1674730"/>
              <a:ext cx="1371600" cy="5486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预测</a:t>
              </a:r>
              <a:endParaRPr kumimoji="1" lang="zh-CN" altLang="en-US" dirty="0"/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5935" y="2348562"/>
              <a:ext cx="1371600" cy="1371600"/>
            </a:xfrm>
            <a:prstGeom prst="rect">
              <a:avLst/>
            </a:prstGeom>
          </p:spPr>
        </p:pic>
      </p:grpSp>
      <p:grpSp>
        <p:nvGrpSpPr>
          <p:cNvPr id="76" name="组 75"/>
          <p:cNvGrpSpPr/>
          <p:nvPr/>
        </p:nvGrpSpPr>
        <p:grpSpPr>
          <a:xfrm>
            <a:off x="5467012" y="1671179"/>
            <a:ext cx="1371600" cy="1772067"/>
            <a:chOff x="5748950" y="1687430"/>
            <a:chExt cx="1371600" cy="1772067"/>
          </a:xfrm>
        </p:grpSpPr>
        <p:sp>
          <p:nvSpPr>
            <p:cNvPr id="9" name="矩形 8"/>
            <p:cNvSpPr/>
            <p:nvPr/>
          </p:nvSpPr>
          <p:spPr>
            <a:xfrm>
              <a:off x="5748950" y="1687430"/>
              <a:ext cx="1371600" cy="5486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模糊</a:t>
              </a:r>
              <a:endParaRPr kumimoji="1" lang="zh-CN" altLang="en-US" dirty="0"/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9162" y="2362217"/>
              <a:ext cx="1097280" cy="1097280"/>
            </a:xfrm>
            <a:prstGeom prst="rect">
              <a:avLst/>
            </a:prstGeom>
          </p:spPr>
        </p:pic>
      </p:grpSp>
      <p:grpSp>
        <p:nvGrpSpPr>
          <p:cNvPr id="77" name="组 76"/>
          <p:cNvGrpSpPr/>
          <p:nvPr/>
        </p:nvGrpSpPr>
        <p:grpSpPr>
          <a:xfrm>
            <a:off x="7246509" y="1671179"/>
            <a:ext cx="1371600" cy="1772067"/>
            <a:chOff x="7462422" y="1687430"/>
            <a:chExt cx="1371600" cy="1772067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71665" y="2362217"/>
              <a:ext cx="1097280" cy="1097280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7462422" y="1687430"/>
              <a:ext cx="1371600" cy="5486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轮廓</a:t>
              </a:r>
              <a:endParaRPr kumimoji="1" lang="zh-CN" altLang="en-US" dirty="0"/>
            </a:p>
          </p:txBody>
        </p:sp>
      </p:grpSp>
      <p:cxnSp>
        <p:nvCxnSpPr>
          <p:cNvPr id="31" name="肘形连接符 30"/>
          <p:cNvCxnSpPr>
            <a:stCxn id="9" idx="3"/>
            <a:endCxn id="29" idx="1"/>
          </p:cNvCxnSpPr>
          <p:nvPr/>
        </p:nvCxnSpPr>
        <p:spPr>
          <a:xfrm>
            <a:off x="6838612" y="1945499"/>
            <a:ext cx="407897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" name="组 79"/>
          <p:cNvGrpSpPr/>
          <p:nvPr/>
        </p:nvGrpSpPr>
        <p:grpSpPr>
          <a:xfrm>
            <a:off x="311699" y="4457463"/>
            <a:ext cx="1371600" cy="1869173"/>
            <a:chOff x="311699" y="4457463"/>
            <a:chExt cx="1371600" cy="1869173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5229356"/>
              <a:ext cx="1097280" cy="1097280"/>
            </a:xfrm>
            <a:prstGeom prst="rect">
              <a:avLst/>
            </a:prstGeom>
          </p:spPr>
        </p:pic>
        <p:sp>
          <p:nvSpPr>
            <p:cNvPr id="36" name="矩形 35"/>
            <p:cNvSpPr/>
            <p:nvPr/>
          </p:nvSpPr>
          <p:spPr>
            <a:xfrm>
              <a:off x="311699" y="4457463"/>
              <a:ext cx="1371600" cy="5486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外包盒</a:t>
              </a:r>
              <a:endParaRPr kumimoji="1" lang="zh-CN" altLang="en-US" dirty="0"/>
            </a:p>
          </p:txBody>
        </p:sp>
      </p:grpSp>
      <p:grpSp>
        <p:nvGrpSpPr>
          <p:cNvPr id="75" name="组 74"/>
          <p:cNvGrpSpPr/>
          <p:nvPr/>
        </p:nvGrpSpPr>
        <p:grpSpPr>
          <a:xfrm>
            <a:off x="3758265" y="1671179"/>
            <a:ext cx="1371600" cy="2141017"/>
            <a:chOff x="3935786" y="1674730"/>
            <a:chExt cx="1371600" cy="2141017"/>
          </a:xfrm>
        </p:grpSpPr>
        <p:sp>
          <p:nvSpPr>
            <p:cNvPr id="12" name="矩形 11"/>
            <p:cNvSpPr/>
            <p:nvPr/>
          </p:nvSpPr>
          <p:spPr>
            <a:xfrm>
              <a:off x="3935786" y="1674730"/>
              <a:ext cx="1371600" cy="5486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缩图</a:t>
              </a:r>
              <a:endParaRPr kumimoji="1" lang="zh-CN" altLang="en-US" dirty="0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78910" y="2335862"/>
              <a:ext cx="1097280" cy="1097280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3935786" y="344641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480</a:t>
              </a:r>
              <a:r>
                <a:rPr kumimoji="1" lang="zh-CN" altLang="en-US" dirty="0" smtClean="0"/>
                <a:t>*</a:t>
              </a:r>
              <a:r>
                <a:rPr kumimoji="1" lang="en-US" altLang="zh-CN" dirty="0" smtClean="0"/>
                <a:t>480</a:t>
              </a:r>
              <a:endParaRPr kumimoji="1" lang="zh-CN" altLang="en-US" dirty="0"/>
            </a:p>
          </p:txBody>
        </p:sp>
      </p:grpSp>
      <p:grpSp>
        <p:nvGrpSpPr>
          <p:cNvPr id="82" name="组 81"/>
          <p:cNvGrpSpPr/>
          <p:nvPr/>
        </p:nvGrpSpPr>
        <p:grpSpPr>
          <a:xfrm>
            <a:off x="2045935" y="4457463"/>
            <a:ext cx="1371600" cy="1869173"/>
            <a:chOff x="2045935" y="4457463"/>
            <a:chExt cx="1371600" cy="1869173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96144" y="5229356"/>
              <a:ext cx="1097280" cy="1097280"/>
            </a:xfrm>
            <a:prstGeom prst="rect">
              <a:avLst/>
            </a:prstGeom>
          </p:spPr>
        </p:pic>
        <p:sp>
          <p:nvSpPr>
            <p:cNvPr id="45" name="矩形 44"/>
            <p:cNvSpPr/>
            <p:nvPr/>
          </p:nvSpPr>
          <p:spPr>
            <a:xfrm>
              <a:off x="2045935" y="4457463"/>
              <a:ext cx="1371600" cy="5486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mask</a:t>
              </a:r>
              <a:endParaRPr kumimoji="1" lang="zh-CN" altLang="en-US" dirty="0"/>
            </a:p>
          </p:txBody>
        </p:sp>
      </p:grpSp>
      <p:cxnSp>
        <p:nvCxnSpPr>
          <p:cNvPr id="47" name="直线箭头连接符 46"/>
          <p:cNvCxnSpPr>
            <a:stCxn id="36" idx="3"/>
            <a:endCxn id="45" idx="1"/>
          </p:cNvCxnSpPr>
          <p:nvPr/>
        </p:nvCxnSpPr>
        <p:spPr>
          <a:xfrm>
            <a:off x="1683299" y="4731783"/>
            <a:ext cx="3626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29" idx="3"/>
            <a:endCxn id="36" idx="1"/>
          </p:cNvCxnSpPr>
          <p:nvPr/>
        </p:nvCxnSpPr>
        <p:spPr>
          <a:xfrm flipH="1">
            <a:off x="311699" y="1945499"/>
            <a:ext cx="8306410" cy="2786284"/>
          </a:xfrm>
          <a:prstGeom prst="bentConnector5">
            <a:avLst>
              <a:gd name="adj1" fmla="val -2752"/>
              <a:gd name="adj2" fmla="val 75483"/>
              <a:gd name="adj3" fmla="val 10275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3758265" y="4464770"/>
            <a:ext cx="13716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grabcut</a:t>
            </a:r>
            <a:endParaRPr kumimoji="1" lang="zh-CN" altLang="en-US" dirty="0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01389" y="5229356"/>
            <a:ext cx="1097280" cy="1097280"/>
          </a:xfrm>
          <a:prstGeom prst="rect">
            <a:avLst/>
          </a:prstGeom>
        </p:spPr>
      </p:pic>
      <p:cxnSp>
        <p:nvCxnSpPr>
          <p:cNvPr id="94" name="直线箭头连接符 93"/>
          <p:cNvCxnSpPr>
            <a:stCxn id="45" idx="3"/>
            <a:endCxn id="83" idx="1"/>
          </p:cNvCxnSpPr>
          <p:nvPr/>
        </p:nvCxnSpPr>
        <p:spPr>
          <a:xfrm>
            <a:off x="3417535" y="4731783"/>
            <a:ext cx="340730" cy="7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图片 9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67012" y="5229356"/>
            <a:ext cx="1371600" cy="1371600"/>
          </a:xfrm>
          <a:prstGeom prst="rect">
            <a:avLst/>
          </a:prstGeom>
        </p:spPr>
      </p:pic>
      <p:cxnSp>
        <p:nvCxnSpPr>
          <p:cNvPr id="97" name="直线箭头连接符 96"/>
          <p:cNvCxnSpPr>
            <a:stCxn id="83" idx="3"/>
            <a:endCxn id="20" idx="1"/>
          </p:cNvCxnSpPr>
          <p:nvPr/>
        </p:nvCxnSpPr>
        <p:spPr>
          <a:xfrm>
            <a:off x="5129865" y="4739090"/>
            <a:ext cx="337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8" name="图片 9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46509" y="5229356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499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学习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预测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938132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学习：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将像素映射到高维空间</a:t>
            </a:r>
            <a:endParaRPr kumimoji="1" lang="en-US" altLang="zh-CN" dirty="0" smtClean="0"/>
          </a:p>
          <a:p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像素点为</a:t>
            </a:r>
            <a:r>
              <a:rPr kumimoji="1" lang="zh-CN" altLang="en-US" dirty="0"/>
              <a:t>人物</a:t>
            </a:r>
            <a:endParaRPr kumimoji="1" lang="en-US" altLang="zh-CN" dirty="0"/>
          </a:p>
          <a:p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像素点为背景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	</a:t>
            </a:r>
            <a:r>
              <a:rPr kumimoji="1" lang="zh-CN" altLang="en-US" dirty="0" smtClean="0"/>
              <a:t>预测函数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预测：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	</a:t>
            </a:r>
            <a:r>
              <a:rPr kumimoji="1" lang="zh-CN" altLang="en-US" dirty="0"/>
              <a:t>将像素映射</a:t>
            </a:r>
            <a:r>
              <a:rPr kumimoji="1" lang="zh-CN" altLang="en-US" dirty="0" smtClean="0"/>
              <a:t>到高维空间</a:t>
            </a:r>
            <a:endParaRPr kumimoji="1" lang="en-US" altLang="zh-CN" dirty="0"/>
          </a:p>
          <a:p>
            <a:r>
              <a:rPr kumimoji="1" lang="en-US" altLang="zh-CN" dirty="0" smtClean="0"/>
              <a:t>	</a:t>
            </a:r>
            <a:r>
              <a:rPr kumimoji="1" lang="zh-CN" altLang="en-US" dirty="0" smtClean="0"/>
              <a:t>传入预测函数，获得预测值</a:t>
            </a:r>
            <a:r>
              <a:rPr kumimoji="1" lang="en-US" altLang="zh-CN" dirty="0" smtClean="0"/>
              <a:t>0~1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注：</a:t>
            </a:r>
            <a:r>
              <a:rPr kumimoji="1" lang="en-US" altLang="zh-CN" dirty="0" err="1" smtClean="0"/>
              <a:t>x</a:t>
            </a:r>
            <a:r>
              <a:rPr kumimoji="1" lang="en-US" altLang="zh-CN" dirty="0" err="1"/>
              <a:t>,y</a:t>
            </a:r>
            <a:r>
              <a:rPr kumimoji="1" lang="zh-CN" altLang="zh-CN" dirty="0"/>
              <a:t> </a:t>
            </a:r>
            <a:r>
              <a:rPr kumimoji="1" lang="en-US" altLang="zh-CN" dirty="0"/>
              <a:t>: </a:t>
            </a:r>
            <a:r>
              <a:rPr kumimoji="1" lang="zh-CN" altLang="en-US" dirty="0"/>
              <a:t>像素在图像中的</a:t>
            </a:r>
            <a:r>
              <a:rPr kumimoji="1" lang="zh-CN" altLang="en-US" dirty="0" smtClean="0"/>
              <a:t>位置，</a:t>
            </a:r>
            <a:r>
              <a:rPr kumimoji="1" lang="en-US" altLang="zh-CN" dirty="0" smtClean="0"/>
              <a:t>c1</a:t>
            </a:r>
            <a:r>
              <a:rPr kumimoji="1" lang="en-US" altLang="zh-CN" dirty="0"/>
              <a:t>, c2, c3 : </a:t>
            </a:r>
            <a:r>
              <a:rPr kumimoji="1" lang="zh-CN" altLang="en-US" dirty="0"/>
              <a:t>像素在色彩空间的</a:t>
            </a:r>
            <a:r>
              <a:rPr kumimoji="1" lang="zh-CN" altLang="en-US" dirty="0" smtClean="0"/>
              <a:t>分量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83023116"/>
              </p:ext>
            </p:extLst>
          </p:nvPr>
        </p:nvGraphicFramePr>
        <p:xfrm>
          <a:off x="3040501" y="2486832"/>
          <a:ext cx="1076325" cy="430212"/>
        </p:xfrm>
        <a:graphic>
          <a:graphicData uri="http://schemas.openxmlformats.org/presentationml/2006/ole">
            <p:oleObj spid="_x0000_s1070" name="公式" r:id="rId4" imgW="493560" imgH="19188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55003647"/>
              </p:ext>
            </p:extLst>
          </p:nvPr>
        </p:nvGraphicFramePr>
        <p:xfrm>
          <a:off x="3040501" y="2879450"/>
          <a:ext cx="1076325" cy="430212"/>
        </p:xfrm>
        <a:graphic>
          <a:graphicData uri="http://schemas.openxmlformats.org/presentationml/2006/ole">
            <p:oleObj spid="_x0000_s1071" name="公式" r:id="rId5" imgW="493560" imgH="191880" progId="Equation.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11134637"/>
              </p:ext>
            </p:extLst>
          </p:nvPr>
        </p:nvGraphicFramePr>
        <p:xfrm>
          <a:off x="1403265" y="3244751"/>
          <a:ext cx="1130300" cy="430212"/>
        </p:xfrm>
        <a:graphic>
          <a:graphicData uri="http://schemas.openxmlformats.org/presentationml/2006/ole">
            <p:oleObj spid="_x0000_s1072" name="公式" r:id="rId6" imgW="520920" imgH="191880" progId="Equation.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56460248"/>
              </p:ext>
            </p:extLst>
          </p:nvPr>
        </p:nvGraphicFramePr>
        <p:xfrm>
          <a:off x="2642808" y="3459857"/>
          <a:ext cx="3014663" cy="887412"/>
        </p:xfrm>
        <a:graphic>
          <a:graphicData uri="http://schemas.openxmlformats.org/presentationml/2006/ole">
            <p:oleObj spid="_x0000_s1073" name="公式" r:id="rId7" imgW="1407960" imgH="411120" progId="Equation.3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86406471"/>
              </p:ext>
            </p:extLst>
          </p:nvPr>
        </p:nvGraphicFramePr>
        <p:xfrm>
          <a:off x="4116826" y="2030277"/>
          <a:ext cx="2476500" cy="511175"/>
        </p:xfrm>
        <a:graphic>
          <a:graphicData uri="http://schemas.openxmlformats.org/presentationml/2006/ole">
            <p:oleObj spid="_x0000_s1074" name="公式" r:id="rId8" imgW="1152000" imgH="228240" progId="Equation.3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96882967"/>
              </p:ext>
            </p:extLst>
          </p:nvPr>
        </p:nvGraphicFramePr>
        <p:xfrm>
          <a:off x="4116826" y="4794020"/>
          <a:ext cx="2476500" cy="511175"/>
        </p:xfrm>
        <a:graphic>
          <a:graphicData uri="http://schemas.openxmlformats.org/presentationml/2006/ole">
            <p:oleObj spid="_x0000_s1075" name="公式" r:id="rId9" imgW="1152000" imgH="2282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233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结果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57200" y="609488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输入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296500" y="609488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预测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248400" y="609488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输出</a:t>
            </a:r>
            <a:endParaRPr kumimoji="1"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61437"/>
            <a:ext cx="2743200" cy="4114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500" y="1761437"/>
            <a:ext cx="2743200" cy="41148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90" y="1761437"/>
            <a:ext cx="2743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904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结果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57200" y="486597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输入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296500" y="486597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预测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48400" y="486597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输出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25288"/>
            <a:ext cx="2743200" cy="268672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216" y="1925288"/>
            <a:ext cx="2743200" cy="268672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927" y="1925288"/>
            <a:ext cx="2743200" cy="26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533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基本.thmx</Template>
  <TotalTime>372</TotalTime>
  <Words>647</Words>
  <Application>Microsoft Macintosh PowerPoint</Application>
  <PresentationFormat>全屏显示(4:3)</PresentationFormat>
  <Paragraphs>95</Paragraphs>
  <Slides>11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基本</vt:lpstr>
      <vt:lpstr>公式</vt:lpstr>
      <vt:lpstr>慧眼识人</vt:lpstr>
      <vt:lpstr>outline</vt:lpstr>
      <vt:lpstr>问题描述</vt:lpstr>
      <vt:lpstr>Grabcut</vt:lpstr>
      <vt:lpstr>Auto-grabcut</vt:lpstr>
      <vt:lpstr>Pipeline</vt:lpstr>
      <vt:lpstr>学习&amp;预测</vt:lpstr>
      <vt:lpstr>结果</vt:lpstr>
      <vt:lpstr>结果</vt:lpstr>
      <vt:lpstr>结果</vt:lpstr>
      <vt:lpstr>结果</vt:lpstr>
    </vt:vector>
  </TitlesOfParts>
  <Company>GMU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慧眼识人</dc:title>
  <dc:creator>Zhonghua Xi</dc:creator>
  <cp:lastModifiedBy>Guilin</cp:lastModifiedBy>
  <cp:revision>29</cp:revision>
  <dcterms:created xsi:type="dcterms:W3CDTF">2013-09-27T01:41:11Z</dcterms:created>
  <dcterms:modified xsi:type="dcterms:W3CDTF">2013-10-16T06:00:05Z</dcterms:modified>
</cp:coreProperties>
</file>