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aac1a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20aac1a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37bca593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037bca593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37bca593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037bca593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37bca593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6037bca593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037bca593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037bca593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37bca593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6037bca593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037bca593_0_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6037bca593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037bca593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037bca593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037bca593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6037bca593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37bca593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6037bca593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37bca593_0_2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6037bca593_0_2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eea6c12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4eea6c12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037bca593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037bca593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037bca593_0_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6037bca593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037bca593_0_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6037bca593_0_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037bca593_0_3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6037bca593_0_3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037bca593_0_3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037bca593_0_3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037bca593_0_4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037bca593_0_4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037bca593_0_4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6037bca593_0_4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037bca593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6037bca593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037bca593_0_4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6037bca593_0_4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037bca593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6037bca593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fe88126f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6fe88126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037bca593_0_5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6037bca593_0_5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037bca593_0_5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6037bca593_0_5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37bca593_0_5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037bca593_0_5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37bca593_0_5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6037bca593_0_5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037bca593_0_5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6037bca593_0_5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037bca593_0_5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6037bca593_0_5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037bca593_0_5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6037bca593_0_5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037bca593_0_6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6037bca593_0_6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037bca593_0_6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6037bca593_0_6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037bca593_0_6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6037bca593_0_6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92f2d789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d92f2d78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037bca593_0_6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6037bca593_0_6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037bca593_0_6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6037bca593_0_6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37bca593_0_6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6037bca593_0_6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037bca593_0_6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6037bca593_0_6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037bca593_0_7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6037bca593_0_7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037bca593_0_7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6037bca593_0_7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037bca593_0_7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6037bca593_0_7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037bca593_0_7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6037bca593_0_7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037bca593_0_8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6037bca593_0_8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92f2d78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d92f2d789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fea0b6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fea0b6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037bca593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6037bca593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37bca593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037bca593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37bca593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037bca593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74" name="Google Shape;74;p17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7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8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7" name="Google Shape;97;p22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7" name="Google Shape;107;p24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8" name="Google Shape;108;p24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25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6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6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6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6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6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6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Google Shape;52;p13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8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8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8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8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664250" y="863150"/>
            <a:ext cx="4102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Основы языка Python. Интерактивный курс</a:t>
            </a: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Настройка среды для разработки на Python</a:t>
            </a:r>
            <a:endParaRPr/>
          </a:p>
        </p:txBody>
      </p:sp>
      <p:pic>
        <p:nvPicPr>
          <p:cNvPr descr="Python copy.png" id="134" name="Google Shape;1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Как объявить переменную?</a:t>
            </a:r>
            <a:endParaRPr sz="3200"/>
          </a:p>
        </p:txBody>
      </p:sp>
      <p:sp>
        <p:nvSpPr>
          <p:cNvPr id="206" name="Google Shape;206;p39"/>
          <p:cNvSpPr/>
          <p:nvPr/>
        </p:nvSpPr>
        <p:spPr>
          <a:xfrm>
            <a:off x="1142375" y="2118100"/>
            <a:ext cx="68544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имя_переменной = значение переменной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name = ‘Кеша’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Как правильно называть переменные?</a:t>
            </a:r>
            <a:endParaRPr sz="3200"/>
          </a:p>
        </p:txBody>
      </p:sp>
      <p:sp>
        <p:nvSpPr>
          <p:cNvPr id="212" name="Google Shape;212;p40"/>
          <p:cNvSpPr/>
          <p:nvPr/>
        </p:nvSpPr>
        <p:spPr>
          <a:xfrm>
            <a:off x="1142375" y="2118100"/>
            <a:ext cx="68544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Переменная должна называться так, чтобы по названию можно было понять её предназначение.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Верно</a:t>
            </a:r>
            <a:endParaRPr sz="3200"/>
          </a:p>
        </p:txBody>
      </p:sp>
      <p:sp>
        <p:nvSpPr>
          <p:cNvPr id="218" name="Google Shape;218;p41"/>
          <p:cNvSpPr/>
          <p:nvPr/>
        </p:nvSpPr>
        <p:spPr>
          <a:xfrm>
            <a:off x="1308625" y="1546600"/>
            <a:ext cx="6854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name, age, person_name, request, report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9" name="Google Shape;219;p41"/>
          <p:cNvSpPr/>
          <p:nvPr/>
        </p:nvSpPr>
        <p:spPr>
          <a:xfrm>
            <a:off x="1144799" y="2282475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Неверно</a:t>
            </a:r>
            <a:endParaRPr sz="3200"/>
          </a:p>
        </p:txBody>
      </p:sp>
      <p:sp>
        <p:nvSpPr>
          <p:cNvPr id="220" name="Google Shape;220;p41"/>
          <p:cNvSpPr/>
          <p:nvPr/>
        </p:nvSpPr>
        <p:spPr>
          <a:xfrm>
            <a:off x="1308625" y="3236850"/>
            <a:ext cx="6854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a, b, c, ae, cp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Стиль имен переменных</a:t>
            </a:r>
            <a:endParaRPr sz="3200"/>
          </a:p>
        </p:txBody>
      </p:sp>
      <p:sp>
        <p:nvSpPr>
          <p:cNvPr id="226" name="Google Shape;226;p42"/>
          <p:cNvSpPr/>
          <p:nvPr/>
        </p:nvSpPr>
        <p:spPr>
          <a:xfrm>
            <a:off x="1142400" y="2596075"/>
            <a:ext cx="6854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маленькие буквы и знаки подчеркивания: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person_age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Тип переменной</a:t>
            </a:r>
            <a:endParaRPr sz="3200"/>
          </a:p>
        </p:txBody>
      </p:sp>
      <p:sp>
        <p:nvSpPr>
          <p:cNvPr id="232" name="Google Shape;232;p43"/>
          <p:cNvSpPr/>
          <p:nvPr/>
        </p:nvSpPr>
        <p:spPr>
          <a:xfrm>
            <a:off x="1142400" y="2596075"/>
            <a:ext cx="6854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Тип переменной определяет множество значений, которые могут быть ей присвоены и операции, которые могут быть с нею произведены. Он либо фиксирован в момент объявления переменной и соответствует одному из типов данных, предоставляемых языком программирования (статическая типизация), либо в каждый момент соответствует типу тех данных, что содержит переменная (динамическая типизация).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Самые простые типы:</a:t>
            </a:r>
            <a:endParaRPr sz="3200"/>
          </a:p>
        </p:txBody>
      </p:sp>
      <p:sp>
        <p:nvSpPr>
          <p:cNvPr id="238" name="Google Shape;238;p44"/>
          <p:cNvSpPr/>
          <p:nvPr/>
        </p:nvSpPr>
        <p:spPr>
          <a:xfrm>
            <a:off x="1142400" y="1536200"/>
            <a:ext cx="68544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целое число — int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 с плавающей точкой — float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логический тип (истина/ложь) — bool 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ничего (пустой тип) — None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строка — str (более сложный тип, будет рассмотрен отдельно) 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Приведение типов:</a:t>
            </a:r>
            <a:endParaRPr sz="3200"/>
          </a:p>
        </p:txBody>
      </p:sp>
      <p:sp>
        <p:nvSpPr>
          <p:cNvPr id="244" name="Google Shape;244;p45"/>
          <p:cNvSpPr/>
          <p:nvPr/>
        </p:nvSpPr>
        <p:spPr>
          <a:xfrm>
            <a:off x="1142400" y="1536200"/>
            <a:ext cx="68544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 к строке str(number)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строка к числу int(word)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любые другие преобразования аналогично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250" name="Google Shape;250;p46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Ввод, вывод</a:t>
            </a:r>
            <a:endParaRPr/>
          </a:p>
        </p:txBody>
      </p:sp>
      <p:pic>
        <p:nvPicPr>
          <p:cNvPr descr="Python copy.png" id="251" name="Google Shape;2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257" name="Google Shape;257;p47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Как можно использовать функцию print.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8" name="Google Shape;258;p47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Как вводить данные.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9" name="Google Shape;259;p47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Какой тип у введенных данных.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47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Куда можно выводить информацию.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/>
          <p:nvPr/>
        </p:nvSpPr>
        <p:spPr>
          <a:xfrm>
            <a:off x="1142400" y="571450"/>
            <a:ext cx="712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Куда можно выводить информацию</a:t>
            </a:r>
            <a:endParaRPr sz="3200"/>
          </a:p>
        </p:txBody>
      </p:sp>
      <p:sp>
        <p:nvSpPr>
          <p:cNvPr id="266" name="Google Shape;266;p48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WEB.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Мобильное приложение.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Хранилище, например файл или база данных.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9" name="Google Shape;269;p48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GUI.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Консоль (Терминал).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140" name="Google Shape;140;p31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Проверка версии интерпретатора.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Установка PyCharm IDE.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запуск проектов в PyCharm.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Установка интерпретатора Python.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/>
          <p:nvPr/>
        </p:nvSpPr>
        <p:spPr>
          <a:xfrm>
            <a:off x="1142400" y="571450"/>
            <a:ext cx="712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print - дополнительные возможности</a:t>
            </a:r>
            <a:endParaRPr sz="3200"/>
          </a:p>
        </p:txBody>
      </p:sp>
      <p:sp>
        <p:nvSpPr>
          <p:cNvPr id="276" name="Google Shape;276;p49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использование разных разделителей слов (sep=)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77" name="Google Shape;277;p49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использование разных разделителей строк (end=)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78" name="Google Shape;278;p49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вывод разных типов данных через ,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/>
          <p:nvPr/>
        </p:nvSpPr>
        <p:spPr>
          <a:xfrm>
            <a:off x="1142400" y="571450"/>
            <a:ext cx="712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Ввод данных. input()</a:t>
            </a:r>
            <a:endParaRPr sz="3200"/>
          </a:p>
        </p:txBody>
      </p:sp>
      <p:sp>
        <p:nvSpPr>
          <p:cNvPr id="284" name="Google Shape;284;p50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name = input(‘Как тебя зовут?’)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85" name="Google Shape;285;p50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result = input()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/>
          <p:nvPr/>
        </p:nvSpPr>
        <p:spPr>
          <a:xfrm>
            <a:off x="1142400" y="571450"/>
            <a:ext cx="712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Тип введенных данных</a:t>
            </a:r>
            <a:endParaRPr sz="3200"/>
          </a:p>
        </p:txBody>
      </p:sp>
      <p:sp>
        <p:nvSpPr>
          <p:cNvPr id="291" name="Google Shape;291;p51"/>
          <p:cNvSpPr/>
          <p:nvPr/>
        </p:nvSpPr>
        <p:spPr>
          <a:xfrm>
            <a:off x="1142375" y="2118100"/>
            <a:ext cx="70146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•"/>
            </a:pPr>
            <a:r>
              <a:rPr lang="ru" sz="1600">
                <a:solidFill>
                  <a:srgbClr val="2C2D30"/>
                </a:solidFill>
              </a:rPr>
              <a:t>Что бы мы ни спрашивали у пользователя, для программы результатом ввода всегда будет строка (тип данных str).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297" name="Google Shape;297;p52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Арифметические и логические операции </a:t>
            </a:r>
            <a:endParaRPr/>
          </a:p>
        </p:txBody>
      </p:sp>
      <p:pic>
        <p:nvPicPr>
          <p:cNvPr descr="Python copy.png" id="298" name="Google Shape;2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304" name="Google Shape;304;p53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Приоритет арифметических операций.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05" name="Google Shape;305;p53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Логические операции.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06" name="Google Shape;306;p53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Сложные логические выражения.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07" name="Google Shape;307;p53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Приоритет логических операций.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08" name="Google Shape;308;p53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Арифметические операции.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Стандартные математические операции</a:t>
            </a:r>
            <a:endParaRPr sz="3200"/>
          </a:p>
        </p:txBody>
      </p:sp>
      <p:sp>
        <p:nvSpPr>
          <p:cNvPr id="314" name="Google Shape;314;p54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-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5" name="Google Shape;315;p54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*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6" name="Google Shape;316;p54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/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7" name="Google Shape;317;p54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тип результата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18" name="Google Shape;318;p54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+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Другие математические операции</a:t>
            </a:r>
            <a:endParaRPr sz="3200"/>
          </a:p>
        </p:txBody>
      </p:sp>
      <p:sp>
        <p:nvSpPr>
          <p:cNvPr id="324" name="Google Shape;324;p55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% - остаток от деления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5" name="Google Shape;325;p55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** - возведение в степень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26" name="Google Shape;326;p55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// - целая часть от деления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Приоритет математических операции</a:t>
            </a:r>
            <a:endParaRPr sz="3200"/>
          </a:p>
        </p:txBody>
      </p:sp>
      <p:sp>
        <p:nvSpPr>
          <p:cNvPr id="332" name="Google Shape;332;p56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работает как в математике (умножение главнее сложения)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33" name="Google Shape;333;p56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круглые скобки () помогают управлять приоритетами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Логические операции</a:t>
            </a:r>
            <a:endParaRPr sz="3200"/>
          </a:p>
        </p:txBody>
      </p:sp>
      <p:sp>
        <p:nvSpPr>
          <p:cNvPr id="339" name="Google Shape;339;p57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!= - не равно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40" name="Google Shape;340;p57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&gt; - больше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41" name="Google Shape;341;p57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&gt;= больше или равно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42" name="Google Shape;342;p57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&lt; - меньше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43" name="Google Shape;343;p57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== - равно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44" name="Google Shape;344;p57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&lt;= - меньше или равно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Сложные логические выражения</a:t>
            </a:r>
            <a:endParaRPr sz="3200"/>
          </a:p>
        </p:txBody>
      </p:sp>
      <p:sp>
        <p:nvSpPr>
          <p:cNvPr id="350" name="Google Shape;350;p58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or -  или (ЛОЖЬ когда все ЛОЖЬ иначе ИСТИНА)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1" name="Google Shape;351;p58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not - не (ИСТИНА когда ЛОЖЬ, ЛОЖЬ когда ИСТИНА)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52" name="Google Shape;352;p58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and - и (ИСТИНА когда все ИСТИНА иначе ЛОЖЬ)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Установка интерпретатора Python</a:t>
            </a:r>
            <a:endParaRPr sz="3200"/>
          </a:p>
        </p:txBody>
      </p:sp>
      <p:sp>
        <p:nvSpPr>
          <p:cNvPr id="149" name="Google Shape;149;p32"/>
          <p:cNvSpPr/>
          <p:nvPr/>
        </p:nvSpPr>
        <p:spPr>
          <a:xfrm>
            <a:off x="1144800" y="19573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 Linux обычно уже есть 2 версии интерпретатора,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1144800" y="24022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будем использовать интерпретатор Python </a:t>
            </a:r>
            <a:r>
              <a:rPr lang="ru" sz="1600">
                <a:solidFill>
                  <a:srgbClr val="2C2D30"/>
                </a:solidFill>
              </a:rPr>
              <a:t>3 версии.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для Windows - скачать с официального сайта, установить.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358" name="Google Shape;358;p59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Условные операторы</a:t>
            </a:r>
            <a:endParaRPr/>
          </a:p>
        </p:txBody>
      </p:sp>
      <p:pic>
        <p:nvPicPr>
          <p:cNvPr descr="Python copy.png" id="359" name="Google Shape;3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365" name="Google Shape;365;p60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if в Python.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Зачем нужны блоки и отступы в коде.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7" name="Google Shape;367;p60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Какие разновидности условных операторов есть в Python.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Как применять условные операторы.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9" name="Google Shape;369;p60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Зачем нужны условные операторы.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Зачем нужны условные операторы</a:t>
            </a:r>
            <a:endParaRPr sz="3200"/>
          </a:p>
        </p:txBody>
      </p:sp>
      <p:sp>
        <p:nvSpPr>
          <p:cNvPr id="375" name="Google Shape;375;p61"/>
          <p:cNvSpPr/>
          <p:nvPr/>
        </p:nvSpPr>
        <p:spPr>
          <a:xfrm>
            <a:off x="106672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Начало сказки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6" name="Google Shape;376;p61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Налево пойдешь — коня потеряешь.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7" name="Google Shape;377;p61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Направо пойдешь — жизнь потеряешь.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8" name="Google Shape;378;p61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Прямо пойдешь — счастье найдешь.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79" name="Google Shape;379;p61"/>
          <p:cNvSpPr/>
          <p:nvPr/>
        </p:nvSpPr>
        <p:spPr>
          <a:xfrm>
            <a:off x="1066725" y="4023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Конец сказки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Оператор if</a:t>
            </a:r>
            <a:endParaRPr sz="3200"/>
          </a:p>
        </p:txBody>
      </p:sp>
      <p:sp>
        <p:nvSpPr>
          <p:cNvPr id="385" name="Google Shape;385;p62"/>
          <p:cNvSpPr/>
          <p:nvPr/>
        </p:nvSpPr>
        <p:spPr>
          <a:xfrm>
            <a:off x="106672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Начало сказки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86" name="Google Shape;386;p62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if Налево пойдешь: 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          коня потеряешь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87" name="Google Shape;387;p62"/>
          <p:cNvSpPr/>
          <p:nvPr/>
        </p:nvSpPr>
        <p:spPr>
          <a:xfrm>
            <a:off x="1066725" y="3115425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Конец сказки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Блоки и отступы в коде</a:t>
            </a:r>
            <a:endParaRPr sz="3200"/>
          </a:p>
        </p:txBody>
      </p:sp>
      <p:sp>
        <p:nvSpPr>
          <p:cNvPr id="393" name="Google Shape;393;p63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 python нет {}, разделяющих блоки кода.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Поэтому обязательно делать отступы для каждого блока кода.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5" name="Google Shape;395;p63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Отступ — 4 пробела (клавиша tab в pycharm).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96" name="Google Shape;396;p63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Блок кода — логически сгруппированный набор команд.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if - elif - else</a:t>
            </a:r>
            <a:endParaRPr sz="3200"/>
          </a:p>
        </p:txBody>
      </p:sp>
      <p:sp>
        <p:nvSpPr>
          <p:cNvPr id="402" name="Google Shape;402;p64"/>
          <p:cNvSpPr/>
          <p:nvPr/>
        </p:nvSpPr>
        <p:spPr>
          <a:xfrm>
            <a:off x="1144800" y="2585388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elif другое условие:</a:t>
            </a:r>
            <a:endParaRPr sz="1600">
              <a:solidFill>
                <a:srgbClr val="2C2D3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○"/>
            </a:pPr>
            <a:r>
              <a:rPr lang="ru" sz="1600">
                <a:solidFill>
                  <a:srgbClr val="2C2D30"/>
                </a:solidFill>
              </a:rPr>
              <a:t>код2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3" name="Google Shape;403;p64"/>
          <p:cNvSpPr/>
          <p:nvPr/>
        </p:nvSpPr>
        <p:spPr>
          <a:xfrm>
            <a:off x="1144800" y="3248825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else:</a:t>
            </a:r>
            <a:endParaRPr sz="1600">
              <a:solidFill>
                <a:srgbClr val="2C2D3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○"/>
            </a:pPr>
            <a:r>
              <a:rPr lang="ru" sz="1600">
                <a:solidFill>
                  <a:srgbClr val="2C2D30"/>
                </a:solidFill>
              </a:rPr>
              <a:t>код3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4" name="Google Shape;404;p64"/>
          <p:cNvSpPr/>
          <p:nvPr/>
        </p:nvSpPr>
        <p:spPr>
          <a:xfrm>
            <a:off x="1144800" y="177495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if условие:</a:t>
            </a:r>
            <a:endParaRPr sz="1600">
              <a:solidFill>
                <a:srgbClr val="2C2D3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○"/>
            </a:pPr>
            <a:r>
              <a:rPr lang="ru" sz="1600">
                <a:solidFill>
                  <a:srgbClr val="2C2D30"/>
                </a:solidFill>
              </a:rPr>
              <a:t>код1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Вложенный if</a:t>
            </a:r>
            <a:endParaRPr sz="3200"/>
          </a:p>
        </p:txBody>
      </p:sp>
      <p:sp>
        <p:nvSpPr>
          <p:cNvPr id="410" name="Google Shape;410;p65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Таких вложений может быть сколько угодно много.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11" name="Google Shape;411;p65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Внутри if-elif-else может быть другой if.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6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417" name="Google Shape;417;p66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Понятие циклов. Цикл while </a:t>
            </a:r>
            <a:endParaRPr/>
          </a:p>
        </p:txBody>
      </p:sp>
      <p:pic>
        <p:nvPicPr>
          <p:cNvPr descr="Python copy.png" id="418" name="Google Shape;41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424" name="Google Shape;424;p67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Примеры циклов в программировании и жизни.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25" name="Google Shape;425;p67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Цикл while.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26" name="Google Shape;426;p67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Примеры использования.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27" name="Google Shape;427;p67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Определение цикла.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Цикл</a:t>
            </a:r>
            <a:endParaRPr sz="3200"/>
          </a:p>
        </p:txBody>
      </p:sp>
      <p:sp>
        <p:nvSpPr>
          <p:cNvPr id="433" name="Google Shape;433;p68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Разновидность управляющей конструкции  в высокоуровневых языках программирования, предназначенная для организации </a:t>
            </a:r>
            <a:r>
              <a:rPr b="1" lang="ru" sz="1600">
                <a:solidFill>
                  <a:srgbClr val="2C2D30"/>
                </a:solidFill>
              </a:rPr>
              <a:t>многократного </a:t>
            </a:r>
            <a:r>
              <a:rPr lang="ru" sz="1600">
                <a:solidFill>
                  <a:srgbClr val="2C2D30"/>
                </a:solidFill>
              </a:rPr>
              <a:t>исполнения набора инструкций (из Википедии).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Проверка версии интерпретатора</a:t>
            </a:r>
            <a:endParaRPr sz="3200"/>
          </a:p>
        </p:txBody>
      </p:sp>
      <p:sp>
        <p:nvSpPr>
          <p:cNvPr id="157" name="Google Shape;157;p33"/>
          <p:cNvSpPr/>
          <p:nvPr/>
        </p:nvSpPr>
        <p:spPr>
          <a:xfrm>
            <a:off x="1144800" y="19573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python -</a:t>
            </a:r>
            <a:r>
              <a:rPr lang="ru" sz="1600">
                <a:solidFill>
                  <a:srgbClr val="2C2D30"/>
                </a:solidFill>
              </a:rPr>
              <a:t>-</a:t>
            </a:r>
            <a:r>
              <a:rPr lang="ru" sz="1600">
                <a:solidFill>
                  <a:srgbClr val="2C2D30"/>
                </a:solidFill>
              </a:rPr>
              <a:t>version,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1144800" y="24022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python3 --version (если установлено 2 версии: 2-я и 3-я).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 cmd (Windows) или в terminal (Linux),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Цикл</a:t>
            </a:r>
            <a:endParaRPr sz="3200"/>
          </a:p>
        </p:txBody>
      </p:sp>
      <p:sp>
        <p:nvSpPr>
          <p:cNvPr id="439" name="Google Shape;439;p69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C2D30"/>
                </a:solidFill>
              </a:rPr>
              <a:t>Много раз выполняем один и тот же набор действий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Примеры циклов</a:t>
            </a:r>
            <a:endParaRPr sz="3200"/>
          </a:p>
        </p:txBody>
      </p:sp>
      <p:sp>
        <p:nvSpPr>
          <p:cNvPr id="445" name="Google Shape;445;p70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Отправлять запросы, пока есть адреса в списке.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46" name="Google Shape;446;p70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Качать героя в игре до получения максимального уровня.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47" name="Google Shape;447;p70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Ждать соединения клиента до его подключения.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48" name="Google Shape;448;p70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Мыть посуду, пока есть грязная.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49" name="Google Shape;449;p70"/>
          <p:cNvSpPr/>
          <p:nvPr/>
        </p:nvSpPr>
        <p:spPr>
          <a:xfrm>
            <a:off x="1142375" y="37945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Задавать вопросы, пока пользователь не введет правильный ответ.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50" name="Google Shape;450;p70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Ходить каждую неделю в университет до получения диплома.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Цикл while</a:t>
            </a:r>
            <a:endParaRPr sz="3200"/>
          </a:p>
        </p:txBody>
      </p:sp>
      <p:sp>
        <p:nvSpPr>
          <p:cNvPr id="456" name="Google Shape;456;p71"/>
          <p:cNvSpPr/>
          <p:nvPr/>
        </p:nvSpPr>
        <p:spPr>
          <a:xfrm>
            <a:off x="1142375" y="2118099"/>
            <a:ext cx="68544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Пока условие выполняется (True): делать определенный набор действий.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2C2D30"/>
                </a:solidFill>
              </a:rPr>
              <a:t>while</a:t>
            </a:r>
            <a:r>
              <a:rPr lang="ru" sz="1600">
                <a:solidFill>
                  <a:srgbClr val="2C2D30"/>
                </a:solidFill>
              </a:rPr>
              <a:t> условие: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	действие1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	действие2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	...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Использование</a:t>
            </a:r>
            <a:endParaRPr sz="3200"/>
          </a:p>
        </p:txBody>
      </p:sp>
      <p:sp>
        <p:nvSpPr>
          <p:cNvPr id="462" name="Google Shape;462;p72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Вывод чисел от 0 до n, n - вводит пользователь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3" name="Google Shape;463;p72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Вывод четных чисел от 0 до n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64" name="Google Shape;464;p72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Вывод чисел от 0 до 100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3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470" name="Google Shape;470;p73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break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continue</a:t>
            </a:r>
            <a:endParaRPr sz="40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while - else</a:t>
            </a:r>
            <a:endParaRPr sz="4000">
              <a:solidFill>
                <a:srgbClr val="4C5D6E"/>
              </a:solidFill>
            </a:endParaRPr>
          </a:p>
        </p:txBody>
      </p:sp>
      <p:pic>
        <p:nvPicPr>
          <p:cNvPr descr="Python copy.png" id="471" name="Google Shape;47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477" name="Google Shape;477;p74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continue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78" name="Google Shape;478;p74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while - else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79" name="Google Shape;479;p74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Примеры использования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80" name="Google Shape;480;p74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break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break</a:t>
            </a:r>
            <a:endParaRPr sz="3200"/>
          </a:p>
        </p:txBody>
      </p:sp>
      <p:sp>
        <p:nvSpPr>
          <p:cNvPr id="486" name="Google Shape;486;p75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Выход из цикла (не важно, выполнилось условие или нет).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continue</a:t>
            </a:r>
            <a:endParaRPr sz="3200"/>
          </a:p>
        </p:txBody>
      </p:sp>
      <p:sp>
        <p:nvSpPr>
          <p:cNvPr id="492" name="Google Shape;492;p76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Переход на следующую итерацию цикла (команды в цикле после continue не выполняются).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while-else</a:t>
            </a:r>
            <a:endParaRPr sz="3200"/>
          </a:p>
        </p:txBody>
      </p:sp>
      <p:sp>
        <p:nvSpPr>
          <p:cNvPr id="498" name="Google Shape;498;p77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 блоке else (после while) мы выполняем действия после того, как вышли из цикла while, когда условие цикла стало неверным (False)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Установка Pycharm IDE</a:t>
            </a:r>
            <a:endParaRPr sz="3200"/>
          </a:p>
        </p:txBody>
      </p:sp>
      <p:sp>
        <p:nvSpPr>
          <p:cNvPr id="165" name="Google Shape;165;p34"/>
          <p:cNvSpPr/>
          <p:nvPr/>
        </p:nvSpPr>
        <p:spPr>
          <a:xfrm>
            <a:off x="1144800" y="19573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1" lang="ru" sz="1600">
                <a:solidFill>
                  <a:srgbClr val="2C2D30"/>
                </a:solidFill>
              </a:rPr>
              <a:t>Pycharm IDE.</a:t>
            </a:r>
            <a:endParaRPr b="1" sz="1600">
              <a:solidFill>
                <a:srgbClr val="2C2D30"/>
              </a:solidFill>
            </a:endParaRPr>
          </a:p>
        </p:txBody>
      </p:sp>
      <p:sp>
        <p:nvSpPr>
          <p:cNvPr id="166" name="Google Shape;166;p34"/>
          <p:cNvSpPr/>
          <p:nvPr/>
        </p:nvSpPr>
        <p:spPr>
          <a:xfrm>
            <a:off x="1144800" y="24022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Sublime Text</a:t>
            </a:r>
            <a:r>
              <a:rPr lang="ru" sz="1600">
                <a:solidFill>
                  <a:srgbClr val="2C2D30"/>
                </a:solidFill>
              </a:rPr>
              <a:t>, Atom, Notepad++, Vim.  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67" name="Google Shape;167;p34"/>
          <p:cNvSpPr/>
          <p:nvPr/>
        </p:nvSpPr>
        <p:spPr>
          <a:xfrm>
            <a:off x="1142375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IDLE — встроенный редактор. Не рекомендуется.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/>
          <p:nvPr/>
        </p:nvSpPr>
        <p:spPr>
          <a:xfrm>
            <a:off x="1142400" y="571450"/>
            <a:ext cx="754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Создание и запуск проекта в PyCharm</a:t>
            </a:r>
            <a:endParaRPr sz="3200"/>
          </a:p>
        </p:txBody>
      </p:sp>
      <p:sp>
        <p:nvSpPr>
          <p:cNvPr id="173" name="Google Shape;173;p35"/>
          <p:cNvSpPr/>
          <p:nvPr/>
        </p:nvSpPr>
        <p:spPr>
          <a:xfrm>
            <a:off x="1144800" y="19573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Выбрать интерпретатор Python.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4" name="Google Shape;174;p35"/>
          <p:cNvSpPr/>
          <p:nvPr/>
        </p:nvSpPr>
        <p:spPr>
          <a:xfrm>
            <a:off x="1144800" y="24022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Создать модуль, в котором будем писать код.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1144800" y="1584700"/>
            <a:ext cx="685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Создать новый проект.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6" name="Google Shape;176;p35"/>
          <p:cNvSpPr/>
          <p:nvPr/>
        </p:nvSpPr>
        <p:spPr>
          <a:xfrm>
            <a:off x="1144800" y="27832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Запустить из PyCharm.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664252" y="8631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Python</a:t>
            </a:r>
            <a:endParaRPr/>
          </a:p>
        </p:txBody>
      </p:sp>
      <p:sp>
        <p:nvSpPr>
          <p:cNvPr id="182" name="Google Shape;182;p36"/>
          <p:cNvSpPr/>
          <p:nvPr/>
        </p:nvSpPr>
        <p:spPr>
          <a:xfrm>
            <a:off x="3682100" y="1438700"/>
            <a:ext cx="49881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Переменные. Типы данных. Преобразование типов </a:t>
            </a:r>
            <a:endParaRPr/>
          </a:p>
        </p:txBody>
      </p:sp>
      <p:pic>
        <p:nvPicPr>
          <p:cNvPr descr="Python copy.png" id="183" name="Google Shape;1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</a:t>
            </a:r>
            <a:endParaRPr sz="3200"/>
          </a:p>
        </p:txBody>
      </p:sp>
      <p:sp>
        <p:nvSpPr>
          <p:cNvPr id="189" name="Google Shape;189;p37"/>
          <p:cNvSpPr/>
          <p:nvPr/>
        </p:nvSpPr>
        <p:spPr>
          <a:xfrm>
            <a:off x="1142375" y="2118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Как объявить переменную.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0" name="Google Shape;190;p37"/>
          <p:cNvSpPr/>
          <p:nvPr/>
        </p:nvSpPr>
        <p:spPr>
          <a:xfrm>
            <a:off x="1142375" y="2499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Как правильно называть переменные.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1" name="Google Shape;191;p37"/>
          <p:cNvSpPr/>
          <p:nvPr/>
        </p:nvSpPr>
        <p:spPr>
          <a:xfrm>
            <a:off x="1142375" y="2880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Как определить тип переменной.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2" name="Google Shape;192;p37"/>
          <p:cNvSpPr/>
          <p:nvPr/>
        </p:nvSpPr>
        <p:spPr>
          <a:xfrm>
            <a:off x="1142375" y="3261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Какие бывают типы.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3" name="Google Shape;193;p37"/>
          <p:cNvSpPr/>
          <p:nvPr/>
        </p:nvSpPr>
        <p:spPr>
          <a:xfrm>
            <a:off x="1142375" y="3642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Как привести один тип к другому.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4" name="Google Shape;194;p37"/>
          <p:cNvSpPr/>
          <p:nvPr/>
        </p:nvSpPr>
        <p:spPr>
          <a:xfrm>
            <a:off x="1142375" y="1737100"/>
            <a:ext cx="685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Зачем нужны переменные.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Зачем нужны переменные?</a:t>
            </a:r>
            <a:endParaRPr sz="3200"/>
          </a:p>
        </p:txBody>
      </p:sp>
      <p:sp>
        <p:nvSpPr>
          <p:cNvPr id="200" name="Google Shape;200;p38"/>
          <p:cNvSpPr/>
          <p:nvPr/>
        </p:nvSpPr>
        <p:spPr>
          <a:xfrm>
            <a:off x="1142375" y="2118100"/>
            <a:ext cx="68544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Переменные используются для хранения данных.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Переменные можно использовать несколько раз.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Можно менять значение и тип переменной. 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