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9"/>
      <p:bold r:id="rId20"/>
      <p:italic r:id="rId21"/>
      <p:boldItalic r:id="rId22"/>
    </p:embeddedFont>
    <p:embeddedFont>
      <p:font typeface="IBM Plex Sans SemiBold" panose="020B0703050203000203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6D8E70-0AF8-4E4A-963A-65B512DB2B17}">
  <a:tblStyle styleId="{BC6D8E70-0AF8-4E4A-963A-65B512DB2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54964b37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54964b37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c8efed0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c8efed0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3292ca0de_0_1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3292ca0de_0_1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3292ca0de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3292ca0de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3292ca0de_0_2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3292ca0de_0_2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c8efed06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c8efed06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3292ca0de_0_1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3292ca0de_0_1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5d497594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5d497594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5d497594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5d497594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3292ca0d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3292ca0d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5d497594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5d497594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5d497594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5d497594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3292ca0de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3292ca0de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c8efed0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c8efed0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a2f60364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a2f60364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Титульник">
  <p:cSld name="TITLE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Титульник">
  <p:cSld name="TITLE_1_4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Титульник">
  <p:cSld name="TITLE_1_3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Титульник">
  <p:cSld name="TITLE_1_2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Титульник">
  <p:cSld name="TITLE_1_2_1_1_1_1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Пустой титульник, вставь справа иллюстрацию по теме">
  <p:cSld name="TITLE_1_2_1_1_1_1_1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5" name="Google Shape;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TITLE_1_1_2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6" name="Google Shape;1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">
  <p:cSld name="1_Title slide 5_2_1_5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subTitle" idx="2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">
  <p:cSld name="1_Title slide 5_2_1_4_1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Что будет на уроке - 1 вариант">
  <p:cSld name="1_Title slide 5_2_1_2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ubTitle" idx="1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2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3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4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5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6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ubTitle" idx="7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8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subTitle" idx="9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3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subTitle" idx="14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5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Что будет на уроке - 2 вариант ">
  <p:cSld name="1_Title slide 5_2_1_2_1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2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body" idx="3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subTitle" idx="4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5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ubTitle" idx="6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7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ubTitle" idx="8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9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3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4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5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">
  <p:cSld name="1_Title slide 5_2_1_4_1_1_1_1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">
  <p:cSld name="1_Title slide 5_2_1_4_1_1_1_1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ubTitle" idx="1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subTitle" idx="2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ubTitle" idx="3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subTitle" idx="4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5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subTitle" idx="6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subTitle" idx="7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subTitle" idx="8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>
            <a:spLocks noGrp="1"/>
          </p:cNvSpPr>
          <p:nvPr>
            <p:ph type="subTitle" idx="9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 1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0">
  <p:cSld name="1_Title slide 5_2_1_11"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9">
  <p:cSld name="1_Title slide 5_2_1_10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6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Анализ “что если”. Надстройки MS Excel.</a:t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5. </a:t>
            </a:r>
            <a:endParaRPr/>
          </a:p>
        </p:txBody>
      </p:sp>
      <p:sp>
        <p:nvSpPr>
          <p:cNvPr id="377" name="Google Shape;377;p53"/>
          <p:cNvSpPr txBox="1">
            <a:spLocks noGrp="1"/>
          </p:cNvSpPr>
          <p:nvPr>
            <p:ph type="subTitle" idx="1"/>
          </p:nvPr>
        </p:nvSpPr>
        <p:spPr>
          <a:xfrm>
            <a:off x="422000" y="1080000"/>
            <a:ext cx="569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На заводе-изготовителе микросхем четыре техника (A, B, C, D) производят три продукта (продукт 1, 2 и 3). 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В этом месяце производитель чипов может продать: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ru" sz="800">
                <a:solidFill>
                  <a:schemeClr val="dk1"/>
                </a:solidFill>
              </a:rPr>
              <a:t>80 единиц продукта 1,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ru" sz="800">
                <a:solidFill>
                  <a:schemeClr val="dk1"/>
                </a:solidFill>
              </a:rPr>
              <a:t>50 единиц продукта 2,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ru" sz="800">
                <a:solidFill>
                  <a:schemeClr val="dk1"/>
                </a:solidFill>
              </a:rPr>
              <a:t>не более 50 единиц продукта 3.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1">
                <a:solidFill>
                  <a:schemeClr val="dk1"/>
                </a:solidFill>
              </a:rPr>
              <a:t>Техник А</a:t>
            </a:r>
            <a:r>
              <a:rPr lang="ru" sz="800">
                <a:solidFill>
                  <a:schemeClr val="dk1"/>
                </a:solidFill>
              </a:rPr>
              <a:t> может производить только продукт </a:t>
            </a:r>
            <a:r>
              <a:rPr lang="ru" sz="800" b="1">
                <a:solidFill>
                  <a:schemeClr val="dk1"/>
                </a:solidFill>
              </a:rPr>
              <a:t>1</a:t>
            </a:r>
            <a:r>
              <a:rPr lang="ru" sz="800">
                <a:solidFill>
                  <a:schemeClr val="dk1"/>
                </a:solidFill>
              </a:rPr>
              <a:t> и </a:t>
            </a:r>
            <a:r>
              <a:rPr lang="ru" sz="800" b="1">
                <a:solidFill>
                  <a:schemeClr val="dk1"/>
                </a:solidFill>
              </a:rPr>
              <a:t>3</a:t>
            </a:r>
            <a:r>
              <a:rPr lang="ru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1"/>
              <a:t>Техник B</a:t>
            </a:r>
            <a:r>
              <a:rPr lang="ru" sz="800">
                <a:solidFill>
                  <a:schemeClr val="dk1"/>
                </a:solidFill>
              </a:rPr>
              <a:t> может производить только продукт </a:t>
            </a:r>
            <a:r>
              <a:rPr lang="ru" sz="800" b="1">
                <a:solidFill>
                  <a:schemeClr val="dk1"/>
                </a:solidFill>
              </a:rPr>
              <a:t>1</a:t>
            </a:r>
            <a:r>
              <a:rPr lang="ru" sz="800">
                <a:solidFill>
                  <a:schemeClr val="dk1"/>
                </a:solidFill>
              </a:rPr>
              <a:t> и </a:t>
            </a:r>
            <a:r>
              <a:rPr lang="ru" sz="800" b="1">
                <a:solidFill>
                  <a:schemeClr val="dk1"/>
                </a:solidFill>
              </a:rPr>
              <a:t>2</a:t>
            </a:r>
            <a:r>
              <a:rPr lang="ru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1">
                <a:solidFill>
                  <a:schemeClr val="dk1"/>
                </a:solidFill>
              </a:rPr>
              <a:t>Техник С</a:t>
            </a:r>
            <a:r>
              <a:rPr lang="ru" sz="800">
                <a:solidFill>
                  <a:schemeClr val="dk1"/>
                </a:solidFill>
              </a:rPr>
              <a:t> может производить только продукт </a:t>
            </a:r>
            <a:r>
              <a:rPr lang="ru" sz="800" b="1">
                <a:solidFill>
                  <a:schemeClr val="dk1"/>
                </a:solidFill>
              </a:rPr>
              <a:t>3</a:t>
            </a:r>
            <a:r>
              <a:rPr lang="ru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1">
                <a:solidFill>
                  <a:schemeClr val="dk1"/>
                </a:solidFill>
              </a:rPr>
              <a:t>Техник D </a:t>
            </a:r>
            <a:r>
              <a:rPr lang="ru" sz="800">
                <a:solidFill>
                  <a:schemeClr val="dk1"/>
                </a:solidFill>
              </a:rPr>
              <a:t>производит только продукт </a:t>
            </a:r>
            <a:r>
              <a:rPr lang="ru" sz="800" b="1">
                <a:solidFill>
                  <a:schemeClr val="dk1"/>
                </a:solidFill>
              </a:rPr>
              <a:t>2</a:t>
            </a:r>
            <a:r>
              <a:rPr lang="ru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С каждой произведенной единицы продукции завод получает прибыль: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продукт 1 - 600 рублей,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продукт 2 - 700 рублей,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продукт 3 - 1000 рублей.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Время (в часах) необходимое каждому технику для производства продукта: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Каждый техник может работать по 120 часов в месяц.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Каким образом производитель чипов может максимизировать ежемесячную прибыль?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Допустим, возможно производить дробное количество единиц продукции.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sp>
        <p:nvSpPr>
          <p:cNvPr id="378" name="Google Shape;378;p53"/>
          <p:cNvSpPr/>
          <p:nvPr/>
        </p:nvSpPr>
        <p:spPr>
          <a:xfrm>
            <a:off x="6030125" y="512400"/>
            <a:ext cx="2379600" cy="24678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15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9" name="Google Shape;379;p5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6. Анализ “что если”. Надстройки MS Excel.</a:t>
            </a:r>
            <a:endParaRPr/>
          </a:p>
        </p:txBody>
      </p:sp>
      <p:graphicFrame>
        <p:nvGraphicFramePr>
          <p:cNvPr id="380" name="Google Shape;380;p53"/>
          <p:cNvGraphicFramePr/>
          <p:nvPr/>
        </p:nvGraphicFramePr>
        <p:xfrm>
          <a:off x="3110425" y="3100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{BC6D8E70-0AF8-4E4A-963A-65B512DB2B17}</a:tableStyleId>
              </a:tblPr>
              <a:tblGrid>
                <a:gridCol w="103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Продукт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Техник А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Техник B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Техник C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Техник D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2,5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3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3,5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3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3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4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386" name="Google Shape;386;p54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387" name="Google Shape;387;p5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6. Анализ “что если”. Надстройки MS Excel.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IBM Plex Sans"/>
                <a:ea typeface="IBM Plex Sans"/>
                <a:cs typeface="IBM Plex Sans"/>
                <a:sym typeface="IBM Plex Sans"/>
              </a:rPr>
              <a:t>Домашнее задание</a:t>
            </a:r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задание.</a:t>
            </a:r>
            <a:endParaRPr/>
          </a:p>
        </p:txBody>
      </p:sp>
      <p:sp>
        <p:nvSpPr>
          <p:cNvPr id="399" name="Google Shape;399;p56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Условие задания 1:</a:t>
            </a:r>
            <a:endParaRPr sz="13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Вы инвестируете в новый мюзикл. У Вас есть следующая информация о постановке: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Постоянные затраты на первое представление пьесы составляют 50 млн. рублей.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Средняя цена билета - 3500 рублей.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Театр вмещает 2000 человек, и представления идут 365 дней в году.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Создайте таблицу данных, в которой определяется, как общий доход от постановки изменяется при продолжительности проката пьесы от 1 года до 5 лет и при средней наполненности зала, меняющейся от 70% до 90%. 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Создайте сценарии для малого среднего числа посетителей (50%), наиболее вероятного (75%) и большого числа посетителей (90%).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0" name="Google Shape;40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71049" y="4057700"/>
            <a:ext cx="561851" cy="70444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6. Анализ “что если”. Надстройки MS Excel.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задание.</a:t>
            </a:r>
            <a:endParaRPr/>
          </a:p>
        </p:txBody>
      </p:sp>
      <p:sp>
        <p:nvSpPr>
          <p:cNvPr id="407" name="Google Shape;407;p57"/>
          <p:cNvSpPr txBox="1">
            <a:spLocks noGrp="1"/>
          </p:cNvSpPr>
          <p:nvPr>
            <p:ph type="subTitle" idx="1"/>
          </p:nvPr>
        </p:nvSpPr>
        <p:spPr>
          <a:xfrm>
            <a:off x="540000" y="1131275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Условие задания 2:</a:t>
            </a:r>
            <a:endParaRPr sz="13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Завод производит мыши, клавиатуры и джойстики для видеоигр. В таблице приведена прибыль с единицы продукции, количество рабочего времени, затрачиваемое на единицу продукции, ежемесячный спрос на продукты и количество машинного времени, затрачиваемое на единицу продукции.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Каждый месяц доступно в общей сложности 13 000 часов рабочего времени и 3000 часов машинного времени. Каким образом завод может максимизировать ежемесячную прибыль?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5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6. Анализ “что если”. Надстройки MS Excel.</a:t>
            </a:r>
            <a:endParaRPr/>
          </a:p>
        </p:txBody>
      </p:sp>
      <p:graphicFrame>
        <p:nvGraphicFramePr>
          <p:cNvPr id="409" name="Google Shape;409;p57"/>
          <p:cNvGraphicFramePr/>
          <p:nvPr/>
        </p:nvGraphicFramePr>
        <p:xfrm>
          <a:off x="695075" y="20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{BC6D8E70-0AF8-4E4A-963A-65B512DB2B17}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Мышь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Клавиатура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Джойстик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Прибыль/единица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800 руб.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1100 руб.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900 руб.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Рабочее время</a:t>
                      </a:r>
                      <a:r>
                        <a:rPr lang="ru" sz="1000">
                          <a:solidFill>
                            <a:schemeClr val="dk1"/>
                          </a:solidFill>
                        </a:rPr>
                        <a:t>/единица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0,2 часа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0,3 часа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0,24 часа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Машинное время</a:t>
                      </a:r>
                      <a:r>
                        <a:rPr lang="ru" sz="1000">
                          <a:solidFill>
                            <a:schemeClr val="dk1"/>
                          </a:solidFill>
                        </a:rPr>
                        <a:t>/единица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0,04 </a:t>
                      </a:r>
                      <a:r>
                        <a:rPr lang="ru" sz="1000">
                          <a:solidFill>
                            <a:schemeClr val="dk1"/>
                          </a:solidFill>
                        </a:rPr>
                        <a:t>часа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0,055</a:t>
                      </a:r>
                      <a:r>
                        <a:rPr lang="ru" sz="1000">
                          <a:solidFill>
                            <a:schemeClr val="dk1"/>
                          </a:solidFill>
                        </a:rPr>
                        <a:t> часа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0,04</a:t>
                      </a:r>
                      <a:r>
                        <a:rPr lang="ru" sz="1000">
                          <a:solidFill>
                            <a:schemeClr val="dk1"/>
                          </a:solidFill>
                        </a:rPr>
                        <a:t> часа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Ежемесячный спрос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15 000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29 000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11 000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1. </a:t>
            </a:r>
            <a:br>
              <a:rPr lang="ru"/>
            </a:br>
            <a:r>
              <a:rPr lang="ru"/>
              <a:t>Основы работы с электронными таблицами</a:t>
            </a:r>
            <a:endParaRPr/>
          </a:p>
        </p:txBody>
      </p:sp>
      <p:sp>
        <p:nvSpPr>
          <p:cNvPr id="276" name="Google Shape;276;p45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1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77" name="Google Shape;277;p45"/>
          <p:cNvSpPr/>
          <p:nvPr/>
        </p:nvSpPr>
        <p:spPr>
          <a:xfrm>
            <a:off x="2645991" y="1439997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2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78" name="Google Shape;278;p45"/>
          <p:cNvSpPr/>
          <p:nvPr/>
        </p:nvSpPr>
        <p:spPr>
          <a:xfrm>
            <a:off x="4747816" y="1443142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3</a:t>
            </a:r>
            <a:endParaRPr sz="1000" b="1">
              <a:solidFill>
                <a:schemeClr val="lt1"/>
              </a:solidFill>
            </a:endParaRPr>
          </a:p>
        </p:txBody>
      </p:sp>
      <p:cxnSp>
        <p:nvCxnSpPr>
          <p:cNvPr id="279" name="Google Shape;279;p45"/>
          <p:cNvCxnSpPr>
            <a:stCxn id="276" idx="6"/>
            <a:endCxn id="277" idx="2"/>
          </p:cNvCxnSpPr>
          <p:nvPr/>
        </p:nvCxnSpPr>
        <p:spPr>
          <a:xfrm>
            <a:off x="891575" y="1615801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5"/>
          <p:cNvCxnSpPr>
            <a:stCxn id="277" idx="6"/>
            <a:endCxn id="278" idx="2"/>
          </p:cNvCxnSpPr>
          <p:nvPr/>
        </p:nvCxnSpPr>
        <p:spPr>
          <a:xfrm>
            <a:off x="2997591" y="1615797"/>
            <a:ext cx="1750200" cy="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45"/>
          <p:cNvCxnSpPr>
            <a:stCxn id="278" idx="6"/>
            <a:endCxn id="282" idx="2"/>
          </p:cNvCxnSpPr>
          <p:nvPr/>
        </p:nvCxnSpPr>
        <p:spPr>
          <a:xfrm>
            <a:off x="5099416" y="1618942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45"/>
          <p:cNvSpPr/>
          <p:nvPr/>
        </p:nvSpPr>
        <p:spPr>
          <a:xfrm>
            <a:off x="6849641" y="1443142"/>
            <a:ext cx="351600" cy="351600"/>
          </a:xfrm>
          <a:prstGeom prst="ellipse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4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539966" y="2518880"/>
            <a:ext cx="351600" cy="351600"/>
          </a:xfrm>
          <a:prstGeom prst="ellipse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5</a:t>
            </a:r>
            <a:endParaRPr sz="1000" b="1">
              <a:solidFill>
                <a:schemeClr val="lt1"/>
              </a:solidFill>
            </a:endParaRPr>
          </a:p>
        </p:txBody>
      </p:sp>
      <p:cxnSp>
        <p:nvCxnSpPr>
          <p:cNvPr id="284" name="Google Shape;284;p45"/>
          <p:cNvCxnSpPr>
            <a:stCxn id="283" idx="6"/>
            <a:endCxn id="285" idx="2"/>
          </p:cNvCxnSpPr>
          <p:nvPr/>
        </p:nvCxnSpPr>
        <p:spPr>
          <a:xfrm>
            <a:off x="891566" y="2694680"/>
            <a:ext cx="1750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45"/>
          <p:cNvSpPr/>
          <p:nvPr/>
        </p:nvSpPr>
        <p:spPr>
          <a:xfrm>
            <a:off x="2641791" y="2518880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6</a:t>
            </a:r>
            <a:endParaRPr sz="1000" b="1">
              <a:solidFill>
                <a:schemeClr val="lt1"/>
              </a:solidFill>
            </a:endParaRPr>
          </a:p>
        </p:txBody>
      </p:sp>
      <p:cxnSp>
        <p:nvCxnSpPr>
          <p:cNvPr id="286" name="Google Shape;286;p45"/>
          <p:cNvCxnSpPr>
            <a:stCxn id="282" idx="6"/>
          </p:cNvCxnSpPr>
          <p:nvPr/>
        </p:nvCxnSpPr>
        <p:spPr>
          <a:xfrm>
            <a:off x="7201241" y="1618942"/>
            <a:ext cx="1974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45"/>
          <p:cNvCxnSpPr>
            <a:endCxn id="283" idx="2"/>
          </p:cNvCxnSpPr>
          <p:nvPr/>
        </p:nvCxnSpPr>
        <p:spPr>
          <a:xfrm>
            <a:off x="-34" y="2694680"/>
            <a:ext cx="54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45"/>
          <p:cNvSpPr/>
          <p:nvPr/>
        </p:nvSpPr>
        <p:spPr>
          <a:xfrm>
            <a:off x="4749904" y="2518880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7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8012592" y="2518880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9</a:t>
            </a:r>
            <a:endParaRPr sz="1000" b="1">
              <a:solidFill>
                <a:schemeClr val="lt1"/>
              </a:solidFill>
            </a:endParaRPr>
          </a:p>
        </p:txBody>
      </p:sp>
      <p:cxnSp>
        <p:nvCxnSpPr>
          <p:cNvPr id="290" name="Google Shape;290;p45"/>
          <p:cNvCxnSpPr>
            <a:stCxn id="285" idx="6"/>
            <a:endCxn id="288" idx="2"/>
          </p:cNvCxnSpPr>
          <p:nvPr/>
        </p:nvCxnSpPr>
        <p:spPr>
          <a:xfrm>
            <a:off x="2993391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45"/>
          <p:cNvCxnSpPr>
            <a:stCxn id="288" idx="6"/>
            <a:endCxn id="292" idx="6"/>
          </p:cNvCxnSpPr>
          <p:nvPr/>
        </p:nvCxnSpPr>
        <p:spPr>
          <a:xfrm>
            <a:off x="5101504" y="2694680"/>
            <a:ext cx="1511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45"/>
          <p:cNvCxnSpPr>
            <a:stCxn id="289" idx="6"/>
          </p:cNvCxnSpPr>
          <p:nvPr/>
        </p:nvCxnSpPr>
        <p:spPr>
          <a:xfrm rot="10800000" flipH="1">
            <a:off x="8364192" y="2693480"/>
            <a:ext cx="793800" cy="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45"/>
          <p:cNvSpPr/>
          <p:nvPr/>
        </p:nvSpPr>
        <p:spPr>
          <a:xfrm>
            <a:off x="539966" y="3594605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10</a:t>
            </a:r>
            <a:endParaRPr sz="1000" b="1">
              <a:solidFill>
                <a:schemeClr val="lt1"/>
              </a:solidFill>
            </a:endParaRPr>
          </a:p>
        </p:txBody>
      </p:sp>
      <p:cxnSp>
        <p:nvCxnSpPr>
          <p:cNvPr id="295" name="Google Shape;295;p45"/>
          <p:cNvCxnSpPr>
            <a:stCxn id="294" idx="6"/>
            <a:endCxn id="296" idx="2"/>
          </p:cNvCxnSpPr>
          <p:nvPr/>
        </p:nvCxnSpPr>
        <p:spPr>
          <a:xfrm>
            <a:off x="891566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45"/>
          <p:cNvSpPr/>
          <p:nvPr/>
        </p:nvSpPr>
        <p:spPr>
          <a:xfrm>
            <a:off x="2641791" y="3594605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11</a:t>
            </a:r>
            <a:endParaRPr sz="1000" b="1">
              <a:solidFill>
                <a:schemeClr val="lt1"/>
              </a:solidFill>
            </a:endParaRPr>
          </a:p>
        </p:txBody>
      </p:sp>
      <p:cxnSp>
        <p:nvCxnSpPr>
          <p:cNvPr id="297" name="Google Shape;297;p45"/>
          <p:cNvCxnSpPr>
            <a:endCxn id="294" idx="2"/>
          </p:cNvCxnSpPr>
          <p:nvPr/>
        </p:nvCxnSpPr>
        <p:spPr>
          <a:xfrm>
            <a:off x="-34" y="3770405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45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3. Инструменты визуализации в MS Excel. Элементы статистики.</a:t>
            </a:r>
            <a:endParaRPr/>
          </a:p>
        </p:txBody>
      </p:sp>
      <p:sp>
        <p:nvSpPr>
          <p:cNvPr id="299" name="Google Shape;299;p45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Лекция 5. Анализ “что если”. Надстройки MS Excel.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  <p:sp>
        <p:nvSpPr>
          <p:cNvPr id="301" name="Google Shape;301;p45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3. Инструменты визуализации в MS Excel. Элементы статистики.</a:t>
            </a:r>
            <a:endParaRPr/>
          </a:p>
        </p:txBody>
      </p:sp>
      <p:sp>
        <p:nvSpPr>
          <p:cNvPr id="302" name="Google Shape;302;p45"/>
          <p:cNvSpPr txBox="1">
            <a:spLocks noGrp="1"/>
          </p:cNvSpPr>
          <p:nvPr>
            <p:ph type="subTitle" idx="6"/>
          </p:nvPr>
        </p:nvSpPr>
        <p:spPr>
          <a:xfrm>
            <a:off x="2641813" y="39462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Семинар 6. Анализ “что если”. Надстройки MS Excel.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5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2. Применение формул. Функции.</a:t>
            </a:r>
            <a:br>
              <a:rPr lang="ru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Лекция 4. Анализ данных.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5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492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Семинар 2. Применение формул. Функции.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45"/>
          <p:cNvSpPr txBox="1">
            <a:spLocks noGrp="1"/>
          </p:cNvSpPr>
          <p:nvPr>
            <p:ph type="subTitle" idx="14"/>
          </p:nvPr>
        </p:nvSpPr>
        <p:spPr>
          <a:xfrm>
            <a:off x="6803200" y="2799300"/>
            <a:ext cx="904200" cy="492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Семинар 4. Анализ данных. Часть 1.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" name="Google Shape;307;p45"/>
          <p:cNvCxnSpPr>
            <a:endCxn id="276" idx="2"/>
          </p:cNvCxnSpPr>
          <p:nvPr/>
        </p:nvCxnSpPr>
        <p:spPr>
          <a:xfrm>
            <a:off x="-25" y="1615801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4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Электронные таблицы в аналитике</a:t>
            </a:r>
            <a:endParaRPr/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Программа “Электронные таблицы в аналитике”</a:t>
            </a:r>
            <a:endParaRPr/>
          </a:p>
        </p:txBody>
      </p:sp>
      <p:sp>
        <p:nvSpPr>
          <p:cNvPr id="292" name="Google Shape;292;p45"/>
          <p:cNvSpPr/>
          <p:nvPr/>
        </p:nvSpPr>
        <p:spPr>
          <a:xfrm flipH="1">
            <a:off x="6613088" y="2518875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8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310" name="Google Shape;310;p45"/>
          <p:cNvSpPr/>
          <p:nvPr/>
        </p:nvSpPr>
        <p:spPr>
          <a:xfrm>
            <a:off x="4743628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12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311" name="Google Shape;311;p45"/>
          <p:cNvSpPr/>
          <p:nvPr/>
        </p:nvSpPr>
        <p:spPr>
          <a:xfrm>
            <a:off x="6849651" y="3594608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13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12" name="Google Shape;312;p45"/>
          <p:cNvCxnSpPr>
            <a:stCxn id="296" idx="6"/>
            <a:endCxn id="310" idx="2"/>
          </p:cNvCxnSpPr>
          <p:nvPr/>
        </p:nvCxnSpPr>
        <p:spPr>
          <a:xfrm>
            <a:off x="2993391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45"/>
          <p:cNvCxnSpPr>
            <a:stCxn id="310" idx="6"/>
            <a:endCxn id="311" idx="2"/>
          </p:cNvCxnSpPr>
          <p:nvPr/>
        </p:nvCxnSpPr>
        <p:spPr>
          <a:xfrm>
            <a:off x="5095228" y="3770405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45"/>
          <p:cNvSpPr txBox="1">
            <a:spLocks noGrp="1"/>
          </p:cNvSpPr>
          <p:nvPr>
            <p:ph type="subTitle" idx="3"/>
          </p:nvPr>
        </p:nvSpPr>
        <p:spPr>
          <a:xfrm>
            <a:off x="4745730" y="39462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6. Применение макросов в MS Excel. Разработка макросов.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subTitle" idx="6"/>
          </p:nvPr>
        </p:nvSpPr>
        <p:spPr>
          <a:xfrm>
            <a:off x="6964699" y="4014019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7. Применение макросов в MS Excel. Разработка макросов.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subTitle" idx="14"/>
          </p:nvPr>
        </p:nvSpPr>
        <p:spPr>
          <a:xfrm>
            <a:off x="8207111" y="2799300"/>
            <a:ext cx="793800" cy="421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Семинар 5. Анализ данных. Часть 2.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" name="Google Shape;317;p45"/>
          <p:cNvCxnSpPr>
            <a:stCxn id="292" idx="2"/>
            <a:endCxn id="289" idx="2"/>
          </p:cNvCxnSpPr>
          <p:nvPr/>
        </p:nvCxnSpPr>
        <p:spPr>
          <a:xfrm>
            <a:off x="6964688" y="2694675"/>
            <a:ext cx="1047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Цели семинара №6:</a:t>
            </a:r>
            <a:endParaRPr/>
          </a:p>
        </p:txBody>
      </p:sp>
      <p:sp>
        <p:nvSpPr>
          <p:cNvPr id="323" name="Google Shape;323;p46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153400" cy="2731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Научиться решать задачи анализа “что если” и обратного анализа с помощью инструментов Excel.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Освоить методы работы с надстройками Excel.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Научиться применять инструменты “Таблица данных”, “Диспетчер сценариев” для анализа “что если”.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Научиться применять инструменты “Подбор параметра” и “Поиск решения”.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17072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6. Анализ “что если”. Надстройки MS Excel.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331" name="Google Shape;331;p47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2"/>
                </a:solidFill>
              </a:rPr>
              <a:t>Анализ “что если”. Надстройки MS Excel.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p4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6. Анализ “что если”. Надстройки MS Excel.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38" name="Google Shape;338;p4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EFEFEF"/>
                </a:solidFill>
              </a:rPr>
              <a:t>Семинар 6. Анализ “что если”. Надстройки MS Excel.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 </a:t>
            </a:r>
            <a:endParaRPr/>
          </a:p>
        </p:txBody>
      </p:sp>
      <p:sp>
        <p:nvSpPr>
          <p:cNvPr id="344" name="Google Shape;344;p49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Откройте файл с заданием Семинар6_задание1.xlsx.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Выполните следующие задания: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Определите ячейки, влияющие на ячейку с величиной прибыли.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Определите ячейки, зависимые от ячейки с количеством произведенного продукта 1.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359" y="3821725"/>
            <a:ext cx="787276" cy="9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9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47" name="Google Shape;347;p49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6. Анализ “что если”. Надстройки MS Excel.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 </a:t>
            </a:r>
            <a:endParaRPr/>
          </a:p>
        </p:txBody>
      </p:sp>
      <p:sp>
        <p:nvSpPr>
          <p:cNvPr id="353" name="Google Shape;353;p50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 собираетесь открыть ресторан, в котором будет шесть столиков.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Средний чек за обед составляет 700 рублей и коэффициент прибыльности по чекам за обед составляет 40%.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Средний чек за ужин составляет 1600 рублей и коэффициент прибыльности по чекам за ужин составляет 50%.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Исходите из предположения, что постоянные затраты на содержание ресторана составляют 30 000 рублей в месяц.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Взяв в расчет 30 дней в месяц, создайте таблицу данных, отражающую изменение дохода в месяц в зависимости от изменения количества занятых мест в обоих периодах подачи блюд между 10% и 100%.</a:t>
            </a:r>
            <a:endParaRPr/>
          </a:p>
        </p:txBody>
      </p:sp>
      <p:sp>
        <p:nvSpPr>
          <p:cNvPr id="354" name="Google Shape;354;p50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55" name="Google Shape;355;p5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6. Анализ “что если”. Надстройки MS Excel.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3. </a:t>
            </a:r>
            <a:endParaRPr/>
          </a:p>
        </p:txBody>
      </p:sp>
      <p:sp>
        <p:nvSpPr>
          <p:cNvPr id="361" name="Google Shape;361;p51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Создайте сценарии для предыдущей задачи: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Средний чек за ужин составляет 1000 рублей и средний чек за обед 400 рублей. Количество занятых мест 30%.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Средний чек за ужин составляет 1600 рублей и средний чек за обед 700 рублей. Количество занятых мест 60%.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Средний чек за ужин составляет 2000 рублей и средний чек за обед 1000 рублей. Количество занятых мест 70%.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62" name="Google Shape;362;p51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3" name="Google Shape;363;p5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6. Анализ “что если”. Надстройки MS Excel.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4. </a:t>
            </a:r>
            <a:endParaRPr/>
          </a:p>
        </p:txBody>
      </p:sp>
      <p:sp>
        <p:nvSpPr>
          <p:cNvPr id="369" name="Google Shape;369;p52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Планируется зарабатывать по 10% (ставка доходности) в год на инвестициях в пенсионный фонд. В конце каждого года в течение 40 лет запланировано класть одну и ту же сумму в свой инвестиционный портфель.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Какую сумму необходимо класть на счет каждый год для накопления 10 000 000 рублей к моменту выхода на пенсию?</a:t>
            </a:r>
            <a:endParaRPr sz="1300" i="1">
              <a:solidFill>
                <a:schemeClr val="dk1"/>
              </a:solidFill>
            </a:endParaRPr>
          </a:p>
        </p:txBody>
      </p:sp>
      <p:sp>
        <p:nvSpPr>
          <p:cNvPr id="370" name="Google Shape;370;p52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1" name="Google Shape;371;p5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Семинар 6. Анализ “что если”. Надстройки MS Excel.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Экран (16:9)</PresentationFormat>
  <Paragraphs>190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IBM Plex Sans SemiBold</vt:lpstr>
      <vt:lpstr>Roboto</vt:lpstr>
      <vt:lpstr>IBM Plex Sans</vt:lpstr>
      <vt:lpstr>Simple Light</vt:lpstr>
      <vt:lpstr>Макет шаблона GB</vt:lpstr>
      <vt:lpstr>Семинар 6</vt:lpstr>
      <vt:lpstr>Электронные таблицы в аналитике</vt:lpstr>
      <vt:lpstr>Цели семинара №6:</vt:lpstr>
      <vt:lpstr>Ваши вопросы?</vt:lpstr>
      <vt:lpstr>Практика</vt:lpstr>
      <vt:lpstr>Задание 1. </vt:lpstr>
      <vt:lpstr>Задание 2. </vt:lpstr>
      <vt:lpstr>Задание 3. </vt:lpstr>
      <vt:lpstr>Задание 4. </vt:lpstr>
      <vt:lpstr>Задание 5. </vt:lpstr>
      <vt:lpstr>Ваши вопросы?</vt:lpstr>
      <vt:lpstr>Домашнее задание</vt:lpstr>
      <vt:lpstr>Домашнее задание.</vt:lpstr>
      <vt:lpstr>Домашнее задание.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6</dc:title>
  <dc:creator>Irene Zernova</dc:creator>
  <cp:lastModifiedBy>Irene Zernova</cp:lastModifiedBy>
  <cp:revision>1</cp:revision>
  <dcterms:modified xsi:type="dcterms:W3CDTF">2022-08-21T05:18:35Z</dcterms:modified>
</cp:coreProperties>
</file>