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3292ca0de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3292ca0de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3292ca0de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3292ca0de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3292ca0de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3292ca0de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d497594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5d497594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d49759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d49759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292ca0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292ca0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5d49759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5d49759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5d49759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5d49759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3292ca0de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3292ca0de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a2f6036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a2f6036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3292ca0de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3292ca0de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8" name="Google Shape;148;p33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3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6" name="Google Shape;166;p34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34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0" name="Google Shape;170;p34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2" name="Google Shape;172;p34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34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5" name="Google Shape;195;p38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7" name="Google Shape;197;p38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8" name="Google Shape;198;p38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39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39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39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39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0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0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7" name="Google Shape;247;p41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1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1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1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1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5</a:t>
            </a:r>
            <a:endParaRPr/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Анализ данных</a:t>
            </a:r>
            <a:r>
              <a:rPr lang="ru"/>
              <a:t>. Часть 2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376" name="Google Shape;376;p5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задание.</a:t>
            </a:r>
            <a:endParaRPr/>
          </a:p>
        </p:txBody>
      </p:sp>
      <p:sp>
        <p:nvSpPr>
          <p:cNvPr id="382" name="Google Shape;382;p54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Условие задания:</a:t>
            </a:r>
            <a:endParaRPr b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В файле задания Семинар5_задание1 создайте сводную таблицу, вычисляющую средние командировочные с разбивкой по кафедрам.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В файле задания Семинар5_задание3 найдите, сколько домов с общим количеством спален и ванных комнат не более пяти продано более чем за 3 000 000 рублей.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46575" y="3766925"/>
            <a:ext cx="840850" cy="10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subTitle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3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79" name="Google Shape;279;p45"/>
          <p:cNvCxnSpPr>
            <a:stCxn id="276" idx="6"/>
            <a:endCxn id="277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5"/>
          <p:cNvCxnSpPr>
            <a:stCxn id="277" idx="6"/>
            <a:endCxn id="278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5"/>
          <p:cNvCxnSpPr>
            <a:stCxn id="278" idx="6"/>
            <a:endCxn id="282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5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4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5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84" name="Google Shape;284;p45"/>
          <p:cNvCxnSpPr>
            <a:stCxn id="283" idx="6"/>
            <a:endCxn id="285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5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6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86" name="Google Shape;286;p45"/>
          <p:cNvCxnSpPr>
            <a:stCxn id="282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5"/>
          <p:cNvCxnSpPr>
            <a:endCxn id="283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5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7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9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90" name="Google Shape;290;p45"/>
          <p:cNvCxnSpPr>
            <a:stCxn id="285" idx="6"/>
            <a:endCxn id="288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5"/>
          <p:cNvCxnSpPr>
            <a:stCxn id="288" idx="6"/>
            <a:endCxn id="292" idx="6"/>
          </p:cNvCxnSpPr>
          <p:nvPr/>
        </p:nvCxnSpPr>
        <p:spPr>
          <a:xfrm>
            <a:off x="5101504" y="2694680"/>
            <a:ext cx="151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5"/>
          <p:cNvCxnSpPr>
            <a:stCxn id="289" idx="6"/>
          </p:cNvCxnSpPr>
          <p:nvPr/>
        </p:nvCxnSpPr>
        <p:spPr>
          <a:xfrm flipH="1" rot="10800000">
            <a:off x="8364192" y="2693480"/>
            <a:ext cx="793800" cy="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5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</a:rPr>
              <a:t>10</a:t>
            </a:r>
            <a:endParaRPr b="1" sz="1000">
              <a:solidFill>
                <a:schemeClr val="lt2"/>
              </a:solidFill>
            </a:endParaRPr>
          </a:p>
        </p:txBody>
      </p:sp>
      <p:cxnSp>
        <p:nvCxnSpPr>
          <p:cNvPr id="295" name="Google Shape;295;p45"/>
          <p:cNvCxnSpPr>
            <a:stCxn id="294" idx="6"/>
            <a:endCxn id="296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5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</a:rPr>
              <a:t>11</a:t>
            </a:r>
            <a:endParaRPr b="1" sz="1000">
              <a:solidFill>
                <a:schemeClr val="lt2"/>
              </a:solidFill>
            </a:endParaRPr>
          </a:p>
        </p:txBody>
      </p:sp>
      <p:cxnSp>
        <p:nvCxnSpPr>
          <p:cNvPr id="297" name="Google Shape;297;p45"/>
          <p:cNvCxnSpPr>
            <a:endCxn id="294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5"/>
          <p:cNvSpPr txBox="1"/>
          <p:nvPr>
            <p:ph idx="2" type="subTitle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299" name="Google Shape;299;p45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5. 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 txBox="1"/>
          <p:nvPr>
            <p:ph idx="4" type="subTitle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01" name="Google Shape;301;p45"/>
          <p:cNvSpPr txBox="1"/>
          <p:nvPr>
            <p:ph idx="5" type="subTitle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3. </a:t>
            </a:r>
            <a:r>
              <a:rPr lang="ru"/>
              <a:t>Инструменты визуализации в MS Excel. Элементы статистики.</a:t>
            </a:r>
            <a:endParaRPr/>
          </a:p>
        </p:txBody>
      </p:sp>
      <p:sp>
        <p:nvSpPr>
          <p:cNvPr id="302" name="Google Shape;302;p45"/>
          <p:cNvSpPr txBox="1"/>
          <p:nvPr>
            <p:ph idx="6" type="subTitle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6. </a:t>
            </a:r>
            <a:r>
              <a:rPr lang="ru">
                <a:solidFill>
                  <a:schemeClr val="lt2"/>
                </a:solidFill>
              </a:rPr>
              <a:t>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 txBox="1"/>
          <p:nvPr>
            <p:ph idx="7" type="subTitle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04" name="Google Shape;304;p45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4. Анализ данных.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>
            <p:ph idx="13" type="subTitle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2. </a:t>
            </a:r>
            <a:r>
              <a:rPr lang="ru">
                <a:solidFill>
                  <a:schemeClr val="dk1"/>
                </a:solidFill>
              </a:rPr>
              <a:t>Применение формул. Функции.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45"/>
          <p:cNvSpPr txBox="1"/>
          <p:nvPr>
            <p:ph idx="14" type="subTitle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4. </a:t>
            </a:r>
            <a:r>
              <a:rPr lang="ru">
                <a:solidFill>
                  <a:schemeClr val="lt2"/>
                </a:solidFill>
              </a:rPr>
              <a:t>Анализ данных. Часть 1.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45"/>
          <p:cNvCxnSpPr>
            <a:endCxn id="276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09" name="Google Shape;309;p45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8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</a:rPr>
              <a:t>12</a:t>
            </a:r>
            <a:endParaRPr b="1" sz="1000">
              <a:solidFill>
                <a:schemeClr val="lt2"/>
              </a:solidFill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</a:rPr>
              <a:t>13</a:t>
            </a:r>
            <a:endParaRPr b="1" sz="1000">
              <a:solidFill>
                <a:schemeClr val="lt2"/>
              </a:solidFill>
            </a:endParaRPr>
          </a:p>
        </p:txBody>
      </p:sp>
      <p:cxnSp>
        <p:nvCxnSpPr>
          <p:cNvPr id="312" name="Google Shape;312;p45"/>
          <p:cNvCxnSpPr>
            <a:stCxn id="296" idx="6"/>
            <a:endCxn id="310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5"/>
          <p:cNvCxnSpPr>
            <a:stCxn id="310" idx="6"/>
            <a:endCxn id="311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5"/>
          <p:cNvSpPr txBox="1"/>
          <p:nvPr>
            <p:ph idx="3" type="subTitle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>
            <p:ph idx="6" type="subTitle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</a:t>
            </a:r>
            <a:r>
              <a:rPr lang="ru">
                <a:solidFill>
                  <a:schemeClr val="lt2"/>
                </a:solidFill>
              </a:rPr>
              <a:t>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idx="14" type="subTitle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5. Анализ данных. Часть 2.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45"/>
          <p:cNvCxnSpPr>
            <a:stCxn id="292" idx="2"/>
            <a:endCxn id="289" idx="2"/>
          </p:cNvCxnSpPr>
          <p:nvPr/>
        </p:nvCxnSpPr>
        <p:spPr>
          <a:xfrm>
            <a:off x="6964688" y="2694675"/>
            <a:ext cx="104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№5:</a:t>
            </a:r>
            <a:endParaRPr/>
          </a:p>
        </p:txBody>
      </p:sp>
      <p:sp>
        <p:nvSpPr>
          <p:cNvPr id="323" name="Google Shape;323;p46"/>
          <p:cNvSpPr txBox="1"/>
          <p:nvPr>
            <p:ph idx="1" type="subTitle"/>
          </p:nvPr>
        </p:nvSpPr>
        <p:spPr>
          <a:xfrm>
            <a:off x="536400" y="1260000"/>
            <a:ext cx="5153400" cy="29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решать задачи анализа данных с помощью инструментов Excel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методы фильтрации данных, сортировки и научиться применять их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создавать сводные таблицы и диаграммы, изучить </a:t>
            </a: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соответствующие</a:t>
            </a: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инструменты Excel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Закрепить навыки применения формул и моделирования решений для анализа данных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17072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31" name="Google Shape;331;p47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Анализ данных.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4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38" name="Google Shape;338;p48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EFEFEF"/>
                </a:solidFill>
              </a:rPr>
              <a:t>Семинар 5. Анализ данных. Часть 2.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</a:t>
            </a:r>
            <a:endParaRPr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Откройте файл с заданием Семинар5_задание1.xlsx.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Выполните следующие задания: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Создайте сводную таблицу, вычисляющую среднюю зарплату работников с разбивкой по кафедрам.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chemeClr val="dk1"/>
                </a:solidFill>
              </a:rPr>
              <a:t>Дополнительное задание*: Создайте сводную таблицу с разбивкой по должностям и по кафедрам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59" y="3821725"/>
            <a:ext cx="787276" cy="9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15</a:t>
            </a: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7" name="Google Shape;347;p4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</a:t>
            </a:r>
            <a:endParaRPr/>
          </a:p>
        </p:txBody>
      </p:sp>
      <p:sp>
        <p:nvSpPr>
          <p:cNvPr id="353" name="Google Shape;353;p50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Откройте файлы Семинар5_задание2-1.xlsx и </a:t>
            </a:r>
            <a:r>
              <a:rPr lang="ru" sz="1300">
                <a:solidFill>
                  <a:schemeClr val="dk1"/>
                </a:solidFill>
              </a:rPr>
              <a:t>Семинар5_задание2-2.xlsx.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Создайте объединённый лист, на котором за первый квартал по регионам для каждого продукта определяется самая крупная сделка с точки зрения выручки и количества проданных единиц продукции.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15</a:t>
            </a: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5" name="Google Shape;355;p5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 </a:t>
            </a:r>
            <a:endParaRPr/>
          </a:p>
        </p:txBody>
      </p:sp>
      <p:sp>
        <p:nvSpPr>
          <p:cNvPr id="361" name="Google Shape;361;p51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Откройте файл Семинар5_задание3.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 Сделайте следующие задания: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Какова средняя цена всех домов с общим количество ванных комнат и спален не </a:t>
            </a:r>
            <a:r>
              <a:rPr lang="ru" sz="1300">
                <a:solidFill>
                  <a:schemeClr val="dk1"/>
                </a:solidFill>
              </a:rPr>
              <a:t>менее</a:t>
            </a:r>
            <a:r>
              <a:rPr lang="ru" sz="1300">
                <a:solidFill>
                  <a:schemeClr val="dk1"/>
                </a:solidFill>
              </a:rPr>
              <a:t> шести?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Сколько домов имеют как минимум три ванные комнаты, но общее количество спален и ванных комнат не более шести?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Какова максимальная цена дома площадью не более 30 кв. метров и общим количеством спален и ванных комнат не более шести?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25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3" name="Google Shape;363;p5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370" name="Google Shape;370;p5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