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  <p:sldMasterId id="2147483690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36"/>
      <p:bold r:id="rId37"/>
      <p:italic r:id="rId38"/>
      <p:boldItalic r:id="rId39"/>
    </p:embeddedFont>
    <p:embeddedFont>
      <p:font typeface="IBM Plex Sans SemiBold" panose="020B0703050203000203" pitchFamily="34" charset="0"/>
      <p:regular r:id="rId40"/>
      <p:bold r:id="rId41"/>
      <p:italic r:id="rId42"/>
      <p:boldItalic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25FD48-28DE-400B-9BF2-82D8A5FAEFB3}">
  <a:tblStyle styleId="{FC25FD48-28DE-400B-9BF2-82D8A5FAEF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slides-timer/nfhjdkmpebifdelclimjfaackjhiglpc/related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54964b37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54964b37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Выбери любой подходящий макет с названием “Титульник”.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6db9f4498445ab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6db9f4498445ab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57e09bc70d9f29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57e09bc70d9f29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57e09bc70d9f29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57e09bc70d9f295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6479bf9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36479bf9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36479bf97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36479bf97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36479bf97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36479bf97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36479bf97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36479bf97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36479bf97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36479bf97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36479bf97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36479bf97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36479bf97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36479bf97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4c9158b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4c9158b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23292ca0d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23292ca0d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e5d497594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e5d497594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e5d497594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e5d497594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23292ca0de_0_1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23292ca0de_0_1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Это таймер с обратным отсчетом времени. Работает только в браузере Гугл Хром с расширением </a:t>
            </a:r>
            <a:r>
              <a:rPr lang="ru" u="sng">
                <a:solidFill>
                  <a:schemeClr val="hlink"/>
                </a:solidFill>
                <a:hlinkClick r:id="rId3"/>
              </a:rPr>
              <a:t>SlidesTimer</a:t>
            </a:r>
            <a:r>
              <a:rPr lang="ru"/>
              <a:t>. Просто установи его, обнови страницу с презентацией и впиши нужное время для обратного отсчета. Очень удобная штука!</a:t>
            </a:r>
            <a:br>
              <a:rPr lang="ru"/>
            </a:br>
            <a:r>
              <a:rPr lang="ru"/>
              <a:t>Только не двигай ее, она выровнена так специально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23292ca0de_0_1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23292ca0de_0_1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23292ca0de_0_1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23292ca0de_0_1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36479bf97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36479bf97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36479bf97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36479bf97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36479bf97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36479bf97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23292ca0de_0_1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23292ca0de_0_1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7d30c9aa3_22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7d30c9aa3_22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Стандартный слайд знакомства. Не меняем его, меняем текст в нем.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23292ca0de_0_2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23292ca0de_0_2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3292ca0de_0_2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3292ca0de_0_2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23292ca0de_0_1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23292ca0de_0_1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 совсем. Но всегда используем в конце презентации.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ca97be06f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ca97be06f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Посоветуйся с методистом как лучше провести знакомство с аудиторией. Вопросы могут меняться. </a:t>
            </a:r>
            <a:br>
              <a:rPr lang="ru"/>
            </a:br>
            <a:r>
              <a:rPr lang="ru">
                <a:solidFill>
                  <a:schemeClr val="dk1"/>
                </a:solidFill>
              </a:rPr>
              <a:t>Стандартный слайд знакомства. Не меняем его, меняем текст в нем и иллюстрации (если нужно)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5d497594f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5d497594f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5d497594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e5d497594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3292ca0de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23292ca0de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23292ca0de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23292ca0de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6db9f4498445ab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6db9f4498445ab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Титульник">
  <p:cSld name="TITLE_1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7911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5" name="Google Shape;5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Титульник">
  <p:cSld name="TITLE_1_4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19904" y="0"/>
            <a:ext cx="47240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Титульник">
  <p:cSld name="TITLE_1_3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Титульник">
  <p:cSld name="TITLE_1_2_1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4750" y="2229300"/>
            <a:ext cx="4109251" cy="29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5" name="Google Shape;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86" name="Google Shape;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 Титульник">
  <p:cSld name="TITLE_1_2_1_1_1_1"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91" name="Google Shape;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Пустой титульник, вставь справа иллюстрацию по теме">
  <p:cSld name="TITLE_1_2_1_1_1_1_1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95" name="Google Shape;9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1" name="Google Shape;1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TITLE_1_1_2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6" name="Google Shape;1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4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2" name="Google Shape;1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6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6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23" name="Google Shape;12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1">
  <p:cSld name="1_Title slide 5_2_1_5"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3" name="Google Shape;13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subTitle" idx="2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39" name="Google Shape;13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1"/>
          <p:cNvSpPr txBox="1">
            <a:spLocks noGrp="1"/>
          </p:cNvSpPr>
          <p:nvPr>
            <p:ph type="subTitle" idx="3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">
  <p:cSld name="1_Title slide 5_2_1_4_1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ubTitle" idx="1"/>
          </p:nvPr>
        </p:nvSpPr>
        <p:spPr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4" name="Google Shape;14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Что будет на уроке - 1 вариант">
  <p:cSld name="1_Title slide 5_2_1_2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subTitle" idx="1"/>
          </p:nvPr>
        </p:nvSpPr>
        <p:spPr>
          <a:xfrm>
            <a:off x="53640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body" idx="2"/>
          </p:nvPr>
        </p:nvSpPr>
        <p:spPr>
          <a:xfrm>
            <a:off x="5364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subTitle" idx="3"/>
          </p:nvPr>
        </p:nvSpPr>
        <p:spPr>
          <a:xfrm>
            <a:off x="5364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4"/>
          </p:nvPr>
        </p:nvSpPr>
        <p:spPr>
          <a:xfrm>
            <a:off x="5364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5"/>
          </p:nvPr>
        </p:nvSpPr>
        <p:spPr>
          <a:xfrm>
            <a:off x="5364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6"/>
          </p:nvPr>
        </p:nvSpPr>
        <p:spPr>
          <a:xfrm>
            <a:off x="5364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4" name="Google Shape;154;p33"/>
          <p:cNvSpPr txBox="1">
            <a:spLocks noGrp="1"/>
          </p:cNvSpPr>
          <p:nvPr>
            <p:ph type="subTitle" idx="7"/>
          </p:nvPr>
        </p:nvSpPr>
        <p:spPr>
          <a:xfrm>
            <a:off x="475199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5" name="Google Shape;155;p33"/>
          <p:cNvSpPr txBox="1">
            <a:spLocks noGrp="1"/>
          </p:cNvSpPr>
          <p:nvPr>
            <p:ph type="body" idx="8"/>
          </p:nvPr>
        </p:nvSpPr>
        <p:spPr>
          <a:xfrm>
            <a:off x="47520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6" name="Google Shape;156;p33"/>
          <p:cNvSpPr txBox="1">
            <a:spLocks noGrp="1"/>
          </p:cNvSpPr>
          <p:nvPr>
            <p:ph type="subTitle" idx="9"/>
          </p:nvPr>
        </p:nvSpPr>
        <p:spPr>
          <a:xfrm>
            <a:off x="47520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3"/>
          </p:nvPr>
        </p:nvSpPr>
        <p:spPr>
          <a:xfrm>
            <a:off x="47520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8" name="Google Shape;158;p33"/>
          <p:cNvSpPr txBox="1">
            <a:spLocks noGrp="1"/>
          </p:cNvSpPr>
          <p:nvPr>
            <p:ph type="subTitle" idx="14"/>
          </p:nvPr>
        </p:nvSpPr>
        <p:spPr>
          <a:xfrm>
            <a:off x="47520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9" name="Google Shape;159;p33"/>
          <p:cNvSpPr txBox="1">
            <a:spLocks noGrp="1"/>
          </p:cNvSpPr>
          <p:nvPr>
            <p:ph type="body" idx="15"/>
          </p:nvPr>
        </p:nvSpPr>
        <p:spPr>
          <a:xfrm>
            <a:off x="47520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60" name="Google Shape;16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3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 Что будет на уроке - 2 вариант ">
  <p:cSld name="1_Title slide 5_2_1_2_1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body" idx="1"/>
          </p:nvPr>
        </p:nvSpPr>
        <p:spPr>
          <a:xfrm>
            <a:off x="1000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subTitle" idx="2"/>
          </p:nvPr>
        </p:nvSpPr>
        <p:spPr>
          <a:xfrm>
            <a:off x="5364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6" name="Google Shape;166;p34"/>
          <p:cNvSpPr txBox="1">
            <a:spLocks noGrp="1"/>
          </p:cNvSpPr>
          <p:nvPr>
            <p:ph type="body" idx="3"/>
          </p:nvPr>
        </p:nvSpPr>
        <p:spPr>
          <a:xfrm>
            <a:off x="1000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67" name="Google Shape;167;p34"/>
          <p:cNvSpPr txBox="1">
            <a:spLocks noGrp="1"/>
          </p:cNvSpPr>
          <p:nvPr>
            <p:ph type="subTitle" idx="4"/>
          </p:nvPr>
        </p:nvSpPr>
        <p:spPr>
          <a:xfrm>
            <a:off x="5364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8" name="Google Shape;168;p34"/>
          <p:cNvSpPr txBox="1">
            <a:spLocks noGrp="1"/>
          </p:cNvSpPr>
          <p:nvPr>
            <p:ph type="body" idx="5"/>
          </p:nvPr>
        </p:nvSpPr>
        <p:spPr>
          <a:xfrm>
            <a:off x="1000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subTitle" idx="6"/>
          </p:nvPr>
        </p:nvSpPr>
        <p:spPr>
          <a:xfrm>
            <a:off x="475199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7"/>
          </p:nvPr>
        </p:nvSpPr>
        <p:spPr>
          <a:xfrm>
            <a:off x="5212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subTitle" idx="8"/>
          </p:nvPr>
        </p:nvSpPr>
        <p:spPr>
          <a:xfrm>
            <a:off x="47520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2" name="Google Shape;172;p34"/>
          <p:cNvSpPr txBox="1">
            <a:spLocks noGrp="1"/>
          </p:cNvSpPr>
          <p:nvPr>
            <p:ph type="body" idx="9"/>
          </p:nvPr>
        </p:nvSpPr>
        <p:spPr>
          <a:xfrm>
            <a:off x="5212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subTitle" idx="13"/>
          </p:nvPr>
        </p:nvSpPr>
        <p:spPr>
          <a:xfrm>
            <a:off x="47520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body" idx="14"/>
          </p:nvPr>
        </p:nvSpPr>
        <p:spPr>
          <a:xfrm>
            <a:off x="5212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75" name="Google Shape;175;p34"/>
          <p:cNvSpPr txBox="1">
            <a:spLocks noGrp="1"/>
          </p:cNvSpPr>
          <p:nvPr>
            <p:ph type="subTitle" idx="15"/>
          </p:nvPr>
        </p:nvSpPr>
        <p:spPr>
          <a:xfrm>
            <a:off x="54000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4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ubTitle" idx="1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"/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subTitle" idx="2"/>
          </p:nvPr>
        </p:nvSpPr>
        <p:spPr>
          <a:xfrm>
            <a:off x="3805200" y="144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5"/>
          <p:cNvSpPr txBox="1">
            <a:spLocks noGrp="1"/>
          </p:cNvSpPr>
          <p:nvPr>
            <p:ph type="subTitle" idx="3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Для цитат">
  <p:cSld name="CUSTOM_2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7"/>
          <p:cNvSpPr txBox="1">
            <a:spLocks noGrp="1"/>
          </p:cNvSpPr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">
  <p:cSld name="1_Title slide 5_2_1_4_1_1_1"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5" name="Google Shape;195;p38"/>
          <p:cNvSpPr txBox="1">
            <a:spLocks noGrp="1"/>
          </p:cNvSpPr>
          <p:nvPr>
            <p:ph type="subTitle" idx="2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6" name="Google Shape;196;p38"/>
          <p:cNvSpPr txBox="1">
            <a:spLocks noGrp="1"/>
          </p:cNvSpPr>
          <p:nvPr>
            <p:ph type="subTitle" idx="3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subTitle" idx="4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subTitle" idx="5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subTitle" idx="6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subTitle" idx="7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1" name="Google Shape;201;p38"/>
          <p:cNvSpPr txBox="1">
            <a:spLocks noGrp="1"/>
          </p:cNvSpPr>
          <p:nvPr>
            <p:ph type="subTitle" idx="8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subTitle" idx="9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3" name="Google Shape;203;p38"/>
          <p:cNvSpPr txBox="1">
            <a:spLocks noGrp="1"/>
          </p:cNvSpPr>
          <p:nvPr>
            <p:ph type="subTitle" idx="13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05" name="Google Shape;205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 1">
  <p:cSld name="1_Title slide 5_2_1_4_1_1_1_1"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8" name="Google Shape;208;p39"/>
          <p:cNvSpPr txBox="1">
            <a:spLocks noGrp="1"/>
          </p:cNvSpPr>
          <p:nvPr>
            <p:ph type="subTitle" idx="1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9" name="Google Shape;209;p39"/>
          <p:cNvSpPr txBox="1">
            <a:spLocks noGrp="1"/>
          </p:cNvSpPr>
          <p:nvPr>
            <p:ph type="subTitle" idx="2"/>
          </p:nvPr>
        </p:nvSpPr>
        <p:spPr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0" name="Google Shape;210;p39"/>
          <p:cNvSpPr txBox="1">
            <a:spLocks noGrp="1"/>
          </p:cNvSpPr>
          <p:nvPr>
            <p:ph type="subTitle" idx="3"/>
          </p:nvPr>
        </p:nvSpPr>
        <p:spPr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1" name="Google Shape;211;p39"/>
          <p:cNvSpPr txBox="1">
            <a:spLocks noGrp="1"/>
          </p:cNvSpPr>
          <p:nvPr>
            <p:ph type="subTitle" idx="4"/>
          </p:nvPr>
        </p:nvSpPr>
        <p:spPr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2" name="Google Shape;212;p39"/>
          <p:cNvSpPr txBox="1">
            <a:spLocks noGrp="1"/>
          </p:cNvSpPr>
          <p:nvPr>
            <p:ph type="subTitle" idx="5"/>
          </p:nvPr>
        </p:nvSpPr>
        <p:spPr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3" name="Google Shape;213;p39"/>
          <p:cNvSpPr txBox="1">
            <a:spLocks noGrp="1"/>
          </p:cNvSpPr>
          <p:nvPr>
            <p:ph type="subTitle" idx="6"/>
          </p:nvPr>
        </p:nvSpPr>
        <p:spPr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4" name="Google Shape;214;p39"/>
          <p:cNvSpPr txBox="1">
            <a:spLocks noGrp="1"/>
          </p:cNvSpPr>
          <p:nvPr>
            <p:ph type="subTitle" idx="7"/>
          </p:nvPr>
        </p:nvSpPr>
        <p:spPr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5" name="Google Shape;215;p39"/>
          <p:cNvSpPr txBox="1">
            <a:spLocks noGrp="1"/>
          </p:cNvSpPr>
          <p:nvPr>
            <p:ph type="subTitle" idx="8"/>
          </p:nvPr>
        </p:nvSpPr>
        <p:spPr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6" name="Google Shape;216;p39"/>
          <p:cNvSpPr txBox="1">
            <a:spLocks noGrp="1"/>
          </p:cNvSpPr>
          <p:nvPr>
            <p:ph type="subTitle" idx="9"/>
          </p:nvPr>
        </p:nvSpPr>
        <p:spPr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subTitle" idx="13"/>
          </p:nvPr>
        </p:nvSpPr>
        <p:spPr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subTitle" idx="14"/>
          </p:nvPr>
        </p:nvSpPr>
        <p:spPr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subTitle" idx="15"/>
          </p:nvPr>
        </p:nvSpPr>
        <p:spPr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subTitle" idx="16"/>
          </p:nvPr>
        </p:nvSpPr>
        <p:spPr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subTitle" idx="17"/>
          </p:nvPr>
        </p:nvSpPr>
        <p:spPr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2" name="Google Shape;222;p39"/>
          <p:cNvSpPr txBox="1">
            <a:spLocks noGrp="1"/>
          </p:cNvSpPr>
          <p:nvPr>
            <p:ph type="subTitle" idx="18"/>
          </p:nvPr>
        </p:nvSpPr>
        <p:spPr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3" name="Google Shape;223;p39"/>
          <p:cNvSpPr txBox="1">
            <a:spLocks noGrp="1"/>
          </p:cNvSpPr>
          <p:nvPr>
            <p:ph type="subTitle" idx="19"/>
          </p:nvPr>
        </p:nvSpPr>
        <p:spPr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subTitle" idx="20"/>
          </p:nvPr>
        </p:nvSpPr>
        <p:spPr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5" name="Google Shape;225;p39"/>
          <p:cNvSpPr txBox="1">
            <a:spLocks noGrp="1"/>
          </p:cNvSpPr>
          <p:nvPr>
            <p:ph type="subTitle" idx="21"/>
          </p:nvPr>
        </p:nvSpPr>
        <p:spPr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subTitle" idx="22"/>
          </p:nvPr>
        </p:nvSpPr>
        <p:spPr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7" name="Google Shape;227;p39"/>
          <p:cNvSpPr txBox="1">
            <a:spLocks noGrp="1"/>
          </p:cNvSpPr>
          <p:nvPr>
            <p:ph type="subTitle" idx="23"/>
          </p:nvPr>
        </p:nvSpPr>
        <p:spPr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9"/>
          <p:cNvSpPr txBox="1">
            <a:spLocks noGrp="1"/>
          </p:cNvSpPr>
          <p:nvPr>
            <p:ph type="subTitle" idx="24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 1 1">
  <p:cSld name="1_Title slide 5_2_1_4_1_1_1_1_1"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2" name="Google Shape;232;p40"/>
          <p:cNvSpPr txBox="1">
            <a:spLocks noGrp="1"/>
          </p:cNvSpPr>
          <p:nvPr>
            <p:ph type="subTitle" idx="1"/>
          </p:nvPr>
        </p:nvSpPr>
        <p:spPr>
          <a:xfrm>
            <a:off x="540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3" name="Google Shape;233;p40"/>
          <p:cNvSpPr txBox="1">
            <a:spLocks noGrp="1"/>
          </p:cNvSpPr>
          <p:nvPr>
            <p:ph type="subTitle" idx="2"/>
          </p:nvPr>
        </p:nvSpPr>
        <p:spPr>
          <a:xfrm>
            <a:off x="540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4" name="Google Shape;234;p40"/>
          <p:cNvSpPr txBox="1">
            <a:spLocks noGrp="1"/>
          </p:cNvSpPr>
          <p:nvPr>
            <p:ph type="subTitle" idx="3"/>
          </p:nvPr>
        </p:nvSpPr>
        <p:spPr>
          <a:xfrm>
            <a:off x="2646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5" name="Google Shape;235;p40"/>
          <p:cNvSpPr txBox="1">
            <a:spLocks noGrp="1"/>
          </p:cNvSpPr>
          <p:nvPr>
            <p:ph type="subTitle" idx="4"/>
          </p:nvPr>
        </p:nvSpPr>
        <p:spPr>
          <a:xfrm>
            <a:off x="47448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6" name="Google Shape;236;p40"/>
          <p:cNvSpPr txBox="1">
            <a:spLocks noGrp="1"/>
          </p:cNvSpPr>
          <p:nvPr>
            <p:ph type="subTitle" idx="5"/>
          </p:nvPr>
        </p:nvSpPr>
        <p:spPr>
          <a:xfrm>
            <a:off x="68436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7" name="Google Shape;237;p40"/>
          <p:cNvSpPr txBox="1">
            <a:spLocks noGrp="1"/>
          </p:cNvSpPr>
          <p:nvPr>
            <p:ph type="subTitle" idx="6"/>
          </p:nvPr>
        </p:nvSpPr>
        <p:spPr>
          <a:xfrm>
            <a:off x="2646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8" name="Google Shape;238;p40"/>
          <p:cNvSpPr txBox="1">
            <a:spLocks noGrp="1"/>
          </p:cNvSpPr>
          <p:nvPr>
            <p:ph type="subTitle" idx="7"/>
          </p:nvPr>
        </p:nvSpPr>
        <p:spPr>
          <a:xfrm>
            <a:off x="47448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9" name="Google Shape;239;p40"/>
          <p:cNvSpPr txBox="1">
            <a:spLocks noGrp="1"/>
          </p:cNvSpPr>
          <p:nvPr>
            <p:ph type="subTitle" idx="8"/>
          </p:nvPr>
        </p:nvSpPr>
        <p:spPr>
          <a:xfrm>
            <a:off x="68436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40" name="Google Shape;240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>
            <a:spLocks noGrp="1"/>
          </p:cNvSpPr>
          <p:nvPr>
            <p:ph type="subTitle" idx="9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 1 1 1">
  <p:cSld name="1_Title slide 5_2_1_4_1_1_1_1_1_1"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4" name="Google Shape;244;p41"/>
          <p:cNvSpPr txBox="1">
            <a:spLocks noGrp="1"/>
          </p:cNvSpPr>
          <p:nvPr>
            <p:ph type="subTitle" idx="1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5" name="Google Shape;245;p41"/>
          <p:cNvSpPr txBox="1">
            <a:spLocks noGrp="1"/>
          </p:cNvSpPr>
          <p:nvPr>
            <p:ph type="subTitle" idx="2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6" name="Google Shape;246;p41"/>
          <p:cNvSpPr txBox="1">
            <a:spLocks noGrp="1"/>
          </p:cNvSpPr>
          <p:nvPr>
            <p:ph type="subTitle" idx="3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7" name="Google Shape;247;p41"/>
          <p:cNvSpPr txBox="1">
            <a:spLocks noGrp="1"/>
          </p:cNvSpPr>
          <p:nvPr>
            <p:ph type="subTitle" idx="4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8" name="Google Shape;248;p41"/>
          <p:cNvSpPr txBox="1">
            <a:spLocks noGrp="1"/>
          </p:cNvSpPr>
          <p:nvPr>
            <p:ph type="subTitle" idx="5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9" name="Google Shape;249;p41"/>
          <p:cNvSpPr txBox="1">
            <a:spLocks noGrp="1"/>
          </p:cNvSpPr>
          <p:nvPr>
            <p:ph type="subTitle" idx="6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7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subTitle" idx="8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subTitle" idx="9"/>
          </p:nvPr>
        </p:nvSpPr>
        <p:spPr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3" name="Google Shape;253;p41"/>
          <p:cNvSpPr txBox="1">
            <a:spLocks noGrp="1"/>
          </p:cNvSpPr>
          <p:nvPr>
            <p:ph type="subTitle" idx="13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4" name="Google Shape;254;p41"/>
          <p:cNvSpPr txBox="1">
            <a:spLocks noGrp="1"/>
          </p:cNvSpPr>
          <p:nvPr>
            <p:ph type="subTitle" idx="14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5" name="Google Shape;255;p41"/>
          <p:cNvSpPr txBox="1">
            <a:spLocks noGrp="1"/>
          </p:cNvSpPr>
          <p:nvPr>
            <p:ph type="subTitle" idx="15"/>
          </p:nvPr>
        </p:nvSpPr>
        <p:spPr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56" name="Google Shape;256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1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10">
  <p:cSld name="1_Title slide 5_2_1_11">
    <p:bg>
      <p:bgPr>
        <a:solidFill>
          <a:schemeClr val="l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60" name="Google Shape;26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9">
  <p:cSld name="1_Title slide 5_2_1_10"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63" name="Google Shape;263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12700" marR="1181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Семинар 1</a:t>
            </a:r>
            <a:endParaRPr/>
          </a:p>
        </p:txBody>
      </p:sp>
      <p:sp>
        <p:nvSpPr>
          <p:cNvPr id="269" name="Google Shape;269;p44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473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49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Основы работы с электронными таблицами</a:t>
            </a:r>
            <a:endParaRPr/>
          </a:p>
        </p:txBody>
      </p:sp>
      <p:pic>
        <p:nvPicPr>
          <p:cNvPr id="270" name="Google Shape;2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825" y="352675"/>
            <a:ext cx="3325527" cy="28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3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Noto Sans Symbols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Любая группа ячеек, их положение относительно друг друга не имеет значения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Noto Sans Symbols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Все возможные имена ячеек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Noto Sans Symbols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Группа смежных ячеек в таблице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Диапазон ячеек в таблице это…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78" name="Google Shape;378;p53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Noto Sans Symbols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Любая группа ячеек, их положение относительно друг друга не имеет значения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Noto Sans Symbols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Все возможные имена ячеек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Noto Sans Symbols"/>
              <a:buAutoNum type="arabicPeriod"/>
            </a:pPr>
            <a:r>
              <a:rPr lang="ru" sz="1300">
                <a:solidFill>
                  <a:srgbClr val="434343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Группа смежных ячеек в таблице</a:t>
            </a:r>
            <a:endParaRPr sz="1300">
              <a:solidFill>
                <a:srgbClr val="434343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Диапазон ячеек в таблице это…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85" name="Google Shape;385;p54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Составить прогноз продаж на следующий месяц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Обработать фотографию для социальных сетей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Построить диаграмму посещаемости страницы в социальной сети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Рассчитать суммарные выплаты кредиторам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Какие задачи можно решить с помощью электронных таблиц?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92" name="Google Shape;392;p5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6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Составить прогноз продаж на следующий месяц</a:t>
            </a:r>
            <a:endParaRPr sz="1300">
              <a:solidFill>
                <a:srgbClr val="434343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Обработать фотографию для социальных сетей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Построить диаграмму посещаемости страницы в социальной сети</a:t>
            </a:r>
            <a:endParaRPr sz="1300">
              <a:solidFill>
                <a:srgbClr val="434343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Рассчитать суммарные выплаты кредиторам</a:t>
            </a:r>
            <a:endParaRPr sz="1300">
              <a:solidFill>
                <a:srgbClr val="434343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6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Какие задачи можно решить с помощью электронных таблиц?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99" name="Google Shape;399;p56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7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Целочисленный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Строковый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Денежный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Вещественный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7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Что из нижеперечисленного не является типом данных в Excel?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06" name="Google Shape;406;p57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8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Целочисленный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Строковый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Денежный</a:t>
            </a:r>
            <a:endParaRPr sz="1300">
              <a:solidFill>
                <a:srgbClr val="434343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Вещественный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5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Что из нижеперечисленного не является типом данных в Excel?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13" name="Google Shape;413;p58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9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Ячейка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Диапазон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Точка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Строка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Что является минимальным структурным элементом электронной таблицы?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20" name="Google Shape;420;p59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0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Ячейка</a:t>
            </a:r>
            <a:endParaRPr sz="1300">
              <a:solidFill>
                <a:srgbClr val="434343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Диапазон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Точка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Строка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6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Что является минимальным структурным элементом электронной таблицы?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27" name="Google Shape;427;p60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1"/>
          <p:cNvSpPr txBox="1">
            <a:spLocks noGrp="1"/>
          </p:cNvSpPr>
          <p:nvPr>
            <p:ph type="subTitle" idx="1"/>
          </p:nvPr>
        </p:nvSpPr>
        <p:spPr>
          <a:xfrm>
            <a:off x="540000" y="1875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Перенаправлю информацию в отдел анализа! Уж они найдут этому применение! И директору!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Удалю, не открывая письмо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Открою и посмотрю, что внутри, на всякий случай: вдруг это что-то подозрительное?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6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Вам на почту приходит файл электронной таблицы от компании ООО "Рога и копыта" с расширением .xlsm. Они являются прямыми конкурентами вашей компании, но похоже, сотрудник перепутал адресата и отправил вам таблицу с клиентской базой. Ваши действия?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34" name="Google Shape;434;p61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2"/>
          <p:cNvSpPr txBox="1">
            <a:spLocks noGrp="1"/>
          </p:cNvSpPr>
          <p:nvPr>
            <p:ph type="subTitle" idx="1"/>
          </p:nvPr>
        </p:nvSpPr>
        <p:spPr>
          <a:xfrm>
            <a:off x="540000" y="1875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Перенаправлю информацию в отдел анализа! Уж они найдут этому применение! И директору!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Удалю, не открывая письмо</a:t>
            </a:r>
            <a:endParaRPr sz="1300">
              <a:solidFill>
                <a:srgbClr val="434343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Открою и посмотрю, что внутри, на всякий случай: вдруг это что-то подозрительное?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62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Вам на почту приходит файл электронной таблицы от компании ООО "Рога и копыта" с расширением .xlsm. Они являются прямыми конкурентами вашей компании, но похоже, сотрудник перепутал адресата и отправил вам таблицу с клиентской базой. Ваши действия?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41" name="Google Shape;441;p62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Знакомство</a:t>
            </a:r>
            <a:endParaRPr/>
          </a:p>
        </p:txBody>
      </p:sp>
      <p:sp>
        <p:nvSpPr>
          <p:cNvPr id="276" name="Google Shape;276;p45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Ваши вопросы?</a:t>
            </a:r>
            <a:endParaRPr/>
          </a:p>
        </p:txBody>
      </p:sp>
      <p:sp>
        <p:nvSpPr>
          <p:cNvPr id="447" name="Google Shape;447;p63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33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2"/>
                </a:solidFill>
              </a:rPr>
              <a:t>Основы работы с электронными таблицами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8" name="Google Shape;448;p63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4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454" name="Google Shape;454;p64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3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2"/>
                </a:solidFill>
              </a:rPr>
              <a:t>Семинар 1: 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1.</a:t>
            </a:r>
            <a:endParaRPr/>
          </a:p>
        </p:txBody>
      </p:sp>
      <p:sp>
        <p:nvSpPr>
          <p:cNvPr id="460" name="Google Shape;460;p65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50373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Создайте новую книгу, сохраните ее на своем ПК, затем отредактируйте по следующим этапам: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Переименуйте Лист1 как «Книги», добавьте еще один лист в книгу.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Создайте заголовок таблицы, содержащей следующие столбцы: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Внесите в таблицу следующие данные (оставьте столбец «язык оригинала пустым):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1" name="Google Shape;46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526" y="2822075"/>
            <a:ext cx="1095275" cy="1373301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65"/>
          <p:cNvSpPr/>
          <p:nvPr/>
        </p:nvSpPr>
        <p:spPr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63" name="Google Shape;463;p6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  <p:pic>
        <p:nvPicPr>
          <p:cNvPr id="464" name="Google Shape;46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125" y="2167950"/>
            <a:ext cx="3618341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849" y="2672425"/>
            <a:ext cx="3476700" cy="20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6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  <p:pic>
        <p:nvPicPr>
          <p:cNvPr id="471" name="Google Shape;47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675" y="645150"/>
            <a:ext cx="6248725" cy="37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7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2.</a:t>
            </a:r>
            <a:endParaRPr/>
          </a:p>
        </p:txBody>
      </p:sp>
      <p:sp>
        <p:nvSpPr>
          <p:cNvPr id="477" name="Google Shape;477;p67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Создайте выпадающий список для выбора значения в столбце язык оригинала.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Он должен быть заполнен следующим образом: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Диапазон, хранящий набор значений для выпадающего списка, сделайте именованным.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67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10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79" name="Google Shape;479;p67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  <p:graphicFrame>
        <p:nvGraphicFramePr>
          <p:cNvPr id="480" name="Google Shape;480;p67"/>
          <p:cNvGraphicFramePr/>
          <p:nvPr/>
        </p:nvGraphicFramePr>
        <p:xfrm>
          <a:off x="2760975" y="2153900"/>
          <a:ext cx="1605450" cy="2110100"/>
        </p:xfrm>
        <a:graphic>
          <a:graphicData uri="http://schemas.openxmlformats.org/drawingml/2006/table">
            <a:tbl>
              <a:tblPr bandRow="1">
                <a:noFill/>
                <a:tableStyleId>{FC25FD48-28DE-400B-9BF2-82D8A5FAEFB3}</a:tableStyleId>
              </a:tblPr>
              <a:tblGrid>
                <a:gridCol w="160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/>
                        <a:t>Язык оригинала</a:t>
                      </a:r>
                      <a:endParaRPr sz="1200" b="1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Французский</a:t>
                      </a:r>
                      <a:endParaRPr sz="120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Французский</a:t>
                      </a:r>
                      <a:endParaRPr sz="120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Немецкий</a:t>
                      </a:r>
                      <a:endParaRPr sz="120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Французский</a:t>
                      </a:r>
                      <a:endParaRPr sz="120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Французский</a:t>
                      </a:r>
                      <a:endParaRPr sz="120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Французский</a:t>
                      </a:r>
                      <a:endParaRPr sz="120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Английский</a:t>
                      </a:r>
                      <a:endParaRPr sz="120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Английский</a:t>
                      </a:r>
                      <a:endParaRPr sz="120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Итальянский</a:t>
                      </a:r>
                      <a:endParaRPr sz="120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Русский</a:t>
                      </a:r>
                      <a:endParaRPr sz="120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3.</a:t>
            </a:r>
            <a:endParaRPr/>
          </a:p>
        </p:txBody>
      </p:sp>
      <p:sp>
        <p:nvSpPr>
          <p:cNvPr id="486" name="Google Shape;486;p68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Отформатируйте таблицу: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Измените заливку заголовка таблицы и закрепите его на странице. Сделайте границы заголовка и самой таблицы.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Измените формат данных в столбце Цена на денежный, в столбце Название и Автор на Текстовый. В столбце Продано экземпляров укажите формат числовой с нулевым количеством знаков после запятой.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табличке с языками для выпадающего списка измените заливку заголовка (если он есть) и сделайте границу.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68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88" name="Google Shape;488;p68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4.</a:t>
            </a:r>
            <a:endParaRPr/>
          </a:p>
        </p:txBody>
      </p:sp>
      <p:sp>
        <p:nvSpPr>
          <p:cNvPr id="494" name="Google Shape;494;p69"/>
          <p:cNvSpPr txBox="1">
            <a:spLocks noGrp="1"/>
          </p:cNvSpPr>
          <p:nvPr>
            <p:ph type="subTitle" idx="1"/>
          </p:nvPr>
        </p:nvSpPr>
        <p:spPr>
          <a:xfrm>
            <a:off x="538200" y="108000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Переименуйте второй лист Вашей книги в «Ряды». На нем создайте заголовок: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Заполните по 10 строк этой таблицы с помощью автозаполнения следующим образом: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r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первом столбце создайте арифметическую прогрессию начиная с 2 с шагом 2. Арифметическая прогрессия – это последовательность чисел, в которой каждое следующее число больше предыдущего ровно на величину шага.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r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 втором столбце создайте геометрическую прогрессию начиная с 2 с шагом 2. Геометрическая прогрессия – это последовательность чисел, в которой каждое следующее число больше предыдущего ровно во столько раз, каков шаг прогрессии.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r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третьем столбце укажите набор последовательных дат, начиная с любой, которая вам нравится, но через один день. Например 01.02.2012, затем 03.02.2012 и так далее.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69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10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graphicFrame>
        <p:nvGraphicFramePr>
          <p:cNvPr id="496" name="Google Shape;496;p69"/>
          <p:cNvGraphicFramePr/>
          <p:nvPr/>
        </p:nvGraphicFramePr>
        <p:xfrm>
          <a:off x="594550" y="1800000"/>
          <a:ext cx="4614300" cy="396240"/>
        </p:xfrm>
        <a:graphic>
          <a:graphicData uri="http://schemas.openxmlformats.org/drawingml/2006/table">
            <a:tbl>
              <a:tblPr bandRow="1">
                <a:noFill/>
                <a:tableStyleId>{FC25FD48-28DE-400B-9BF2-82D8A5FAEFB3}</a:tableStyleId>
              </a:tblPr>
              <a:tblGrid>
                <a:gridCol w="153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rgbClr val="434343"/>
                          </a:solidFill>
                        </a:rPr>
                        <a:t>Арифметическая прогрессия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rgbClr val="434343"/>
                          </a:solidFill>
                        </a:rPr>
                        <a:t>Геометрическая прогрессия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rgbClr val="434343"/>
                          </a:solidFill>
                        </a:rPr>
                        <a:t>Даты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7" name="Google Shape;497;p69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5.</a:t>
            </a:r>
            <a:endParaRPr/>
          </a:p>
        </p:txBody>
      </p:sp>
      <p:sp>
        <p:nvSpPr>
          <p:cNvPr id="503" name="Google Shape;503;p70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Найти суммы арифметической и геометрической прогрессии с помощью Автосуммы. Найти сумму двух полученных чисел.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70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05" name="Google Shape;505;p70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6.</a:t>
            </a:r>
            <a:endParaRPr/>
          </a:p>
        </p:txBody>
      </p:sp>
      <p:sp>
        <p:nvSpPr>
          <p:cNvPr id="511" name="Google Shape;511;p71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С помощью инструмента “экспресс-анализ” применить условное форматирование к столбцу “продано экземпляров” в таблице “книги”, найдите итог суммы по этому столбцу.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Построить по данным таблицы “Книги”: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●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сводную таблицу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●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диаграмму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71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10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13" name="Google Shape;513;p71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Ваши вопросы?</a:t>
            </a:r>
            <a:endParaRPr/>
          </a:p>
        </p:txBody>
      </p:sp>
      <p:sp>
        <p:nvSpPr>
          <p:cNvPr id="519" name="Google Shape;519;p72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Подведем итоги</a:t>
            </a:r>
            <a:endParaRPr/>
          </a:p>
        </p:txBody>
      </p:sp>
      <p:sp>
        <p:nvSpPr>
          <p:cNvPr id="520" name="Google Shape;520;p72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subTitle" idx="3"/>
          </p:nvPr>
        </p:nvSpPr>
        <p:spPr>
          <a:xfrm>
            <a:off x="540000" y="152400"/>
            <a:ext cx="5958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12700" marR="118110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Давайте знакомиться!</a:t>
            </a:r>
            <a:endParaRPr/>
          </a:p>
        </p:txBody>
      </p:sp>
      <p:sp>
        <p:nvSpPr>
          <p:cNvPr id="282" name="Google Shape;282;p46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2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Ирина Зернова</a:t>
            </a:r>
            <a:endParaRPr/>
          </a:p>
        </p:txBody>
      </p:sp>
      <p:sp>
        <p:nvSpPr>
          <p:cNvPr id="283" name="Google Shape;283;p46"/>
          <p:cNvSpPr txBox="1">
            <a:spLocks noGrp="1"/>
          </p:cNvSpPr>
          <p:nvPr>
            <p:ph type="subTitle" idx="1"/>
          </p:nvPr>
        </p:nvSpPr>
        <p:spPr>
          <a:xfrm>
            <a:off x="3805200" y="964200"/>
            <a:ext cx="47988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F93A3"/>
                </a:solidFill>
              </a:rPr>
              <a:t>Автор курса «Электронные таблицы в аналитике» в GeekBrains.</a:t>
            </a:r>
            <a:endParaRPr>
              <a:solidFill>
                <a:srgbClr val="8F93A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F93A3"/>
                </a:solidFill>
              </a:rPr>
              <a:t>Преподаватель математики и программирования</a:t>
            </a:r>
            <a:endParaRPr>
              <a:solidFill>
                <a:srgbClr val="8F93A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F93A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6"/>
          <p:cNvSpPr txBox="1">
            <a:spLocks noGrp="1"/>
          </p:cNvSpPr>
          <p:nvPr>
            <p:ph type="subTitle" idx="2"/>
          </p:nvPr>
        </p:nvSpPr>
        <p:spPr>
          <a:xfrm>
            <a:off x="3805200" y="1440000"/>
            <a:ext cx="4798800" cy="2193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Опыт частного преподавания - с 2014 года.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374399" lvl="0" indent="-3065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⚡"/>
            </a:pPr>
            <a:r>
              <a:rPr lang="ru">
                <a:solidFill>
                  <a:schemeClr val="dk1"/>
                </a:solidFill>
              </a:rPr>
              <a:t>Высшее техническое и педагогическое образование</a:t>
            </a:r>
            <a:endParaRPr>
              <a:solidFill>
                <a:schemeClr val="dk1"/>
              </a:solidFill>
            </a:endParaRPr>
          </a:p>
          <a:p>
            <a:pPr marL="374399" lvl="0" indent="-3065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⚡"/>
            </a:pPr>
            <a:r>
              <a:rPr lang="ru">
                <a:solidFill>
                  <a:schemeClr val="dk1"/>
                </a:solidFill>
              </a:rPr>
              <a:t>Создаю собственные нестандартные методики обучения</a:t>
            </a:r>
            <a:endParaRPr>
              <a:solidFill>
                <a:schemeClr val="dk1"/>
              </a:solidFill>
            </a:endParaRPr>
          </a:p>
          <a:p>
            <a:pPr marL="374399" lvl="0" indent="-3065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⚡"/>
            </a:pPr>
            <a:r>
              <a:rPr lang="ru">
                <a:solidFill>
                  <a:schemeClr val="dk1"/>
                </a:solidFill>
              </a:rPr>
              <a:t>Готовлю учеников к поступлению в российские и зарубежные учебные заведения</a:t>
            </a:r>
            <a:endParaRPr>
              <a:solidFill>
                <a:schemeClr val="dk1"/>
              </a:solidFill>
            </a:endParaRPr>
          </a:p>
          <a:p>
            <a:pPr marL="374399" marR="241300" lvl="0" indent="-306599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IBM Plex Sans"/>
              <a:buChar char="⚡"/>
            </a:pPr>
            <a:r>
              <a:rPr lang="ru">
                <a:solidFill>
                  <a:schemeClr val="dk1"/>
                </a:solidFill>
              </a:rPr>
              <a:t>Разработала программы подготовки к олимпиадам по математике и программированию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285" name="Google Shape;285;p46"/>
          <p:cNvPicPr preferRelativeResize="0"/>
          <p:nvPr/>
        </p:nvPicPr>
        <p:blipFill>
          <a:blip r:embed="rId3"/>
          <a:srcRect l="2658" r="2658"/>
          <a:stretch/>
        </p:blipFill>
        <p:spPr>
          <a:xfrm>
            <a:off x="540000" y="720000"/>
            <a:ext cx="2709000" cy="3960000"/>
          </a:xfrm>
          <a:prstGeom prst="roundRect">
            <a:avLst>
              <a:gd name="adj" fmla="val 947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3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IBM Plex Sans"/>
                <a:ea typeface="IBM Plex Sans"/>
                <a:cs typeface="IBM Plex Sans"/>
                <a:sym typeface="IBM Plex Sans"/>
              </a:rPr>
              <a:t>Домашнее задание</a:t>
            </a:r>
            <a:endParaRPr/>
          </a:p>
        </p:txBody>
      </p:sp>
      <p:sp>
        <p:nvSpPr>
          <p:cNvPr id="526" name="Google Shape;526;p73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Домашнее задание</a:t>
            </a:r>
            <a:endParaRPr/>
          </a:p>
        </p:txBody>
      </p:sp>
      <p:sp>
        <p:nvSpPr>
          <p:cNvPr id="532" name="Google Shape;532;p74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Добавьте в таблицу книги столбец «Выручка по наименованию». В него добавьте данные по каждой книге следующего вида: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Умножьте цену на количество проданных экземпляров и полученную сумму введите в столбец «Выручка по наименованию». Вы можете использовать калькулятор или иные методы, которые считаете нужными.</a:t>
            </a:r>
            <a:endParaRPr sz="11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Найдите суммарную выручку и укажите ее в таблице под столбцом «Выручка по наименованию». Выделите ячейку с этим значением и в соседней ячейке слева напишите «Итого:»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33" name="Google Shape;53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996400" y="2880000"/>
            <a:ext cx="1435603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74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/>
        </p:nvSpPr>
        <p:spPr>
          <a:xfrm>
            <a:off x="540000" y="3638863"/>
            <a:ext cx="2106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 какого вы города?</a:t>
            </a:r>
            <a:endParaRPr sz="1200"/>
          </a:p>
        </p:txBody>
      </p:sp>
      <p:pic>
        <p:nvPicPr>
          <p:cNvPr id="291" name="Google Shape;2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663" y="2081870"/>
            <a:ext cx="1064676" cy="1334902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7"/>
          <p:cNvSpPr txBox="1"/>
          <p:nvPr/>
        </p:nvSpPr>
        <p:spPr>
          <a:xfrm>
            <a:off x="6498100" y="3638863"/>
            <a:ext cx="2106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Кем вы работаете сейчас? Как долго?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293" name="Google Shape;293;p47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Ответьте на несколько вопросов 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сообщением в чат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94" name="Google Shape;294;p47"/>
          <p:cNvSpPr txBox="1"/>
          <p:nvPr/>
        </p:nvSpPr>
        <p:spPr>
          <a:xfrm>
            <a:off x="3519050" y="3638863"/>
            <a:ext cx="2106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Сколько вам лет?</a:t>
            </a:r>
            <a:endParaRPr sz="1200"/>
          </a:p>
        </p:txBody>
      </p:sp>
      <p:pic>
        <p:nvPicPr>
          <p:cNvPr id="295" name="Google Shape;29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0627" y="2081875"/>
            <a:ext cx="742748" cy="133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0825" y="2116125"/>
            <a:ext cx="1420524" cy="13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Теперь ваша очередь!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>
            <a:spLocks noGrp="1"/>
          </p:cNvSpPr>
          <p:nvPr>
            <p:ph type="subTitle" idx="1"/>
          </p:nvPr>
        </p:nvSpPr>
        <p:spPr>
          <a:xfrm>
            <a:off x="540000" y="1800000"/>
            <a:ext cx="1746000" cy="646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1. </a:t>
            </a:r>
            <a:br>
              <a:rPr lang="ru"/>
            </a:br>
            <a:r>
              <a:rPr lang="ru"/>
              <a:t>Основы работы с электронными таблицами</a:t>
            </a:r>
            <a:endParaRPr/>
          </a:p>
        </p:txBody>
      </p:sp>
      <p:sp>
        <p:nvSpPr>
          <p:cNvPr id="303" name="Google Shape;303;p48"/>
          <p:cNvSpPr/>
          <p:nvPr/>
        </p:nvSpPr>
        <p:spPr>
          <a:xfrm>
            <a:off x="539975" y="1440001"/>
            <a:ext cx="351600" cy="3516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1"/>
                </a:solidFill>
              </a:rPr>
              <a:t>1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304" name="Google Shape;304;p48"/>
          <p:cNvSpPr/>
          <p:nvPr/>
        </p:nvSpPr>
        <p:spPr>
          <a:xfrm>
            <a:off x="2645991" y="1439997"/>
            <a:ext cx="351600" cy="351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1"/>
                </a:solidFill>
              </a:rPr>
              <a:t>2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305" name="Google Shape;305;p48"/>
          <p:cNvSpPr/>
          <p:nvPr/>
        </p:nvSpPr>
        <p:spPr>
          <a:xfrm>
            <a:off x="4747816" y="14431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2"/>
                </a:solidFill>
              </a:rPr>
              <a:t>3</a:t>
            </a:r>
            <a:endParaRPr sz="1000" b="1">
              <a:solidFill>
                <a:schemeClr val="lt2"/>
              </a:solidFill>
            </a:endParaRPr>
          </a:p>
        </p:txBody>
      </p:sp>
      <p:cxnSp>
        <p:nvCxnSpPr>
          <p:cNvPr id="306" name="Google Shape;306;p48"/>
          <p:cNvCxnSpPr>
            <a:stCxn id="303" idx="6"/>
            <a:endCxn id="304" idx="2"/>
          </p:cNvCxnSpPr>
          <p:nvPr/>
        </p:nvCxnSpPr>
        <p:spPr>
          <a:xfrm>
            <a:off x="891575" y="1615801"/>
            <a:ext cx="1754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48"/>
          <p:cNvCxnSpPr>
            <a:stCxn id="304" idx="6"/>
            <a:endCxn id="305" idx="2"/>
          </p:cNvCxnSpPr>
          <p:nvPr/>
        </p:nvCxnSpPr>
        <p:spPr>
          <a:xfrm>
            <a:off x="2997591" y="1615797"/>
            <a:ext cx="1750200" cy="3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48"/>
          <p:cNvCxnSpPr>
            <a:stCxn id="305" idx="6"/>
            <a:endCxn id="309" idx="2"/>
          </p:cNvCxnSpPr>
          <p:nvPr/>
        </p:nvCxnSpPr>
        <p:spPr>
          <a:xfrm>
            <a:off x="5099416" y="1618942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" name="Google Shape;309;p48"/>
          <p:cNvSpPr/>
          <p:nvPr/>
        </p:nvSpPr>
        <p:spPr>
          <a:xfrm>
            <a:off x="6849641" y="14431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2"/>
                </a:solidFill>
              </a:rPr>
              <a:t>4</a:t>
            </a:r>
            <a:endParaRPr sz="1000" b="1">
              <a:solidFill>
                <a:schemeClr val="lt2"/>
              </a:solidFill>
            </a:endParaRPr>
          </a:p>
        </p:txBody>
      </p:sp>
      <p:sp>
        <p:nvSpPr>
          <p:cNvPr id="310" name="Google Shape;310;p48"/>
          <p:cNvSpPr/>
          <p:nvPr/>
        </p:nvSpPr>
        <p:spPr>
          <a:xfrm>
            <a:off x="539966" y="2518880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2"/>
                </a:solidFill>
              </a:rPr>
              <a:t>5</a:t>
            </a:r>
            <a:endParaRPr sz="1000" b="1">
              <a:solidFill>
                <a:schemeClr val="lt2"/>
              </a:solidFill>
            </a:endParaRPr>
          </a:p>
        </p:txBody>
      </p:sp>
      <p:cxnSp>
        <p:nvCxnSpPr>
          <p:cNvPr id="311" name="Google Shape;311;p48"/>
          <p:cNvCxnSpPr>
            <a:stCxn id="310" idx="6"/>
            <a:endCxn id="312" idx="2"/>
          </p:cNvCxnSpPr>
          <p:nvPr/>
        </p:nvCxnSpPr>
        <p:spPr>
          <a:xfrm>
            <a:off x="891566" y="2694680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2" name="Google Shape;312;p48"/>
          <p:cNvSpPr/>
          <p:nvPr/>
        </p:nvSpPr>
        <p:spPr>
          <a:xfrm>
            <a:off x="2641791" y="2518880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2"/>
                </a:solidFill>
              </a:rPr>
              <a:t>6</a:t>
            </a:r>
            <a:endParaRPr sz="1000" b="1">
              <a:solidFill>
                <a:schemeClr val="lt2"/>
              </a:solidFill>
            </a:endParaRPr>
          </a:p>
        </p:txBody>
      </p:sp>
      <p:cxnSp>
        <p:nvCxnSpPr>
          <p:cNvPr id="313" name="Google Shape;313;p48"/>
          <p:cNvCxnSpPr>
            <a:stCxn id="309" idx="6"/>
          </p:cNvCxnSpPr>
          <p:nvPr/>
        </p:nvCxnSpPr>
        <p:spPr>
          <a:xfrm>
            <a:off x="7201241" y="1618942"/>
            <a:ext cx="1974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48"/>
          <p:cNvCxnSpPr>
            <a:endCxn id="310" idx="2"/>
          </p:cNvCxnSpPr>
          <p:nvPr/>
        </p:nvCxnSpPr>
        <p:spPr>
          <a:xfrm>
            <a:off x="-34" y="2694680"/>
            <a:ext cx="54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48"/>
          <p:cNvSpPr/>
          <p:nvPr/>
        </p:nvSpPr>
        <p:spPr>
          <a:xfrm>
            <a:off x="4749904" y="2518880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2"/>
                </a:solidFill>
              </a:rPr>
              <a:t>7</a:t>
            </a:r>
            <a:endParaRPr sz="1000" b="1">
              <a:solidFill>
                <a:schemeClr val="lt2"/>
              </a:solidFill>
            </a:endParaRPr>
          </a:p>
        </p:txBody>
      </p:sp>
      <p:sp>
        <p:nvSpPr>
          <p:cNvPr id="316" name="Google Shape;316;p48"/>
          <p:cNvSpPr/>
          <p:nvPr/>
        </p:nvSpPr>
        <p:spPr>
          <a:xfrm>
            <a:off x="8012592" y="2518880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2"/>
                </a:solidFill>
              </a:rPr>
              <a:t>9</a:t>
            </a:r>
            <a:endParaRPr sz="1000" b="1">
              <a:solidFill>
                <a:schemeClr val="lt2"/>
              </a:solidFill>
            </a:endParaRPr>
          </a:p>
        </p:txBody>
      </p:sp>
      <p:cxnSp>
        <p:nvCxnSpPr>
          <p:cNvPr id="317" name="Google Shape;317;p48"/>
          <p:cNvCxnSpPr>
            <a:stCxn id="312" idx="6"/>
            <a:endCxn id="315" idx="2"/>
          </p:cNvCxnSpPr>
          <p:nvPr/>
        </p:nvCxnSpPr>
        <p:spPr>
          <a:xfrm>
            <a:off x="2993391" y="2694680"/>
            <a:ext cx="1756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48"/>
          <p:cNvCxnSpPr>
            <a:stCxn id="315" idx="6"/>
            <a:endCxn id="316" idx="2"/>
          </p:cNvCxnSpPr>
          <p:nvPr/>
        </p:nvCxnSpPr>
        <p:spPr>
          <a:xfrm>
            <a:off x="5101504" y="2694680"/>
            <a:ext cx="2911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48"/>
          <p:cNvCxnSpPr>
            <a:stCxn id="316" idx="6"/>
          </p:cNvCxnSpPr>
          <p:nvPr/>
        </p:nvCxnSpPr>
        <p:spPr>
          <a:xfrm rot="10800000" flipH="1">
            <a:off x="8364192" y="2693480"/>
            <a:ext cx="793800" cy="12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0" name="Google Shape;320;p48"/>
          <p:cNvSpPr/>
          <p:nvPr/>
        </p:nvSpPr>
        <p:spPr>
          <a:xfrm>
            <a:off x="539966" y="3594605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2"/>
                </a:solidFill>
              </a:rPr>
              <a:t>10</a:t>
            </a:r>
            <a:endParaRPr sz="1000" b="1">
              <a:solidFill>
                <a:schemeClr val="lt2"/>
              </a:solidFill>
            </a:endParaRPr>
          </a:p>
        </p:txBody>
      </p:sp>
      <p:cxnSp>
        <p:nvCxnSpPr>
          <p:cNvPr id="321" name="Google Shape;321;p48"/>
          <p:cNvCxnSpPr>
            <a:stCxn id="320" idx="6"/>
            <a:endCxn id="322" idx="2"/>
          </p:cNvCxnSpPr>
          <p:nvPr/>
        </p:nvCxnSpPr>
        <p:spPr>
          <a:xfrm>
            <a:off x="891566" y="3770405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48"/>
          <p:cNvSpPr/>
          <p:nvPr/>
        </p:nvSpPr>
        <p:spPr>
          <a:xfrm>
            <a:off x="2641791" y="3594605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2"/>
                </a:solidFill>
              </a:rPr>
              <a:t>11</a:t>
            </a:r>
            <a:endParaRPr sz="1000" b="1">
              <a:solidFill>
                <a:schemeClr val="lt2"/>
              </a:solidFill>
            </a:endParaRPr>
          </a:p>
        </p:txBody>
      </p:sp>
      <p:cxnSp>
        <p:nvCxnSpPr>
          <p:cNvPr id="323" name="Google Shape;323;p48"/>
          <p:cNvCxnSpPr>
            <a:endCxn id="320" idx="2"/>
          </p:cNvCxnSpPr>
          <p:nvPr/>
        </p:nvCxnSpPr>
        <p:spPr>
          <a:xfrm>
            <a:off x="-34" y="3770405"/>
            <a:ext cx="54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48"/>
          <p:cNvSpPr txBox="1">
            <a:spLocks noGrp="1"/>
          </p:cNvSpPr>
          <p:nvPr>
            <p:ph type="subTitle" idx="2"/>
          </p:nvPr>
        </p:nvSpPr>
        <p:spPr>
          <a:xfrm>
            <a:off x="540000" y="2876400"/>
            <a:ext cx="1746000" cy="646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Лекция 3. Инструменты визуализации в MS Excel. Элементы статистики.</a:t>
            </a:r>
            <a:endParaRPr/>
          </a:p>
        </p:txBody>
      </p:sp>
      <p:sp>
        <p:nvSpPr>
          <p:cNvPr id="325" name="Google Shape;325;p48"/>
          <p:cNvSpPr txBox="1">
            <a:spLocks noGrp="1"/>
          </p:cNvSpPr>
          <p:nvPr>
            <p:ph type="subTitle" idx="3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Лекция 5. Анализ “что если”. Надстройки MS Excel.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8"/>
          <p:cNvSpPr txBox="1">
            <a:spLocks noGrp="1"/>
          </p:cNvSpPr>
          <p:nvPr>
            <p:ph type="subTitle" idx="4"/>
          </p:nvPr>
        </p:nvSpPr>
        <p:spPr>
          <a:xfrm>
            <a:off x="2646000" y="1800000"/>
            <a:ext cx="1746000" cy="646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  <p:sp>
        <p:nvSpPr>
          <p:cNvPr id="327" name="Google Shape;327;p48"/>
          <p:cNvSpPr txBox="1">
            <a:spLocks noGrp="1"/>
          </p:cNvSpPr>
          <p:nvPr>
            <p:ph type="subTitle" idx="5"/>
          </p:nvPr>
        </p:nvSpPr>
        <p:spPr>
          <a:xfrm>
            <a:off x="2646000" y="2876400"/>
            <a:ext cx="1746000" cy="646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Семинар 3. Инструменты визуализации в MS Excel. Элементы статистики.</a:t>
            </a:r>
            <a:endParaRPr/>
          </a:p>
        </p:txBody>
      </p:sp>
      <p:sp>
        <p:nvSpPr>
          <p:cNvPr id="328" name="Google Shape;328;p48"/>
          <p:cNvSpPr txBox="1">
            <a:spLocks noGrp="1"/>
          </p:cNvSpPr>
          <p:nvPr>
            <p:ph type="subTitle" idx="6"/>
          </p:nvPr>
        </p:nvSpPr>
        <p:spPr>
          <a:xfrm>
            <a:off x="2641813" y="3946200"/>
            <a:ext cx="1746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Семинар 6. Анализ “что если”. Надстройки MS Excel.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8"/>
          <p:cNvSpPr txBox="1">
            <a:spLocks noGrp="1"/>
          </p:cNvSpPr>
          <p:nvPr>
            <p:ph type="subTitle" idx="7"/>
          </p:nvPr>
        </p:nvSpPr>
        <p:spPr>
          <a:xfrm>
            <a:off x="4752000" y="1800000"/>
            <a:ext cx="1746000" cy="646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Лекция 2. Применение формул. Функции.</a:t>
            </a:r>
            <a:br>
              <a:rPr lang="ru">
                <a:solidFill>
                  <a:schemeClr val="lt2"/>
                </a:solidFill>
              </a:rPr>
            </a:br>
            <a:endParaRPr/>
          </a:p>
        </p:txBody>
      </p:sp>
      <p:sp>
        <p:nvSpPr>
          <p:cNvPr id="330" name="Google Shape;330;p48"/>
          <p:cNvSpPr txBox="1">
            <a:spLocks noGrp="1"/>
          </p:cNvSpPr>
          <p:nvPr>
            <p:ph type="subTitle" idx="8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Лекция 4. Анализ данных.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8"/>
          <p:cNvSpPr txBox="1">
            <a:spLocks noGrp="1"/>
          </p:cNvSpPr>
          <p:nvPr>
            <p:ph type="subTitle" idx="13"/>
          </p:nvPr>
        </p:nvSpPr>
        <p:spPr>
          <a:xfrm>
            <a:off x="6858000" y="1800000"/>
            <a:ext cx="1746000" cy="492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Семинар 2. Применение формул. Функции.</a:t>
            </a:r>
            <a:endParaRPr/>
          </a:p>
        </p:txBody>
      </p:sp>
      <p:sp>
        <p:nvSpPr>
          <p:cNvPr id="332" name="Google Shape;332;p48"/>
          <p:cNvSpPr txBox="1">
            <a:spLocks noGrp="1"/>
          </p:cNvSpPr>
          <p:nvPr>
            <p:ph type="subTitle" idx="14"/>
          </p:nvPr>
        </p:nvSpPr>
        <p:spPr>
          <a:xfrm>
            <a:off x="6803200" y="2799300"/>
            <a:ext cx="904200" cy="492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Семинар 4. Анализ данных. Часть 1.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3" name="Google Shape;333;p48"/>
          <p:cNvCxnSpPr>
            <a:endCxn id="303" idx="2"/>
          </p:cNvCxnSpPr>
          <p:nvPr/>
        </p:nvCxnSpPr>
        <p:spPr>
          <a:xfrm>
            <a:off x="-25" y="1615801"/>
            <a:ext cx="54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4" name="Google Shape;334;p4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Электронные таблицы в аналитике</a:t>
            </a:r>
            <a:endParaRPr/>
          </a:p>
        </p:txBody>
      </p:sp>
      <p:sp>
        <p:nvSpPr>
          <p:cNvPr id="335" name="Google Shape;335;p48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Программа “Электронные таблицы в аналитике”</a:t>
            </a:r>
            <a:endParaRPr/>
          </a:p>
        </p:txBody>
      </p:sp>
      <p:sp>
        <p:nvSpPr>
          <p:cNvPr id="336" name="Google Shape;336;p48"/>
          <p:cNvSpPr/>
          <p:nvPr/>
        </p:nvSpPr>
        <p:spPr>
          <a:xfrm flipH="1">
            <a:off x="6613088" y="2518875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2"/>
                </a:solidFill>
              </a:rPr>
              <a:t>8</a:t>
            </a:r>
            <a:endParaRPr sz="1000" b="1">
              <a:solidFill>
                <a:schemeClr val="lt2"/>
              </a:solidFill>
            </a:endParaRPr>
          </a:p>
        </p:txBody>
      </p:sp>
      <p:sp>
        <p:nvSpPr>
          <p:cNvPr id="337" name="Google Shape;337;p48"/>
          <p:cNvSpPr/>
          <p:nvPr/>
        </p:nvSpPr>
        <p:spPr>
          <a:xfrm>
            <a:off x="4743628" y="3594605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2"/>
                </a:solidFill>
              </a:rPr>
              <a:t>12</a:t>
            </a:r>
            <a:endParaRPr sz="1000" b="1">
              <a:solidFill>
                <a:schemeClr val="lt2"/>
              </a:solidFill>
            </a:endParaRPr>
          </a:p>
        </p:txBody>
      </p:sp>
      <p:sp>
        <p:nvSpPr>
          <p:cNvPr id="338" name="Google Shape;338;p48"/>
          <p:cNvSpPr/>
          <p:nvPr/>
        </p:nvSpPr>
        <p:spPr>
          <a:xfrm>
            <a:off x="6849651" y="3594608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2"/>
                </a:solidFill>
              </a:rPr>
              <a:t>13</a:t>
            </a:r>
            <a:endParaRPr sz="1000" b="1">
              <a:solidFill>
                <a:schemeClr val="lt2"/>
              </a:solidFill>
            </a:endParaRPr>
          </a:p>
        </p:txBody>
      </p:sp>
      <p:cxnSp>
        <p:nvCxnSpPr>
          <p:cNvPr id="339" name="Google Shape;339;p48"/>
          <p:cNvCxnSpPr>
            <a:stCxn id="322" idx="6"/>
            <a:endCxn id="337" idx="2"/>
          </p:cNvCxnSpPr>
          <p:nvPr/>
        </p:nvCxnSpPr>
        <p:spPr>
          <a:xfrm>
            <a:off x="2993391" y="3770405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48"/>
          <p:cNvCxnSpPr>
            <a:stCxn id="337" idx="6"/>
            <a:endCxn id="338" idx="2"/>
          </p:cNvCxnSpPr>
          <p:nvPr/>
        </p:nvCxnSpPr>
        <p:spPr>
          <a:xfrm>
            <a:off x="5095228" y="3770405"/>
            <a:ext cx="1754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1" name="Google Shape;341;p48"/>
          <p:cNvSpPr txBox="1">
            <a:spLocks noGrp="1"/>
          </p:cNvSpPr>
          <p:nvPr>
            <p:ph type="subTitle" idx="3"/>
          </p:nvPr>
        </p:nvSpPr>
        <p:spPr>
          <a:xfrm>
            <a:off x="4745730" y="3946200"/>
            <a:ext cx="1746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Лекция 6. Применение макросов в MS Excel. Разработка макросов.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8"/>
          <p:cNvSpPr txBox="1">
            <a:spLocks noGrp="1"/>
          </p:cNvSpPr>
          <p:nvPr>
            <p:ph type="subTitle" idx="6"/>
          </p:nvPr>
        </p:nvSpPr>
        <p:spPr>
          <a:xfrm>
            <a:off x="6964699" y="4014019"/>
            <a:ext cx="1746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Семинар 7. Применение макросов в MS Excel. Разработка макросов.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8"/>
          <p:cNvSpPr txBox="1">
            <a:spLocks noGrp="1"/>
          </p:cNvSpPr>
          <p:nvPr>
            <p:ph type="subTitle" idx="14"/>
          </p:nvPr>
        </p:nvSpPr>
        <p:spPr>
          <a:xfrm>
            <a:off x="8207111" y="2799300"/>
            <a:ext cx="793800" cy="421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Семинар 5. Анализ данных. Часть 2.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Цели семинара №1:</a:t>
            </a:r>
            <a:endParaRPr/>
          </a:p>
        </p:txBody>
      </p:sp>
      <p:sp>
        <p:nvSpPr>
          <p:cNvPr id="349" name="Google Shape;349;p49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5408400" cy="19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76200" lvl="0" indent="-304800" algn="l" rtl="0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📌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Освоить интерфейс Excel и научиться создавать таблицы и заполнять их данными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Получить навыки форматирования таблиц и ячеек, а также создания выпадающих списков в ячейках для ограничения вариантов ввода данных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Изучить методы работы с функциями автозаполнения, автосуммы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Освоить применение функции экспресс-анализ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50" name="Google Shape;35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249777" y="1440000"/>
            <a:ext cx="2830982" cy="32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9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IBM Plex Sans"/>
                <a:ea typeface="IBM Plex Sans"/>
                <a:cs typeface="IBM Plex Sans"/>
                <a:sym typeface="IBM Plex Sans"/>
              </a:rPr>
              <a:t>Викторина</a:t>
            </a:r>
            <a:endParaRPr/>
          </a:p>
        </p:txBody>
      </p:sp>
      <p:sp>
        <p:nvSpPr>
          <p:cNvPr id="357" name="Google Shape;357;p5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Минутка самопроверки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Программа для создания реляционных баз данных и ведения учета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Программа для работы с двумерными массивами и произведения расчетов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Одна из форм организации субатомных частиц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Программа для обработки растровых изображений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63" name="Google Shape;363;p5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Что такое электронная таблица?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64" name="Google Shape;364;p51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Программа для создания реляционных баз данных и ведения учета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Программа для работы с двумерными массивами и произведения расчетов</a:t>
            </a:r>
            <a:endParaRPr sz="1300">
              <a:solidFill>
                <a:srgbClr val="434343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Одна из форм организации субатомных частиц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Программа для обработки растровых изображений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70" name="Google Shape;370;p52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Что такое электронная таблица?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71" name="Google Shape;371;p52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1484</Words>
  <Application>Microsoft Office PowerPoint</Application>
  <PresentationFormat>On-screen Show (16:9)</PresentationFormat>
  <Paragraphs>211</Paragraphs>
  <Slides>32</Slides>
  <Notes>32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IBM Plex Sans</vt:lpstr>
      <vt:lpstr>IBM Plex Sans SemiBold</vt:lpstr>
      <vt:lpstr>Arial</vt:lpstr>
      <vt:lpstr>Noto Sans Symbols</vt:lpstr>
      <vt:lpstr>Roboto</vt:lpstr>
      <vt:lpstr>Simple Light</vt:lpstr>
      <vt:lpstr>Макет шаблона GB</vt:lpstr>
      <vt:lpstr>Семинар 1</vt:lpstr>
      <vt:lpstr>Знакомство</vt:lpstr>
      <vt:lpstr>Ирина Зернова</vt:lpstr>
      <vt:lpstr>Ответьте на несколько вопросов  сообщением в чат</vt:lpstr>
      <vt:lpstr>Электронные таблицы в аналитике</vt:lpstr>
      <vt:lpstr>Цели семинара №1:</vt:lpstr>
      <vt:lpstr>Викторина</vt:lpstr>
      <vt:lpstr>Что такое электронная таблица?</vt:lpstr>
      <vt:lpstr>Что такое электронная таблица?</vt:lpstr>
      <vt:lpstr>Диапазон ячеек в таблице это…</vt:lpstr>
      <vt:lpstr>Диапазон ячеек в таблице это…</vt:lpstr>
      <vt:lpstr>Какие задачи можно решить с помощью электронных таблиц?</vt:lpstr>
      <vt:lpstr>Какие задачи можно решить с помощью электронных таблиц?</vt:lpstr>
      <vt:lpstr>Что из нижеперечисленного не является типом данных в Excel?</vt:lpstr>
      <vt:lpstr>Что из нижеперечисленного не является типом данных в Excel?</vt:lpstr>
      <vt:lpstr>Что является минимальным структурным элементом электронной таблицы?</vt:lpstr>
      <vt:lpstr>Что является минимальным структурным элементом электронной таблицы?</vt:lpstr>
      <vt:lpstr>Вам на почту приходит файл электронной таблицы от компании ООО "Рога и копыта" с расширением .xlsm. Они являются прямыми конкурентами вашей компании, но похоже, сотрудник перепутал адресата и отправил вам таблицу с клиентской базой. Ваши действия?</vt:lpstr>
      <vt:lpstr>Вам на почту приходит файл электронной таблицы от компании ООО "Рога и копыта" с расширением .xlsm. Они являются прямыми конкурентами вашей компании, но похоже, сотрудник перепутал адресата и отправил вам таблицу с клиентской базой. Ваши действия?</vt:lpstr>
      <vt:lpstr>Ваши вопросы?</vt:lpstr>
      <vt:lpstr>Практика</vt:lpstr>
      <vt:lpstr>Задание 1.</vt:lpstr>
      <vt:lpstr>PowerPoint Presentation</vt:lpstr>
      <vt:lpstr>Задание 2.</vt:lpstr>
      <vt:lpstr>Задание 3.</vt:lpstr>
      <vt:lpstr>Задание 4.</vt:lpstr>
      <vt:lpstr>Задание 5.</vt:lpstr>
      <vt:lpstr>Задание 6.</vt:lpstr>
      <vt:lpstr>Ваши вопросы?</vt:lpstr>
      <vt:lpstr>Домашнее задание</vt:lpstr>
      <vt:lpstr>Домашнее задание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1</dc:title>
  <cp:lastModifiedBy>Alexandra</cp:lastModifiedBy>
  <cp:revision>3</cp:revision>
  <dcterms:modified xsi:type="dcterms:W3CDTF">2023-01-12T19:52:42Z</dcterms:modified>
</cp:coreProperties>
</file>