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1"/>
  </p:notesMasterIdLst>
  <p:sldIdLst>
    <p:sldId id="259" r:id="rId3"/>
    <p:sldId id="264" r:id="rId4"/>
    <p:sldId id="266" r:id="rId5"/>
    <p:sldId id="372" r:id="rId6"/>
    <p:sldId id="397" r:id="rId7"/>
    <p:sldId id="351" r:id="rId8"/>
    <p:sldId id="398" r:id="rId9"/>
    <p:sldId id="379" r:id="rId10"/>
    <p:sldId id="399" r:id="rId11"/>
    <p:sldId id="400" r:id="rId12"/>
    <p:sldId id="380" r:id="rId13"/>
    <p:sldId id="401" r:id="rId14"/>
    <p:sldId id="402" r:id="rId15"/>
    <p:sldId id="403" r:id="rId16"/>
    <p:sldId id="404" r:id="rId17"/>
    <p:sldId id="405" r:id="rId18"/>
    <p:sldId id="406" r:id="rId19"/>
    <p:sldId id="408" r:id="rId20"/>
    <p:sldId id="409" r:id="rId21"/>
    <p:sldId id="410" r:id="rId22"/>
    <p:sldId id="411" r:id="rId23"/>
    <p:sldId id="413" r:id="rId24"/>
    <p:sldId id="412" r:id="rId25"/>
    <p:sldId id="414" r:id="rId26"/>
    <p:sldId id="417" r:id="rId27"/>
    <p:sldId id="415" r:id="rId28"/>
    <p:sldId id="416" r:id="rId29"/>
    <p:sldId id="347" r:id="rId30"/>
  </p:sldIdLst>
  <p:sldSz cx="9144000" cy="5143500" type="screen16x9"/>
  <p:notesSz cx="6858000" cy="9144000"/>
  <p:embeddedFontLst>
    <p:embeddedFont>
      <p:font typeface="IBM Plex Sans SemiBold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IBM Plex Sans" panose="020B0604020202020204" charset="0"/>
      <p:regular r:id="rId41"/>
      <p:bold r:id="rId42"/>
      <p:italic r:id="rId43"/>
      <p:boldItalic r:id="rId44"/>
    </p:embeddedFont>
    <p:embeddedFont>
      <p:font typeface="Rod" panose="02030509050101010101" pitchFamily="49" charset="-79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B57BD6A-21EC-4B81-8FC2-2AB23DB89556}">
  <a:tblStyle styleId="{2B57BD6A-21EC-4B81-8FC2-2AB23DB8955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CE29619-DB8D-4CAF-B46D-7D79855ED5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24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49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d5e2eb9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d5e2eb9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Иллюстрацию меняем на релевантную теме урока!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5e2eb929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5e2eb929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dc93cbcf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dc93cbcf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Посоветуйся с методистом как лучше провести знакомство с аудиторией. Вопросы могут меняться. </a:t>
            </a:r>
            <a:br>
              <a:rPr lang="ru"/>
            </a:br>
            <a:r>
              <a:rPr lang="ru">
                <a:solidFill>
                  <a:schemeClr val="dk1"/>
                </a:solidFill>
              </a:rPr>
              <a:t>Стандартный слайд знакомства. Не меняем его, меняем текст в нем и иллюстрации (если нужно)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Title slide 5_2_1">
    <p:bg>
      <p:bgPr>
        <a:solidFill>
          <a:srgbClr val="252525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36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ubTitle" idx="1"/>
          </p:nvPr>
        </p:nvSpPr>
        <p:spPr>
          <a:xfrm>
            <a:off x="540000" y="3272200"/>
            <a:ext cx="3852000" cy="14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60000"/>
            <a:ext cx="1611100" cy="2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/>
          <p:nvPr/>
        </p:nvSpPr>
        <p:spPr>
          <a:xfrm>
            <a:off x="4979150" y="0"/>
            <a:ext cx="416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лан курса">
  <p:cSld name="1_Title slide 5_2_1_4_1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2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3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5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6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7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8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9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3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4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5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6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7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8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9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20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1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22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3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BM Plex Sans"/>
              <a:buNone/>
              <a:defRPr sz="1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24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+ абзац">
  <p:cSld name="1_Title slide 5_2_1_4_1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1_Title slide 5_2_1_1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Отбивка (текст по центру)">
  <p:cSld name="CUSTOM_2_1_5_1">
    <p:bg>
      <p:bgPr>
        <a:solidFill>
          <a:srgbClr val="5DB56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001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None/>
              <a:defRPr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295700"/>
            <a:ext cx="8064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3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в одну строку">
  <p:cSld name="1_Title slide 5_2_1_2_1_2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BM Plex Sans SemiBold"/>
              <a:buNone/>
              <a:defRPr sz="18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 SemiBold"/>
              <a:buNone/>
              <a:defRPr sz="24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ubTitle" idx="2"/>
          </p:nvPr>
        </p:nvSpPr>
        <p:spPr>
          <a:xfrm>
            <a:off x="540000" y="118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_13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3">
  <p:cSld name="1_Title slide 5_2_1_15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5" r:id="rId3"/>
    <p:sldLayoutId id="2147483667" r:id="rId4"/>
    <p:sldLayoutId id="2147483672" r:id="rId5"/>
    <p:sldLayoutId id="2147483680" r:id="rId6"/>
    <p:sldLayoutId id="2147483682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3852000" cy="255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ru-RU" b="1" dirty="0"/>
              <a:t>Тестирование гипотез</a:t>
            </a:r>
            <a:r>
              <a:rPr lang="ru-RU" dirty="0"/>
              <a:t/>
            </a:r>
            <a:br>
              <a:rPr lang="ru-RU" dirty="0"/>
            </a:br>
            <a:endParaRPr dirty="0"/>
          </a:p>
        </p:txBody>
      </p:sp>
      <p:sp>
        <p:nvSpPr>
          <p:cNvPr id="227" name="Google Shape;227;p43"/>
          <p:cNvSpPr txBox="1">
            <a:spLocks noGrp="1"/>
          </p:cNvSpPr>
          <p:nvPr>
            <p:ph type="subTitle" idx="1"/>
          </p:nvPr>
        </p:nvSpPr>
        <p:spPr>
          <a:xfrm>
            <a:off x="493600" y="3272200"/>
            <a:ext cx="3852000" cy="80018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ru-RU" dirty="0"/>
              <a:t>Тест гипотез </a:t>
            </a:r>
            <a:r>
              <a:rPr lang="ru-RU" dirty="0" smtClean="0"/>
              <a:t>. Параметрические тесты. </a:t>
            </a:r>
            <a:r>
              <a:rPr lang="en-US" dirty="0" smtClean="0"/>
              <a:t>Z</a:t>
            </a:r>
            <a:r>
              <a:rPr lang="ru-RU" dirty="0"/>
              <a:t>,</a:t>
            </a:r>
            <a:r>
              <a:rPr lang="en-US" dirty="0"/>
              <a:t>T </a:t>
            </a:r>
            <a:r>
              <a:rPr lang="ru-RU" dirty="0"/>
              <a:t>критерий. </a:t>
            </a:r>
          </a:p>
          <a:p>
            <a:r>
              <a:rPr lang="ru-RU" dirty="0"/>
              <a:t>Зависимые и независимые выборки,</a:t>
            </a:r>
          </a:p>
          <a:p>
            <a:r>
              <a:rPr lang="ru-RU" dirty="0"/>
              <a:t>Двусторонний и односторонний тест</a:t>
            </a:r>
          </a:p>
          <a:p>
            <a:r>
              <a:rPr lang="ru-RU" dirty="0"/>
              <a:t>Проверка на нормальность.</a:t>
            </a:r>
            <a:endParaRPr sz="1000" dirty="0"/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600" y="846738"/>
            <a:ext cx="4447201" cy="368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40000" y="720000"/>
                <a:ext cx="8064000" cy="830997"/>
              </a:xfrm>
            </p:spPr>
            <p:txBody>
              <a:bodyPr/>
              <a:lstStyle/>
              <a:p>
                <a:r>
                  <a:rPr lang="ru-RU" i="1" dirty="0"/>
                  <a:t>Выбор уровня статистической значимости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</m:oMath>
                </a14:m>
                <a:r>
                  <a:rPr lang="ru-RU" i="1" dirty="0"/>
                  <a:t/>
                </a:r>
                <a:br>
                  <a:rPr lang="ru-RU" i="1" dirty="0"/>
                </a:br>
                <a:r>
                  <a:rPr lang="ru-RU" dirty="0"/>
                  <a:t/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0000" y="720000"/>
                <a:ext cx="8064000" cy="830997"/>
              </a:xfrm>
              <a:blipFill rotWithShape="1">
                <a:blip r:embed="rId2"/>
                <a:stretch>
                  <a:fillRect l="-1815" t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ru-RU" i="1" dirty="0"/>
              <a:t>Чаще всего для </a:t>
            </a:r>
            <a:r>
              <a:rPr lang="ru-RU" b="1" i="1" dirty="0"/>
              <a:t> </a:t>
            </a:r>
            <a:r>
              <a:rPr lang="ru-RU" i="1" dirty="0">
                <a:solidFill>
                  <a:srgbClr val="6E32E0"/>
                </a:solidFill>
              </a:rPr>
              <a:t>α</a:t>
            </a:r>
            <a:r>
              <a:rPr lang="ru-RU" i="1" dirty="0"/>
              <a:t> выбирают </a:t>
            </a:r>
            <a:r>
              <a:rPr lang="ru-RU" i="1" dirty="0" smtClean="0"/>
              <a:t>значения: </a:t>
            </a:r>
            <a:endParaRPr lang="en-US" i="1" dirty="0"/>
          </a:p>
          <a:p>
            <a:pPr>
              <a:defRPr/>
            </a:pPr>
            <a:r>
              <a:rPr lang="ru-RU" i="1" dirty="0"/>
              <a:t>0.01 </a:t>
            </a:r>
            <a:r>
              <a:rPr lang="en-US" i="1" dirty="0"/>
              <a:t> </a:t>
            </a:r>
            <a:r>
              <a:rPr lang="ru-RU" i="1" dirty="0"/>
              <a:t>(1%)</a:t>
            </a:r>
            <a:endParaRPr lang="en-US" i="1" dirty="0"/>
          </a:p>
          <a:p>
            <a:pPr>
              <a:lnSpc>
                <a:spcPct val="150000"/>
              </a:lnSpc>
              <a:defRPr/>
            </a:pPr>
            <a:r>
              <a:rPr lang="ru-RU" i="1" dirty="0"/>
              <a:t>0.05 </a:t>
            </a:r>
            <a:r>
              <a:rPr lang="en-US" i="1" dirty="0"/>
              <a:t> </a:t>
            </a:r>
            <a:r>
              <a:rPr lang="ru-RU" i="1" dirty="0"/>
              <a:t>(5%)</a:t>
            </a:r>
            <a:endParaRPr lang="en-US" i="1" dirty="0"/>
          </a:p>
          <a:p>
            <a:pPr>
              <a:defRPr/>
            </a:pPr>
            <a:r>
              <a:rPr lang="ru-RU" i="1" dirty="0"/>
              <a:t>0.1 </a:t>
            </a:r>
            <a:r>
              <a:rPr lang="en-US" i="1" dirty="0"/>
              <a:t>  </a:t>
            </a:r>
            <a:r>
              <a:rPr lang="ru-RU" i="1" dirty="0"/>
              <a:t>(10%)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Тестирование гипотез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80" y="1402080"/>
            <a:ext cx="3018533" cy="206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68515" y="3550829"/>
            <a:ext cx="1051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i="1" dirty="0" smtClean="0"/>
              <a:t>Критический регион</a:t>
            </a:r>
            <a:endParaRPr lang="ru-RU" sz="1000" i="1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5694408" y="3023563"/>
            <a:ext cx="196438" cy="47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Выбор статистического критерия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 </a:t>
            </a:r>
            <a:r>
              <a:rPr lang="ru-RU" dirty="0" smtClean="0"/>
              <a:t>критерий</a:t>
            </a:r>
          </a:p>
          <a:p>
            <a:pPr marL="13970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известна </a:t>
            </a:r>
            <a:r>
              <a:rPr lang="ru-RU" dirty="0">
                <a:solidFill>
                  <a:srgbClr val="6E32E0"/>
                </a:solidFill>
                <a:latin typeface="Cambria Math"/>
                <a:ea typeface="Cambria Math"/>
              </a:rPr>
              <a:t>𝞼</a:t>
            </a:r>
            <a:r>
              <a:rPr lang="ru-RU" dirty="0">
                <a:latin typeface="Cambria Math"/>
                <a:ea typeface="Cambria Math"/>
              </a:rPr>
              <a:t>  </a:t>
            </a:r>
            <a:r>
              <a:rPr lang="ru-RU" dirty="0"/>
              <a:t>генеральной совокупности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критерий (критерий Стьюдента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если </a:t>
            </a:r>
            <a:r>
              <a:rPr lang="ru-RU" dirty="0">
                <a:solidFill>
                  <a:srgbClr val="6E32E0"/>
                </a:solidFill>
                <a:latin typeface="Cambria Math"/>
                <a:ea typeface="Cambria Math"/>
              </a:rPr>
              <a:t>𝞼</a:t>
            </a:r>
            <a:r>
              <a:rPr lang="ru-RU" dirty="0"/>
              <a:t> генеральной совокупности  неизвестна</a:t>
            </a:r>
          </a:p>
          <a:p>
            <a:pPr marL="13970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0560" y="3665458"/>
            <a:ext cx="7551420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100" dirty="0">
                <a:solidFill>
                  <a:schemeClr val="tx1"/>
                </a:solidFill>
                <a:latin typeface="IBM Plex Sans" panose="020B0604020202020204" charset="0"/>
              </a:rPr>
              <a:t>При больших размерах выборок результаты </a:t>
            </a:r>
            <a:r>
              <a:rPr lang="en-US" sz="1100" dirty="0">
                <a:solidFill>
                  <a:schemeClr val="tx1"/>
                </a:solidFill>
                <a:latin typeface="IBM Plex Sans" panose="020B0604020202020204" charset="0"/>
              </a:rPr>
              <a:t>Z- </a:t>
            </a:r>
            <a:r>
              <a:rPr lang="ru-RU" sz="1100" dirty="0">
                <a:solidFill>
                  <a:schemeClr val="tx1"/>
                </a:solidFill>
                <a:latin typeface="IBM Plex Sans" panose="020B0604020202020204" charset="0"/>
              </a:rPr>
              <a:t>теста и </a:t>
            </a:r>
            <a:r>
              <a:rPr lang="en-US" sz="1100" dirty="0">
                <a:solidFill>
                  <a:schemeClr val="tx1"/>
                </a:solidFill>
                <a:latin typeface="IBM Plex Sans" panose="020B0604020202020204" charset="0"/>
              </a:rPr>
              <a:t>t-</a:t>
            </a:r>
            <a:r>
              <a:rPr lang="ru-RU" sz="1100" dirty="0">
                <a:solidFill>
                  <a:schemeClr val="tx1"/>
                </a:solidFill>
                <a:latin typeface="IBM Plex Sans" panose="020B0604020202020204" charset="0"/>
              </a:rPr>
              <a:t>теста дают схожие значения </a:t>
            </a:r>
            <a:r>
              <a:rPr lang="en-US" sz="1100" dirty="0">
                <a:solidFill>
                  <a:schemeClr val="tx1"/>
                </a:solidFill>
                <a:latin typeface="IBM Plex Sans" panose="020B0604020202020204" charset="0"/>
              </a:rPr>
              <a:t>p-value</a:t>
            </a:r>
            <a:r>
              <a:rPr lang="ru-RU" sz="1100" dirty="0">
                <a:solidFill>
                  <a:schemeClr val="tx1"/>
                </a:solidFill>
                <a:latin typeface="IBM Plex Sans" panose="020B0604020202020204" charset="0"/>
              </a:rPr>
              <a:t>*</a:t>
            </a:r>
            <a:r>
              <a:rPr lang="en-US" sz="1100" dirty="0">
                <a:solidFill>
                  <a:schemeClr val="tx1"/>
                </a:solidFill>
                <a:latin typeface="IBM Plex Sans" panose="020B0604020202020204" charset="0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IBM Plex Sans" panose="020B0604020202020204" charset="0"/>
              </a:rPr>
              <a:t>(</a:t>
            </a:r>
            <a:r>
              <a:rPr lang="ru-RU" sz="1100" dirty="0">
                <a:solidFill>
                  <a:schemeClr val="tx1"/>
                </a:solidFill>
                <a:latin typeface="IBM Plex Sans" panose="020B0604020202020204" charset="0"/>
              </a:rPr>
              <a:t>* эту величину рассмотрим на следующих слайдах) </a:t>
            </a:r>
          </a:p>
          <a:p>
            <a:pPr>
              <a:lnSpc>
                <a:spcPct val="150000"/>
              </a:lnSpc>
            </a:pPr>
            <a:endParaRPr lang="ru-RU" i="1" dirty="0">
              <a:solidFill>
                <a:srgbClr val="6E32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5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Расчет наблюдаемого критерия</a:t>
            </a:r>
            <a:r>
              <a:rPr lang="en-US" i="1" dirty="0"/>
              <a:t/>
            </a:r>
            <a:br>
              <a:rPr lang="en-US" i="1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μ</m:t>
                        </m:r>
                      </m:num>
                      <m:den>
                        <m:r>
                          <a:rPr lang="ru-RU" i="1">
                            <a:latin typeface="Cambria Math"/>
                            <a:ea typeface="Cambria Math"/>
                          </a:rPr>
                          <m:t>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</a:rPr>
                          <m:t>μ</m:t>
                        </m:r>
                      </m:num>
                      <m:den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/>
                                <a:ea typeface="Cambria Math"/>
                              </a:rPr>
                              <m:t>𝞼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н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ru-RU" sz="2000" dirty="0" smtClean="0"/>
              </a:p>
              <a:p>
                <a:endParaRPr lang="ru-RU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𝞼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dirty="0" smtClean="0">
                    <a:latin typeface="IBM Plex Sans" panose="020B0604020202020204" charset="0"/>
                  </a:rPr>
                  <a:t>- стандартное несмещенное  отклонение,  рассчитанное по выборке</a:t>
                </a:r>
                <a:endParaRPr lang="ru-RU" dirty="0"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4" name="Текс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0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830997"/>
          </a:xfrm>
        </p:spPr>
        <p:txBody>
          <a:bodyPr/>
          <a:lstStyle/>
          <a:p>
            <a:r>
              <a:rPr lang="ru-RU" i="1" dirty="0"/>
              <a:t>Сравнение табличного и наблюдаемого  значения. Вывод</a:t>
            </a:r>
            <a:br>
              <a:rPr lang="ru-RU" i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Тестирование гипотез</a:t>
            </a:r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0" y="1417319"/>
            <a:ext cx="3860588" cy="295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35" y="1882166"/>
            <a:ext cx="2963773" cy="202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69946" y="4468004"/>
            <a:ext cx="1510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i="1" dirty="0" smtClean="0">
                <a:latin typeface="IBM Plex Sans" panose="020B0604020202020204" charset="0"/>
              </a:rPr>
              <a:t>Таблица </a:t>
            </a:r>
            <a:r>
              <a:rPr lang="en-US" sz="1100" i="1" dirty="0" smtClean="0">
                <a:latin typeface="IBM Plex Sans" panose="020B0604020202020204" charset="0"/>
              </a:rPr>
              <a:t>z</a:t>
            </a:r>
            <a:r>
              <a:rPr lang="ru-RU" sz="1100" i="1" dirty="0" smtClean="0">
                <a:latin typeface="IBM Plex Sans" panose="020B0604020202020204" charset="0"/>
              </a:rPr>
              <a:t>-значений</a:t>
            </a:r>
            <a:endParaRPr lang="ru-RU" sz="1100" i="1" dirty="0">
              <a:latin typeface="IBM Plex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7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i="1" dirty="0"/>
              <a:t>Варианты ошибок при тестировании гипотез</a:t>
            </a:r>
            <a:br>
              <a:rPr lang="ru-RU" i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400" i="1" dirty="0">
                <a:solidFill>
                  <a:srgbClr val="6E32E0"/>
                </a:solidFill>
              </a:rPr>
              <a:t>Ошибка </a:t>
            </a:r>
            <a:r>
              <a:rPr lang="en-US" sz="1400" i="1" dirty="0">
                <a:solidFill>
                  <a:srgbClr val="6E32E0"/>
                </a:solidFill>
              </a:rPr>
              <a:t>I</a:t>
            </a:r>
            <a:r>
              <a:rPr lang="ru-RU" sz="1400" i="1" dirty="0">
                <a:solidFill>
                  <a:srgbClr val="6E32E0"/>
                </a:solidFill>
              </a:rPr>
              <a:t> рода </a:t>
            </a:r>
            <a:r>
              <a:rPr lang="ru-RU" i="1" dirty="0"/>
              <a:t>: мы отвергаем Н0,когда она верна </a:t>
            </a:r>
          </a:p>
          <a:p>
            <a:endParaRPr lang="ru-RU" i="1" dirty="0"/>
          </a:p>
          <a:p>
            <a:r>
              <a:rPr lang="ru-RU" i="1" dirty="0"/>
              <a:t> Уровень значимости  </a:t>
            </a:r>
            <a:r>
              <a:rPr lang="el-GR" i="1" dirty="0"/>
              <a:t>α</a:t>
            </a:r>
            <a:r>
              <a:rPr lang="ru-RU" i="1" dirty="0"/>
              <a:t> –вероятность ошибки </a:t>
            </a:r>
            <a:r>
              <a:rPr lang="en-US" i="1" dirty="0"/>
              <a:t>I</a:t>
            </a:r>
            <a:r>
              <a:rPr lang="ru-RU" i="1" dirty="0"/>
              <a:t> рода</a:t>
            </a:r>
          </a:p>
          <a:p>
            <a:r>
              <a:rPr lang="ru-RU" i="1" dirty="0"/>
              <a:t> </a:t>
            </a:r>
          </a:p>
          <a:p>
            <a:r>
              <a:rPr lang="ru-RU" sz="1400" i="1" dirty="0">
                <a:solidFill>
                  <a:srgbClr val="6E32E0"/>
                </a:solidFill>
              </a:rPr>
              <a:t>Ошибка </a:t>
            </a:r>
            <a:r>
              <a:rPr lang="en-US" sz="1400" i="1" dirty="0">
                <a:solidFill>
                  <a:srgbClr val="6E32E0"/>
                </a:solidFill>
              </a:rPr>
              <a:t>II</a:t>
            </a:r>
            <a:r>
              <a:rPr lang="ru-RU" sz="1400" i="1" dirty="0">
                <a:solidFill>
                  <a:srgbClr val="6E32E0"/>
                </a:solidFill>
              </a:rPr>
              <a:t> рода</a:t>
            </a:r>
            <a:r>
              <a:rPr lang="ru-RU" i="1" dirty="0"/>
              <a:t> : мы принимаем Н0,когда она неверна</a:t>
            </a:r>
          </a:p>
          <a:p>
            <a:endParaRPr lang="ru-RU" i="1" dirty="0"/>
          </a:p>
          <a:p>
            <a:r>
              <a:rPr lang="ru-RU" i="1" dirty="0"/>
              <a:t> </a:t>
            </a:r>
            <a:r>
              <a:rPr lang="el-GR" i="1" dirty="0"/>
              <a:t>β</a:t>
            </a:r>
            <a:r>
              <a:rPr lang="en-US" i="1" dirty="0"/>
              <a:t>- </a:t>
            </a:r>
            <a:r>
              <a:rPr lang="ru-RU" i="1" dirty="0"/>
              <a:t>вероятность ошибки </a:t>
            </a:r>
            <a:r>
              <a:rPr lang="en-US" i="1" dirty="0"/>
              <a:t>II </a:t>
            </a:r>
            <a:r>
              <a:rPr lang="ru-RU" i="1" dirty="0"/>
              <a:t>рода </a:t>
            </a:r>
          </a:p>
          <a:p>
            <a:endParaRPr lang="ru-RU" i="1" dirty="0"/>
          </a:p>
          <a:p>
            <a:pPr>
              <a:lnSpc>
                <a:spcPct val="150000"/>
              </a:lnSpc>
            </a:pPr>
            <a:r>
              <a:rPr lang="ru-RU" i="1" dirty="0"/>
              <a:t> (1-</a:t>
            </a:r>
            <a:r>
              <a:rPr lang="el-GR" i="1" dirty="0"/>
              <a:t> β</a:t>
            </a:r>
            <a:r>
              <a:rPr lang="ru-RU" i="1" dirty="0"/>
              <a:t>)–</a:t>
            </a:r>
            <a:r>
              <a:rPr lang="ru-RU" i="1" dirty="0">
                <a:solidFill>
                  <a:srgbClr val="6E32E0"/>
                </a:solidFill>
              </a:rPr>
              <a:t>мощность теста </a:t>
            </a:r>
            <a:r>
              <a:rPr lang="ru-RU" i="1" dirty="0"/>
              <a:t>– вероятность отклонить Н0, когда верна Н1 </a:t>
            </a: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Ошибки при тестировании гипотез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236" y="1221070"/>
            <a:ext cx="2546944" cy="168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32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i="1" dirty="0"/>
              <a:t>Варианты альтернативной гипотезы</a:t>
            </a:r>
            <a:r>
              <a:rPr lang="en-US" i="1" dirty="0"/>
              <a:t> (z </a:t>
            </a:r>
            <a:r>
              <a:rPr lang="ru-RU" i="1" dirty="0"/>
              <a:t>распределение):</a:t>
            </a:r>
            <a:br>
              <a:rPr lang="ru-RU" i="1" dirty="0"/>
            </a:b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Двусторонний и односторонний тест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3245" y="1445273"/>
                <a:ext cx="17634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cs typeface="Arial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i="0" dirty="0" smtClean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l-GR" i="1" dirty="0" smtClean="0">
                          <a:latin typeface="Cambria Math"/>
                          <a:ea typeface="Cambria Math"/>
                          <a:cs typeface="Arial"/>
                        </a:rPr>
                        <m:t>&gt;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5" y="1445273"/>
                <a:ext cx="176343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3236935" y="1470101"/>
                <a:ext cx="2006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l-GR" i="1" dirty="0">
                          <a:latin typeface="Cambria Math"/>
                          <a:ea typeface="Cambria Math"/>
                          <a:cs typeface="Arial"/>
                        </a:rPr>
                        <m:t>&lt;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6935" y="1470101"/>
                <a:ext cx="200609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9123" y="1470101"/>
                <a:ext cx="191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 smtClean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  <a:cs typeface="Arial"/>
                        </a:rPr>
                        <m:t>≠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123" y="1470101"/>
                <a:ext cx="191364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0031" y="4121591"/>
                <a:ext cx="1345688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μ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1" y="4121591"/>
                <a:ext cx="1345688" cy="7058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3" y="2045438"/>
            <a:ext cx="7367587" cy="20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39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Двусторонний и односторонний тест</a:t>
            </a:r>
          </a:p>
          <a:p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553998"/>
          </a:xfrm>
        </p:spPr>
        <p:txBody>
          <a:bodyPr/>
          <a:lstStyle/>
          <a:p>
            <a:r>
              <a:rPr lang="ru-RU" i="1" dirty="0"/>
              <a:t>Варианты альтернативной гипотезы</a:t>
            </a:r>
            <a:r>
              <a:rPr lang="en-US" i="1" dirty="0"/>
              <a:t> (z </a:t>
            </a:r>
            <a:r>
              <a:rPr lang="ru-RU" i="1" dirty="0"/>
              <a:t>распределение):</a:t>
            </a:r>
            <a:br>
              <a:rPr lang="ru-RU" i="1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3245" y="1445273"/>
                <a:ext cx="17634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 smtClean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  <a:cs typeface="Arial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i="0" dirty="0" smtClean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i="0" dirty="0" smtClean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cs typeface="Arial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l-GR" i="1" dirty="0" smtClean="0">
                          <a:latin typeface="Cambria Math"/>
                          <a:ea typeface="Cambria Math"/>
                          <a:cs typeface="Arial"/>
                        </a:rPr>
                        <m:t>&gt;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5" y="1445273"/>
                <a:ext cx="1763431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flipH="1">
                <a:off x="3236935" y="1470101"/>
                <a:ext cx="2006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l-GR" i="1" dirty="0">
                          <a:latin typeface="Cambria Math"/>
                          <a:ea typeface="Cambria Math"/>
                          <a:cs typeface="Arial"/>
                        </a:rPr>
                        <m:t>&lt;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6935" y="1470101"/>
                <a:ext cx="200609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69123" y="1470101"/>
                <a:ext cx="191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dirty="0" smtClean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  <a:cs typeface="Arial"/>
                        </a:rPr>
                        <m:t>≠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123" y="1470101"/>
                <a:ext cx="1913641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3350" y="4342858"/>
                <a:ext cx="1001621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2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sz="1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/>
                            </a:rPr>
                            <m:t>μ</m:t>
                          </m:r>
                        </m:num>
                        <m:den>
                          <m:sSub>
                            <m:sSubPr>
                              <m:ctrlPr>
                                <a:rPr lang="ru-RU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1200" b="0" i="1" smtClean="0">
                                  <a:latin typeface="Cambria Math"/>
                                  <a:ea typeface="Cambria Math"/>
                                </a:rPr>
                                <m:t>𝞼</m:t>
                              </m:r>
                            </m:e>
                            <m:sub>
                              <m:r>
                                <a:rPr lang="ru-RU" sz="1200" b="0" i="1" smtClean="0">
                                  <a:latin typeface="Cambria Math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sz="1200" b="0" i="1" smtClean="0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sz="12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0" y="4342858"/>
                <a:ext cx="1001621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052513"/>
            <a:ext cx="7721917" cy="22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69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 гипотез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проверки гипотезы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одзаголовок 6"/>
              <p:cNvSpPr>
                <a:spLocks noGrp="1"/>
              </p:cNvSpPr>
              <p:nvPr>
                <p:ph type="subTitle" idx="2"/>
              </p:nvPr>
            </p:nvSpPr>
            <p:spPr>
              <a:xfrm>
                <a:off x="540000" y="1184400"/>
                <a:ext cx="5441700" cy="1109220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Формулирование нулевой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и  </a:t>
                </a:r>
                <a:r>
                  <a:rPr lang="ru-RU" dirty="0" smtClean="0"/>
                  <a:t>альтернативной </a:t>
                </a:r>
                <a:r>
                  <a:rPr lang="ru-RU" dirty="0"/>
                  <a:t>гипотез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Выбор уровня статистической значимости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</m:oMath>
                </a14:m>
                <a:endParaRPr lang="ru-RU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Выбор статистического </a:t>
                </a:r>
                <a:r>
                  <a:rPr lang="ru-RU" dirty="0" smtClean="0"/>
                  <a:t>критерия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Расчет наблюдаемого </a:t>
                </a:r>
                <a:r>
                  <a:rPr lang="ru-RU" dirty="0" smtClean="0"/>
                  <a:t>критерия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Сравнение табличного и </a:t>
                </a:r>
                <a:r>
                  <a:rPr lang="ru-RU" dirty="0" smtClean="0"/>
                  <a:t>наблюдаемого значения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Вывод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Подзаголовок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40000" y="1184400"/>
                <a:ext cx="5441700" cy="1109220"/>
              </a:xfrm>
              <a:blipFill rotWithShape="1">
                <a:blip r:embed="rId2"/>
                <a:stretch>
                  <a:fillRect l="-1906" t="-4396" b="-1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90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1107996"/>
          </a:xfrm>
        </p:spPr>
        <p:txBody>
          <a:bodyPr/>
          <a:lstStyle/>
          <a:p>
            <a:r>
              <a:rPr lang="ru-RU" dirty="0"/>
              <a:t>Тестирование гипотезы о средней арифметической нормально распределенной популяции, когда среднее квадратичное отклонение </a:t>
            </a:r>
            <a:r>
              <a:rPr lang="ru-RU" dirty="0" smtClean="0"/>
              <a:t>известно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  <a:p>
                <a:pPr marL="342900" indent="-342900"/>
                <a:r>
                  <a:rPr lang="ru-RU" i="1" dirty="0">
                    <a:solidFill>
                      <a:srgbClr val="6E32E0"/>
                    </a:solidFill>
                    <a:latin typeface="Times New Roman" pitchFamily="18" charset="0"/>
                  </a:rPr>
                  <a:t>Пример</a:t>
                </a:r>
                <a:r>
                  <a:rPr lang="ru-RU" dirty="0">
                    <a:latin typeface="Times New Roman" pitchFamily="18" charset="0"/>
                  </a:rPr>
                  <a:t>:</a:t>
                </a:r>
              </a:p>
              <a:p>
                <a:pPr marL="342900" indent="-342900"/>
                <a:r>
                  <a:rPr lang="ru-RU" i="1" dirty="0">
                    <a:latin typeface="Times New Roman" pitchFamily="18" charset="0"/>
                  </a:rPr>
                  <a:t>     Утверждается, что шарики для подшипников имеют диаметр 10мм. Используя односторонний критерий </a:t>
                </a:r>
                <a:r>
                  <a:rPr lang="el-GR" i="1" dirty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=0,05, проверить эту гипотезу, если в выборке из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=16 шариков, среднее оказалось равным 10,3 мм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u-RU" i="1" dirty="0">
                    <a:latin typeface="Times New Roman" pitchFamily="18" charset="0"/>
                    <a:cs typeface="Times New Roman" pitchFamily="18" charset="0"/>
                  </a:rPr>
                  <a:t> а дисперсия нам известна и равна </a:t>
                </a:r>
                <a:r>
                  <a:rPr lang="ru-RU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marL="342900" indent="-342900"/>
                <a:endParaRPr lang="ru-RU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/>
                <a:r>
                  <a:rPr lang="ru-RU" i="1" dirty="0" smtClean="0">
                    <a:latin typeface="Times New Roman" pitchFamily="18" charset="0"/>
                    <a:cs typeface="Times New Roman" pitchFamily="18" charset="0"/>
                  </a:rPr>
                  <a:t>Формулирование гипотез:</a:t>
                </a:r>
                <a:endParaRPr lang="el-GR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/>
                <a:endParaRPr lang="ru-RU" b="1" dirty="0"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/>
                              <a:cs typeface="Arial"/>
                            </a:rPr>
                            <m:t>          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/>
                              <a:cs typeface="Arial"/>
                            </a:rPr>
                            <m:t>           </m:t>
                          </m:r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cs typeface="Arial"/>
                        </a:rPr>
                        <m:t>: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/>
                          <a:cs typeface="Arial"/>
                        </a:rPr>
                        <m:t>μ</m:t>
                      </m:r>
                      <m:r>
                        <a:rPr lang="el-GR" i="1" dirty="0">
                          <a:latin typeface="Cambria Math"/>
                          <a:ea typeface="Cambria Math"/>
                          <a:cs typeface="Arial"/>
                        </a:rPr>
                        <m:t>&gt;</m:t>
                      </m:r>
                      <m:r>
                        <a:rPr lang="en-US" dirty="0">
                          <a:latin typeface="Cambria Math"/>
                          <a:cs typeface="Arial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itchFamily="18" charset="0"/>
                </a:endParaRPr>
              </a:p>
              <a:p>
                <a:endParaRPr lang="ru-RU" sz="1000" i="1" dirty="0"/>
              </a:p>
              <a:p>
                <a:pPr marL="342900" indent="-342900"/>
                <a:r>
                  <a:rPr lang="ru-RU" sz="1100" i="1" dirty="0"/>
                  <a:t>Выбор </a:t>
                </a:r>
                <a:r>
                  <a:rPr lang="ru-RU" sz="1100" i="1" dirty="0" smtClean="0"/>
                  <a:t>критерия</a:t>
                </a:r>
              </a:p>
              <a:p>
                <a:pPr marL="342900" indent="-342900"/>
                <a:endParaRPr lang="ru-RU" sz="1100" i="1" dirty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sz="1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100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sz="11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11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sz="1100" i="1">
                              <a:latin typeface="Cambria Math"/>
                            </a:rPr>
                            <m:t>μ</m:t>
                          </m:r>
                        </m:num>
                        <m:den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𝞼</m:t>
                          </m:r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1100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sz="1100" dirty="0"/>
              </a:p>
              <a:p>
                <a:pPr marL="342900" indent="-342900"/>
                <a:endParaRPr lang="en-US" sz="1100" i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Пример тестирования гипотезы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2669530"/>
            <a:ext cx="3077362" cy="210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52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ПРОДОЛЖЕНИЕ ПРИМЕРА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endParaRPr lang="ru-RU" dirty="0" smtClean="0"/>
              </a:p>
              <a:p>
                <a:r>
                  <a:rPr lang="ru-RU" dirty="0" smtClean="0"/>
                  <a:t>  </a:t>
                </a:r>
              </a:p>
              <a:p>
                <a:endParaRPr lang="ru-RU" i="1" dirty="0">
                  <a:latin typeface="Cambria Math"/>
                </a:endParaRPr>
              </a:p>
              <a:p>
                <a:r>
                  <a:rPr lang="ru-RU" i="1" dirty="0" smtClean="0"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  <m:r>
                      <a:rPr lang="en-US" i="1">
                        <a:latin typeface="Cambria Math"/>
                      </a:rPr>
                      <m:t>=0.05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r>
                  <a:rPr lang="ru-RU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=1. 65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μ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ru-RU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10.3−10</m:t>
                          </m:r>
                        </m:num>
                        <m:den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1/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16</m:t>
                              </m:r>
                            </m:e>
                          </m:rad>
                        </m:den>
                      </m:f>
                      <m:r>
                        <a:rPr lang="ru-RU" i="1">
                          <a:latin typeface="Cambria Math"/>
                          <a:ea typeface="Cambria Math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ru-RU" dirty="0" smtClean="0"/>
              </a:p>
              <a:p>
                <a:r>
                  <a:rPr lang="ru-RU" i="1" dirty="0" smtClean="0">
                    <a:solidFill>
                      <a:srgbClr val="6E32E0"/>
                    </a:solidFill>
                  </a:rPr>
                  <a:t>          Вывод</a:t>
                </a:r>
                <a:r>
                  <a:rPr lang="ru-RU" i="1" dirty="0">
                    <a:solidFill>
                      <a:srgbClr val="6E32E0"/>
                    </a:solidFill>
                  </a:rPr>
                  <a:t>: </a:t>
                </a:r>
                <a:r>
                  <a:rPr lang="ru-RU" i="1" dirty="0"/>
                  <a:t>шарики для подшипников имеют</a:t>
                </a:r>
              </a:p>
              <a:p>
                <a:r>
                  <a:rPr lang="ru-RU" i="1" dirty="0"/>
                  <a:t> диаметр 10 мм . Гипотеза верна при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=0.05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Пример тестирования гипотезы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55" y="1668272"/>
            <a:ext cx="3385185" cy="223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p48"/>
          <p:cNvCxnSpPr>
            <a:stCxn id="265" idx="4"/>
          </p:cNvCxnSpPr>
          <p:nvPr/>
        </p:nvCxnSpPr>
        <p:spPr>
          <a:xfrm>
            <a:off x="715775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48"/>
          <p:cNvCxnSpPr>
            <a:stCxn id="268" idx="4"/>
            <a:endCxn id="270" idx="0"/>
          </p:cNvCxnSpPr>
          <p:nvPr/>
        </p:nvCxnSpPr>
        <p:spPr>
          <a:xfrm>
            <a:off x="715791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48"/>
          <p:cNvSpPr txBox="1">
            <a:spLocks noGrp="1"/>
          </p:cNvSpPr>
          <p:nvPr>
            <p:ph type="subTitle" idx="1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Расчет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5" name="Google Shape;265;p48"/>
          <p:cNvSpPr/>
          <p:nvPr/>
        </p:nvSpPr>
        <p:spPr>
          <a:xfrm>
            <a:off x="539975" y="1440001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539991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539989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2"/>
          </p:nvPr>
        </p:nvSpPr>
        <p:spPr>
          <a:xfrm>
            <a:off x="1008000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IBM Plex Sans"/>
                <a:ea typeface="IBM Plex Sans"/>
                <a:cs typeface="IBM Plex Sans"/>
                <a:sym typeface="IBM Plex Sans"/>
              </a:rPr>
              <a:t>Дискретные распределения вероятностей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48"/>
          <p:cNvSpPr txBox="1">
            <a:spLocks noGrp="1"/>
          </p:cNvSpPr>
          <p:nvPr>
            <p:ph type="subTitle" idx="3"/>
          </p:nvPr>
        </p:nvSpPr>
        <p:spPr>
          <a:xfrm>
            <a:off x="995121" y="3131142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Разведочный анализ</a:t>
            </a:r>
            <a:r>
              <a:rPr lang="ru" dirty="0" smtClean="0">
                <a:solidFill>
                  <a:schemeClr val="tx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dirty="0">
              <a:solidFill>
                <a:schemeClr val="tx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4" name="Google Shape;274;p48"/>
          <p:cNvSpPr txBox="1">
            <a:spLocks noGrp="1"/>
          </p:cNvSpPr>
          <p:nvPr>
            <p:ph type="subTitle" idx="4"/>
          </p:nvPr>
        </p:nvSpPr>
        <p:spPr>
          <a:xfrm>
            <a:off x="1001561" y="3966812"/>
            <a:ext cx="1220045" cy="75973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Непрерывная случайная величина</a:t>
            </a:r>
            <a:endParaRPr dirty="0">
              <a:sym typeface="IBM Plex Sans"/>
            </a:endParaRPr>
          </a:p>
        </p:txBody>
      </p:sp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План </a:t>
            </a:r>
            <a:r>
              <a:rPr lang="ru" dirty="0" smtClean="0"/>
              <a:t>курса</a:t>
            </a:r>
            <a:endParaRPr dirty="0"/>
          </a:p>
        </p:txBody>
      </p:sp>
      <p:cxnSp>
        <p:nvCxnSpPr>
          <p:cNvPr id="277" name="Google Shape;277;p48"/>
          <p:cNvCxnSpPr>
            <a:stCxn id="278" idx="4"/>
            <a:endCxn id="279" idx="0"/>
          </p:cNvCxnSpPr>
          <p:nvPr/>
        </p:nvCxnSpPr>
        <p:spPr>
          <a:xfrm>
            <a:off x="282178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8"/>
          <p:cNvCxnSpPr>
            <a:stCxn id="279" idx="4"/>
            <a:endCxn id="281" idx="0"/>
          </p:cNvCxnSpPr>
          <p:nvPr/>
        </p:nvCxnSpPr>
        <p:spPr>
          <a:xfrm>
            <a:off x="282180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8"/>
          <p:cNvCxnSpPr>
            <a:stCxn id="281" idx="4"/>
            <a:endCxn id="283" idx="0"/>
          </p:cNvCxnSpPr>
          <p:nvPr/>
        </p:nvCxnSpPr>
        <p:spPr>
          <a:xfrm>
            <a:off x="282180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48"/>
          <p:cNvSpPr txBox="1">
            <a:spLocks noGrp="1"/>
          </p:cNvSpPr>
          <p:nvPr>
            <p:ph type="subTitle" idx="1"/>
          </p:nvPr>
        </p:nvSpPr>
        <p:spPr>
          <a:xfrm>
            <a:off x="311401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lvl="0"/>
            <a:r>
              <a:rPr lang="ru-RU" b="1" dirty="0"/>
              <a:t>Тестирование гипотез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4598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264600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48"/>
          <p:cNvSpPr/>
          <p:nvPr/>
        </p:nvSpPr>
        <p:spPr>
          <a:xfrm>
            <a:off x="264600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7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4600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48"/>
          <p:cNvSpPr txBox="1">
            <a:spLocks noGrp="1"/>
          </p:cNvSpPr>
          <p:nvPr>
            <p:ph type="subTitle" idx="2"/>
          </p:nvPr>
        </p:nvSpPr>
        <p:spPr>
          <a:xfrm>
            <a:off x="311401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3"/>
          </p:nvPr>
        </p:nvSpPr>
        <p:spPr>
          <a:xfrm>
            <a:off x="311401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48"/>
          <p:cNvSpPr txBox="1">
            <a:spLocks noGrp="1"/>
          </p:cNvSpPr>
          <p:nvPr>
            <p:ph type="subTitle" idx="4"/>
          </p:nvPr>
        </p:nvSpPr>
        <p:spPr>
          <a:xfrm>
            <a:off x="311401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88" name="Google Shape;288;p48"/>
          <p:cNvCxnSpPr>
            <a:stCxn id="289" idx="4"/>
            <a:endCxn id="290" idx="0"/>
          </p:cNvCxnSpPr>
          <p:nvPr/>
        </p:nvCxnSpPr>
        <p:spPr>
          <a:xfrm>
            <a:off x="4927813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48"/>
          <p:cNvCxnSpPr>
            <a:stCxn id="290" idx="4"/>
            <a:endCxn id="292" idx="0"/>
          </p:cNvCxnSpPr>
          <p:nvPr/>
        </p:nvCxnSpPr>
        <p:spPr>
          <a:xfrm>
            <a:off x="4927829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48"/>
          <p:cNvCxnSpPr>
            <a:stCxn id="292" idx="4"/>
            <a:endCxn id="294" idx="0"/>
          </p:cNvCxnSpPr>
          <p:nvPr/>
        </p:nvCxnSpPr>
        <p:spPr>
          <a:xfrm>
            <a:off x="4927829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48"/>
          <p:cNvSpPr txBox="1">
            <a:spLocks noGrp="1"/>
          </p:cNvSpPr>
          <p:nvPr>
            <p:ph type="subTitle" idx="1"/>
          </p:nvPr>
        </p:nvSpPr>
        <p:spPr>
          <a:xfrm>
            <a:off x="5220038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9" name="Google Shape;289;p48"/>
          <p:cNvSpPr/>
          <p:nvPr/>
        </p:nvSpPr>
        <p:spPr>
          <a:xfrm>
            <a:off x="4752013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p48"/>
          <p:cNvSpPr/>
          <p:nvPr/>
        </p:nvSpPr>
        <p:spPr>
          <a:xfrm>
            <a:off x="4752029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52029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752026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subTitle" idx="2"/>
          </p:nvPr>
        </p:nvSpPr>
        <p:spPr>
          <a:xfrm>
            <a:off x="5220038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3"/>
          </p:nvPr>
        </p:nvSpPr>
        <p:spPr>
          <a:xfrm>
            <a:off x="5220038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8" name="Google Shape;298;p48"/>
          <p:cNvSpPr txBox="1">
            <a:spLocks noGrp="1"/>
          </p:cNvSpPr>
          <p:nvPr>
            <p:ph type="subTitle" idx="4"/>
          </p:nvPr>
        </p:nvSpPr>
        <p:spPr>
          <a:xfrm>
            <a:off x="5220038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9" name="Google Shape;299;p48"/>
          <p:cNvCxnSpPr>
            <a:stCxn id="300" idx="4"/>
            <a:endCxn id="301" idx="0"/>
          </p:cNvCxnSpPr>
          <p:nvPr/>
        </p:nvCxnSpPr>
        <p:spPr>
          <a:xfrm>
            <a:off x="7033838" y="1791601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8"/>
          <p:cNvCxnSpPr>
            <a:stCxn id="301" idx="4"/>
            <a:endCxn id="303" idx="0"/>
          </p:cNvCxnSpPr>
          <p:nvPr/>
        </p:nvCxnSpPr>
        <p:spPr>
          <a:xfrm>
            <a:off x="7033854" y="263387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48"/>
          <p:cNvCxnSpPr>
            <a:stCxn id="303" idx="4"/>
            <a:endCxn id="305" idx="0"/>
          </p:cNvCxnSpPr>
          <p:nvPr/>
        </p:nvCxnSpPr>
        <p:spPr>
          <a:xfrm>
            <a:off x="7033854" y="3476142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7326063" y="1440000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Прошедший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48"/>
          <p:cNvSpPr/>
          <p:nvPr/>
        </p:nvSpPr>
        <p:spPr>
          <a:xfrm>
            <a:off x="6858038" y="1440001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6858054" y="2282272"/>
            <a:ext cx="351600" cy="35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6858054" y="3124542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15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6858051" y="3966813"/>
            <a:ext cx="351600" cy="351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16</a:t>
            </a:r>
            <a:endParaRPr sz="1000"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2"/>
          </p:nvPr>
        </p:nvSpPr>
        <p:spPr>
          <a:xfrm>
            <a:off x="7326063" y="228887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Сегодняшний урок</a:t>
            </a:r>
            <a:endParaRPr dirty="0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ubTitle" idx="3"/>
          </p:nvPr>
        </p:nvSpPr>
        <p:spPr>
          <a:xfrm>
            <a:off x="7326063" y="3124438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4"/>
          </p:nvPr>
        </p:nvSpPr>
        <p:spPr>
          <a:xfrm>
            <a:off x="7326063" y="3973425"/>
            <a:ext cx="1278000" cy="33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Будущий урок</a:t>
            </a: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265;p48"/>
          <p:cNvSpPr/>
          <p:nvPr/>
        </p:nvSpPr>
        <p:spPr>
          <a:xfrm>
            <a:off x="539975" y="2282272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" name="Google Shape;266;p48"/>
          <p:cNvSpPr/>
          <p:nvPr/>
        </p:nvSpPr>
        <p:spPr>
          <a:xfrm>
            <a:off x="2646004" y="1440001"/>
            <a:ext cx="351600" cy="351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0" name="Google Shape;264;p48"/>
          <p:cNvCxnSpPr/>
          <p:nvPr/>
        </p:nvCxnSpPr>
        <p:spPr>
          <a:xfrm>
            <a:off x="715775" y="262743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64;p48"/>
          <p:cNvCxnSpPr/>
          <p:nvPr/>
        </p:nvCxnSpPr>
        <p:spPr>
          <a:xfrm>
            <a:off x="721065" y="3476013"/>
            <a:ext cx="0" cy="490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265;p48"/>
          <p:cNvSpPr/>
          <p:nvPr/>
        </p:nvSpPr>
        <p:spPr>
          <a:xfrm>
            <a:off x="539975" y="311823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265;p48"/>
          <p:cNvSpPr/>
          <p:nvPr/>
        </p:nvSpPr>
        <p:spPr>
          <a:xfrm>
            <a:off x="539975" y="3966813"/>
            <a:ext cx="351600" cy="351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sz="10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en-US" dirty="0">
                <a:solidFill>
                  <a:srgbClr val="6E32E0"/>
                </a:solidFill>
              </a:rPr>
              <a:t>P-</a:t>
            </a:r>
            <a:r>
              <a:rPr lang="ru-RU" dirty="0">
                <a:solidFill>
                  <a:srgbClr val="6E32E0"/>
                </a:solidFill>
              </a:rPr>
              <a:t> </a:t>
            </a:r>
            <a:r>
              <a:rPr lang="en-US" dirty="0" smtClean="0">
                <a:solidFill>
                  <a:srgbClr val="6E32E0"/>
                </a:solidFill>
              </a:rPr>
              <a:t>value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6E32E0"/>
                    </a:solidFill>
                  </a:rPr>
                  <a:t>P-</a:t>
                </a:r>
                <a:r>
                  <a:rPr lang="ru-RU" dirty="0">
                    <a:solidFill>
                      <a:srgbClr val="6E32E0"/>
                    </a:solidFill>
                  </a:rPr>
                  <a:t> </a:t>
                </a:r>
                <a:r>
                  <a:rPr lang="en-US" dirty="0">
                    <a:solidFill>
                      <a:srgbClr val="6E32E0"/>
                    </a:solidFill>
                  </a:rPr>
                  <a:t>value </a:t>
                </a:r>
                <a:r>
                  <a:rPr lang="ru-RU" dirty="0">
                    <a:solidFill>
                      <a:srgbClr val="6E32E0"/>
                    </a:solidFill>
                  </a:rPr>
                  <a:t> </a:t>
                </a:r>
                <a:r>
                  <a:rPr lang="ru-RU" dirty="0"/>
                  <a:t>–вероятность, что значение критерия окажется не меньше критического, при условии справедливости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endParaRPr lang="ru-RU" dirty="0" smtClean="0"/>
              </a:p>
              <a:p>
                <a:r>
                  <a:rPr lang="en-US" i="1" dirty="0" smtClean="0">
                    <a:solidFill>
                      <a:srgbClr val="6E32E0"/>
                    </a:solidFill>
                  </a:rPr>
                  <a:t>P-value</a:t>
                </a:r>
                <a:r>
                  <a:rPr lang="ru-RU" i="1" dirty="0" smtClean="0">
                    <a:solidFill>
                      <a:srgbClr val="6E32E0"/>
                    </a:solidFill>
                  </a:rPr>
                  <a:t> на графике </a:t>
                </a:r>
                <a:r>
                  <a:rPr lang="ru-RU" dirty="0"/>
                  <a:t>–это вероятность в распределение тест-статистика, которая лежит за пределами наблюдаемого </a:t>
                </a:r>
                <a:r>
                  <a:rPr lang="ru-RU" dirty="0" smtClean="0"/>
                  <a:t>значения</a:t>
                </a:r>
              </a:p>
              <a:p>
                <a:endParaRPr lang="ru-RU" dirty="0"/>
              </a:p>
              <a:p>
                <a:pPr>
                  <a:spcBef>
                    <a:spcPct val="50000"/>
                  </a:spcBef>
                </a:pPr>
                <a:r>
                  <a:rPr lang="ru-RU" dirty="0">
                    <a:solidFill>
                      <a:srgbClr val="6E32E0"/>
                    </a:solidFill>
                  </a:rPr>
                  <a:t>Р-</a:t>
                </a:r>
                <a:r>
                  <a:rPr lang="en-US" dirty="0">
                    <a:solidFill>
                      <a:srgbClr val="6E32E0"/>
                    </a:solidFill>
                  </a:rPr>
                  <a:t> value</a:t>
                </a:r>
                <a:r>
                  <a:rPr lang="ru-RU" dirty="0">
                    <a:solidFill>
                      <a:srgbClr val="6E32E0"/>
                    </a:solidFill>
                  </a:rPr>
                  <a:t> </a:t>
                </a:r>
                <a:r>
                  <a:rPr lang="en-US" dirty="0">
                    <a:solidFill>
                      <a:srgbClr val="6E32E0"/>
                    </a:solidFill>
                  </a:rPr>
                  <a:t>&gt; </a:t>
                </a:r>
                <a:r>
                  <a:rPr lang="el-GR" dirty="0">
                    <a:solidFill>
                      <a:srgbClr val="6E32E0"/>
                    </a:solidFill>
                  </a:rPr>
                  <a:t>α</a:t>
                </a:r>
                <a:r>
                  <a:rPr lang="ru-RU" dirty="0">
                    <a:solidFill>
                      <a:srgbClr val="6E32E0"/>
                    </a:solidFill>
                  </a:rPr>
                  <a:t>,</a:t>
                </a:r>
                <a:r>
                  <a:rPr lang="ru-RU" dirty="0"/>
                  <a:t>  мы принимаем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ct val="50000"/>
                  </a:spcBef>
                </a:pPr>
                <a:r>
                  <a:rPr lang="ru-RU" dirty="0">
                    <a:solidFill>
                      <a:srgbClr val="6E32E0"/>
                    </a:solidFill>
                  </a:rPr>
                  <a:t>Р-</a:t>
                </a:r>
                <a:r>
                  <a:rPr lang="en-US" dirty="0">
                    <a:solidFill>
                      <a:srgbClr val="6E32E0"/>
                    </a:solidFill>
                  </a:rPr>
                  <a:t> value</a:t>
                </a:r>
                <a:r>
                  <a:rPr lang="ru-RU" dirty="0">
                    <a:solidFill>
                      <a:srgbClr val="6E32E0"/>
                    </a:solidFill>
                  </a:rPr>
                  <a:t> </a:t>
                </a:r>
                <a:r>
                  <a:rPr lang="en-US" dirty="0">
                    <a:solidFill>
                      <a:srgbClr val="6E32E0"/>
                    </a:solidFill>
                  </a:rPr>
                  <a:t>&lt;</a:t>
                </a:r>
                <a:r>
                  <a:rPr lang="ru-RU" dirty="0">
                    <a:solidFill>
                      <a:srgbClr val="6E32E0"/>
                    </a:solidFill>
                  </a:rPr>
                  <a:t> </a:t>
                </a:r>
                <a:r>
                  <a:rPr lang="el-GR" dirty="0">
                    <a:solidFill>
                      <a:srgbClr val="6E32E0"/>
                    </a:solidFill>
                  </a:rPr>
                  <a:t>α</a:t>
                </a:r>
                <a:r>
                  <a:rPr lang="ru-RU" dirty="0"/>
                  <a:t>,  отвергаем нулевую гипотезу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 t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Статистические выводы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86" y="2346960"/>
            <a:ext cx="3030426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76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Пример задачи. Распределение Стьюдента.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Пример: продавец утверждает, что он изготавливает детали размером 10 мм. Взята выборка из 12 деталей.</a:t>
            </a:r>
          </a:p>
          <a:p>
            <a:r>
              <a:rPr lang="ru-RU" dirty="0" smtClean="0"/>
              <a:t>Сигма генеральной совокупности неизвестна.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Пример тестирования гипотезы. </a:t>
            </a:r>
            <a:r>
              <a:rPr lang="en-US" dirty="0" smtClean="0"/>
              <a:t>T-test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55458"/>
            <a:ext cx="53721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358091" y="2942344"/>
                <a:ext cx="1136978" cy="569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l-GR" i="1">
                              <a:latin typeface="Cambria Math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b="1" i="1">
                                  <a:latin typeface="Cambria Math"/>
                                </a:rPr>
                                <m:t>𝞼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091" y="2942344"/>
                <a:ext cx="1136978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748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Таблица Стьюдента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40000" y="1260000"/>
                <a:ext cx="8253480" cy="3685380"/>
              </a:xfrm>
            </p:spPr>
            <p:txBody>
              <a:bodyPr/>
              <a:lstStyle/>
              <a:p>
                <a:r>
                  <a:rPr lang="ru-RU" dirty="0" smtClean="0"/>
                  <a:t>Найдем табличное значение крит</a:t>
                </a:r>
                <a:r>
                  <a:rPr lang="ru-RU" dirty="0"/>
                  <a:t>е</a:t>
                </a:r>
                <a:r>
                  <a:rPr lang="ru-RU" dirty="0" smtClean="0"/>
                  <a:t>рия Стьюдента для выборки из 12 деталей и </a:t>
                </a:r>
                <a:r>
                  <a:rPr lang="el-GR" dirty="0" smtClean="0"/>
                  <a:t>α</a:t>
                </a:r>
                <a:r>
                  <a:rPr lang="ru-RU" dirty="0" smtClean="0"/>
                  <a:t> =5</a:t>
                </a:r>
                <a:r>
                  <a:rPr lang="en-US" dirty="0" smtClean="0"/>
                  <a:t>%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r>
                  <a:rPr lang="ru-RU" dirty="0" smtClean="0"/>
                  <a:t>                               </a:t>
                </a:r>
              </a:p>
              <a:p>
                <a:endParaRPr lang="ru-RU" dirty="0"/>
              </a:p>
              <a:p>
                <a:r>
                  <a:rPr lang="ru-RU" dirty="0" smtClean="0"/>
                  <a:t>                                                                                                                </a:t>
                </a:r>
                <a:br>
                  <a:rPr lang="ru-RU" dirty="0" smtClean="0"/>
                </a:br>
                <a:r>
                  <a:rPr lang="ru-RU" dirty="0" smtClean="0"/>
                  <a:t>  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≈1.8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40000" y="1260000"/>
                <a:ext cx="8253480" cy="3685380"/>
              </a:xfrm>
              <a:blipFill rotWithShape="1">
                <a:blip r:embed="rId2"/>
                <a:stretch>
                  <a:fillRect l="-1182" t="-1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Пример тестирования гипотезы. </a:t>
            </a:r>
            <a:r>
              <a:rPr lang="en-US" dirty="0"/>
              <a:t>T-test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6" y="1603098"/>
            <a:ext cx="4134890" cy="327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42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Интерпретация результата </a:t>
            </a:r>
            <a:r>
              <a:rPr lang="en-US" dirty="0" err="1" smtClean="0"/>
              <a:t>pvalue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Вывод: размер деталей 10 мм на уровне значимости 5%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Пример тестирования гипотезы. </a:t>
            </a:r>
            <a:r>
              <a:rPr lang="en-US" dirty="0"/>
              <a:t>T-test</a:t>
            </a:r>
            <a:endParaRPr lang="ru-RU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3" y="1196341"/>
            <a:ext cx="5828877" cy="10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2266950"/>
            <a:ext cx="3985261" cy="202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03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статистических гипотез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Одновыборочный</a:t>
            </a:r>
            <a:r>
              <a:rPr lang="ru-RU" dirty="0" smtClean="0"/>
              <a:t> тест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dirty="0" err="1" smtClean="0"/>
              <a:t>Двухвыборочный</a:t>
            </a:r>
            <a:r>
              <a:rPr lang="ru-RU" dirty="0" smtClean="0"/>
              <a:t> тест</a:t>
            </a:r>
          </a:p>
          <a:p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 независимыми выборками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 зависимыми выборками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78" y="3134678"/>
            <a:ext cx="4429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8" y="2967990"/>
            <a:ext cx="12287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8" y="2162174"/>
            <a:ext cx="4505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0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Тест Шапиро- </a:t>
            </a:r>
            <a:r>
              <a:rPr lang="ru-RU" dirty="0" err="1" smtClean="0"/>
              <a:t>Уилка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Проверка на нормальность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088728"/>
            <a:ext cx="5158740" cy="383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0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en-US" dirty="0" smtClean="0"/>
              <a:t>QQ- </a:t>
            </a:r>
            <a:r>
              <a:rPr lang="ru-RU" dirty="0" smtClean="0"/>
              <a:t>график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Проверка на нормальность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" y="1695450"/>
            <a:ext cx="2732405" cy="120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4473"/>
            <a:ext cx="3838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02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Проверка на нормальность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Проверка на нормальность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" y="1362392"/>
            <a:ext cx="4806950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81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Тестирование гипотез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9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Что </a:t>
            </a:r>
            <a:r>
              <a:rPr lang="ru" sz="1800" dirty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будет на уроке </a:t>
            </a:r>
            <a:r>
              <a:rPr lang="ru" sz="1800" dirty="0" smtClean="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сегодня</a:t>
            </a:r>
            <a:endParaRPr sz="1800" dirty="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"/>
          </p:nvPr>
        </p:nvSpPr>
        <p:spPr>
          <a:xfrm>
            <a:off x="486124" y="1315283"/>
            <a:ext cx="4847876" cy="18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Параметрические тесты. </a:t>
            </a:r>
            <a:r>
              <a:rPr lang="en-US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Z </a:t>
            </a: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</a:t>
            </a:r>
            <a:r>
              <a:rPr lang="en-US" sz="1200" dirty="0" smtClean="0">
                <a:solidFill>
                  <a:schemeClr val="dk1"/>
                </a:solidFill>
              </a:rPr>
              <a:t>t </a:t>
            </a:r>
            <a:r>
              <a:rPr lang="ru-RU" sz="1200" dirty="0" smtClean="0">
                <a:solidFill>
                  <a:schemeClr val="dk1"/>
                </a:solidFill>
              </a:rPr>
              <a:t>критерии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 Алгоритм проведения тестирования гипотез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-RU" sz="1200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Зависимые и независимые выборки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  Проверка на нормальность</a:t>
            </a: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"/>
              <a:buChar char="📌"/>
            </a:pPr>
            <a:endParaRPr lang="ru-RU" sz="1200" dirty="0" smtClean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План урока</a:t>
            </a:r>
            <a:endParaRPr dirty="0"/>
          </a:p>
        </p:txBody>
      </p:sp>
      <p:pic>
        <p:nvPicPr>
          <p:cNvPr id="5" name="Google Shape;1088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923" y="2397604"/>
            <a:ext cx="1156115" cy="166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Центральная предельная теорема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ru-RU" i="1" dirty="0" smtClean="0"/>
                  <a:t>Пусть генеральная совокупность имеет любое распределение </a:t>
                </a:r>
                <a:r>
                  <a:rPr lang="ru-RU" i="1" dirty="0"/>
                  <a:t>с средним арифметическим </a:t>
                </a:r>
                <a:r>
                  <a:rPr lang="el-GR" i="1" dirty="0">
                    <a:latin typeface="Arial"/>
                    <a:cs typeface="Arial"/>
                  </a:rPr>
                  <a:t>μ</a:t>
                </a:r>
                <a:r>
                  <a:rPr lang="ru-RU" i="1" dirty="0">
                    <a:latin typeface="Arial"/>
                    <a:cs typeface="Arial"/>
                  </a:rPr>
                  <a:t> и дисперсией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/>
                            <a:ea typeface="Cambria Math"/>
                            <a:cs typeface="Arial"/>
                          </a:rPr>
                          <m:t>𝞼</m:t>
                        </m:r>
                      </m:e>
                      <m:sup>
                        <m:r>
                          <a:rPr lang="ru-RU" i="1">
                            <a:latin typeface="Cambria Math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/>
                        <a:cs typeface="Arial"/>
                      </a:rPr>
                      <m:t>, 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i="1" dirty="0" smtClean="0"/>
                  <a:t>тогда </a:t>
                </a:r>
              </a:p>
              <a:p>
                <a:pPr>
                  <a:lnSpc>
                    <a:spcPct val="150000"/>
                  </a:lnSpc>
                </a:pPr>
                <a:endParaRPr lang="ru-RU" i="1" dirty="0"/>
              </a:p>
              <a:p>
                <a:pPr>
                  <a:lnSpc>
                    <a:spcPct val="150000"/>
                  </a:lnSpc>
                </a:pPr>
                <a:endParaRPr lang="ru-RU" i="1" dirty="0" smtClean="0"/>
              </a:p>
              <a:p>
                <a:pPr>
                  <a:lnSpc>
                    <a:spcPct val="150000"/>
                  </a:lnSpc>
                </a:pPr>
                <a:endParaRPr lang="ru-RU" i="1" dirty="0"/>
              </a:p>
              <a:p>
                <a:r>
                  <a:rPr lang="ru-RU" i="1" dirty="0" smtClean="0"/>
                  <a:t>                                                                     </a:t>
                </a:r>
              </a:p>
              <a:p>
                <a:endParaRPr lang="ru-RU" sz="2000" i="1" dirty="0">
                  <a:solidFill>
                    <a:srgbClr val="6E32E0"/>
                  </a:solidFill>
                  <a:latin typeface="Cambria Math"/>
                </a:endParaRPr>
              </a:p>
              <a:p>
                <a:r>
                  <a:rPr lang="ru-RU" sz="2000" i="1" dirty="0" smtClean="0">
                    <a:solidFill>
                      <a:srgbClr val="6E32E0"/>
                    </a:solidFill>
                    <a:latin typeface="Cambria Math"/>
                  </a:rPr>
                  <a:t>                                                     </a:t>
                </a:r>
              </a:p>
              <a:p>
                <a:r>
                  <a:rPr lang="ru-RU" sz="2000" i="1" dirty="0">
                    <a:solidFill>
                      <a:srgbClr val="6E32E0"/>
                    </a:solidFill>
                    <a:latin typeface="Cambria Math"/>
                  </a:rPr>
                  <a:t> </a:t>
                </a:r>
                <a:r>
                  <a:rPr lang="ru-RU" sz="2000" i="1" dirty="0" smtClean="0">
                    <a:solidFill>
                      <a:srgbClr val="6E32E0"/>
                    </a:solidFill>
                    <a:latin typeface="Cambria Math"/>
                  </a:rPr>
                  <a:t>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>
                            <a:solidFill>
                              <a:srgbClr val="6E32E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6E32E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solidFill>
                          <a:srgbClr val="6E32E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6E32E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i="1">
                        <a:solidFill>
                          <a:srgbClr val="6E32E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6E32E0"/>
                        </a:solidFill>
                        <a:latin typeface="Cambria Math"/>
                        <a:ea typeface="Cambria Math"/>
                      </a:rPr>
                      <m:t> (</m:t>
                    </m:r>
                    <m:r>
                      <a:rPr lang="el-GR" sz="2000" i="1" dirty="0">
                        <a:solidFill>
                          <a:srgbClr val="6E32E0"/>
                        </a:solidFill>
                        <a:latin typeface="Cambria Math"/>
                        <a:cs typeface="Arial"/>
                      </a:rPr>
                      <m:t>𝜇</m:t>
                    </m:r>
                  </m:oMath>
                </a14:m>
                <a:r>
                  <a:rPr lang="en-US" sz="2000" dirty="0">
                    <a:solidFill>
                      <a:srgbClr val="6E32E0"/>
                    </a:solidFill>
                    <a:latin typeface="Arial"/>
                    <a:cs typeface="Arial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6E32E0"/>
                            </a:solidFill>
                            <a:latin typeface="Cambria Math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000" i="1">
                                <a:solidFill>
                                  <a:srgbClr val="6E32E0"/>
                                </a:solidFill>
                                <a:latin typeface="Cambria Math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solidFill>
                                  <a:srgbClr val="6E32E0"/>
                                </a:solidFill>
                                <a:latin typeface="Cambria Math"/>
                                <a:ea typeface="Cambria Math"/>
                                <a:cs typeface="Arial"/>
                              </a:rPr>
                              <m:t>𝞼</m:t>
                            </m:r>
                          </m:e>
                          <m:sup>
                            <m:r>
                              <a:rPr lang="ru-RU" sz="2000" i="1">
                                <a:solidFill>
                                  <a:srgbClr val="6E32E0"/>
                                </a:solidFill>
                                <a:latin typeface="Cambria Math"/>
                                <a:cs typeface="Ari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6E32E0"/>
                            </a:solidFill>
                            <a:latin typeface="Cambria Math"/>
                            <a:cs typeface="Arial"/>
                          </a:rPr>
                          <m:t>𝑛</m:t>
                        </m:r>
                      </m:den>
                    </m:f>
                    <m:r>
                      <a:rPr lang="en-US" sz="2000">
                        <a:solidFill>
                          <a:srgbClr val="6E32E0"/>
                        </a:solidFill>
                        <a:latin typeface="Cambria Math"/>
                        <a:cs typeface="Arial"/>
                      </a:rPr>
                      <m:t>)</m:t>
                    </m:r>
                  </m:oMath>
                </a14:m>
                <a:endParaRPr lang="ru-RU" sz="2000" dirty="0">
                  <a:solidFill>
                    <a:srgbClr val="6E32E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ru-RU" i="1" dirty="0" smtClean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lvl="0"/>
            <a:r>
              <a:rPr lang="ru-RU" dirty="0" smtClean="0"/>
              <a:t>ЦПТ</a:t>
            </a:r>
            <a:endParaRPr lang="ru-RU" dirty="0"/>
          </a:p>
        </p:txBody>
      </p:sp>
      <p:pic>
        <p:nvPicPr>
          <p:cNvPr id="5" name="Google Shape;1089;p10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093" y="2220278"/>
            <a:ext cx="1482126" cy="1566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3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94" y="3074735"/>
            <a:ext cx="1423100" cy="14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45" y="1729341"/>
            <a:ext cx="2721895" cy="26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4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Статистическая гипотеза – это предположение о неизвестном распределении случайных величин, соответствующих каким-либо представлениям о том явлении, которое изучается.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Тестирование гипотез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29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8064000" cy="276999"/>
          </a:xfrm>
        </p:spPr>
        <p:txBody>
          <a:bodyPr/>
          <a:lstStyle/>
          <a:p>
            <a:r>
              <a:rPr lang="ru-RU" dirty="0" smtClean="0"/>
              <a:t>Алгоритм для тестирования гипотез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 smtClean="0">
                    <a:solidFill>
                      <a:schemeClr val="tx1"/>
                    </a:solidFill>
                    <a:latin typeface="IBM Plex Sans" panose="020B0604020202020204" charset="0"/>
                    <a:ea typeface="Roboto" pitchFamily="2" charset="0"/>
                    <a:cs typeface="Rod" pitchFamily="49" charset="-79"/>
                  </a:rPr>
                  <a:t> </a:t>
                </a:r>
                <a:r>
                  <a:rPr lang="ru-RU" dirty="0" smtClean="0"/>
                  <a:t>Формулирование </a:t>
                </a:r>
                <a:r>
                  <a:rPr lang="ru-RU" dirty="0"/>
                  <a:t>нулевой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и  альтернативной гипотез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/>
                  <a:t>Выбор уровня статистической значимости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</a:rPr>
                      <m:t>α</m:t>
                    </m:r>
                  </m:oMath>
                </a14:m>
                <a:endParaRPr lang="ru-RU" dirty="0"/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/>
                  <a:t>Выбор статистического критерия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/>
                  <a:t>Расчет наблюдаемого критерия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/>
                  <a:t>Сравнение табличного и наблюдаемого значения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ru-RU" dirty="0"/>
                  <a:t>Вывод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  <a:defRPr/>
                </a:pPr>
                <a:endParaRPr lang="ru-RU" dirty="0">
                  <a:solidFill>
                    <a:schemeClr val="tx1"/>
                  </a:solidFill>
                  <a:latin typeface="IBM Plex Sans" panose="020B0604020202020204" charset="0"/>
                </a:endParaRP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 smtClean="0"/>
              <a:t>Тестирование гипотез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218819"/>
            <a:ext cx="1619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89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</p:spPr>
            <p:txBody>
              <a:bodyPr/>
              <a:lstStyle/>
              <a:p>
                <a:r>
                  <a:rPr lang="ru-RU" dirty="0"/>
                  <a:t>Формулирование нулевой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и  альтернативной гипотез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  <a:blipFill rotWithShape="1">
                <a:blip r:embed="rId2"/>
                <a:stretch>
                  <a:fillRect l="-1815" t="-26087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ru-RU" i="1" dirty="0">
                    <a:solidFill>
                      <a:srgbClr val="6E32E0"/>
                    </a:solidFill>
                  </a:rPr>
                  <a:t>Нулевая гипотеза</a:t>
                </a:r>
                <a:r>
                  <a:rPr lang="ru-RU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i="1" dirty="0"/>
                  <a:t>- это утверждение о свойствах генеральной совокупности, </a:t>
                </a:r>
                <a:endParaRPr lang="en-US" i="1" dirty="0">
                  <a:latin typeface="Robot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i="1" dirty="0"/>
                  <a:t>которое кажется правдоподобным, но требует проверки.</a:t>
                </a:r>
                <a:endParaRPr lang="en-US" i="1" dirty="0"/>
              </a:p>
              <a:p>
                <a:pPr>
                  <a:lnSpc>
                    <a:spcPct val="150000"/>
                  </a:lnSpc>
                </a:pPr>
                <a:r>
                  <a:rPr lang="ru-RU" i="1" dirty="0">
                    <a:solidFill>
                      <a:srgbClr val="6E32E0"/>
                    </a:solidFill>
                  </a:rPr>
                  <a:t>Альтернативной гипотезой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i="1" dirty="0"/>
                  <a:t>является любая действительная гипотеза,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i="1" dirty="0"/>
                  <a:t> отличная от нулевой.</a:t>
                </a:r>
              </a:p>
              <a:p>
                <a:pPr>
                  <a:lnSpc>
                    <a:spcPct val="150000"/>
                  </a:lnSpc>
                </a:pPr>
                <a:endParaRPr lang="en-US" i="1" dirty="0"/>
              </a:p>
              <a:p>
                <a:pPr>
                  <a:lnSpc>
                    <a:spcPct val="150000"/>
                  </a:lnSpc>
                </a:pPr>
                <a:r>
                  <a:rPr lang="ru-RU" i="1" dirty="0">
                    <a:solidFill>
                      <a:srgbClr val="6E32E0"/>
                    </a:solidFill>
                  </a:rPr>
                  <a:t>Пример 1 : </a:t>
                </a:r>
                <a:r>
                  <a:rPr lang="ru-RU" i="1" dirty="0"/>
                  <a:t>в группе плацебо давление в среднем снизилось на </a:t>
                </a:r>
                <a:r>
                  <a:rPr lang="ru-RU" i="1" dirty="0" smtClean="0"/>
                  <a:t>10 мм </a:t>
                </a:r>
                <a:r>
                  <a:rPr lang="ru-RU" i="1" dirty="0" err="1"/>
                  <a:t>рт.ст</a:t>
                </a:r>
                <a:r>
                  <a:rPr lang="ru-RU" i="1" dirty="0"/>
                  <a:t> ,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i="1" dirty="0"/>
                  <a:t>а в группе на новом препарате за то же время на 25 мм </a:t>
                </a:r>
                <a:r>
                  <a:rPr lang="ru-RU" i="1" dirty="0" err="1"/>
                  <a:t>рт.ст</a:t>
                </a:r>
                <a:r>
                  <a:rPr lang="ru-RU" i="1" dirty="0"/>
                  <a:t>. стоит задача доказать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i="1" dirty="0"/>
                  <a:t>эффективность препарата.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i="1" dirty="0"/>
                  <a:t>:</a:t>
                </a:r>
                <a:r>
                  <a:rPr lang="ru-RU" i="1" dirty="0">
                    <a:latin typeface="Arial"/>
                    <a:cs typeface="Arial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i="1" dirty="0">
                        <a:latin typeface="Arial"/>
                        <a:cs typeface="Arial"/>
                      </a:rPr>
                      <m:t>μ</m:t>
                    </m:r>
                    <m:r>
                      <a:rPr lang="ru-RU" i="1" dirty="0">
                        <a:latin typeface="Cambria Math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Arial"/>
                            <a:cs typeface="Arial"/>
                          </a:rPr>
                          <m:t>μ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endParaRPr lang="ru-RU" i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: </m:t>
                    </m:r>
                    <m:r>
                      <m:rPr>
                        <m:nor/>
                      </m:rPr>
                      <a:rPr lang="el-GR" i="1" dirty="0">
                        <a:latin typeface="Arial"/>
                        <a:cs typeface="Arial"/>
                      </a:rPr>
                      <m:t>μ</m:t>
                    </m:r>
                  </m:oMath>
                </a14:m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Arial"/>
                            <a:cs typeface="Arial"/>
                          </a:rPr>
                          <m:t>μ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endParaRPr lang="ru-RU" i="1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Тестирование гипотез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32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</p:spPr>
            <p:txBody>
              <a:bodyPr/>
              <a:lstStyle/>
              <a:p>
                <a:r>
                  <a:rPr lang="ru-RU" dirty="0" smtClean="0"/>
                  <a:t>Формулирование нулевой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и  альтернативной гипотез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  <a:blipFill rotWithShape="1">
                <a:blip r:embed="rId2"/>
                <a:stretch>
                  <a:fillRect l="-1815" t="-26087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50000"/>
                  </a:lnSpc>
                </a:pPr>
                <a:r>
                  <a:rPr lang="ru-RU" i="1" dirty="0">
                    <a:solidFill>
                      <a:srgbClr val="6E32E0"/>
                    </a:solidFill>
                  </a:rPr>
                  <a:t>Пример 2 : </a:t>
                </a:r>
                <a:r>
                  <a:rPr lang="ru-RU" i="1" dirty="0"/>
                  <a:t>Утверждается, что шарики для подшипников имеют диаметр 10мм</a:t>
                </a:r>
                <a:endParaRPr lang="en-US" i="1" dirty="0"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</a:pPr>
                <a:r>
                  <a:rPr lang="ru-RU" i="1" dirty="0">
                    <a:cs typeface="Times New Roman" pitchFamily="18" charset="0"/>
                  </a:rPr>
                  <a:t>проверить эту гипотезу, если в выборке из </a:t>
                </a:r>
                <a:r>
                  <a:rPr lang="en-US" i="1" dirty="0">
                    <a:cs typeface="Times New Roman" pitchFamily="18" charset="0"/>
                  </a:rPr>
                  <a:t>n</a:t>
                </a:r>
                <a:r>
                  <a:rPr lang="ru-RU" i="1" dirty="0">
                    <a:cs typeface="Times New Roman" pitchFamily="18" charset="0"/>
                  </a:rPr>
                  <a:t>=16 шариков, среднее оказалось равным </a:t>
                </a:r>
                <a:endParaRPr lang="en-US" i="1" dirty="0"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</a:pPr>
                <a:r>
                  <a:rPr lang="ru-RU" i="1" dirty="0">
                    <a:cs typeface="Times New Roman" pitchFamily="18" charset="0"/>
                  </a:rPr>
                  <a:t>10,3</a:t>
                </a:r>
                <a:r>
                  <a:rPr lang="en-US" i="1" dirty="0">
                    <a:cs typeface="Times New Roman" pitchFamily="18" charset="0"/>
                  </a:rPr>
                  <a:t> </a:t>
                </a:r>
                <a:r>
                  <a:rPr lang="ru-RU" i="1" dirty="0">
                    <a:cs typeface="Times New Roman" pitchFamily="18" charset="0"/>
                  </a:rPr>
                  <a:t>мм</a:t>
                </a:r>
                <a:r>
                  <a:rPr lang="en-US" i="1" dirty="0">
                    <a:cs typeface="Times New Roman" pitchFamily="18" charset="0"/>
                  </a:rPr>
                  <a:t>.</a:t>
                </a:r>
                <a:endParaRPr lang="en-US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i="1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Arial"/>
                            <a:cs typeface="Arial"/>
                          </a:rPr>
                          <m:t>μ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ru-RU" i="1" dirty="0">
                        <a:latin typeface="Cambria Math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Arial"/>
                            <a:cs typeface="Arial"/>
                          </a:rPr>
                          <m:t>μ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endParaRPr lang="ru-RU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i="1" dirty="0">
                              <a:latin typeface="Arial"/>
                              <a:cs typeface="Arial"/>
                            </a:rPr>
                            <m:t>μ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ru-RU" i="1" dirty="0">
                          <a:latin typeface="Cambria Math"/>
                          <a:ea typeface="Cambria Math"/>
                        </a:rPr>
                        <m:t>&gt;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i="1" dirty="0">
                              <a:latin typeface="Arial"/>
                              <a:cs typeface="Arial"/>
                            </a:rPr>
                            <m:t>μ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cs typeface="Arial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Тестирование гипотез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83" y="2164080"/>
            <a:ext cx="2920629" cy="195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</p:spPr>
            <p:txBody>
              <a:bodyPr/>
              <a:lstStyle/>
              <a:p>
                <a:r>
                  <a:rPr lang="ru-RU" dirty="0"/>
                  <a:t>Формулирование нулевой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</m:oMath>
                </a14:m>
                <a:r>
                  <a:rPr lang="ru-RU" dirty="0"/>
                  <a:t>и  альтернативной гипотез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0000" y="720000"/>
                <a:ext cx="8064000" cy="276999"/>
              </a:xfrm>
              <a:blipFill rotWithShape="1">
                <a:blip r:embed="rId2"/>
                <a:stretch>
                  <a:fillRect l="-1815" t="-26087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endParaRPr lang="ru-RU" dirty="0"/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i="1" dirty="0"/>
                  <a:t>Новое утверждение всегда вкладывается в альтернативную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>
                        <a:solidFill>
                          <a:srgbClr val="6E32E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i="1" dirty="0">
                  <a:latin typeface="Roboto"/>
                  <a:ea typeface="Roboto"/>
                  <a:cs typeface="Roboto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i="1" dirty="0">
                    <a:latin typeface="IBM Plex Sans" panose="020B0604020202020204" charset="0"/>
                    <a:ea typeface="Roboto"/>
                    <a:cs typeface="Roboto"/>
                  </a:rPr>
                  <a:t>Пока не будет доказано, что нулевая гипотеза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dirty="0">
                            <a:solidFill>
                              <a:srgbClr val="6E32E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i="1" dirty="0">
                    <a:latin typeface="IBM Plex Sans" panose="020B0604020202020204" charset="0"/>
                    <a:ea typeface="Roboto"/>
                    <a:cs typeface="Roboto"/>
                  </a:rPr>
                  <a:t> ложная, она считается истинной</a:t>
                </a:r>
                <a:endParaRPr lang="ru-RU" i="1" dirty="0">
                  <a:solidFill>
                    <a:srgbClr val="6E32E0"/>
                  </a:solidFill>
                  <a:latin typeface="IBM Plex Sans" panose="020B060402020202020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ru-RU" dirty="0"/>
              <a:t>Тестирование гипотез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1745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D4D4DD"/>
      </a:lt2>
      <a:accent1>
        <a:srgbClr val="8D46F6"/>
      </a:accent1>
      <a:accent2>
        <a:srgbClr val="71E76E"/>
      </a:accent2>
      <a:accent3>
        <a:srgbClr val="FCB8FF"/>
      </a:accent3>
      <a:accent4>
        <a:srgbClr val="FD7B55"/>
      </a:accent4>
      <a:accent5>
        <a:srgbClr val="FBEB3B"/>
      </a:accent5>
      <a:accent6>
        <a:srgbClr val="F1EFE4"/>
      </a:accent6>
      <a:hlink>
        <a:srgbClr val="8D4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1240</Words>
  <Application>Microsoft Office PowerPoint</Application>
  <PresentationFormat>Экран (16:9)</PresentationFormat>
  <Paragraphs>248</Paragraphs>
  <Slides>28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IBM Plex Sans SemiBold</vt:lpstr>
      <vt:lpstr>Roboto</vt:lpstr>
      <vt:lpstr>Cambria Math</vt:lpstr>
      <vt:lpstr>IBM Plex Sans</vt:lpstr>
      <vt:lpstr>Rod</vt:lpstr>
      <vt:lpstr>Wingdings</vt:lpstr>
      <vt:lpstr>Times New Roman</vt:lpstr>
      <vt:lpstr>Simple Light</vt:lpstr>
      <vt:lpstr>Макет шаблона GB</vt:lpstr>
      <vt:lpstr>Тестирование гипотез </vt:lpstr>
      <vt:lpstr>План курса</vt:lpstr>
      <vt:lpstr>Что будет на уроке сегодня</vt:lpstr>
      <vt:lpstr>Центральная предельная теорема</vt:lpstr>
      <vt:lpstr>Презентация PowerPoint</vt:lpstr>
      <vt:lpstr>Алгоритм для тестирования гипотез</vt:lpstr>
      <vt:lpstr>Формулирование нулевой  H_(0 )и  альтернативной гипотез H_1</vt:lpstr>
      <vt:lpstr>Формулирование нулевой  H_(0 )и  альтернативной гипотез H_1 </vt:lpstr>
      <vt:lpstr>Формулирование нулевой  H_(0 )и  альтернативной гипотез H_1 </vt:lpstr>
      <vt:lpstr>Выбор уровня статистической значимости α  </vt:lpstr>
      <vt:lpstr>Выбор статистического критерия</vt:lpstr>
      <vt:lpstr>Расчет наблюдаемого критерия </vt:lpstr>
      <vt:lpstr>Сравнение табличного и наблюдаемого  значения. Вывод  </vt:lpstr>
      <vt:lpstr>Варианты ошибок при тестировании гипотез </vt:lpstr>
      <vt:lpstr>Варианты альтернативной гипотезы (z распределение): </vt:lpstr>
      <vt:lpstr>Варианты альтернативной гипотезы (z распределение): </vt:lpstr>
      <vt:lpstr>Этапы проверки гипотезы</vt:lpstr>
      <vt:lpstr>Тестирование гипотезы о средней арифметической нормально распределенной популяции, когда среднее квадратичное отклонение известно </vt:lpstr>
      <vt:lpstr>ПРОДОЛЖЕНИЕ ПРИМЕРА</vt:lpstr>
      <vt:lpstr>P- value</vt:lpstr>
      <vt:lpstr>Пример задачи. Распределение Стьюдента.</vt:lpstr>
      <vt:lpstr>Таблица Стьюдента</vt:lpstr>
      <vt:lpstr>Интерпретация результата pvalue</vt:lpstr>
      <vt:lpstr>Виды статистических гипотез</vt:lpstr>
      <vt:lpstr>Тест Шапиро- Уилка</vt:lpstr>
      <vt:lpstr>QQ- график</vt:lpstr>
      <vt:lpstr>Проверка на нормальность</vt:lpstr>
      <vt:lpstr>Конец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 по шрифтам  Палитра   Знакомство и содержание урока  Слайды для теории  Слайды для визуального контента  Отбивки и цитаты  Графики и таблицы</dc:title>
  <dc:creator>HdTer</dc:creator>
  <cp:lastModifiedBy>RePack by Diakov</cp:lastModifiedBy>
  <cp:revision>197</cp:revision>
  <dcterms:modified xsi:type="dcterms:W3CDTF">2022-09-20T09:21:19Z</dcterms:modified>
</cp:coreProperties>
</file>