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5"/>
  </p:notesMasterIdLst>
  <p:sldIdLst>
    <p:sldId id="259" r:id="rId2"/>
    <p:sldId id="264" r:id="rId3"/>
    <p:sldId id="266" r:id="rId4"/>
    <p:sldId id="495" r:id="rId5"/>
    <p:sldId id="469" r:id="rId6"/>
    <p:sldId id="494" r:id="rId7"/>
    <p:sldId id="496" r:id="rId8"/>
    <p:sldId id="497" r:id="rId9"/>
    <p:sldId id="498" r:id="rId10"/>
    <p:sldId id="499" r:id="rId11"/>
    <p:sldId id="501" r:id="rId12"/>
    <p:sldId id="500" r:id="rId13"/>
    <p:sldId id="502" r:id="rId14"/>
    <p:sldId id="503" r:id="rId15"/>
    <p:sldId id="504" r:id="rId16"/>
    <p:sldId id="505" r:id="rId17"/>
    <p:sldId id="507" r:id="rId18"/>
    <p:sldId id="506" r:id="rId19"/>
    <p:sldId id="509" r:id="rId20"/>
    <p:sldId id="510" r:id="rId21"/>
    <p:sldId id="511" r:id="rId22"/>
    <p:sldId id="512" r:id="rId23"/>
    <p:sldId id="347" r:id="rId24"/>
  </p:sldIdLst>
  <p:sldSz cx="9144000" cy="5143500" type="screen16x9"/>
  <p:notesSz cx="6858000" cy="9144000"/>
  <p:embeddedFontLst>
    <p:embeddedFont>
      <p:font typeface="IBM Plex Sans" panose="020B0604020202020204" charset="0"/>
      <p:regular r:id="rId26"/>
      <p:bold r:id="rId27"/>
      <p:italic r:id="rId28"/>
      <p:boldItalic r:id="rId29"/>
    </p:embeddedFont>
    <p:embeddedFont>
      <p:font typeface="IBM Plex Sans SemiBold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100" d="100"/>
          <a:sy n="100" d="100"/>
        </p:scale>
        <p:origin x="-2124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4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5e2eb929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5e2eb929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c93cbc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c93cbc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10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_1">
    <p:bg>
      <p:bgPr>
        <a:solidFill>
          <a:srgbClr val="5DB56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5" r:id="rId3"/>
    <p:sldLayoutId id="2147483667" r:id="rId4"/>
    <p:sldLayoutId id="2147483672" r:id="rId5"/>
    <p:sldLayoutId id="2147483682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01900" y="1040040"/>
            <a:ext cx="431394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sz="2800" b="1" dirty="0"/>
              <a:t>Сравнение долей. Построение доверительных интервалов.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00" y="846738"/>
            <a:ext cx="4447201" cy="36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Таблица значений критерия Стьюдента</a:t>
            </a:r>
            <a:endParaRPr lang="ru-RU" dirty="0"/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769621"/>
            <a:ext cx="4853306" cy="352044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22405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Интервальная оценка для разности средних арифметических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ru-RU" sz="1400">
                        <a:latin typeface="Cambria Math"/>
                      </a:rPr>
                      <m:t>±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sz="1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ru-RU" sz="1400" i="1">
                        <a:latin typeface="Cambria Math"/>
                      </a:rPr>
                      <m:t>∗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− 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где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и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– дисперсии обеих </a:t>
                </a:r>
                <a:r>
                  <a:rPr lang="ru-RU" dirty="0" smtClean="0"/>
                  <a:t>групп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Δ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– объемы выборок.</a:t>
                </a:r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𝑑𝑓</m:t>
                    </m:r>
                    <m:r>
                      <a:rPr lang="ru-RU" i="1">
                        <a:latin typeface="Cambria Math"/>
                      </a:rPr>
                      <m:t> = 2∗(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−1)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n- </a:t>
                </a:r>
                <a:r>
                  <a:rPr lang="ru-RU" dirty="0" smtClean="0"/>
                  <a:t>объем выборки</a:t>
                </a:r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908" t="-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 smtClean="0"/>
              <a:t>Средние арифметические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39" y="2004060"/>
            <a:ext cx="3361910" cy="228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67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900" y="514260"/>
            <a:ext cx="8064000" cy="553998"/>
          </a:xfrm>
        </p:spPr>
        <p:txBody>
          <a:bodyPr/>
          <a:lstStyle/>
          <a:p>
            <a:r>
              <a:rPr lang="ru-RU" b="1" dirty="0"/>
              <a:t>Интервальная оценка для разности средних арифметических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4280" y="1008540"/>
            <a:ext cx="8064000" cy="3240000"/>
          </a:xfrm>
        </p:spPr>
        <p:txBody>
          <a:bodyPr/>
          <a:lstStyle/>
          <a:p>
            <a:r>
              <a:rPr lang="ru-RU" dirty="0" smtClean="0"/>
              <a:t>Оценить </a:t>
            </a:r>
            <a:r>
              <a:rPr lang="ru-RU" dirty="0"/>
              <a:t>различие в росте между двумя средними арифметическими </a:t>
            </a:r>
            <a:r>
              <a:rPr lang="ru-RU" dirty="0" smtClean="0"/>
              <a:t>популяции </a:t>
            </a:r>
            <a:r>
              <a:rPr lang="en-US" dirty="0" smtClean="0"/>
              <a:t>a 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r>
              <a:rPr lang="ru-RU" dirty="0" smtClean="0"/>
              <a:t> с помощью 95% доверительного интервала.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400174"/>
            <a:ext cx="4770438" cy="340804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254378" y="1605915"/>
                <a:ext cx="1153456" cy="40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Δ</m:t>
                      </m:r>
                      <m:r>
                        <a:rPr lang="ru-RU">
                          <a:latin typeface="Cambria Math"/>
                        </a:rPr>
                        <m:t>±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ru-RU" i="1">
                          <a:latin typeface="Cambria Math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78" y="1605915"/>
                <a:ext cx="1153456" cy="404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63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Продолжение решения задачи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694055"/>
            <a:ext cx="5939790" cy="363347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050444" y="697081"/>
                <a:ext cx="1153456" cy="40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Δ</m:t>
                      </m:r>
                      <m:r>
                        <a:rPr lang="ru-RU">
                          <a:latin typeface="Cambria Math"/>
                        </a:rPr>
                        <m:t>±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ru-RU" i="1">
                          <a:latin typeface="Cambria Math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44" y="697081"/>
                <a:ext cx="1153456" cy="404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050444" y="1460376"/>
                <a:ext cx="4572000" cy="10330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44" y="1460376"/>
                <a:ext cx="4572000" cy="10330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40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Продолжение решения задачи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" y="947737"/>
            <a:ext cx="5370195" cy="1894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1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Доверительный интервал для </a:t>
            </a:r>
            <a:r>
              <a:rPr lang="ru-RU" b="1" dirty="0" smtClean="0"/>
              <a:t>доли. Стандартное отклонение.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 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ru-RU" i="1">
                            <a:latin typeface="Cambria Math"/>
                          </a:rPr>
                          <m:t>(1−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ru-RU" i="1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ru-RU" dirty="0" smtClean="0"/>
              </a:p>
              <a:p>
                <a:endParaRPr lang="ru-RU" dirty="0"/>
              </a:p>
              <a:p>
                <a:pPr>
                  <a:spcAft>
                    <a:spcPts val="600"/>
                  </a:spcAft>
                </a:pPr>
                <a:r>
                  <a:rPr lang="ru-RU" dirty="0" smtClean="0"/>
                  <a:t>В сфере образования страны </a:t>
                </a:r>
                <a:r>
                  <a:rPr lang="en-US" dirty="0" smtClean="0"/>
                  <a:t>X </a:t>
                </a:r>
                <a:r>
                  <a:rPr lang="ru-RU" dirty="0" smtClean="0"/>
                  <a:t>работают </a:t>
                </a:r>
                <a:r>
                  <a:rPr lang="ru-RU" dirty="0"/>
                  <a:t>20% женщин и 80% мужчин</a:t>
                </a:r>
                <a:r>
                  <a:rPr lang="ru-RU" dirty="0" smtClean="0"/>
                  <a:t>. Рассчитать стандартное </a:t>
                </a:r>
                <a:r>
                  <a:rPr lang="ru-RU" dirty="0"/>
                  <a:t>отклонение </a:t>
                </a:r>
                <a:r>
                  <a:rPr lang="ru-RU" dirty="0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доли  </a:t>
                </a:r>
                <a:r>
                  <a:rPr lang="en-US" dirty="0"/>
                  <a:t>p</a:t>
                </a:r>
                <a:r>
                  <a:rPr lang="ru-RU" dirty="0"/>
                  <a:t> = </a:t>
                </a:r>
                <a:r>
                  <a:rPr lang="ru-RU" dirty="0" smtClean="0"/>
                  <a:t>0.2</a:t>
                </a:r>
                <a:endParaRPr lang="ru-RU" dirty="0"/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0.2 (1−0.2)</m:t>
                        </m:r>
                      </m:e>
                    </m:rad>
                  </m:oMath>
                </a14:m>
                <a:r>
                  <a:rPr lang="ru-RU" dirty="0"/>
                  <a:t> = </a:t>
                </a:r>
                <a:r>
                  <a:rPr lang="ru-RU" dirty="0" smtClean="0"/>
                  <a:t>0.4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 smtClean="0"/>
                  <a:t>А </a:t>
                </a:r>
                <a:r>
                  <a:rPr lang="ru-RU" dirty="0"/>
                  <a:t>что будет, если   </a:t>
                </a:r>
                <a:r>
                  <a:rPr lang="en-US" dirty="0"/>
                  <a:t>p</a:t>
                </a:r>
                <a:r>
                  <a:rPr lang="ru-RU" dirty="0"/>
                  <a:t> = 0.5?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0.5 (1−0.5)</m:t>
                        </m:r>
                      </m:e>
                    </m:rad>
                  </m:oMath>
                </a14:m>
                <a:r>
                  <a:rPr lang="ru-RU" dirty="0"/>
                  <a:t> = 0.5, 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для </a:t>
                </a:r>
                <a:r>
                  <a:rPr lang="en-US" dirty="0"/>
                  <a:t>p</a:t>
                </a:r>
                <a:r>
                  <a:rPr lang="ru-RU" dirty="0"/>
                  <a:t> = 0 </a:t>
                </a:r>
                <a:r>
                  <a:rPr lang="ru-RU" dirty="0" smtClean="0"/>
                  <a:t>(в </a:t>
                </a:r>
                <a:r>
                  <a:rPr lang="ru-RU" dirty="0"/>
                  <a:t>коллективе вообще нет  женщин, одни </a:t>
                </a:r>
                <a:r>
                  <a:rPr lang="ru-RU" dirty="0" smtClean="0"/>
                  <a:t>мужчины)</a:t>
                </a:r>
                <a:endParaRPr lang="ru-RU" dirty="0"/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0 (1−0)</m:t>
                        </m:r>
                      </m:e>
                    </m:rad>
                  </m:oMath>
                </a14:m>
                <a:r>
                  <a:rPr lang="ru-RU" dirty="0"/>
                  <a:t> = </a:t>
                </a:r>
                <a:r>
                  <a:rPr lang="ru-RU" dirty="0" smtClean="0"/>
                  <a:t>0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 smtClean="0"/>
                  <a:t>для  </a:t>
                </a:r>
                <a:r>
                  <a:rPr lang="en-US" dirty="0"/>
                  <a:t>p</a:t>
                </a:r>
                <a:r>
                  <a:rPr lang="ru-RU" dirty="0"/>
                  <a:t> = </a:t>
                </a:r>
                <a:r>
                  <a:rPr lang="ru-RU" dirty="0" smtClean="0"/>
                  <a:t>1 (коллективе </a:t>
                </a:r>
                <a:r>
                  <a:rPr lang="ru-RU" dirty="0"/>
                  <a:t>все женщины и совсем нет </a:t>
                </a:r>
                <a:r>
                  <a:rPr lang="ru-RU" dirty="0" smtClean="0"/>
                  <a:t>мужчин)</a:t>
                </a:r>
                <a:endParaRPr lang="ru-RU" dirty="0"/>
              </a:p>
              <a:p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1 (1−1)</m:t>
                        </m:r>
                      </m:e>
                    </m:rad>
                  </m:oMath>
                </a14:m>
                <a:r>
                  <a:rPr lang="ru-RU" dirty="0"/>
                  <a:t> = 0</a:t>
                </a:r>
              </a:p>
              <a:p>
                <a:r>
                  <a:rPr lang="ru-RU" dirty="0"/>
                  <a:t> 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942" r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Работа с долями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66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Стандартная ошибка для доли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          </m:t>
                    </m:r>
                    <m:f>
                      <m:fPr>
                        <m:ctrlPr>
                          <a:rPr lang="ru-RU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/>
                          </a:rPr>
                          <m:t>1∗2+0∗8</m:t>
                        </m:r>
                      </m:num>
                      <m:den>
                        <m:r>
                          <a:rPr lang="ru-RU" sz="16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ru-RU" sz="1600" i="1">
                        <a:latin typeface="Cambria Math"/>
                      </a:rPr>
                      <m:t>=0.2</m:t>
                    </m:r>
                  </m:oMath>
                </a14:m>
                <a:r>
                  <a:rPr lang="ru-RU" sz="1600" i="1" dirty="0"/>
                  <a:t>  </a:t>
                </a:r>
                <a:r>
                  <a:rPr lang="ru-RU" sz="1600" dirty="0"/>
                  <a:t>, т.е</a:t>
                </a:r>
                <a:r>
                  <a:rPr lang="ru-RU" sz="1600" i="1" dirty="0"/>
                  <a:t>.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/>
                      </a:rPr>
                      <m:t>µ=</m:t>
                    </m:r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endParaRPr lang="ru-RU" sz="1600" dirty="0" smtClean="0"/>
              </a:p>
              <a:p>
                <a:endParaRPr lang="ru-RU" sz="1600" dirty="0" smtClean="0"/>
              </a:p>
              <a:p>
                <a:r>
                  <a:rPr lang="ru-RU" dirty="0"/>
                  <a:t>Этим приближением мы пользуемся, когда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∗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 и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∗(1−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больше 5. Это утверждение нарушается при маленьких объемах выборки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r>
                  <a:rPr lang="ru-RU" dirty="0"/>
                  <a:t>  близких к 0 или 1.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50013" y="1558479"/>
                <a:ext cx="1519967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𝑆𝐸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13" y="1558479"/>
                <a:ext cx="1519967" cy="7288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3" y="2388870"/>
            <a:ext cx="4762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324013" y="1746287"/>
                <a:ext cx="1296573" cy="353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ru-RU" i="1">
                            <a:latin typeface="Cambria Math"/>
                          </a:rPr>
                          <m:t>(1−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ru-RU" i="1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13" y="1746287"/>
                <a:ext cx="1296573" cy="353238"/>
              </a:xfrm>
              <a:prstGeom prst="rect">
                <a:avLst/>
              </a:prstGeom>
              <a:blipFill rotWithShape="1">
                <a:blip r:embed="rId5"/>
                <a:stretch>
                  <a:fillRect l="-939" b="-120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43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Построение доверительного интервала для доли. Задача ГГГГГГГГГГГГГГГГ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Построить  </a:t>
                </a:r>
                <a:r>
                  <a:rPr lang="ru-RU" dirty="0"/>
                  <a:t>95% доверительный интервал для истинного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– доли </a:t>
                </a:r>
                <a:r>
                  <a:rPr lang="ru-RU" dirty="0" smtClean="0"/>
                  <a:t>носителей некоторого гена. Объем выборки 100. Доля носителей в выборке составляет 0.2</a:t>
                </a:r>
              </a:p>
              <a:p>
                <a:r>
                  <a:rPr lang="ru-RU" dirty="0" smtClean="0"/>
                  <a:t>100 * 0.2 = 20 и 100 * (1-0.2) = 80 , оба значения </a:t>
                </a:r>
                <a:r>
                  <a:rPr lang="en-US" dirty="0" smtClean="0"/>
                  <a:t>&gt; 5</a:t>
                </a:r>
                <a:endParaRPr lang="ru-RU" dirty="0" smtClean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ru-RU" i="1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ru-RU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𝑆𝐸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0.2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±</m:t>
                    </m:r>
                  </m:oMath>
                </a14:m>
                <a:r>
                  <a:rPr lang="ru-RU" dirty="0"/>
                  <a:t>1.96*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0.2(1−0.2)</m:t>
                            </m:r>
                          </m:num>
                          <m:den>
                            <m:r>
                              <a:rPr lang="ru-RU" i="1">
                                <a:latin typeface="Cambria Math"/>
                              </a:rPr>
                              <m:t>100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dirty="0"/>
                  <a:t>  = 0.2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± </m:t>
                    </m:r>
                  </m:oMath>
                </a14:m>
                <a:r>
                  <a:rPr lang="ru-RU" dirty="0" smtClean="0"/>
                  <a:t>0.08</a:t>
                </a:r>
              </a:p>
              <a:p>
                <a:endParaRPr lang="ru-RU" dirty="0"/>
              </a:p>
              <a:p>
                <a:r>
                  <a:rPr lang="ru-RU" dirty="0"/>
                  <a:t>[0.1216; 0.2784] </a:t>
                </a:r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В процентах: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[</a:t>
                </a:r>
                <a:r>
                  <a:rPr lang="ru-RU" dirty="0"/>
                  <a:t>12,16% ;  27,84%]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 r="-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00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Маленькие объемы выборок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Если не выполняются условия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∗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dirty="0"/>
                  <a:t> &gt; 5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∗(1 − 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)  </m:t>
                    </m:r>
                  </m:oMath>
                </a14:m>
                <a:r>
                  <a:rPr lang="ru-RU" dirty="0"/>
                  <a:t>&gt; </a:t>
                </a:r>
                <a:r>
                  <a:rPr lang="ru-RU" dirty="0" smtClean="0"/>
                  <a:t>5, используют биномиальное распределение.</a:t>
                </a:r>
              </a:p>
              <a:p>
                <a:endParaRPr lang="ru-RU" dirty="0"/>
              </a:p>
              <a:p>
                <a:r>
                  <a:rPr lang="ru-RU" dirty="0" smtClean="0"/>
                  <a:t>формула Бернулли:</a:t>
                </a:r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800" i="1">
                            <a:latin typeface="Cambria Math"/>
                          </a:rPr>
                          <m:t>С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ru-RU" sz="18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ru-RU" sz="1800" i="1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ru-RU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ru-RU" sz="18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ru-RU" sz="1800" i="1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ru-RU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ru-RU" sz="1800" i="1">
                            <a:latin typeface="Cambria Math"/>
                          </a:rPr>
                          <m:t>𝑛</m:t>
                        </m:r>
                        <m:r>
                          <a:rPr lang="ru-RU" sz="1800" i="1">
                            <a:latin typeface="Cambria Math"/>
                          </a:rPr>
                          <m:t>−</m:t>
                        </m:r>
                        <m:r>
                          <a:rPr lang="ru-RU" sz="18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ru-RU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endParaRPr lang="ru-RU" dirty="0"/>
              </a:p>
              <a:p>
                <a:r>
                  <a:rPr lang="ru-RU" dirty="0" smtClean="0"/>
                  <a:t>графический метод:</a:t>
                </a:r>
              </a:p>
              <a:p>
                <a:r>
                  <a:rPr lang="ru-RU" dirty="0" smtClean="0"/>
                  <a:t>ГГ</a:t>
                </a:r>
              </a:p>
              <a:p>
                <a:r>
                  <a:rPr lang="ru-RU" dirty="0" smtClean="0"/>
                  <a:t>Ни у одного из 30 пациентов препарат не </a:t>
                </a:r>
              </a:p>
              <a:p>
                <a:r>
                  <a:rPr lang="ru-RU" dirty="0" smtClean="0"/>
                  <a:t>вызвал побочного эффекта.  Оценить истинную </a:t>
                </a:r>
              </a:p>
              <a:p>
                <a:r>
                  <a:rPr lang="ru-RU" dirty="0"/>
                  <a:t>д</a:t>
                </a:r>
                <a:r>
                  <a:rPr lang="ru-RU" dirty="0" smtClean="0"/>
                  <a:t>олю пациентов в популяции, у которых препарат 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в</a:t>
                </a:r>
                <a:r>
                  <a:rPr lang="ru-RU" dirty="0" smtClean="0"/>
                  <a:t>ызовет  побочный эффект.</a:t>
                </a:r>
              </a:p>
              <a:p>
                <a:pPr>
                  <a:spcAft>
                    <a:spcPts val="1200"/>
                  </a:spcAft>
                </a:pPr>
                <a:r>
                  <a:rPr lang="ru-RU" sz="1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30</m:t>
                        </m:r>
                      </m:den>
                    </m:f>
                    <m:r>
                      <a:rPr lang="ru-RU" sz="1400" i="1">
                        <a:latin typeface="Cambria Math"/>
                      </a:rPr>
                      <m:t>=0</m:t>
                    </m:r>
                  </m:oMath>
                </a14:m>
                <a:endParaRPr lang="ru-RU" sz="1400" dirty="0" smtClean="0"/>
              </a:p>
              <a:p>
                <a:r>
                  <a:rPr lang="ru-RU" dirty="0" smtClean="0"/>
                  <a:t> от </a:t>
                </a:r>
                <a:r>
                  <a:rPr lang="ru-RU" dirty="0"/>
                  <a:t>0 до 0.13 </a:t>
                </a:r>
              </a:p>
              <a:p>
                <a:r>
                  <a:rPr lang="ru-RU" dirty="0" smtClean="0"/>
                  <a:t> </a:t>
                </a:r>
                <a:r>
                  <a:rPr lang="ru-RU" dirty="0"/>
                  <a:t>в процентах от 0% до 13%</a:t>
                </a:r>
                <a:endParaRPr lang="ru-RU" dirty="0" smtClean="0"/>
              </a:p>
              <a:p>
                <a:endParaRPr lang="ru-RU" sz="1800" dirty="0"/>
              </a:p>
              <a:p>
                <a:endParaRPr lang="ru-RU" sz="1800" dirty="0" smtClean="0"/>
              </a:p>
              <a:p>
                <a:endParaRPr lang="ru-RU" sz="1800" dirty="0"/>
              </a:p>
              <a:p>
                <a:endParaRPr lang="ru-RU" sz="1800" dirty="0" smtClean="0"/>
              </a:p>
              <a:p>
                <a:endParaRPr lang="ru-RU" sz="1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 b="-1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5" name="Подзаголовок 3"/>
          <p:cNvSpPr txBox="1">
            <a:spLocks/>
          </p:cNvSpPr>
          <p:nvPr/>
        </p:nvSpPr>
        <p:spPr>
          <a:xfrm>
            <a:off x="692400" y="3048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ru-RU" dirty="0" smtClean="0"/>
              <a:t>Работа с долями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42" y="1645920"/>
            <a:ext cx="3373438" cy="28270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561964" y="4501188"/>
            <a:ext cx="4176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Пример из книги «Медико - биологическая статистика» С.Гланц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63702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У 1 из 5 пациентов, принимавших участие в клинических исследованиях, препарат вызвал побочный эффект. Оценить истинное значение доли пациентов в популяции, у которых препарат вызовет побочный эффект.</a:t>
                </a:r>
                <a:endParaRPr lang="ru-RU" dirty="0"/>
              </a:p>
              <a:p>
                <a:endParaRPr lang="ru-RU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𝑛</m:t>
                      </m:r>
                      <m:r>
                        <a:rPr lang="en-US" sz="1400" i="1" dirty="0" smtClean="0">
                          <a:latin typeface="Cambria Math"/>
                        </a:rPr>
                        <m:t>∗</m:t>
                      </m:r>
                      <m:r>
                        <a:rPr lang="en-US" sz="1400" i="1" dirty="0" smtClean="0">
                          <a:latin typeface="Cambria Math"/>
                        </a:rPr>
                        <m:t>𝑝</m:t>
                      </m:r>
                      <m:r>
                        <a:rPr lang="en-US" sz="1400" i="1" dirty="0" smtClean="0">
                          <a:latin typeface="Cambria Math"/>
                        </a:rPr>
                        <m:t> = 5∗ 0.2= 1</m:t>
                      </m:r>
                    </m:oMath>
                  </m:oMathPara>
                </a14:m>
                <a:endParaRPr lang="en-US" sz="1400" dirty="0" smtClean="0"/>
              </a:p>
              <a:p>
                <a:r>
                  <a:rPr lang="en-US" sz="1400" dirty="0" smtClean="0"/>
                  <a:t>1&lt;5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1600" i="1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ru-RU" sz="1600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r>
                        <a:rPr lang="ru-RU" sz="1600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ru-RU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ru-RU" sz="16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ru-RU" sz="1600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ru-RU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ru-RU" sz="1600" i="1">
                              <a:latin typeface="Cambria Math"/>
                            </a:rPr>
                            <m:t>𝑛</m:t>
                          </m:r>
                          <m:r>
                            <a:rPr lang="ru-RU" sz="1600" i="1">
                              <a:latin typeface="Cambria Math"/>
                            </a:rPr>
                            <m:t>−</m:t>
                          </m:r>
                          <m:r>
                            <a:rPr lang="ru-RU" sz="16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0.32768 </a:t>
                </a:r>
                <a:r>
                  <a:rPr lang="ru-RU" dirty="0" smtClean="0"/>
                  <a:t>+</a:t>
                </a:r>
                <a:r>
                  <a:rPr lang="ru-RU" dirty="0" smtClean="0"/>
                  <a:t>0.4096</a:t>
                </a:r>
                <a:r>
                  <a:rPr lang="ru-RU" smtClean="0"/>
                  <a:t>+ </a:t>
                </a:r>
                <a:r>
                  <a:rPr lang="ru-RU" smtClean="0"/>
                  <a:t>0.2048</a:t>
                </a:r>
                <a:r>
                  <a:rPr lang="ru-RU" sz="1100" smtClean="0">
                    <a:latin typeface="Calibri"/>
                    <a:cs typeface="Times New Roman"/>
                  </a:rPr>
                  <a:t> </a:t>
                </a:r>
                <a:r>
                  <a:rPr lang="ru-RU" smtClean="0"/>
                  <a:t>= </a:t>
                </a:r>
                <a:r>
                  <a:rPr lang="ru-RU" dirty="0"/>
                  <a:t>0.94208 </a:t>
                </a:r>
              </a:p>
              <a:p>
                <a:endParaRPr lang="ru-RU" dirty="0"/>
              </a:p>
              <a:p>
                <a:r>
                  <a:rPr lang="ru-RU" dirty="0"/>
                  <a:t>94% интервал составляет 0 – 0.4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362" t="-1695" r="-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09405"/>
              </p:ext>
            </p:extLst>
          </p:nvPr>
        </p:nvGraphicFramePr>
        <p:xfrm>
          <a:off x="2576875" y="1871535"/>
          <a:ext cx="6077585" cy="1472184"/>
        </p:xfrm>
        <a:graphic>
          <a:graphicData uri="http://schemas.openxmlformats.org/drawingml/2006/table">
            <a:tbl>
              <a:tblPr firstRow="1" firstCol="1" bandRow="1">
                <a:tableStyleId>{2B57BD6A-21EC-4B81-8FC2-2AB23DB89556}</a:tableStyleId>
              </a:tblPr>
              <a:tblGrid>
                <a:gridCol w="1059180"/>
                <a:gridCol w="1350010"/>
                <a:gridCol w="1350010"/>
                <a:gridCol w="23183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Значение СВ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Доля в выборке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Вероятность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Накопленная вероятность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0.32768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0.32768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0.4096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0.73728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0.2048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0.94208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0.0512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0.99328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0.0064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0.99968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0.00032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79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8"/>
          <p:cNvCxnSpPr>
            <a:stCxn id="265" idx="4"/>
          </p:cNvCxnSpPr>
          <p:nvPr/>
        </p:nvCxnSpPr>
        <p:spPr>
          <a:xfrm>
            <a:off x="715775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8"/>
          <p:cNvCxnSpPr>
            <a:stCxn id="268" idx="4"/>
            <a:endCxn id="270" idx="0"/>
          </p:cNvCxnSpPr>
          <p:nvPr/>
        </p:nvCxnSpPr>
        <p:spPr>
          <a:xfrm>
            <a:off x="715791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48"/>
          <p:cNvSpPr txBox="1">
            <a:spLocks noGrp="1"/>
          </p:cNvSpPr>
          <p:nvPr>
            <p:ph type="subTitle" idx="1"/>
          </p:nvPr>
        </p:nvSpPr>
        <p:spPr>
          <a:xfrm>
            <a:off x="1008000" y="1291757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Расчет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39991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39989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2"/>
          </p:nvPr>
        </p:nvSpPr>
        <p:spPr>
          <a:xfrm>
            <a:off x="1015620" y="219809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Дискретные распределения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3"/>
          </p:nvPr>
        </p:nvSpPr>
        <p:spPr>
          <a:xfrm>
            <a:off x="995121" y="3131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Разведочный анализ</a:t>
            </a:r>
            <a:r>
              <a:rPr lang="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4"/>
          </p:nvPr>
        </p:nvSpPr>
        <p:spPr>
          <a:xfrm>
            <a:off x="1001561" y="3966812"/>
            <a:ext cx="1220045" cy="75973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Непрерывная случайная величина</a:t>
            </a:r>
            <a:endParaRPr dirty="0">
              <a:sym typeface="IBM Plex Sans"/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</a:t>
            </a:r>
            <a:endParaRPr dirty="0"/>
          </a:p>
        </p:txBody>
      </p:sp>
      <p:cxnSp>
        <p:nvCxnSpPr>
          <p:cNvPr id="277" name="Google Shape;277;p48"/>
          <p:cNvCxnSpPr>
            <a:stCxn id="278" idx="4"/>
            <a:endCxn id="279" idx="0"/>
          </p:cNvCxnSpPr>
          <p:nvPr/>
        </p:nvCxnSpPr>
        <p:spPr>
          <a:xfrm>
            <a:off x="282178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8"/>
          <p:cNvCxnSpPr>
            <a:stCxn id="279" idx="4"/>
            <a:endCxn id="281" idx="0"/>
          </p:cNvCxnSpPr>
          <p:nvPr/>
        </p:nvCxnSpPr>
        <p:spPr>
          <a:xfrm>
            <a:off x="282180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8"/>
          <p:cNvCxnSpPr>
            <a:stCxn id="281" idx="4"/>
            <a:endCxn id="283" idx="0"/>
          </p:cNvCxnSpPr>
          <p:nvPr/>
        </p:nvCxnSpPr>
        <p:spPr>
          <a:xfrm>
            <a:off x="282180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311401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/>
              <a:t>Тестирование </a:t>
            </a:r>
            <a:r>
              <a:rPr lang="ru-RU" dirty="0" smtClean="0"/>
              <a:t>гипотез. Параметрические тесты</a:t>
            </a:r>
            <a:endParaRPr dirty="0">
              <a:solidFill>
                <a:schemeClr val="lt2"/>
              </a:solidFill>
              <a:sym typeface="IBM Plex Sans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4598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64600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264600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4600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subTitle" idx="2"/>
          </p:nvPr>
        </p:nvSpPr>
        <p:spPr>
          <a:xfrm>
            <a:off x="311401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ru-RU" dirty="0"/>
              <a:t>Сравнение долей. Построение </a:t>
            </a:r>
            <a:r>
              <a:rPr lang="ru-RU" dirty="0" smtClean="0"/>
              <a:t>доверительных интервалов</a:t>
            </a:r>
            <a:endParaRPr lang="ru-RU" dirty="0"/>
          </a:p>
        </p:txBody>
      </p:sp>
      <p:cxnSp>
        <p:nvCxnSpPr>
          <p:cNvPr id="288" name="Google Shape;288;p48"/>
          <p:cNvCxnSpPr>
            <a:stCxn id="289" idx="4"/>
            <a:endCxn id="290" idx="0"/>
          </p:cNvCxnSpPr>
          <p:nvPr/>
        </p:nvCxnSpPr>
        <p:spPr>
          <a:xfrm>
            <a:off x="4927813" y="1791601"/>
            <a:ext cx="16" cy="46085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8"/>
          <p:cNvCxnSpPr>
            <a:stCxn id="290" idx="4"/>
            <a:endCxn id="292" idx="0"/>
          </p:cNvCxnSpPr>
          <p:nvPr/>
        </p:nvCxnSpPr>
        <p:spPr>
          <a:xfrm>
            <a:off x="4927829" y="2604055"/>
            <a:ext cx="0" cy="5204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8"/>
          <p:cNvCxnSpPr>
            <a:stCxn id="292" idx="4"/>
            <a:endCxn id="294" idx="0"/>
          </p:cNvCxnSpPr>
          <p:nvPr/>
        </p:nvCxnSpPr>
        <p:spPr>
          <a:xfrm>
            <a:off x="4927829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48"/>
          <p:cNvSpPr/>
          <p:nvPr/>
        </p:nvSpPr>
        <p:spPr>
          <a:xfrm>
            <a:off x="4752013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752029" y="2252455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52029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752026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20038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4"/>
          </p:nvPr>
        </p:nvSpPr>
        <p:spPr>
          <a:xfrm>
            <a:off x="5220038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9" name="Google Shape;299;p48"/>
          <p:cNvCxnSpPr>
            <a:stCxn id="300" idx="4"/>
            <a:endCxn id="301" idx="0"/>
          </p:cNvCxnSpPr>
          <p:nvPr/>
        </p:nvCxnSpPr>
        <p:spPr>
          <a:xfrm>
            <a:off x="703383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8"/>
          <p:cNvCxnSpPr>
            <a:stCxn id="301" idx="4"/>
            <a:endCxn id="303" idx="0"/>
          </p:cNvCxnSpPr>
          <p:nvPr/>
        </p:nvCxnSpPr>
        <p:spPr>
          <a:xfrm>
            <a:off x="703385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48"/>
          <p:cNvCxnSpPr>
            <a:stCxn id="303" idx="4"/>
            <a:endCxn id="305" idx="0"/>
          </p:cNvCxnSpPr>
          <p:nvPr/>
        </p:nvCxnSpPr>
        <p:spPr>
          <a:xfrm>
            <a:off x="703385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732606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685803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685805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05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05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732606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732606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732606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265;p48"/>
          <p:cNvSpPr/>
          <p:nvPr/>
        </p:nvSpPr>
        <p:spPr>
          <a:xfrm>
            <a:off x="539975" y="22822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" name="Google Shape;264;p48"/>
          <p:cNvCxnSpPr/>
          <p:nvPr/>
        </p:nvCxnSpPr>
        <p:spPr>
          <a:xfrm>
            <a:off x="715775" y="262743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64;p48"/>
          <p:cNvCxnSpPr/>
          <p:nvPr/>
        </p:nvCxnSpPr>
        <p:spPr>
          <a:xfrm>
            <a:off x="721065" y="347601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65;p48"/>
          <p:cNvSpPr/>
          <p:nvPr/>
        </p:nvSpPr>
        <p:spPr>
          <a:xfrm>
            <a:off x="539975" y="31182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" name="Google Shape;265;p48"/>
          <p:cNvSpPr/>
          <p:nvPr/>
        </p:nvSpPr>
        <p:spPr>
          <a:xfrm>
            <a:off x="539975" y="396681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" name="Google Shape;265;p48"/>
          <p:cNvSpPr/>
          <p:nvPr/>
        </p:nvSpPr>
        <p:spPr>
          <a:xfrm>
            <a:off x="2645988" y="1446916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12418" y="2282433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159078" y="1460116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3104284" y="3980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3063578" y="31245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266;p48"/>
          <p:cNvSpPr/>
          <p:nvPr/>
        </p:nvSpPr>
        <p:spPr>
          <a:xfrm>
            <a:off x="2646004" y="2275833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Сравнение долей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ru-RU" i="1">
                          <a:latin typeface="Cambria Math"/>
                        </a:rPr>
                        <m:t>, где </m:t>
                      </m:r>
                      <m:r>
                        <a:rPr lang="ru-RU" i="1">
                          <a:latin typeface="Cambria Math"/>
                        </a:rPr>
                        <m:t>𝑝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latin typeface="Cambria Math"/>
                        </a:rPr>
                        <m:t> ,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 smtClean="0"/>
                  <a:t> Критерий </a:t>
                </a:r>
                <a:r>
                  <a:rPr lang="en-US" dirty="0" smtClean="0"/>
                  <a:t>Z </a:t>
                </a:r>
                <a:r>
                  <a:rPr lang="ru-RU" dirty="0" smtClean="0"/>
                  <a:t>с поправкой </a:t>
                </a:r>
                <a:r>
                  <a:rPr lang="ru-RU" dirty="0"/>
                  <a:t>Йейтса на </a:t>
                </a:r>
                <a:r>
                  <a:rPr lang="ru-RU" dirty="0" smtClean="0"/>
                  <a:t>непрерывность:</a:t>
                </a:r>
              </a:p>
              <a:p>
                <a:endParaRPr lang="ru-RU" dirty="0"/>
              </a:p>
              <a:p>
                <a:r>
                  <a:rPr lang="ru-RU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𝑧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)∗ (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756" t="-1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9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Задача. Сравнение долей.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Есть две группы студентов объемом 56 и 61, которые сдают международный экзамен на знание иностранного языка. Максимальное число  баллов за тест 120. Высокая оценка считается выше 100 баллов. В первой группе высокую оценку получили  7 студентов, а во второй 22. Есть ли статистически значимые различия в долях студентов этих двух групп, </a:t>
                </a:r>
                <a:r>
                  <a:rPr lang="ru-RU" dirty="0"/>
                  <a:t>сдавших тест на высокий балл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Решение: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=56</m:t>
                    </m:r>
                  </m:oMath>
                </a14:m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     </m:t>
                        </m:r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=7</m:t>
                    </m:r>
                  </m:oMath>
                </a14:m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    </m:t>
                        </m:r>
                        <m:r>
                          <a:rPr lang="ru-RU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ru-RU" sz="1400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56</m:t>
                        </m:r>
                      </m:den>
                    </m:f>
                  </m:oMath>
                </a14:m>
                <a:endParaRPr lang="ru-RU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=61     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=22</m:t>
                    </m:r>
                  </m:oMath>
                </a14:m>
                <a:r>
                  <a:rPr lang="ru-RU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     </m:t>
                        </m:r>
                        <m:acc>
                          <m:accPr>
                            <m:chr m:val="̂"/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22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61</m:t>
                        </m:r>
                      </m:den>
                    </m:f>
                  </m:oMath>
                </a14:m>
                <a:endParaRPr lang="ru-RU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7+22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56+61</m:t>
                        </m:r>
                      </m:den>
                    </m:f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29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117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:endParaRPr lang="ru-RU" sz="1400" dirty="0"/>
              </a:p>
              <a:p>
                <a:r>
                  <a:rPr lang="ru-RU" sz="1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/>
                        </a:rPr>
                        <m:t>𝑧</m:t>
                      </m:r>
                      <m:r>
                        <a:rPr lang="ru-RU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56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22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61</m:t>
                                  </m:r>
                                </m:den>
                              </m:f>
                            </m:e>
                          </m:d>
                          <m:r>
                            <a:rPr lang="ru-RU" sz="1400" i="1"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400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/>
                                </a:rPr>
                                <m:t>56</m:t>
                              </m:r>
                            </m:den>
                          </m:f>
                          <m:r>
                            <a:rPr lang="ru-RU" sz="1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/>
                                </a:rPr>
                                <m:t>61</m:t>
                              </m:r>
                            </m:den>
                          </m:f>
                          <m:r>
                            <a:rPr lang="ru-RU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29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117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29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117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)∗ (</m:t>
                              </m:r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56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61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ru-RU" sz="1400" i="1">
                          <a:latin typeface="Cambria Math"/>
                        </a:rPr>
                        <m:t>≈2.725</m:t>
                      </m:r>
                    </m:oMath>
                  </m:oMathPara>
                </a14:m>
                <a:endParaRPr lang="ru-RU" sz="1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 r="-1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973448"/>
            <a:ext cx="2156460" cy="241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2385058"/>
            <a:ext cx="2138998" cy="117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06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Интервал для разности долей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7620" y="1260000"/>
                <a:ext cx="8064000" cy="3240000"/>
              </a:xfrm>
            </p:spPr>
            <p:txBody>
              <a:bodyPr/>
              <a:lstStyle/>
              <a:p>
                <a:r>
                  <a:rPr lang="ru-RU" dirty="0" smtClean="0"/>
                  <a:t>На одном сайте из 153 посетителей 75  оформили заказ, а на другом сайте из 120 посетителей заказ оформили 50 человек. Оценить с </a:t>
                </a:r>
                <a:r>
                  <a:rPr lang="ru-RU" dirty="0"/>
                  <a:t>помощью доверительного интервала разность долей покупателей, совершивших покупку</a:t>
                </a:r>
                <a:r>
                  <a:rPr lang="ru-RU" dirty="0" smtClean="0"/>
                  <a:t>.</a:t>
                </a:r>
              </a:p>
              <a:p>
                <a:endParaRPr lang="ru-RU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75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153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=0.490,</m:t>
                      </m:r>
                    </m:oMath>
                  </m:oMathPara>
                </a14:m>
                <a:endParaRPr lang="ru-RU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120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=0.417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=0.490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/>
                  <a:t>0.417 = </a:t>
                </a:r>
                <a:r>
                  <a:rPr lang="ru-RU" dirty="0" smtClean="0"/>
                  <a:t>0.073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общ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общ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ru-RU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i="1" dirty="0" smtClean="0"/>
              </a:p>
              <a:p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0.458∗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1−0.458</m:t>
                            </m:r>
                          </m:e>
                        </m:d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</a:rPr>
                                  <m:t>153</m:t>
                                </m:r>
                              </m:den>
                            </m:f>
                            <m:r>
                              <a:rPr lang="ru-RU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</a:rPr>
                                  <m:t>120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ru-RU" i="1">
                        <a:latin typeface="Cambria Math"/>
                      </a:rPr>
                      <m:t>=0.06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  <a:p>
                <a:r>
                  <a:rPr lang="ru-RU" dirty="0"/>
                  <a:t>0.073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±</m:t>
                    </m:r>
                  </m:oMath>
                </a14:m>
                <a:r>
                  <a:rPr lang="ru-RU" dirty="0"/>
                  <a:t>1.96*0.06</a:t>
                </a: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/>
                      </a:rPr>
                      <m:t>⇒</m:t>
                    </m:r>
                    <m:r>
                      <a:rPr lang="en-US" b="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[ </a:t>
                </a:r>
                <a:r>
                  <a:rPr lang="ru-RU" dirty="0"/>
                  <a:t>-0.045;  0.009</a:t>
                </a:r>
                <a:r>
                  <a:rPr lang="en-US" dirty="0"/>
                  <a:t>]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7620" y="1260000"/>
                <a:ext cx="8064000" cy="3240000"/>
              </a:xfrm>
              <a:blipFill rotWithShape="1">
                <a:blip r:embed="rId2"/>
                <a:stretch>
                  <a:fillRect l="-1209" t="-1507" b="-4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55" y="1964271"/>
            <a:ext cx="3377565" cy="16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7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Сравнение долей. Построение доверительных </a:t>
            </a:r>
            <a:r>
              <a:rPr lang="ru-RU" dirty="0" smtClean="0"/>
              <a:t>интервалов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</a:t>
            </a: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будет на уроке </a:t>
            </a: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сегодня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"/>
          </p:nvPr>
        </p:nvSpPr>
        <p:spPr>
          <a:xfrm>
            <a:off x="486124" y="1084454"/>
            <a:ext cx="5501926" cy="227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Доверительный интервал для средних </a:t>
            </a:r>
            <a:r>
              <a:rPr lang="ru-RU" sz="1200" dirty="0" smtClean="0">
                <a:solidFill>
                  <a:schemeClr val="tx1"/>
                </a:solidFill>
              </a:rPr>
              <a:t>арифметических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Интервальная </a:t>
            </a:r>
            <a:r>
              <a:rPr lang="ru-RU" sz="1200" dirty="0">
                <a:solidFill>
                  <a:schemeClr val="tx1"/>
                </a:solidFill>
              </a:rPr>
              <a:t>оценка для разности средних арифметических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Доверительный </a:t>
            </a:r>
            <a:r>
              <a:rPr lang="ru-RU" sz="1200" dirty="0">
                <a:solidFill>
                  <a:schemeClr val="tx1"/>
                </a:solidFill>
              </a:rPr>
              <a:t>интервал для доли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Маленькие </a:t>
            </a:r>
            <a:r>
              <a:rPr lang="ru-RU" sz="1200" dirty="0">
                <a:solidFill>
                  <a:schemeClr val="tx1"/>
                </a:solidFill>
              </a:rPr>
              <a:t>объемы выборок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Сравнение </a:t>
            </a:r>
            <a:r>
              <a:rPr lang="ru-RU" sz="1200" dirty="0">
                <a:solidFill>
                  <a:schemeClr val="tx1"/>
                </a:solidFill>
              </a:rPr>
              <a:t>долей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Интервал </a:t>
            </a:r>
            <a:r>
              <a:rPr lang="ru-RU" sz="1200" dirty="0">
                <a:solidFill>
                  <a:schemeClr val="tx1"/>
                </a:solidFill>
              </a:rPr>
              <a:t>для разности долей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 урока</a:t>
            </a:r>
            <a:endParaRPr dirty="0"/>
          </a:p>
        </p:txBody>
      </p:sp>
      <p:pic>
        <p:nvPicPr>
          <p:cNvPr id="5" name="Google Shape;1088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923" y="2397604"/>
            <a:ext cx="1156115" cy="16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Какую задачу решает доверительный интервал?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Идея доверительного интервала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70" y="1280794"/>
            <a:ext cx="2942590" cy="2971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8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b="1" dirty="0"/>
              <a:t>Доверительный интервал для средних арифметических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(1-α) = 0.95 , т.е. α =0.05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ru-RU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 smtClean="0"/>
                  <a:t>  , если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  <m:r>
                      <a:rPr lang="ru-RU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генеральной </a:t>
                </a:r>
                <a:r>
                  <a:rPr lang="ru-RU" dirty="0" smtClean="0"/>
                  <a:t>совокупности известна, </a:t>
                </a:r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ru-RU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  <m:r>
                      <a:rPr lang="ru-RU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генеральной совокупности неизвестна</a:t>
                </a:r>
                <a:r>
                  <a:rPr lang="ru-RU" dirty="0"/>
                  <a:t>, </a:t>
                </a:r>
                <a:r>
                  <a:rPr lang="ru-RU" dirty="0" smtClean="0"/>
                  <a:t>тогда</a:t>
                </a:r>
              </a:p>
              <a:p>
                <a:r>
                  <a:rPr lang="ru-RU" dirty="0" smtClean="0"/>
                  <a:t>вычисляем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</m:oMath>
                </a14:m>
                <a:r>
                  <a:rPr lang="ru-RU" dirty="0"/>
                  <a:t> по выборке, используя формулу для несмещенного </a:t>
                </a:r>
                <a:endParaRPr lang="ru-RU" dirty="0" smtClean="0"/>
              </a:p>
              <a:p>
                <a:r>
                  <a:rPr lang="ru-RU" dirty="0" smtClean="0"/>
                  <a:t>стандартного </a:t>
                </a:r>
                <a:r>
                  <a:rPr lang="ru-RU" dirty="0"/>
                  <a:t>отклонения, или функция в </a:t>
                </a:r>
                <a:r>
                  <a:rPr lang="en-US" dirty="0"/>
                  <a:t>Python std</a:t>
                </a:r>
                <a:r>
                  <a:rPr lang="ru-RU" dirty="0"/>
                  <a:t> (</a:t>
                </a:r>
                <a:r>
                  <a:rPr lang="en-US" dirty="0"/>
                  <a:t>x</a:t>
                </a:r>
                <a:r>
                  <a:rPr lang="ru-RU" dirty="0"/>
                  <a:t>, </a:t>
                </a:r>
                <a:r>
                  <a:rPr lang="en-US" dirty="0"/>
                  <a:t>ddf</a:t>
                </a:r>
                <a:r>
                  <a:rPr lang="ru-RU" dirty="0"/>
                  <a:t> =1).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 smtClean="0"/>
              <a:t>Среднее арифметическое</a:t>
            </a:r>
            <a:endParaRPr lang="ru-RU" dirty="0"/>
          </a:p>
        </p:txBody>
      </p:sp>
      <p:pic>
        <p:nvPicPr>
          <p:cNvPr id="5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173480"/>
            <a:ext cx="234696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" y="2749867"/>
            <a:ext cx="2735580" cy="197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51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Доверительный интервал. Сигма совокупности известна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/>
                  <a:t>          Известно</a:t>
                </a:r>
                <a:r>
                  <a:rPr lang="ru-RU" dirty="0"/>
                  <a:t>, что генеральная совокупность распределена нормально со средним квадратичным  5. Найти доверительный интервал для оценки среднего арифметического с надежностью 0,95, если выборочная средняя М =24.15, а объем выборки 100.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sz="1400" i="1">
                            <a:latin typeface="Cambria Math"/>
                          </a:rPr>
                          <m:t>Х</m:t>
                        </m:r>
                      </m:e>
                    </m:acc>
                    <m:r>
                      <a:rPr lang="ru-RU" sz="1400" i="1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sz="1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ru-RU" sz="14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sz="14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sz="1400" dirty="0"/>
                  <a:t>   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 r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42" y="1722120"/>
            <a:ext cx="2537777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 smtClean="0"/>
              <a:t>Среднее арифметическое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9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Таблица  </a:t>
            </a:r>
            <a:r>
              <a:rPr lang="en-US" dirty="0" smtClean="0"/>
              <a:t>Z – </a:t>
            </a:r>
            <a:r>
              <a:rPr lang="ru-RU" dirty="0" smtClean="0"/>
              <a:t>значения (левая часть распределения)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" y="618352"/>
            <a:ext cx="5427345" cy="42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44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i="1">
                            <a:latin typeface="Cambria Math"/>
                          </a:rPr>
                          <m:t>Х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ru-RU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/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24,15 ±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1,96∗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100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:r>
                  <a:rPr lang="ru-RU" dirty="0"/>
                  <a:t>[ 23,17; 25,13 ]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42" y="1097280"/>
            <a:ext cx="2728277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 smtClean="0"/>
              <a:t>Среднее арифметическое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30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210" y="415200"/>
            <a:ext cx="8064000" cy="276999"/>
          </a:xfrm>
        </p:spPr>
        <p:txBody>
          <a:bodyPr/>
          <a:lstStyle/>
          <a:p>
            <a:r>
              <a:rPr lang="ru-RU" dirty="0" smtClean="0"/>
              <a:t>Доверительный интервал. Сигма совокупности неизвестна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7210" y="962820"/>
                <a:ext cx="8064000" cy="3240000"/>
              </a:xfrm>
            </p:spPr>
            <p:txBody>
              <a:bodyPr/>
              <a:lstStyle/>
              <a:p>
                <a:r>
                  <a:rPr lang="ru-RU" dirty="0" smtClean="0"/>
                  <a:t>Дана выборка, состоящая из роста 10 человек. Оценить средний рост в данной популяции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помощью 95% интервала.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/>
                            </a:rPr>
                            <m:t>Х</m:t>
                          </m:r>
                        </m:e>
                      </m:acc>
                      <m:r>
                        <a:rPr lang="ru-RU" i="1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ru-RU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7210" y="962820"/>
                <a:ext cx="8064000" cy="3240000"/>
              </a:xfrm>
              <a:blipFill rotWithShape="1">
                <a:blip r:embed="rId2"/>
                <a:stretch>
                  <a:fillRect l="-1134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30" y="1280160"/>
            <a:ext cx="4386252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407827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1457</Words>
  <Application>Microsoft Office PowerPoint</Application>
  <PresentationFormat>Экран (16:9)</PresentationFormat>
  <Paragraphs>237</Paragraphs>
  <Slides>23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Times New Roman</vt:lpstr>
      <vt:lpstr>IBM Plex Sans</vt:lpstr>
      <vt:lpstr>IBM Plex Sans SemiBold</vt:lpstr>
      <vt:lpstr>Calibri</vt:lpstr>
      <vt:lpstr>Cambria Math</vt:lpstr>
      <vt:lpstr>Макет шаблона GB</vt:lpstr>
      <vt:lpstr>Сравнение долей. Построение доверительных интервалов. </vt:lpstr>
      <vt:lpstr>План курса</vt:lpstr>
      <vt:lpstr>Что будет на уроке сегодня</vt:lpstr>
      <vt:lpstr>Какую задачу решает доверительный интервал?</vt:lpstr>
      <vt:lpstr>Доверительный интервал для средних арифметических</vt:lpstr>
      <vt:lpstr>Доверительный интервал. Сигма совокупности известна</vt:lpstr>
      <vt:lpstr>Презентация PowerPoint</vt:lpstr>
      <vt:lpstr>Решение</vt:lpstr>
      <vt:lpstr>Доверительный интервал. Сигма совокупности неизвестна</vt:lpstr>
      <vt:lpstr>Презентация PowerPoint</vt:lpstr>
      <vt:lpstr>Интервальная оценка для разности средних арифметических </vt:lpstr>
      <vt:lpstr>Интервальная оценка для разности средних арифметических </vt:lpstr>
      <vt:lpstr>Презентация PowerPoint</vt:lpstr>
      <vt:lpstr>Презентация PowerPoint</vt:lpstr>
      <vt:lpstr>Доверительный интервал для доли. Стандартное отклонение. </vt:lpstr>
      <vt:lpstr>Стандартная ошибка для доли</vt:lpstr>
      <vt:lpstr>Построение доверительного интервала для доли. Задача ГГГГГГГГГГГГГГГГ</vt:lpstr>
      <vt:lpstr>Маленькие объемы выборок </vt:lpstr>
      <vt:lpstr>Задача</vt:lpstr>
      <vt:lpstr>Сравнение долей </vt:lpstr>
      <vt:lpstr>Задача. Сравнение долей.</vt:lpstr>
      <vt:lpstr>Интервал для разности долей </vt:lpstr>
      <vt:lpstr>Конец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по шрифтам  Палитра   Знакомство и содержание урока  Слайды для теории  Слайды для визуального контента  Отбивки и цитаты  Графики и таблицы</dc:title>
  <dc:creator>HdTer</dc:creator>
  <cp:lastModifiedBy>RePack by Diakov</cp:lastModifiedBy>
  <cp:revision>467</cp:revision>
  <dcterms:modified xsi:type="dcterms:W3CDTF">2022-08-27T08:11:57Z</dcterms:modified>
</cp:coreProperties>
</file>