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pm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9" r:id="rId2"/>
    <p:sldId id="277" r:id="rId3"/>
    <p:sldId id="280" r:id="rId4"/>
    <p:sldId id="278" r:id="rId5"/>
    <p:sldId id="282" r:id="rId6"/>
    <p:sldId id="281" r:id="rId7"/>
    <p:sldId id="279" r:id="rId8"/>
    <p:sldId id="296" r:id="rId9"/>
    <p:sldId id="290" r:id="rId10"/>
    <p:sldId id="291" r:id="rId11"/>
    <p:sldId id="292" r:id="rId12"/>
    <p:sldId id="284" r:id="rId13"/>
    <p:sldId id="283" r:id="rId14"/>
    <p:sldId id="293" r:id="rId15"/>
    <p:sldId id="295" r:id="rId16"/>
    <p:sldId id="294" r:id="rId17"/>
    <p:sldId id="287" r:id="rId18"/>
    <p:sldId id="288" r:id="rId19"/>
    <p:sldId id="267" r:id="rId20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9">
          <p15:clr>
            <a:srgbClr val="A4A3A4"/>
          </p15:clr>
        </p15:guide>
        <p15:guide id="2" pos="2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8080"/>
    <a:srgbClr val="80FF00"/>
    <a:srgbClr val="FF8000"/>
    <a:srgbClr val="00004C"/>
    <a:srgbClr val="000000"/>
    <a:srgbClr val="000073"/>
    <a:srgbClr val="C08000"/>
    <a:srgbClr val="8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5" autoAdjust="0"/>
    <p:restoredTop sz="94021" autoAdjust="0"/>
  </p:normalViewPr>
  <p:slideViewPr>
    <p:cSldViewPr>
      <p:cViewPr varScale="1">
        <p:scale>
          <a:sx n="63" d="100"/>
          <a:sy n="63" d="100"/>
        </p:scale>
        <p:origin x="716" y="64"/>
      </p:cViewPr>
      <p:guideLst>
        <p:guide orient="horz" pos="2152"/>
        <p:guide pos="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80" y="-84"/>
      </p:cViewPr>
      <p:guideLst>
        <p:guide orient="horz" pos="2869"/>
        <p:guide pos="2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B407BC8-7B8B-4019-94AE-9EDD88567A56}" type="datetimeFigureOut">
              <a:rPr lang="ru-RU"/>
              <a:t>11.05.2022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7B9CFC1-6B3A-428A-B95F-F7C527EDB1E7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45F8F4-B999-423F-94EB-E0D82E82725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cs.msu.su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бочий 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 userDrawn="1"/>
        </p:nvGrpSpPr>
        <p:grpSpPr bwMode="auto">
          <a:xfrm>
            <a:off x="2" y="6350"/>
            <a:ext cx="12187767" cy="6851654"/>
            <a:chOff x="0" y="4"/>
            <a:chExt cx="5758" cy="4316"/>
          </a:xfrm>
        </p:grpSpPr>
        <p:sp>
          <p:nvSpPr>
            <p:cNvPr id="16" name="Freeform 4"/>
            <p:cNvSpPr/>
            <p:nvPr userDrawn="1"/>
          </p:nvSpPr>
          <p:spPr bwMode="hidden">
            <a:xfrm>
              <a:off x="0" y="1161"/>
              <a:ext cx="5758" cy="3159"/>
            </a:xfrm>
            <a:custGeom>
              <a:avLst/>
              <a:gdLst>
                <a:gd name="T0" fmla="*/ 0 w 5184"/>
                <a:gd name="T1" fmla="*/ 3159 h 3159"/>
                <a:gd name="T2" fmla="*/ 5328 w 5184"/>
                <a:gd name="T3" fmla="*/ 3159 h 3159"/>
                <a:gd name="T4" fmla="*/ 5328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80000">
                  <a:schemeClr val="bg1">
                    <a:lumMod val="90000"/>
                    <a:lumOff val="10000"/>
                  </a:schemeClr>
                </a:gs>
                <a:gs pos="20000">
                  <a:schemeClr val="bg1">
                    <a:lumMod val="90000"/>
                    <a:lumOff val="1000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9" name="Group 9"/>
            <p:cNvGrpSpPr/>
            <p:nvPr/>
          </p:nvGrpSpPr>
          <p:grpSpPr bwMode="auto">
            <a:xfrm>
              <a:off x="0" y="4"/>
              <a:ext cx="5758" cy="1162"/>
              <a:chOff x="0" y="4"/>
              <a:chExt cx="5758" cy="1162"/>
            </a:xfrm>
          </p:grpSpPr>
          <p:sp>
            <p:nvSpPr>
              <p:cNvPr id="10" name="Freeform 10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2"/>
              <p:cNvSpPr/>
              <p:nvPr/>
            </p:nvSpPr>
            <p:spPr bwMode="ltGray">
              <a:xfrm>
                <a:off x="0" y="1155"/>
                <a:ext cx="5758" cy="11"/>
              </a:xfrm>
              <a:custGeom>
                <a:avLst/>
                <a:gdLst>
                  <a:gd name="T0" fmla="*/ 4859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859 w 4724"/>
                  <a:gd name="T7" fmla="*/ 12 h 12"/>
                  <a:gd name="T8" fmla="*/ 4859 w 4724"/>
                  <a:gd name="T9" fmla="*/ 0 h 12"/>
                  <a:gd name="T10" fmla="*/ 4859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1" name="Прямоугольник 4"/>
          <p:cNvSpPr>
            <a:spLocks noChangeArrowheads="1"/>
          </p:cNvSpPr>
          <p:nvPr userDrawn="1"/>
        </p:nvSpPr>
        <p:spPr bwMode="auto">
          <a:xfrm>
            <a:off x="527384" y="5580066"/>
            <a:ext cx="11137569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ru-RU" dirty="0">
                <a:solidFill>
                  <a:srgbClr val="FCFDF5"/>
                </a:solidFill>
                <a:cs typeface="Times New Roman" panose="02020603050405020304" pitchFamily="18" charset="0"/>
              </a:rPr>
              <a:t>Laboratory of Mathematics Methods of Image Processing</a:t>
            </a:r>
          </a:p>
          <a:p>
            <a:pPr algn="ctr" eaLnBrk="1" hangingPunct="1"/>
            <a:r>
              <a:rPr lang="en-US" altLang="ru-RU" dirty="0">
                <a:solidFill>
                  <a:srgbClr val="FCFDF5"/>
                </a:solidFill>
                <a:cs typeface="Times New Roman" panose="02020603050405020304" pitchFamily="18" charset="0"/>
              </a:rPr>
              <a:t>Department of Computational Mathematics and Cybernetics</a:t>
            </a:r>
          </a:p>
          <a:p>
            <a:pPr algn="ctr" eaLnBrk="1" hangingPunct="1"/>
            <a:r>
              <a:rPr lang="en-US" altLang="ru-RU" dirty="0">
                <a:solidFill>
                  <a:srgbClr val="FCFDF5"/>
                </a:solidFill>
                <a:cs typeface="Times New Roman" panose="02020603050405020304" pitchFamily="18" charset="0"/>
              </a:rPr>
              <a:t>Lomonosov Moscow State University</a:t>
            </a:r>
          </a:p>
        </p:txBody>
      </p:sp>
      <p:sp>
        <p:nvSpPr>
          <p:cNvPr id="22" name="TextBox 3"/>
          <p:cNvSpPr txBox="1">
            <a:spLocks noChangeArrowheads="1"/>
          </p:cNvSpPr>
          <p:nvPr userDrawn="1"/>
        </p:nvSpPr>
        <p:spPr bwMode="auto">
          <a:xfrm>
            <a:off x="524932" y="4881496"/>
            <a:ext cx="11137569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http</a:t>
            </a:r>
            <a:r>
              <a:rPr lang="en-US" altLang="en-US" sz="24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://imaging.cs.msu.ru/</a:t>
            </a:r>
          </a:p>
          <a:p>
            <a:pPr algn="ctr" eaLnBrk="1" hangingPunct="1"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Laboratory of Mathematics Methods of Image Processing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Department of Computational Mathematics and Cybernetics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Lomonosov Moscow State University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7383" y="1997076"/>
            <a:ext cx="11137236" cy="1728588"/>
          </a:xfrm>
        </p:spPr>
        <p:txBody>
          <a:bodyPr lIns="36000" tIns="36000" rIns="36000" bIns="36000" anchorCtr="1"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5263" y="3826793"/>
            <a:ext cx="11137236" cy="950664"/>
          </a:xfrm>
        </p:spPr>
        <p:txBody>
          <a:bodyPr anchor="ctr" anchorCtr="1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2479" y="6328046"/>
            <a:ext cx="11137236" cy="425178"/>
          </a:xfrm>
        </p:spPr>
        <p:txBody>
          <a:bodyPr anchor="ctr" anchorCtr="1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footer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7"/>
            <a:ext cx="1817688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4" descr="http://images.geo.web.ru/pubd/2006/05/11/0001175265/msu_logo_small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77"/>
          <a:stretch>
            <a:fillRect/>
          </a:stretch>
        </p:blipFill>
        <p:spPr bwMode="auto">
          <a:xfrm>
            <a:off x="3868197" y="6350"/>
            <a:ext cx="4357687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Логотип ВМиК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488" y="126869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фициальный 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 userDrawn="1"/>
        </p:nvGrpSpPr>
        <p:grpSpPr bwMode="auto">
          <a:xfrm>
            <a:off x="2" y="1833564"/>
            <a:ext cx="12187767" cy="5024440"/>
            <a:chOff x="0" y="1155"/>
            <a:chExt cx="5758" cy="3165"/>
          </a:xfrm>
        </p:grpSpPr>
        <p:sp>
          <p:nvSpPr>
            <p:cNvPr id="16" name="Freeform 4"/>
            <p:cNvSpPr/>
            <p:nvPr userDrawn="1"/>
          </p:nvSpPr>
          <p:spPr bwMode="hidden">
            <a:xfrm>
              <a:off x="0" y="1161"/>
              <a:ext cx="5758" cy="3159"/>
            </a:xfrm>
            <a:custGeom>
              <a:avLst/>
              <a:gdLst>
                <a:gd name="T0" fmla="*/ 0 w 5184"/>
                <a:gd name="T1" fmla="*/ 3159 h 3159"/>
                <a:gd name="T2" fmla="*/ 5328 w 5184"/>
                <a:gd name="T3" fmla="*/ 3159 h 3159"/>
                <a:gd name="T4" fmla="*/ 5328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80000">
                  <a:schemeClr val="bg1">
                    <a:lumMod val="90000"/>
                    <a:lumOff val="10000"/>
                  </a:schemeClr>
                </a:gs>
                <a:gs pos="20000">
                  <a:schemeClr val="bg1">
                    <a:lumMod val="90000"/>
                    <a:lumOff val="1000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Freeform 12"/>
            <p:cNvSpPr/>
            <p:nvPr/>
          </p:nvSpPr>
          <p:spPr bwMode="ltGray">
            <a:xfrm>
              <a:off x="0" y="1155"/>
              <a:ext cx="5758" cy="11"/>
            </a:xfrm>
            <a:custGeom>
              <a:avLst/>
              <a:gdLst>
                <a:gd name="T0" fmla="*/ 4859 w 4724"/>
                <a:gd name="T1" fmla="*/ 0 h 12"/>
                <a:gd name="T2" fmla="*/ 0 w 4724"/>
                <a:gd name="T3" fmla="*/ 0 h 12"/>
                <a:gd name="T4" fmla="*/ 0 w 4724"/>
                <a:gd name="T5" fmla="*/ 12 h 12"/>
                <a:gd name="T6" fmla="*/ 4859 w 4724"/>
                <a:gd name="T7" fmla="*/ 12 h 12"/>
                <a:gd name="T8" fmla="*/ 4859 w 4724"/>
                <a:gd name="T9" fmla="*/ 0 h 12"/>
                <a:gd name="T10" fmla="*/ 4859 w 4724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24" h="12">
                  <a:moveTo>
                    <a:pt x="472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4724" y="12"/>
                  </a:lnTo>
                  <a:lnTo>
                    <a:pt x="4724" y="0"/>
                  </a:lnTo>
                  <a:close/>
                </a:path>
              </a:pathLst>
            </a:custGeom>
            <a:solidFill>
              <a:schemeClr val="bg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1" name="Прямоугольник 4"/>
          <p:cNvSpPr>
            <a:spLocks noChangeArrowheads="1"/>
          </p:cNvSpPr>
          <p:nvPr userDrawn="1"/>
        </p:nvSpPr>
        <p:spPr bwMode="auto">
          <a:xfrm>
            <a:off x="527384" y="5580066"/>
            <a:ext cx="11137569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ru-RU" dirty="0">
                <a:solidFill>
                  <a:srgbClr val="FCFDF5"/>
                </a:solidFill>
                <a:cs typeface="Times New Roman" panose="02020603050405020304" pitchFamily="18" charset="0"/>
              </a:rPr>
              <a:t>Laboratory of Mathematics Methods of Image Processing</a:t>
            </a:r>
          </a:p>
          <a:p>
            <a:pPr algn="ctr" eaLnBrk="1" hangingPunct="1"/>
            <a:r>
              <a:rPr lang="en-US" altLang="ru-RU" dirty="0">
                <a:solidFill>
                  <a:srgbClr val="FCFDF5"/>
                </a:solidFill>
                <a:cs typeface="Times New Roman" panose="02020603050405020304" pitchFamily="18" charset="0"/>
              </a:rPr>
              <a:t>Department of Computational Mathematics and Cybernetics</a:t>
            </a:r>
          </a:p>
          <a:p>
            <a:pPr algn="ctr" eaLnBrk="1" hangingPunct="1"/>
            <a:r>
              <a:rPr lang="en-US" altLang="ru-RU" dirty="0">
                <a:solidFill>
                  <a:srgbClr val="FCFDF5"/>
                </a:solidFill>
                <a:cs typeface="Times New Roman" panose="02020603050405020304" pitchFamily="18" charset="0"/>
              </a:rPr>
              <a:t>Lomonosov Moscow State University</a:t>
            </a:r>
          </a:p>
        </p:txBody>
      </p:sp>
      <p:sp>
        <p:nvSpPr>
          <p:cNvPr id="22" name="TextBox 3"/>
          <p:cNvSpPr txBox="1">
            <a:spLocks noChangeArrowheads="1"/>
          </p:cNvSpPr>
          <p:nvPr userDrawn="1"/>
        </p:nvSpPr>
        <p:spPr bwMode="auto">
          <a:xfrm>
            <a:off x="524932" y="1437256"/>
            <a:ext cx="11137569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Московский государственный университет имени М.В. Ломоносова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Факультет вычислительной математики и кибернетики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Кафедра математической физики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7685" y="3133090"/>
            <a:ext cx="11137265" cy="1021715"/>
          </a:xfrm>
        </p:spPr>
        <p:txBody>
          <a:bodyPr lIns="36000" tIns="36000" rIns="36000" bIns="36000" anchorCtr="1"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5145" y="2370455"/>
            <a:ext cx="11137265" cy="684530"/>
          </a:xfrm>
        </p:spPr>
        <p:txBody>
          <a:bodyPr anchor="ctr" anchorCtr="1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2479" y="6328046"/>
            <a:ext cx="11137236" cy="425178"/>
          </a:xfrm>
        </p:spPr>
        <p:txBody>
          <a:bodyPr anchor="ctr" anchorCtr="1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footer</a:t>
            </a:r>
          </a:p>
        </p:txBody>
      </p:sp>
      <p:pic>
        <p:nvPicPr>
          <p:cNvPr id="17" name="Picture 24" descr="http://images.geo.web.ru/pubd/2006/05/11/0001175265/msu_logo_small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77"/>
          <a:stretch>
            <a:fillRect/>
          </a:stretch>
        </p:blipFill>
        <p:spPr bwMode="auto">
          <a:xfrm>
            <a:off x="4267612" y="6350"/>
            <a:ext cx="3657600" cy="144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5429885"/>
            <a:ext cx="11137265" cy="780415"/>
          </a:xfrm>
        </p:spPr>
        <p:txBody>
          <a:bodyPr anchor="t" anchorCtr="0"/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altLang="en-US" dirty="0"/>
              <a:t>supervisor</a:t>
            </a:r>
            <a:br>
              <a:rPr lang="en-US" altLang="en-US" dirty="0"/>
            </a:br>
            <a:r>
              <a:rPr lang="en-US" dirty="0">
                <a:sym typeface="+mn-ea"/>
              </a:rPr>
              <a:t>Click to edit </a:t>
            </a:r>
            <a:r>
              <a:rPr lang="en-US" altLang="en-US" dirty="0">
                <a:sym typeface="+mn-ea"/>
              </a:rPr>
              <a:t>supervisor</a:t>
            </a:r>
            <a:endParaRPr lang="ru-RU" altLang="en-US" dirty="0"/>
          </a:p>
        </p:txBody>
      </p:sp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528107" y="5061836"/>
            <a:ext cx="11137569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ru-RU" altLang="en-US" sz="2000" b="1" dirty="0">
                <a:solidFill>
                  <a:schemeClr val="tx1"/>
                </a:solidFill>
              </a:rPr>
              <a:t>Научный руководитель: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2479" y="4395741"/>
            <a:ext cx="11137236" cy="425178"/>
          </a:xfrm>
        </p:spPr>
        <p:txBody>
          <a:bodyPr anchor="ctr" anchorCtr="1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altLang="en-US" dirty="0"/>
              <a:t>work type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ычный слайд (без буллетов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268730"/>
            <a:ext cx="11887200" cy="549846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None/>
              <a:defRPr/>
            </a:lvl1pPr>
            <a:lvl2pPr marL="252095" indent="0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Tahoma" panose="020B0604030504040204" pitchFamily="34" charset="0"/>
              <a:buNone/>
              <a:defRPr/>
            </a:lvl2pPr>
            <a:lvl3pPr marL="467995" indent="0">
              <a:spcBef>
                <a:spcPts val="300"/>
              </a:spcBef>
              <a:spcAft>
                <a:spcPts val="15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None/>
              <a:defRPr/>
            </a:lvl3pPr>
            <a:lvl4pPr marL="647700" indent="0">
              <a:spcBef>
                <a:spcPts val="150"/>
              </a:spcBef>
              <a:spcAft>
                <a:spcPts val="1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/>
            </a:lvl4pPr>
            <a:lvl5pPr marL="828040" indent="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SzPct val="100000"/>
              <a:buFont typeface="Tahoma" panose="020B0604030504040204" pitchFamily="34" charset="0"/>
              <a:buNone/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1196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ычный слайд (с буллетам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268760"/>
            <a:ext cx="11887200" cy="5498546"/>
          </a:xfrm>
        </p:spPr>
        <p:txBody>
          <a:bodyPr/>
          <a:lstStyle>
            <a:lvl1pPr marL="323850" indent="-323850">
              <a:spcBef>
                <a:spcPts val="1200"/>
              </a:spcBef>
              <a:spcAft>
                <a:spcPts val="300"/>
              </a:spcAft>
              <a:buClr>
                <a:srgbClr val="FF5500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575945" indent="-252095">
              <a:spcBef>
                <a:spcPts val="600"/>
              </a:spcBef>
              <a:spcAft>
                <a:spcPts val="300"/>
              </a:spcAft>
              <a:buClr>
                <a:srgbClr val="FF5500"/>
              </a:buClr>
              <a:buSzPct val="100000"/>
              <a:buFont typeface="Tahoma" panose="020B0604030504040204" pitchFamily="34" charset="0"/>
              <a:buChar char="-"/>
              <a:defRPr/>
            </a:lvl2pPr>
            <a:lvl3pPr marL="791845" indent="-215900">
              <a:spcBef>
                <a:spcPts val="300"/>
              </a:spcBef>
              <a:spcAft>
                <a:spcPts val="150"/>
              </a:spcAft>
              <a:buClr>
                <a:srgbClr val="FF5500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972185" indent="-179705">
              <a:spcBef>
                <a:spcPts val="150"/>
              </a:spcBef>
              <a:spcAft>
                <a:spcPts val="100"/>
              </a:spcAft>
              <a:buClr>
                <a:srgbClr val="FF5500"/>
              </a:buClr>
              <a:buSzPct val="100000"/>
              <a:buFont typeface="Tahoma" panose="020B0604030504040204" pitchFamily="34" charset="0"/>
              <a:buChar char="-"/>
              <a:defRPr/>
            </a:lvl4pPr>
            <a:lvl5pPr marL="1151890" indent="-179705">
              <a:spcBef>
                <a:spcPts val="100"/>
              </a:spcBef>
              <a:spcAft>
                <a:spcPts val="100"/>
              </a:spcAft>
              <a:buClr>
                <a:srgbClr val="FF5500"/>
              </a:buClr>
              <a:buSzPct val="100000"/>
              <a:buFont typeface="Arial" panose="020B0604020202020204" pitchFamily="34" charset="0"/>
              <a:buChar char="•"/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1196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 userDrawn="1"/>
        </p:nvSpPr>
        <p:spPr bwMode="auto">
          <a:xfrm>
            <a:off x="2" y="3429003"/>
            <a:ext cx="12191999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4000" dirty="0">
                <a:solidFill>
                  <a:schemeClr val="tx1"/>
                </a:solidFill>
              </a:rPr>
              <a:t>http</a:t>
            </a:r>
            <a:r>
              <a:rPr lang="en-US" altLang="en-US" sz="4000" dirty="0">
                <a:solidFill>
                  <a:schemeClr val="tx1"/>
                </a:solidFill>
              </a:rPr>
              <a:t>s</a:t>
            </a:r>
            <a:r>
              <a:rPr lang="en-US" altLang="ru-RU" sz="4000" dirty="0">
                <a:solidFill>
                  <a:schemeClr val="tx1"/>
                </a:solidFill>
              </a:rPr>
              <a:t>://imaging.cs.msu.ru/</a:t>
            </a:r>
            <a:endParaRPr lang="ru-RU" altLang="ru-RU" sz="4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11967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3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11887200" cy="11967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17424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68762"/>
            <a:ext cx="11887200" cy="54987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r>
              <a:rPr lang="en-US" dirty="0"/>
              <a:t> </a:t>
            </a: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0" indent="0" algn="l" rtl="0" eaLnBrk="0" fontAlgn="base" hangingPunct="0">
        <a:spcBef>
          <a:spcPts val="1200"/>
        </a:spcBef>
        <a:spcAft>
          <a:spcPts val="600"/>
        </a:spcAft>
        <a:buClrTx/>
        <a:buSzPct val="70000"/>
        <a:buFontTx/>
        <a:buNone/>
        <a:defRPr sz="28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52095" indent="0" algn="l" rtl="0" eaLnBrk="0" fontAlgn="base" hangingPunct="0">
        <a:spcBef>
          <a:spcPts val="600"/>
        </a:spcBef>
        <a:spcAft>
          <a:spcPts val="300"/>
        </a:spcAft>
        <a:buClrTx/>
        <a:buFontTx/>
        <a:buNone/>
        <a:defRPr sz="2400">
          <a:solidFill>
            <a:schemeClr val="tx1"/>
          </a:solidFill>
          <a:effectLst/>
          <a:latin typeface="+mn-lt"/>
        </a:defRPr>
      </a:lvl2pPr>
      <a:lvl3pPr marL="467995" indent="0" algn="l" rtl="0" eaLnBrk="0" fontAlgn="base" hangingPunct="0">
        <a:spcBef>
          <a:spcPts val="300"/>
        </a:spcBef>
        <a:spcAft>
          <a:spcPts val="150"/>
        </a:spcAft>
        <a:buClrTx/>
        <a:buSzPct val="70000"/>
        <a:buFontTx/>
        <a:buNone/>
        <a:defRPr sz="2000">
          <a:solidFill>
            <a:schemeClr val="tx1"/>
          </a:solidFill>
          <a:effectLst/>
          <a:latin typeface="+mn-lt"/>
        </a:defRPr>
      </a:lvl3pPr>
      <a:lvl4pPr marL="647700" indent="0" algn="l" rtl="0" eaLnBrk="0" fontAlgn="base" hangingPunct="0">
        <a:spcBef>
          <a:spcPts val="150"/>
        </a:spcBef>
        <a:spcAft>
          <a:spcPts val="100"/>
        </a:spcAft>
        <a:buClrTx/>
        <a:buFontTx/>
        <a:buNone/>
        <a:defRPr sz="1800">
          <a:solidFill>
            <a:schemeClr val="tx1"/>
          </a:solidFill>
          <a:effectLst/>
          <a:latin typeface="+mn-lt"/>
        </a:defRPr>
      </a:lvl4pPr>
      <a:lvl5pPr marL="828040" indent="0" algn="l" rtl="0" eaLnBrk="0" fontAlgn="base" hangingPunct="0">
        <a:spcBef>
          <a:spcPts val="100"/>
        </a:spcBef>
        <a:spcAft>
          <a:spcPts val="100"/>
        </a:spcAft>
        <a:buClrTx/>
        <a:buSzPct val="70000"/>
        <a:buFontTx/>
        <a:buNone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pm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520952" y="2208343"/>
            <a:ext cx="11137236" cy="172858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Синтез гистологических изображений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7382" y="3706492"/>
            <a:ext cx="11137236" cy="950664"/>
          </a:xfrm>
        </p:spPr>
        <p:txBody>
          <a:bodyPr/>
          <a:lstStyle/>
          <a:p>
            <a:r>
              <a:rPr lang="ru-RU" dirty="0"/>
              <a:t>Гилязова Алсу Филюсовна</a:t>
            </a:r>
            <a:endParaRPr lang="en-US" dirty="0"/>
          </a:p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</a:t>
            </a:r>
            <a:r>
              <a:rPr lang="ru-RU" altLang="en-US" dirty="0"/>
              <a:t>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D9F19D-A36A-4714-8891-83D1814AC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2" y="2204864"/>
            <a:ext cx="5561588" cy="37459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B1161-D099-471A-B285-94E1DC890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4864"/>
            <a:ext cx="5586698" cy="376291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E84F95D-31E5-4B7A-B61D-C5C1DF70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119697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Анализ и обработка данных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A164D7-6601-412F-95F9-4ABCC7916FD9}"/>
              </a:ext>
            </a:extLst>
          </p:cNvPr>
          <p:cNvSpPr/>
          <p:nvPr/>
        </p:nvSpPr>
        <p:spPr>
          <a:xfrm>
            <a:off x="249432" y="1542437"/>
            <a:ext cx="5875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Выделение контуров и параметризация кривой.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429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53DB49-0643-4932-9FC7-604E640C0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366" y="3942801"/>
            <a:ext cx="3352444" cy="2258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94B27F-5AB3-4E29-ABAB-C62F62C20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3942801"/>
            <a:ext cx="3352444" cy="2258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75E69-C8C7-4D47-A90F-6B5EC4F08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88" y="3942801"/>
            <a:ext cx="3352444" cy="22580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88F896-624F-4363-91C3-7EE4E7DB3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171249"/>
            <a:ext cx="3352024" cy="22577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AEC399-DE3D-4AC6-AA2B-03520233C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88" y="1171249"/>
            <a:ext cx="3352024" cy="22577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17A21E-0304-4451-A91E-12C5D2869C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576" y="1171248"/>
            <a:ext cx="3352024" cy="225775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9C0C04A-7005-4876-882D-C5A1D1841AE1}"/>
              </a:ext>
            </a:extLst>
          </p:cNvPr>
          <p:cNvSpPr/>
          <p:nvPr/>
        </p:nvSpPr>
        <p:spPr>
          <a:xfrm>
            <a:off x="642413" y="472500"/>
            <a:ext cx="6498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Верхний ряд – изображения до поворота, нижний – после.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9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37C21C-CD14-43D5-A61B-EA455B95B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772816"/>
            <a:ext cx="4608512" cy="4576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FA6E09-6E32-4A74-A5A7-BD00370FF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303368" y="2971421"/>
            <a:ext cx="5385464" cy="1692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1852D1-4A8A-49D4-A13E-CA90A62D8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320" y="691312"/>
            <a:ext cx="1796471" cy="6093296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B4D3FFB9-5482-4F44-9C6D-E6CF60CE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8472"/>
            <a:ext cx="11887200" cy="11969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ru-RU" dirty="0">
                <a:solidFill>
                  <a:schemeClr val="tx1"/>
                </a:solidFill>
              </a:rPr>
              <a:t>tatistical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ru-RU" dirty="0">
                <a:solidFill>
                  <a:schemeClr val="tx1"/>
                </a:solidFill>
              </a:rPr>
              <a:t>hape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ru-RU" dirty="0">
                <a:solidFill>
                  <a:schemeClr val="tx1"/>
                </a:solidFill>
              </a:rPr>
              <a:t>odels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91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D57088-5DDB-4701-AD55-FCBFCEF3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8472"/>
            <a:ext cx="11887200" cy="11969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ru-RU" dirty="0">
                <a:solidFill>
                  <a:schemeClr val="tx1"/>
                </a:solidFill>
              </a:rPr>
              <a:t>tatistical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ru-RU" dirty="0">
                <a:solidFill>
                  <a:schemeClr val="tx1"/>
                </a:solidFill>
              </a:rPr>
              <a:t>hape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ru-RU" dirty="0">
                <a:solidFill>
                  <a:schemeClr val="tx1"/>
                </a:solidFill>
              </a:rPr>
              <a:t>odels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254C4-42EB-4137-86D1-2FB7C1B2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4" y="2274412"/>
            <a:ext cx="8895068" cy="1715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209D8-AAC6-4EEA-BC06-603958E97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16" y="3787605"/>
            <a:ext cx="5333067" cy="1310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EB1102-9A6E-4E84-9E12-122128816595}"/>
              </a:ext>
            </a:extLst>
          </p:cNvPr>
          <p:cNvSpPr txBox="1"/>
          <p:nvPr/>
        </p:nvSpPr>
        <p:spPr>
          <a:xfrm>
            <a:off x="4727848" y="1758589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-средняя форма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4DA22-2142-4635-8568-27F91993B4D4}"/>
              </a:ext>
            </a:extLst>
          </p:cNvPr>
          <p:cNvSpPr txBox="1"/>
          <p:nvPr/>
        </p:nvSpPr>
        <p:spPr>
          <a:xfrm>
            <a:off x="9053372" y="2781314"/>
            <a:ext cx="2728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-ковариационная </a:t>
            </a:r>
          </a:p>
          <a:p>
            <a:pPr algn="ctr"/>
            <a:r>
              <a:rPr lang="ru-RU" sz="2400" dirty="0"/>
              <a:t>матрица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C21580-6A0D-4BFB-8012-3AF2BB9942D3}"/>
              </a:ext>
            </a:extLst>
          </p:cNvPr>
          <p:cNvSpPr txBox="1"/>
          <p:nvPr/>
        </p:nvSpPr>
        <p:spPr>
          <a:xfrm>
            <a:off x="5748841" y="4212141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-новая форма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389C26-962B-4C0E-8CE5-2F35DDD8C439}"/>
                  </a:ext>
                </a:extLst>
              </p:cNvPr>
              <p:cNvSpPr/>
              <p:nvPr/>
            </p:nvSpPr>
            <p:spPr>
              <a:xfrm>
                <a:off x="407368" y="5037396"/>
                <a:ext cx="7614651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600" dirty="0"/>
                  <a:t> </a:t>
                </a:r>
                <a:r>
                  <a:rPr lang="ru-RU" sz="2400" dirty="0"/>
                  <a:t>собствернные векторы ковариационной матрицы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400"/>
                      <m:t>коэффициенты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389C26-962B-4C0E-8CE5-2F35DDD8C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5037396"/>
                <a:ext cx="7614651" cy="1508105"/>
              </a:xfrm>
              <a:prstGeom prst="rect">
                <a:avLst/>
              </a:prstGeom>
              <a:blipFill>
                <a:blip r:embed="rId4"/>
                <a:stretch>
                  <a:fillRect l="-1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D8B6A85-8E36-47A0-96AA-16A4A9EF4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220598"/>
            <a:ext cx="4291895" cy="15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2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C7D35A-B92B-40D5-9E28-A5258E341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340768"/>
            <a:ext cx="3414873" cy="2300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E9097C-22AB-4FC0-BA25-6EB0B785F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3986234"/>
            <a:ext cx="3414873" cy="2300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BD02BC-F43E-47B0-B9E2-AF68D49D6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044" y="3986234"/>
            <a:ext cx="3414873" cy="2300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465315-FF3C-4835-9ED7-E4D9E6E846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044" y="1340768"/>
            <a:ext cx="3414873" cy="23000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6E2A93-930E-419A-BFDB-516BB7151D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48" y="3986234"/>
            <a:ext cx="3414873" cy="23000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12FFE5-3E9D-4EF9-B4A8-6F9E398CE9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49" y="1357881"/>
            <a:ext cx="3414873" cy="2300082"/>
          </a:xfrm>
          <a:prstGeom prst="rect">
            <a:avLst/>
          </a:prstGeom>
        </p:spPr>
      </p:pic>
      <p:sp>
        <p:nvSpPr>
          <p:cNvPr id="16" name="Title 2">
            <a:extLst>
              <a:ext uri="{FF2B5EF4-FFF2-40B4-BE49-F238E27FC236}">
                <a16:creationId xmlns:a16="http://schemas.microsoft.com/office/drawing/2014/main" id="{5FE568E1-6C42-410F-A252-597A3A3C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8472"/>
            <a:ext cx="11887200" cy="119697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Результат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ru-RU" dirty="0">
                <a:solidFill>
                  <a:schemeClr val="tx1"/>
                </a:solidFill>
              </a:rPr>
              <a:t>tatistical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ru-RU" dirty="0">
                <a:solidFill>
                  <a:schemeClr val="tx1"/>
                </a:solidFill>
              </a:rPr>
              <a:t>hape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ru-RU" dirty="0">
                <a:solidFill>
                  <a:schemeClr val="tx1"/>
                </a:solidFill>
              </a:rPr>
              <a:t>odels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6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97E4F5EC-4B95-4A8D-A530-76267F51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119697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Нейросетевое решение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325D99-2BAF-404E-9968-C5A164FAB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90" y="1772816"/>
            <a:ext cx="9327419" cy="40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50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704216-5B79-4F03-A995-6C5B76E2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Нейросетевое решение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8B8D6-CBAB-41D2-AF7D-79F703624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261634"/>
            <a:ext cx="8533891" cy="2500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946AE9-62F7-4627-8630-A29DB1C01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76" y="4005064"/>
            <a:ext cx="8307703" cy="224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1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C7A384-4063-440F-B326-1E585A489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40" y="1484784"/>
            <a:ext cx="6623720" cy="496779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66574DB1-BF0D-4B78-910D-168263BE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119697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Результат нейросетевого решения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449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425D06-9E7A-4250-9597-7FDD19D75B63}"/>
              </a:ext>
            </a:extLst>
          </p:cNvPr>
          <p:cNvSpPr/>
          <p:nvPr/>
        </p:nvSpPr>
        <p:spPr>
          <a:xfrm>
            <a:off x="257136" y="1196975"/>
            <a:ext cx="117762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+mn-lt"/>
              </a:rPr>
              <a:t>Оба рассмотренных метода показали хороший результат, и могут быть использованы для последующего синтеза гистологических изображений. Нейросетевой подход показал более гибкие результаты по сравнению с SSMs. В SSMs отклонение от средней формы почти всегда незначительно. Но SSMs работает горазо быстрее, чем нейросеть. Также большим плюсом SSMs является интерпретируемость результатов, что нельзя сказать про генеративносостязательные сети и нейронные сети в целом.</a:t>
            </a:r>
            <a:endParaRPr lang="en-US" sz="2000" dirty="0">
              <a:latin typeface="+mn-lt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A440606-60B8-423A-B412-909B4EC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119697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Заключение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181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96752"/>
            <a:ext cx="11887200" cy="1196752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Синтез гистологических изображений</a:t>
            </a:r>
            <a:endParaRPr lang="ru-RU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altLang="en-US" dirty="0"/>
              <a:t>Гилязова Алсу Филюсовна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altLang="en-US"/>
              <a:t>Москва, 2022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altLang="en-US" dirty="0"/>
              <a:t>к.ф-м.н.</a:t>
            </a:r>
            <a:br>
              <a:rPr lang="ru-RU" altLang="en-US" dirty="0"/>
            </a:br>
            <a:r>
              <a:rPr lang="ru-RU" altLang="en-US" dirty="0"/>
              <a:t>Д. В. Сорокин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Ротационный микротом Thermo Fisher Scientific НМ 355S">
            <a:extLst>
              <a:ext uri="{FF2B5EF4-FFF2-40B4-BE49-F238E27FC236}">
                <a16:creationId xmlns:a16="http://schemas.microsoft.com/office/drawing/2014/main" id="{53485367-BEE7-4D6B-9FE4-E484EA91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68" y="1320304"/>
            <a:ext cx="5517232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FF81AE-771B-4BCD-A3B8-68226C391A89}"/>
              </a:ext>
            </a:extLst>
          </p:cNvPr>
          <p:cNvSpPr/>
          <p:nvPr/>
        </p:nvSpPr>
        <p:spPr>
          <a:xfrm>
            <a:off x="263352" y="620688"/>
            <a:ext cx="11665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+mn-lt"/>
              </a:rPr>
              <a:t>Гистология</a:t>
            </a:r>
            <a:r>
              <a:rPr lang="ru-RU" sz="2400" dirty="0">
                <a:latin typeface="+mn-lt"/>
              </a:rPr>
              <a:t> — раздел биологии, который изучает строение, жизнедеятельность и развитие тканей живых организмов. Обычно это делается рассечением тканей на тонкие слои и с помощью микротома.</a:t>
            </a:r>
            <a:endParaRPr lang="en-US" sz="2400" dirty="0">
              <a:latin typeface="+mn-lt"/>
            </a:endParaRPr>
          </a:p>
        </p:txBody>
      </p:sp>
      <p:pic>
        <p:nvPicPr>
          <p:cNvPr id="19462" name="Picture 6" descr="Живопись гистолога">
            <a:extLst>
              <a:ext uri="{FF2B5EF4-FFF2-40B4-BE49-F238E27FC236}">
                <a16:creationId xmlns:a16="http://schemas.microsoft.com/office/drawing/2014/main" id="{71299EBA-6EF5-4CA4-978D-79D9C3CAB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420888"/>
            <a:ext cx="4173760" cy="305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46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ru-RU" sz="1800" dirty="0"/>
              <a:t>Необходимо разработать и реализовать метод генерации синтетических гистологических изображений с железами.</a:t>
            </a:r>
          </a:p>
          <a:p>
            <a:pPr>
              <a:buClrTx/>
            </a:pPr>
            <a:r>
              <a:rPr lang="ru-RU" sz="1800" dirty="0"/>
              <a:t>Даны существующие наборы гистологических изображений с масками. Необходимо разработать метод синтеза подобных изображений и соответствующих им масок.</a:t>
            </a:r>
          </a:p>
          <a:p>
            <a:pPr>
              <a:buClrTx/>
            </a:pPr>
            <a:r>
              <a:rPr lang="ru-RU" sz="1800" dirty="0"/>
              <a:t>Современные методы сегментации в основном основаны на нейронных сетях, для обучения большинства которых требуется большая обучающая выборка. Современные наборы данных, содержащие отсегментированные примеры гистологических изобра</a:t>
            </a:r>
            <a:r>
              <a:rPr lang="en-US" sz="1800" dirty="0"/>
              <a:t> </a:t>
            </a:r>
            <a:r>
              <a:rPr lang="ru-RU" sz="1800" dirty="0"/>
              <a:t>жения достаточно малы.</a:t>
            </a:r>
            <a:r>
              <a:rPr lang="en-US" sz="1800" dirty="0"/>
              <a:t> </a:t>
            </a:r>
            <a:endParaRPr lang="ru-RU" sz="1800" dirty="0"/>
          </a:p>
          <a:p>
            <a:pPr>
              <a:buClr>
                <a:schemeClr val="accent5">
                  <a:lumMod val="40000"/>
                  <a:lumOff val="60000"/>
                </a:schemeClr>
              </a:buClr>
            </a:pPr>
            <a:endParaRPr lang="ru-RU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99628" y="113182"/>
            <a:ext cx="11887200" cy="1196975"/>
          </a:xfrm>
        </p:spPr>
        <p:txBody>
          <a:bodyPr/>
          <a:lstStyle/>
          <a:p>
            <a:r>
              <a:rPr lang="ru-RU" altLang="en-US" dirty="0">
                <a:solidFill>
                  <a:schemeClr val="tx1"/>
                </a:solidFill>
              </a:rPr>
              <a:t>Введение</a:t>
            </a:r>
          </a:p>
        </p:txBody>
      </p:sp>
      <p:pic>
        <p:nvPicPr>
          <p:cNvPr id="18434" name="Picture 2" descr="https://s3.us-west-2.amazonaws.com/secure.notion-static.com/4cb90382-1f69-4f75-a692-f20f02d83e75/16.bmp?X-Amz-Algorithm=AWS4-HMAC-SHA256&amp;X-Amz-Content-Sha256=UNSIGNED-PAYLOAD&amp;X-Amz-Credential=AKIAT73L2G45EIPT3X45%2F20220315%2Fus-west-2%2Fs3%2Faws4_request&amp;X-Amz-Date=20220315T132249Z&amp;X-Amz-Expires=86400&amp;X-Amz-Signature=4614ce4d7cd7cd91746c680bf87e0fe5850714eeb9050f39bea6573f8ff2a5a7&amp;X-Amz-SignedHeaders=host&amp;x-id=GetObject">
            <a:extLst>
              <a:ext uri="{FF2B5EF4-FFF2-40B4-BE49-F238E27FC236}">
                <a16:creationId xmlns:a16="http://schemas.microsoft.com/office/drawing/2014/main" id="{84D28A94-4A83-42B2-8DCA-B94F9057C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3827254"/>
            <a:ext cx="3528392" cy="271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https://s3.us-west-2.amazonaws.com/secure.notion-static.com/cc0d5488-1e8c-4dfb-af89-cdcbdeb7a287/16.bmp?X-Amz-Algorithm=AWS4-HMAC-SHA256&amp;X-Amz-Content-Sha256=UNSIGNED-PAYLOAD&amp;X-Amz-Credential=AKIAT73L2G45EIPT3X45%2F20220315%2Fus-west-2%2Fs3%2Faws4_request&amp;X-Amz-Date=20220315T132249Z&amp;X-Amz-Expires=86400&amp;X-Amz-Signature=daa2c777017afe2113912ae42280ccabe2635ae2a8c23079c4dbb937ee8dad48&amp;X-Amz-SignedHeaders=host&amp;x-id=GetObject">
            <a:extLst>
              <a:ext uri="{FF2B5EF4-FFF2-40B4-BE49-F238E27FC236}">
                <a16:creationId xmlns:a16="http://schemas.microsoft.com/office/drawing/2014/main" id="{49C0038B-AF03-454B-A56C-722D173B4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3827254"/>
            <a:ext cx="3528392" cy="271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62865E11-465A-4C50-99AA-331077825C1B}"/>
              </a:ext>
            </a:extLst>
          </p:cNvPr>
          <p:cNvSpPr/>
          <p:nvPr/>
        </p:nvSpPr>
        <p:spPr>
          <a:xfrm>
            <a:off x="5159896" y="4797152"/>
            <a:ext cx="1368152" cy="79208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59C3C9-40AC-4068-BDEA-AA3FCAD54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79727"/>
            <a:ext cx="11887200" cy="5498546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Возможные решения: </a:t>
            </a:r>
          </a:p>
          <a:p>
            <a:pPr>
              <a:buClrTx/>
            </a:pPr>
            <a:r>
              <a:rPr lang="ru-RU" sz="2400" dirty="0"/>
              <a:t>Ручная разметка данных специалистами в данной области; </a:t>
            </a:r>
            <a:endParaRPr lang="en-US" sz="2400" dirty="0"/>
          </a:p>
          <a:p>
            <a:pPr>
              <a:buClrTx/>
            </a:pPr>
            <a:r>
              <a:rPr lang="ru-RU" sz="2400" dirty="0"/>
              <a:t>Аугментация существующих данных; </a:t>
            </a:r>
            <a:endParaRPr lang="en-US" sz="2400" dirty="0"/>
          </a:p>
          <a:p>
            <a:pPr>
              <a:buClrTx/>
            </a:pPr>
            <a:r>
              <a:rPr lang="ru-RU" sz="2400" dirty="0"/>
              <a:t>Предобучение сети на другом, большем наборе, и дообучение на существующих данных; </a:t>
            </a:r>
          </a:p>
          <a:p>
            <a:pPr>
              <a:buClr>
                <a:schemeClr val="tx1"/>
              </a:buClr>
            </a:pPr>
            <a:r>
              <a:rPr lang="ru-RU" sz="2400" dirty="0"/>
              <a:t>Генерация синтетических данных с последующим подмешиванием их к реальным.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495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59C3C9-40AC-4068-BDEA-AA3FCAD54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6712"/>
            <a:ext cx="11887200" cy="5498546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dirty="0"/>
              <a:t>Для генерации синтетических изображений со слизистыми железами важным этапом является генерация реалистичных масок желез.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410C1-20F9-4496-8BD5-B9A51D98A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932" y="2492896"/>
            <a:ext cx="4464497" cy="3007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AB2099-1D01-49AD-AF94-78F1A152F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2492896"/>
            <a:ext cx="3909834" cy="300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5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Даны изображения масок желез. Необходимо синтезировать бинарные маски отедльных желез, то есть из левого изображения получить правое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Постановка задачи</a:t>
            </a:r>
            <a:endParaRPr lang="ru-RU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A1E34-D8B7-4C61-83F4-719A606BE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052" y="2708920"/>
            <a:ext cx="4810879" cy="3240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19446-87D1-452A-AFDB-683C394FB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05" y="2708920"/>
            <a:ext cx="4810879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21D8D912-8587-4055-B8F3-E5FB6D1F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119697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Анализ и обработка данных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D70420-D504-479F-8A49-08C881C72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671" y="4221088"/>
            <a:ext cx="3120395" cy="2101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AC1F24-04A4-4709-A29D-0AC2E3759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765" y="4221087"/>
            <a:ext cx="3120395" cy="2101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EDF0CD-006B-4719-8D63-B8F016F43E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765" y="2017256"/>
            <a:ext cx="3120395" cy="21017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3C49E9-142A-422A-8964-810AC5F44D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671" y="2017880"/>
            <a:ext cx="3120395" cy="21017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B6DD73-93D4-422C-95CF-4FE566DE41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" y="2852936"/>
            <a:ext cx="4439811" cy="299042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C1496C-123D-4C59-B7B0-024850CC3E64}"/>
              </a:ext>
            </a:extLst>
          </p:cNvPr>
          <p:cNvCxnSpPr/>
          <p:nvPr/>
        </p:nvCxnSpPr>
        <p:spPr>
          <a:xfrm>
            <a:off x="4799856" y="4221087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DE11EF-B51A-4F22-ADF2-70E676A52FBB}"/>
              </a:ext>
            </a:extLst>
          </p:cNvPr>
          <p:cNvSpPr txBox="1"/>
          <p:nvPr/>
        </p:nvSpPr>
        <p:spPr>
          <a:xfrm>
            <a:off x="203960" y="1394281"/>
            <a:ext cx="35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Выделение связных компонент.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3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019223-980B-4B20-A94D-3041C294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Анализ и обработка данных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3147A-92D2-4DF9-9DBD-CF296B4B2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1124887"/>
            <a:ext cx="3960440" cy="2605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A7F6DA-119B-4BDE-B61D-D9848054E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16" y="1242695"/>
            <a:ext cx="3686856" cy="24832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407887-4C98-4777-96C2-A0A83BF8E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4252300"/>
            <a:ext cx="3686856" cy="248327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7731A6-9278-460E-9198-7FB19D7AA62D}"/>
              </a:ext>
            </a:extLst>
          </p:cNvPr>
          <p:cNvCxnSpPr>
            <a:cxnSpLocks/>
          </p:cNvCxnSpPr>
          <p:nvPr/>
        </p:nvCxnSpPr>
        <p:spPr>
          <a:xfrm>
            <a:off x="4879600" y="2484333"/>
            <a:ext cx="1799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EFAAEE-BB34-4173-BA2B-C2B55112CFD0}"/>
              </a:ext>
            </a:extLst>
          </p:cNvPr>
          <p:cNvCxnSpPr>
            <a:cxnSpLocks/>
          </p:cNvCxnSpPr>
          <p:nvPr/>
        </p:nvCxnSpPr>
        <p:spPr>
          <a:xfrm flipH="1">
            <a:off x="8148228" y="4252300"/>
            <a:ext cx="1152128" cy="98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C2E1883-BA09-4EC2-B31F-A5437B05B21C}"/>
              </a:ext>
            </a:extLst>
          </p:cNvPr>
          <p:cNvSpPr txBox="1"/>
          <p:nvPr/>
        </p:nvSpPr>
        <p:spPr>
          <a:xfrm>
            <a:off x="5419090" y="213852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9FA753-1496-4570-A103-5B1CFFE5CB18}"/>
              </a:ext>
            </a:extLst>
          </p:cNvPr>
          <p:cNvSpPr/>
          <p:nvPr/>
        </p:nvSpPr>
        <p:spPr>
          <a:xfrm>
            <a:off x="8148228" y="4255871"/>
            <a:ext cx="845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Rotate</a:t>
            </a:r>
          </a:p>
        </p:txBody>
      </p:sp>
    </p:spTree>
    <p:extLst>
      <p:ext uri="{BB962C8B-B14F-4D97-AF65-F5344CB8AC3E}">
        <p14:creationId xmlns:p14="http://schemas.microsoft.com/office/powerpoint/2010/main" val="964090357"/>
      </p:ext>
    </p:extLst>
  </p:cSld>
  <p:clrMapOvr>
    <a:masterClrMapping/>
  </p:clrMapOvr>
</p:sld>
</file>

<file path=ppt/theme/theme1.xml><?xml version="1.0" encoding="utf-8"?>
<a:theme xmlns:a="http://schemas.openxmlformats.org/drawingml/2006/main" name="Imaging Lab">
  <a:themeElements>
    <a:clrScheme name="MMOI White">
      <a:dk1>
        <a:srgbClr val="000000"/>
      </a:dk1>
      <a:lt1>
        <a:srgbClr val="FFFFFF"/>
      </a:lt1>
      <a:dk2>
        <a:srgbClr val="0000B8"/>
      </a:dk2>
      <a:lt2>
        <a:srgbClr val="F2F2F2"/>
      </a:lt2>
      <a:accent1>
        <a:srgbClr val="FF0000"/>
      </a:accent1>
      <a:accent2>
        <a:srgbClr val="FFC000"/>
      </a:accent2>
      <a:accent3>
        <a:srgbClr val="92FF50"/>
      </a:accent3>
      <a:accent4>
        <a:srgbClr val="00E0FF"/>
      </a:accent4>
      <a:accent5>
        <a:srgbClr val="4080FF"/>
      </a:accent5>
      <a:accent6>
        <a:srgbClr val="C040FF"/>
      </a:accent6>
      <a:hlink>
        <a:srgbClr val="3B3BFF"/>
      </a:hlink>
      <a:folHlink>
        <a:srgbClr val="D965FF"/>
      </a:folHlink>
    </a:clrScheme>
    <a:fontScheme name="AudioGroup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dioGroup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dioGroup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dioGroup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dioGroup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dioGroup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dioGroup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dioGroup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dioGroup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dioGroup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dioGroup 10">
        <a:dk1>
          <a:srgbClr val="000099"/>
        </a:dk1>
        <a:lt1>
          <a:srgbClr val="FFFFFF"/>
        </a:lt1>
        <a:dk2>
          <a:srgbClr val="00004C"/>
        </a:dk2>
        <a:lt2>
          <a:srgbClr val="DFCB3B"/>
        </a:lt2>
        <a:accent1>
          <a:srgbClr val="66CCFF"/>
        </a:accent1>
        <a:accent2>
          <a:srgbClr val="0066FF"/>
        </a:accent2>
        <a:accent3>
          <a:srgbClr val="AAAAB2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dioGroup 11">
        <a:dk1>
          <a:srgbClr val="000099"/>
        </a:dk1>
        <a:lt1>
          <a:srgbClr val="FFFFFF"/>
        </a:lt1>
        <a:dk2>
          <a:srgbClr val="00004C"/>
        </a:dk2>
        <a:lt2>
          <a:srgbClr val="DDD93D"/>
        </a:lt2>
        <a:accent1>
          <a:srgbClr val="66CCFF"/>
        </a:accent1>
        <a:accent2>
          <a:srgbClr val="0066FF"/>
        </a:accent2>
        <a:accent3>
          <a:srgbClr val="AAAAB2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dioGroup 12">
        <a:dk1>
          <a:srgbClr val="000099"/>
        </a:dk1>
        <a:lt1>
          <a:srgbClr val="FFFFFF"/>
        </a:lt1>
        <a:dk2>
          <a:srgbClr val="00004C"/>
        </a:dk2>
        <a:lt2>
          <a:srgbClr val="DECF3C"/>
        </a:lt2>
        <a:accent1>
          <a:srgbClr val="66CCFF"/>
        </a:accent1>
        <a:accent2>
          <a:srgbClr val="0066FF"/>
        </a:accent2>
        <a:accent3>
          <a:srgbClr val="AAAAB2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349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Tahoma</vt:lpstr>
      <vt:lpstr>Times New Roman</vt:lpstr>
      <vt:lpstr>Wingdings</vt:lpstr>
      <vt:lpstr>Imaging Lab</vt:lpstr>
      <vt:lpstr>Синтез гистологических изображений</vt:lpstr>
      <vt:lpstr>Синтез гистологических изображений</vt:lpstr>
      <vt:lpstr>PowerPoint Presentation</vt:lpstr>
      <vt:lpstr>Введение</vt:lpstr>
      <vt:lpstr>PowerPoint Presentation</vt:lpstr>
      <vt:lpstr>PowerPoint Presentation</vt:lpstr>
      <vt:lpstr>Постановка задачи</vt:lpstr>
      <vt:lpstr>Анализ и обработка данных</vt:lpstr>
      <vt:lpstr>Анализ и обработка данных</vt:lpstr>
      <vt:lpstr>Анализ и обработка данных</vt:lpstr>
      <vt:lpstr>PowerPoint Presentation</vt:lpstr>
      <vt:lpstr>Statistical Shape Models</vt:lpstr>
      <vt:lpstr>Statistical Shape Models</vt:lpstr>
      <vt:lpstr>Результат Statistical Shape Models</vt:lpstr>
      <vt:lpstr>Нейросетевое решение</vt:lpstr>
      <vt:lpstr>Нейросетевое решение</vt:lpstr>
      <vt:lpstr>Результат нейросетевого решения</vt:lpstr>
      <vt:lpstr>Заключение</vt:lpstr>
      <vt:lpstr>Спасибо за внимание!</vt:lpstr>
    </vt:vector>
  </TitlesOfParts>
  <Company>Otradnoe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Improved Demosaicing Algorithm</dc:title>
  <dc:creator>Alex</dc:creator>
  <cp:lastModifiedBy>Giliazova Alsu</cp:lastModifiedBy>
  <cp:revision>743</cp:revision>
  <dcterms:created xsi:type="dcterms:W3CDTF">2022-01-04T18:32:38Z</dcterms:created>
  <dcterms:modified xsi:type="dcterms:W3CDTF">2022-05-11T12:33:38Z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  <property fmtid="{D5CDD505-2E9C-101B-9397-08002B2CF9AE}" pid="3" name="_2015_ms_pID_725343">
    <vt:lpwstr>(2)5sPGCMrngfM6pL1b52HF3DZTiONT+D0OjrjUkof5K4oFGbzbBrgqWn7Rl6WTyZQaxH+KW1dx
oJavBPhuU8CLpkfvCqj5omNsVYucK+Mn+9mBInHBOEUl6QULWdh+mIWU7CWtVl35rwru0v+9
7/JiUAYBe/IBDmSPxg0Cc5yB1acgH1cjV+pBwB01U/E9dneyX7MQK/wJujKOlFZYlTctytEV
+qo8t7shmbhAYenbvf</vt:lpwstr>
  </property>
  <property fmtid="{D5CDD505-2E9C-101B-9397-08002B2CF9AE}" pid="4" name="_2015_ms_pID_7253431">
    <vt:lpwstr>H0Z8CUrM54rGjePJM1O11qmXolpCwmXUGX1IEkp6xaqH81F8n1eYdl
k8w2qbQrq3QBWuS9UFABFjwXl7KW9JnaVNjIYuOh9DH0KumMQxVj5dTXzoccN9hPUylLhFV+
M+HrcsV2hb8fkhbWIE44bkY1ImTtZ4qrya8xP31UWPx42ItfDZZQw9mnHuHgo8Uy8eI=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1652270410</vt:lpwstr>
  </property>
</Properties>
</file>