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65" r:id="rId5"/>
    <p:sldId id="266" r:id="rId6"/>
    <p:sldId id="271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A39"/>
    <a:srgbClr val="6C1A00"/>
    <a:srgbClr val="FE9202"/>
    <a:srgbClr val="1D3A00"/>
    <a:srgbClr val="007033"/>
    <a:srgbClr val="E7FF01"/>
    <a:srgbClr val="5EEC3C"/>
    <a:srgbClr val="990099"/>
    <a:srgbClr val="CC0099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Asset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43100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141591042.96200001</c:v>
                </c:pt>
                <c:pt idx="1">
                  <c:v>204861613.42500001</c:v>
                </c:pt>
                <c:pt idx="2">
                  <c:v>282091975.37800002</c:v>
                </c:pt>
                <c:pt idx="3">
                  <c:v>317009263.90200001</c:v>
                </c:pt>
                <c:pt idx="4">
                  <c:v>421872731.93599999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Sheet1!$B$9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Sheet1!$B$10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74006528"/>
        <c:axId val="69222976"/>
      </c:barChart>
      <c:catAx>
        <c:axId val="6740065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9222976"/>
        <c:crosses val="autoZero"/>
        <c:auto val="0"/>
        <c:lblAlgn val="ctr"/>
        <c:lblOffset val="100"/>
        <c:noMultiLvlLbl val="0"/>
      </c:catAx>
      <c:valAx>
        <c:axId val="69222976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74006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78633982263677"/>
          <c:y val="3.4198585702380477E-2"/>
          <c:w val="0.79923752067670217"/>
          <c:h val="0.8543369497622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Tabungan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13027099.896</c:v>
                </c:pt>
                <c:pt idx="1">
                  <c:v>17715097.443</c:v>
                </c:pt>
                <c:pt idx="2">
                  <c:v>21962622.601</c:v>
                </c:pt>
                <c:pt idx="3">
                  <c:v>28153782.506000001</c:v>
                </c:pt>
                <c:pt idx="4">
                  <c:v>28146873.952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Sheet1!$B$9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Sheet1!$B$10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3714688"/>
        <c:axId val="69225280"/>
      </c:barChart>
      <c:catAx>
        <c:axId val="6737146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9225280"/>
        <c:crosses val="autoZero"/>
        <c:auto val="0"/>
        <c:lblAlgn val="ctr"/>
        <c:lblOffset val="100"/>
        <c:noMultiLvlLbl val="0"/>
      </c:catAx>
      <c:valAx>
        <c:axId val="69225280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73714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 b="1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Kredit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 sz="1100" b="1"/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108776774.84</c:v>
                </c:pt>
                <c:pt idx="1">
                  <c:v>181039822.43200001</c:v>
                </c:pt>
                <c:pt idx="2">
                  <c:v>244413388.27399999</c:v>
                </c:pt>
                <c:pt idx="3">
                  <c:v>280307940.36000001</c:v>
                </c:pt>
                <c:pt idx="4">
                  <c:v>368910991.51200002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Sheet1!$B$9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Sheet1!$B$10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3716736"/>
        <c:axId val="69228736"/>
      </c:barChart>
      <c:catAx>
        <c:axId val="67371673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200" b="1"/>
            </a:pPr>
            <a:endParaRPr lang="id-ID"/>
          </a:p>
        </c:txPr>
        <c:crossAx val="69228736"/>
        <c:crosses val="autoZero"/>
        <c:auto val="0"/>
        <c:lblAlgn val="ctr"/>
        <c:lblOffset val="100"/>
        <c:noMultiLvlLbl val="0"/>
      </c:catAx>
      <c:valAx>
        <c:axId val="69228736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 b="1"/>
            </a:pPr>
            <a:endParaRPr lang="id-ID"/>
          </a:p>
        </c:txPr>
        <c:crossAx val="673716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Deposito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 sz="1100" b="1"/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96690990</c:v>
                </c:pt>
                <c:pt idx="1">
                  <c:v>143032190</c:v>
                </c:pt>
                <c:pt idx="2">
                  <c:v>201747691</c:v>
                </c:pt>
                <c:pt idx="3">
                  <c:v>231478196</c:v>
                </c:pt>
                <c:pt idx="4">
                  <c:v>309056406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Sheet1!$B$9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Sheet1!$B$10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3724928"/>
        <c:axId val="673243136"/>
      </c:barChart>
      <c:catAx>
        <c:axId val="6737249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200" b="1"/>
            </a:pPr>
            <a:endParaRPr lang="id-ID"/>
          </a:p>
        </c:txPr>
        <c:crossAx val="673243136"/>
        <c:crosses val="autoZero"/>
        <c:auto val="0"/>
        <c:lblAlgn val="ctr"/>
        <c:lblOffset val="100"/>
        <c:noMultiLvlLbl val="0"/>
      </c:catAx>
      <c:valAx>
        <c:axId val="673243136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200" b="1"/>
            </a:pPr>
            <a:endParaRPr lang="id-ID"/>
          </a:p>
        </c:txPr>
        <c:crossAx val="673724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4602350836803"/>
          <c:y val="4.9637981568533475E-2"/>
          <c:w val="0.84885022589419445"/>
          <c:h val="0.88236123153798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LABA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4959082.5650000004</c:v>
                </c:pt>
                <c:pt idx="1">
                  <c:v>8458950.2540000007</c:v>
                </c:pt>
                <c:pt idx="2">
                  <c:v>11307621.834000001</c:v>
                </c:pt>
                <c:pt idx="3">
                  <c:v>9701700.0940000005</c:v>
                </c:pt>
                <c:pt idx="4">
                  <c:v>12145076.265000001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Sheet1!$B$9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Sheet1!$B$10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3722880"/>
        <c:axId val="673246592"/>
      </c:barChart>
      <c:catAx>
        <c:axId val="67372288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73246592"/>
        <c:crosses val="autoZero"/>
        <c:auto val="0"/>
        <c:lblAlgn val="ctr"/>
        <c:lblOffset val="100"/>
        <c:noMultiLvlLbl val="0"/>
      </c:catAx>
      <c:valAx>
        <c:axId val="673246592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73722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/>
      </a:pPr>
      <a:endParaRPr lang="id-ID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NPL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2.3599999999999999E-2</c:v>
                </c:pt>
                <c:pt idx="1">
                  <c:v>1.0699999999999999E-2</c:v>
                </c:pt>
                <c:pt idx="2">
                  <c:v>1.9900000000000001E-2</c:v>
                </c:pt>
                <c:pt idx="3">
                  <c:v>4.5199999999999997E-2</c:v>
                </c:pt>
                <c:pt idx="4">
                  <c:v>3.4200000000000001E-2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Sheet1!$B$5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Sheet1!$B$6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4008576"/>
        <c:axId val="673248320"/>
      </c:barChart>
      <c:catAx>
        <c:axId val="67400857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200" b="1"/>
            </a:pPr>
            <a:endParaRPr lang="id-ID"/>
          </a:p>
        </c:txPr>
        <c:crossAx val="673248320"/>
        <c:crosses val="autoZero"/>
        <c:auto val="0"/>
        <c:lblAlgn val="ctr"/>
        <c:lblOffset val="100"/>
        <c:noMultiLvlLbl val="0"/>
      </c:catAx>
      <c:valAx>
        <c:axId val="673248320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 b="1"/>
            </a:pPr>
            <a:endParaRPr lang="id-ID"/>
          </a:p>
        </c:txPr>
        <c:crossAx val="674008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4602350836803"/>
          <c:y val="4.9637981568533475E-2"/>
          <c:w val="0.84885022589419445"/>
          <c:h val="0.88236123153798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LABA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txPr>
              <a:bodyPr rot="0" vert="horz"/>
              <a:lstStyle/>
              <a:p>
                <a:pPr>
                  <a:defRPr/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mmm\-yy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43465</c:v>
                </c:pt>
                <c:pt idx="4">
                  <c:v>43830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4959082.5650000004</c:v>
                </c:pt>
                <c:pt idx="1">
                  <c:v>8458950.2540000007</c:v>
                </c:pt>
                <c:pt idx="2">
                  <c:v>11307621.834000001</c:v>
                </c:pt>
                <c:pt idx="3">
                  <c:v>9701700.0940000005</c:v>
                </c:pt>
                <c:pt idx="4">
                  <c:v>12145076.265000001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Sheet1!$B$7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Sheet1!$B$8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Sheet1!$B$9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  <c15:categoryFilterException>
                  <c15:sqref>Sheet1!$B$10</c15:sqref>
                  <c15:spPr xmlns:c15="http://schemas.microsoft.com/office/drawing/2012/chart">
                    <a:solidFill>
                      <a:schemeClr val="accent1"/>
                    </a:solidFill>
                    <a:ln>
                      <a:noFill/>
                    </a:ln>
                    <a:effectLst/>
                  </c15:spPr>
                  <c15:invertIfNegative val="0"/>
                  <c15:bubble3D val="0"/>
                </c15:categoryFilterException>
              </c15:categoryFilterExceptions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3724416"/>
        <c:axId val="19038784"/>
      </c:barChart>
      <c:catAx>
        <c:axId val="67372441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19038784"/>
        <c:crosses val="autoZero"/>
        <c:auto val="0"/>
        <c:lblAlgn val="ctr"/>
        <c:lblOffset val="100"/>
        <c:noMultiLvlLbl val="0"/>
      </c:catAx>
      <c:valAx>
        <c:axId val="19038784"/>
        <c:scaling>
          <c:orientation val="minMax"/>
        </c:scaling>
        <c:delete val="0"/>
        <c:axPos val="l"/>
        <c:majorGridlines/>
        <c:numFmt formatCode="_(* #,##0_);_(* \(#,##0\);_(* &quot;-&quot;_);_(@_)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id-ID"/>
          </a:p>
        </c:txPr>
        <c:crossAx val="673724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/>
      </a:pPr>
      <a:endParaRPr lang="id-ID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309D7-2968-4E38-8448-7ABFB5FBB5E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8FAF85E-E441-4658-9386-9A6C1C561C79}">
      <dgm:prSet phldrT="[Text]" custT="1"/>
      <dgm:spPr/>
      <dgm:t>
        <a:bodyPr/>
        <a:lstStyle/>
        <a:p>
          <a:r>
            <a:rPr lang="id-ID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DEWAN KOMISARIS</a:t>
          </a:r>
          <a:endParaRPr lang="id-ID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E44303-2F18-445E-B70B-42DADE8ADC17}" type="parTrans" cxnId="{65666C9D-3DE8-4D78-A994-B54A41E2A28C}">
      <dgm:prSet/>
      <dgm:spPr/>
      <dgm:t>
        <a:bodyPr/>
        <a:lstStyle/>
        <a:p>
          <a:endParaRPr lang="id-ID"/>
        </a:p>
      </dgm:t>
    </dgm:pt>
    <dgm:pt modelId="{23DB0E4D-1E3C-40B8-A437-A6275610A753}" type="sibTrans" cxnId="{65666C9D-3DE8-4D78-A994-B54A41E2A28C}">
      <dgm:prSet/>
      <dgm:spPr/>
      <dgm:t>
        <a:bodyPr/>
        <a:lstStyle/>
        <a:p>
          <a:endParaRPr lang="id-ID"/>
        </a:p>
      </dgm:t>
    </dgm:pt>
    <dgm:pt modelId="{E7C34062-170F-46F4-8257-F9F3C98545E6}">
      <dgm:prSet phldrT="[Text]" custT="1"/>
      <dgm:spPr/>
      <dgm:t>
        <a:bodyPr/>
        <a:lstStyle/>
        <a:p>
          <a:r>
            <a:rPr lang="id-ID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WIHARTO</a:t>
          </a:r>
          <a:br>
            <a:rPr lang="id-ID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400" b="0" dirty="0" smtClean="0">
              <a:solidFill>
                <a:schemeClr val="tx1"/>
              </a:solidFill>
            </a:rPr>
            <a:t>Komisaris Utama</a:t>
          </a:r>
          <a:endParaRPr lang="id-ID" sz="1400" b="0" dirty="0">
            <a:solidFill>
              <a:schemeClr val="tx1"/>
            </a:solidFill>
          </a:endParaRPr>
        </a:p>
      </dgm:t>
    </dgm:pt>
    <dgm:pt modelId="{EB90F10E-24EA-40B8-B8B1-48E061630601}" type="parTrans" cxnId="{DA3B7321-DE80-428F-9908-481E4C1F9665}">
      <dgm:prSet/>
      <dgm:spPr/>
      <dgm:t>
        <a:bodyPr/>
        <a:lstStyle/>
        <a:p>
          <a:endParaRPr lang="id-ID"/>
        </a:p>
      </dgm:t>
    </dgm:pt>
    <dgm:pt modelId="{C5BC86B5-6EE7-4EF2-BAA1-AF0739168CE9}" type="sibTrans" cxnId="{DA3B7321-DE80-428F-9908-481E4C1F9665}">
      <dgm:prSet/>
      <dgm:spPr/>
      <dgm:t>
        <a:bodyPr/>
        <a:lstStyle/>
        <a:p>
          <a:endParaRPr lang="id-ID"/>
        </a:p>
      </dgm:t>
    </dgm:pt>
    <dgm:pt modelId="{1E0B144D-52ED-457D-A7B0-E4B5D2131E66}">
      <dgm:prSet phldrT="[Text]" custT="1"/>
      <dgm:spPr/>
      <dgm:t>
        <a:bodyPr/>
        <a:lstStyle/>
        <a:p>
          <a:r>
            <a:rPr lang="id-ID" sz="1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SOFYAN BANGUN</a:t>
          </a:r>
          <a:r>
            <a:rPr lang="id-ID" sz="2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id-ID" sz="2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600" b="0" dirty="0" smtClean="0">
              <a:solidFill>
                <a:schemeClr val="tx1"/>
              </a:solidFill>
            </a:rPr>
            <a:t>Komisaris</a:t>
          </a:r>
          <a:endParaRPr lang="id-ID" sz="1800" dirty="0"/>
        </a:p>
      </dgm:t>
    </dgm:pt>
    <dgm:pt modelId="{EF91CDD4-A224-4A8C-A471-A24CD5F72F93}" type="parTrans" cxnId="{FB861991-8429-42E7-9FB6-9D3996EE4B65}">
      <dgm:prSet/>
      <dgm:spPr/>
      <dgm:t>
        <a:bodyPr/>
        <a:lstStyle/>
        <a:p>
          <a:endParaRPr lang="id-ID"/>
        </a:p>
      </dgm:t>
    </dgm:pt>
    <dgm:pt modelId="{279CA6E0-BFE3-4ADB-8BE5-6C07EDA917FE}" type="sibTrans" cxnId="{FB861991-8429-42E7-9FB6-9D3996EE4B65}">
      <dgm:prSet/>
      <dgm:spPr/>
      <dgm:t>
        <a:bodyPr/>
        <a:lstStyle/>
        <a:p>
          <a:endParaRPr lang="id-ID"/>
        </a:p>
      </dgm:t>
    </dgm:pt>
    <dgm:pt modelId="{94D01818-735E-408B-A173-9B1601DF3F90}">
      <dgm:prSet phldrT="[Text]" custT="1"/>
      <dgm:spPr/>
      <dgm:t>
        <a:bodyPr/>
        <a:lstStyle/>
        <a:p>
          <a:r>
            <a:rPr lang="id-ID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SUCIPTO</a:t>
          </a:r>
          <a:r>
            <a:rPr lang="id-ID" sz="2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id-ID" sz="2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400" b="0" dirty="0" smtClean="0">
              <a:solidFill>
                <a:schemeClr val="tx1"/>
              </a:solidFill>
            </a:rPr>
            <a:t>Direktur Utama</a:t>
          </a:r>
          <a:endParaRPr lang="id-ID" sz="1400" b="1" dirty="0"/>
        </a:p>
      </dgm:t>
    </dgm:pt>
    <dgm:pt modelId="{2EDF77BF-A02C-4CE6-B182-FEABEA72FEBC}" type="parTrans" cxnId="{A44DE1F9-1EF4-466B-B61C-B60223F5C7DE}">
      <dgm:prSet/>
      <dgm:spPr/>
      <dgm:t>
        <a:bodyPr/>
        <a:lstStyle/>
        <a:p>
          <a:endParaRPr lang="id-ID"/>
        </a:p>
      </dgm:t>
    </dgm:pt>
    <dgm:pt modelId="{0AA3837A-2A4D-461F-801F-9D9C436CCD3A}" type="sibTrans" cxnId="{A44DE1F9-1EF4-466B-B61C-B60223F5C7DE}">
      <dgm:prSet/>
      <dgm:spPr/>
      <dgm:t>
        <a:bodyPr/>
        <a:lstStyle/>
        <a:p>
          <a:endParaRPr lang="id-ID"/>
        </a:p>
      </dgm:t>
    </dgm:pt>
    <dgm:pt modelId="{50FD0539-F6FE-4D0C-8420-14FAC6CFDE6C}">
      <dgm:prSet phldrT="[Text]" custT="1"/>
      <dgm:spPr/>
      <dgm:t>
        <a:bodyPr/>
        <a:lstStyle/>
        <a:p>
          <a:r>
            <a:rPr lang="id-ID" sz="1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AA NGURAH PARWATA</a:t>
          </a:r>
          <a:r>
            <a:rPr lang="id-ID" sz="19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id-ID" sz="19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600" b="0" dirty="0" smtClean="0">
              <a:solidFill>
                <a:schemeClr val="tx1"/>
              </a:solidFill>
            </a:rPr>
            <a:t>Direktur</a:t>
          </a:r>
          <a:endParaRPr lang="id-ID" sz="1800" dirty="0"/>
        </a:p>
      </dgm:t>
    </dgm:pt>
    <dgm:pt modelId="{BC567250-C4C8-4C9D-A542-7E234B2DF117}" type="parTrans" cxnId="{8BE22383-2BD8-4768-83E9-80F087F8F537}">
      <dgm:prSet/>
      <dgm:spPr/>
      <dgm:t>
        <a:bodyPr/>
        <a:lstStyle/>
        <a:p>
          <a:endParaRPr lang="id-ID"/>
        </a:p>
      </dgm:t>
    </dgm:pt>
    <dgm:pt modelId="{D55CE57D-C32B-44EA-940E-F4C06EB7EB64}" type="sibTrans" cxnId="{8BE22383-2BD8-4768-83E9-80F087F8F537}">
      <dgm:prSet/>
      <dgm:spPr/>
      <dgm:t>
        <a:bodyPr/>
        <a:lstStyle/>
        <a:p>
          <a:endParaRPr lang="id-ID"/>
        </a:p>
      </dgm:t>
    </dgm:pt>
    <dgm:pt modelId="{CF634225-2D0F-4CDA-B531-EA0BA8DE0F8A}">
      <dgm:prSet phldrT="[Text]" custT="1"/>
      <dgm:spPr/>
      <dgm:t>
        <a:bodyPr/>
        <a:lstStyle/>
        <a:p>
          <a:r>
            <a:rPr lang="id-ID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DIREKSI</a:t>
          </a:r>
          <a:endParaRPr lang="id-ID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FAFFCB-F5EC-48AC-9119-110C3B3F61A9}" type="sibTrans" cxnId="{E9FFD694-7590-4B4A-BBF2-1106434234F9}">
      <dgm:prSet/>
      <dgm:spPr/>
      <dgm:t>
        <a:bodyPr/>
        <a:lstStyle/>
        <a:p>
          <a:endParaRPr lang="id-ID"/>
        </a:p>
      </dgm:t>
    </dgm:pt>
    <dgm:pt modelId="{D4CBDEEA-EE3A-417D-8B90-D4D9C3CEA627}" type="parTrans" cxnId="{E9FFD694-7590-4B4A-BBF2-1106434234F9}">
      <dgm:prSet/>
      <dgm:spPr/>
      <dgm:t>
        <a:bodyPr/>
        <a:lstStyle/>
        <a:p>
          <a:endParaRPr lang="id-ID"/>
        </a:p>
      </dgm:t>
    </dgm:pt>
    <dgm:pt modelId="{4F0F1D2F-F478-483B-9C0B-30BD3801630A}" type="pres">
      <dgm:prSet presAssocID="{C3E309D7-2968-4E38-8448-7ABFB5FBB5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0347FC93-72F0-464E-9DDA-1C073495DFC8}" type="pres">
      <dgm:prSet presAssocID="{C8FAF85E-E441-4658-9386-9A6C1C561C79}" presName="root" presStyleCnt="0"/>
      <dgm:spPr/>
    </dgm:pt>
    <dgm:pt modelId="{3C51F316-BA08-4C3D-9D44-F0A7DC2092F9}" type="pres">
      <dgm:prSet presAssocID="{C8FAF85E-E441-4658-9386-9A6C1C561C79}" presName="rootComposite" presStyleCnt="0"/>
      <dgm:spPr/>
    </dgm:pt>
    <dgm:pt modelId="{195FFBB1-34B6-46D9-90DE-11CD628C049C}" type="pres">
      <dgm:prSet presAssocID="{C8FAF85E-E441-4658-9386-9A6C1C561C79}" presName="rootText" presStyleLbl="node1" presStyleIdx="0" presStyleCnt="2" custScaleX="126957" custScaleY="65454" custLinFactNeighborX="6290" custLinFactNeighborY="-15487"/>
      <dgm:spPr/>
      <dgm:t>
        <a:bodyPr/>
        <a:lstStyle/>
        <a:p>
          <a:endParaRPr lang="id-ID"/>
        </a:p>
      </dgm:t>
    </dgm:pt>
    <dgm:pt modelId="{D4B6E5D0-F032-431F-85B4-C974A3336386}" type="pres">
      <dgm:prSet presAssocID="{C8FAF85E-E441-4658-9386-9A6C1C561C79}" presName="rootConnector" presStyleLbl="node1" presStyleIdx="0" presStyleCnt="2"/>
      <dgm:spPr/>
      <dgm:t>
        <a:bodyPr/>
        <a:lstStyle/>
        <a:p>
          <a:endParaRPr lang="id-ID"/>
        </a:p>
      </dgm:t>
    </dgm:pt>
    <dgm:pt modelId="{F78DBAA2-B896-480E-B324-3FE74761E07A}" type="pres">
      <dgm:prSet presAssocID="{C8FAF85E-E441-4658-9386-9A6C1C561C79}" presName="childShape" presStyleCnt="0"/>
      <dgm:spPr/>
    </dgm:pt>
    <dgm:pt modelId="{FB3F9B78-4607-496F-920A-0316DF72E5DB}" type="pres">
      <dgm:prSet presAssocID="{EB90F10E-24EA-40B8-B8B1-48E061630601}" presName="Name13" presStyleLbl="parChTrans1D2" presStyleIdx="0" presStyleCnt="4"/>
      <dgm:spPr/>
      <dgm:t>
        <a:bodyPr/>
        <a:lstStyle/>
        <a:p>
          <a:endParaRPr lang="id-ID"/>
        </a:p>
      </dgm:t>
    </dgm:pt>
    <dgm:pt modelId="{4EDD820C-4D3C-4625-9820-CB19F393CA5B}" type="pres">
      <dgm:prSet presAssocID="{E7C34062-170F-46F4-8257-F9F3C98545E6}" presName="childText" presStyleLbl="bgAcc1" presStyleIdx="0" presStyleCnt="4" custScaleX="136186" custScaleY="70034" custLinFactNeighborX="145" custLinFactNeighborY="-1625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E293F9-B0F3-4E23-8769-06E49D1152D8}" type="pres">
      <dgm:prSet presAssocID="{EF91CDD4-A224-4A8C-A471-A24CD5F72F93}" presName="Name13" presStyleLbl="parChTrans1D2" presStyleIdx="1" presStyleCnt="4"/>
      <dgm:spPr/>
      <dgm:t>
        <a:bodyPr/>
        <a:lstStyle/>
        <a:p>
          <a:endParaRPr lang="id-ID"/>
        </a:p>
      </dgm:t>
    </dgm:pt>
    <dgm:pt modelId="{0562C869-0F80-462E-A8A7-6E5ABB2CFD34}" type="pres">
      <dgm:prSet presAssocID="{1E0B144D-52ED-457D-A7B0-E4B5D2131E66}" presName="childText" presStyleLbl="bgAcc1" presStyleIdx="1" presStyleCnt="4" custScaleX="139027" custScaleY="700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A781C0-B0E8-4D69-97BD-5C16F1CEF71E}" type="pres">
      <dgm:prSet presAssocID="{CF634225-2D0F-4CDA-B531-EA0BA8DE0F8A}" presName="root" presStyleCnt="0"/>
      <dgm:spPr/>
    </dgm:pt>
    <dgm:pt modelId="{715B17FC-5C8B-49BA-8C32-CEA7FF967198}" type="pres">
      <dgm:prSet presAssocID="{CF634225-2D0F-4CDA-B531-EA0BA8DE0F8A}" presName="rootComposite" presStyleCnt="0"/>
      <dgm:spPr/>
    </dgm:pt>
    <dgm:pt modelId="{8BE4E53F-2F9F-47E4-99C3-F9E44860AA5E}" type="pres">
      <dgm:prSet presAssocID="{CF634225-2D0F-4CDA-B531-EA0BA8DE0F8A}" presName="rootText" presStyleLbl="node1" presStyleIdx="1" presStyleCnt="2" custScaleX="140188" custScaleY="61058" custLinFactNeighborX="1671" custLinFactNeighborY="-15488"/>
      <dgm:spPr/>
      <dgm:t>
        <a:bodyPr/>
        <a:lstStyle/>
        <a:p>
          <a:endParaRPr lang="id-ID"/>
        </a:p>
      </dgm:t>
    </dgm:pt>
    <dgm:pt modelId="{73AD99FB-8867-4F10-BE63-E890683F57D1}" type="pres">
      <dgm:prSet presAssocID="{CF634225-2D0F-4CDA-B531-EA0BA8DE0F8A}" presName="rootConnector" presStyleLbl="node1" presStyleIdx="1" presStyleCnt="2"/>
      <dgm:spPr/>
      <dgm:t>
        <a:bodyPr/>
        <a:lstStyle/>
        <a:p>
          <a:endParaRPr lang="id-ID"/>
        </a:p>
      </dgm:t>
    </dgm:pt>
    <dgm:pt modelId="{B65F81D6-D5E4-4BB2-B8BC-28D74835334C}" type="pres">
      <dgm:prSet presAssocID="{CF634225-2D0F-4CDA-B531-EA0BA8DE0F8A}" presName="childShape" presStyleCnt="0"/>
      <dgm:spPr/>
    </dgm:pt>
    <dgm:pt modelId="{D89575D6-68D5-4A11-B693-2091F853F6FF}" type="pres">
      <dgm:prSet presAssocID="{2EDF77BF-A02C-4CE6-B182-FEABEA72FEBC}" presName="Name13" presStyleLbl="parChTrans1D2" presStyleIdx="2" presStyleCnt="4"/>
      <dgm:spPr/>
      <dgm:t>
        <a:bodyPr/>
        <a:lstStyle/>
        <a:p>
          <a:endParaRPr lang="id-ID"/>
        </a:p>
      </dgm:t>
    </dgm:pt>
    <dgm:pt modelId="{4378F8A0-0818-47A3-A913-7078BAC1E937}" type="pres">
      <dgm:prSet presAssocID="{94D01818-735E-408B-A173-9B1601DF3F90}" presName="childText" presStyleLbl="bgAcc1" presStyleIdx="2" presStyleCnt="4" custScaleX="143061" custScaleY="69655" custLinFactNeighborX="-929" custLinFactNeighborY="-1186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9DA2EF-0D2D-49AC-B4CC-E23897B3F8BE}" type="pres">
      <dgm:prSet presAssocID="{BC567250-C4C8-4C9D-A542-7E234B2DF117}" presName="Name13" presStyleLbl="parChTrans1D2" presStyleIdx="3" presStyleCnt="4"/>
      <dgm:spPr/>
      <dgm:t>
        <a:bodyPr/>
        <a:lstStyle/>
        <a:p>
          <a:endParaRPr lang="id-ID"/>
        </a:p>
      </dgm:t>
    </dgm:pt>
    <dgm:pt modelId="{AFDF464A-2CBD-4F2D-A21F-6521C58DD96F}" type="pres">
      <dgm:prSet presAssocID="{50FD0539-F6FE-4D0C-8420-14FAC6CFDE6C}" presName="childText" presStyleLbl="bgAcc1" presStyleIdx="3" presStyleCnt="4" custScaleX="139027" custScaleY="70034" custLinFactNeighborX="-929" custLinFactNeighborY="879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13B2050-ECA4-4102-A791-4976011CDACC}" type="presOf" srcId="{C3E309D7-2968-4E38-8448-7ABFB5FBB5E3}" destId="{4F0F1D2F-F478-483B-9C0B-30BD3801630A}" srcOrd="0" destOrd="0" presId="urn:microsoft.com/office/officeart/2005/8/layout/hierarchy3"/>
    <dgm:cxn modelId="{943D4403-0085-4495-933F-8773B3D0AFF4}" type="presOf" srcId="{BC567250-C4C8-4C9D-A542-7E234B2DF117}" destId="{409DA2EF-0D2D-49AC-B4CC-E23897B3F8BE}" srcOrd="0" destOrd="0" presId="urn:microsoft.com/office/officeart/2005/8/layout/hierarchy3"/>
    <dgm:cxn modelId="{4A8BB63B-1630-4B44-B4BB-1DF94BACC279}" type="presOf" srcId="{EF91CDD4-A224-4A8C-A471-A24CD5F72F93}" destId="{BEE293F9-B0F3-4E23-8769-06E49D1152D8}" srcOrd="0" destOrd="0" presId="urn:microsoft.com/office/officeart/2005/8/layout/hierarchy3"/>
    <dgm:cxn modelId="{3B88E787-BEED-40B0-A3E1-359131CD9110}" type="presOf" srcId="{CF634225-2D0F-4CDA-B531-EA0BA8DE0F8A}" destId="{73AD99FB-8867-4F10-BE63-E890683F57D1}" srcOrd="1" destOrd="0" presId="urn:microsoft.com/office/officeart/2005/8/layout/hierarchy3"/>
    <dgm:cxn modelId="{52125068-3F17-4ED9-9C82-ACCAB94D759B}" type="presOf" srcId="{CF634225-2D0F-4CDA-B531-EA0BA8DE0F8A}" destId="{8BE4E53F-2F9F-47E4-99C3-F9E44860AA5E}" srcOrd="0" destOrd="0" presId="urn:microsoft.com/office/officeart/2005/8/layout/hierarchy3"/>
    <dgm:cxn modelId="{7BBCF803-55B0-419F-9446-DBB7F9CE9C97}" type="presOf" srcId="{50FD0539-F6FE-4D0C-8420-14FAC6CFDE6C}" destId="{AFDF464A-2CBD-4F2D-A21F-6521C58DD96F}" srcOrd="0" destOrd="0" presId="urn:microsoft.com/office/officeart/2005/8/layout/hierarchy3"/>
    <dgm:cxn modelId="{7C13CBD3-06A5-4DD4-A310-1965F8B83F79}" type="presOf" srcId="{1E0B144D-52ED-457D-A7B0-E4B5D2131E66}" destId="{0562C869-0F80-462E-A8A7-6E5ABB2CFD34}" srcOrd="0" destOrd="0" presId="urn:microsoft.com/office/officeart/2005/8/layout/hierarchy3"/>
    <dgm:cxn modelId="{65666C9D-3DE8-4D78-A994-B54A41E2A28C}" srcId="{C3E309D7-2968-4E38-8448-7ABFB5FBB5E3}" destId="{C8FAF85E-E441-4658-9386-9A6C1C561C79}" srcOrd="0" destOrd="0" parTransId="{44E44303-2F18-445E-B70B-42DADE8ADC17}" sibTransId="{23DB0E4D-1E3C-40B8-A437-A6275610A753}"/>
    <dgm:cxn modelId="{DA3B7321-DE80-428F-9908-481E4C1F9665}" srcId="{C8FAF85E-E441-4658-9386-9A6C1C561C79}" destId="{E7C34062-170F-46F4-8257-F9F3C98545E6}" srcOrd="0" destOrd="0" parTransId="{EB90F10E-24EA-40B8-B8B1-48E061630601}" sibTransId="{C5BC86B5-6EE7-4EF2-BAA1-AF0739168CE9}"/>
    <dgm:cxn modelId="{9F789B5D-D385-4F56-A270-19A293AF88F2}" type="presOf" srcId="{EB90F10E-24EA-40B8-B8B1-48E061630601}" destId="{FB3F9B78-4607-496F-920A-0316DF72E5DB}" srcOrd="0" destOrd="0" presId="urn:microsoft.com/office/officeart/2005/8/layout/hierarchy3"/>
    <dgm:cxn modelId="{8BE22383-2BD8-4768-83E9-80F087F8F537}" srcId="{CF634225-2D0F-4CDA-B531-EA0BA8DE0F8A}" destId="{50FD0539-F6FE-4D0C-8420-14FAC6CFDE6C}" srcOrd="1" destOrd="0" parTransId="{BC567250-C4C8-4C9D-A542-7E234B2DF117}" sibTransId="{D55CE57D-C32B-44EA-940E-F4C06EB7EB64}"/>
    <dgm:cxn modelId="{88085E17-0548-4ADD-A604-1DA420342EAF}" type="presOf" srcId="{94D01818-735E-408B-A173-9B1601DF3F90}" destId="{4378F8A0-0818-47A3-A913-7078BAC1E937}" srcOrd="0" destOrd="0" presId="urn:microsoft.com/office/officeart/2005/8/layout/hierarchy3"/>
    <dgm:cxn modelId="{E69358A9-7593-4AF3-A8EA-6D8708276816}" type="presOf" srcId="{2EDF77BF-A02C-4CE6-B182-FEABEA72FEBC}" destId="{D89575D6-68D5-4A11-B693-2091F853F6FF}" srcOrd="0" destOrd="0" presId="urn:microsoft.com/office/officeart/2005/8/layout/hierarchy3"/>
    <dgm:cxn modelId="{E095BA33-E94F-41BE-B485-E93AD5F9B3E2}" type="presOf" srcId="{C8FAF85E-E441-4658-9386-9A6C1C561C79}" destId="{195FFBB1-34B6-46D9-90DE-11CD628C049C}" srcOrd="0" destOrd="0" presId="urn:microsoft.com/office/officeart/2005/8/layout/hierarchy3"/>
    <dgm:cxn modelId="{380455CF-58E7-4A78-B0DF-4B1805C63F20}" type="presOf" srcId="{C8FAF85E-E441-4658-9386-9A6C1C561C79}" destId="{D4B6E5D0-F032-431F-85B4-C974A3336386}" srcOrd="1" destOrd="0" presId="urn:microsoft.com/office/officeart/2005/8/layout/hierarchy3"/>
    <dgm:cxn modelId="{E9FFD694-7590-4B4A-BBF2-1106434234F9}" srcId="{C3E309D7-2968-4E38-8448-7ABFB5FBB5E3}" destId="{CF634225-2D0F-4CDA-B531-EA0BA8DE0F8A}" srcOrd="1" destOrd="0" parTransId="{D4CBDEEA-EE3A-417D-8B90-D4D9C3CEA627}" sibTransId="{BFFAFFCB-F5EC-48AC-9119-110C3B3F61A9}"/>
    <dgm:cxn modelId="{7AC89C5F-0B6A-4C82-8D74-BA0E31951754}" type="presOf" srcId="{E7C34062-170F-46F4-8257-F9F3C98545E6}" destId="{4EDD820C-4D3C-4625-9820-CB19F393CA5B}" srcOrd="0" destOrd="0" presId="urn:microsoft.com/office/officeart/2005/8/layout/hierarchy3"/>
    <dgm:cxn modelId="{A44DE1F9-1EF4-466B-B61C-B60223F5C7DE}" srcId="{CF634225-2D0F-4CDA-B531-EA0BA8DE0F8A}" destId="{94D01818-735E-408B-A173-9B1601DF3F90}" srcOrd="0" destOrd="0" parTransId="{2EDF77BF-A02C-4CE6-B182-FEABEA72FEBC}" sibTransId="{0AA3837A-2A4D-461F-801F-9D9C436CCD3A}"/>
    <dgm:cxn modelId="{FB861991-8429-42E7-9FB6-9D3996EE4B65}" srcId="{C8FAF85E-E441-4658-9386-9A6C1C561C79}" destId="{1E0B144D-52ED-457D-A7B0-E4B5D2131E66}" srcOrd="1" destOrd="0" parTransId="{EF91CDD4-A224-4A8C-A471-A24CD5F72F93}" sibTransId="{279CA6E0-BFE3-4ADB-8BE5-6C07EDA917FE}"/>
    <dgm:cxn modelId="{D578ADB1-F314-4A85-91BA-E2E24C9A9EA1}" type="presParOf" srcId="{4F0F1D2F-F478-483B-9C0B-30BD3801630A}" destId="{0347FC93-72F0-464E-9DDA-1C073495DFC8}" srcOrd="0" destOrd="0" presId="urn:microsoft.com/office/officeart/2005/8/layout/hierarchy3"/>
    <dgm:cxn modelId="{1B40D72F-E07C-4F13-BEC0-DB8EA3D5693E}" type="presParOf" srcId="{0347FC93-72F0-464E-9DDA-1C073495DFC8}" destId="{3C51F316-BA08-4C3D-9D44-F0A7DC2092F9}" srcOrd="0" destOrd="0" presId="urn:microsoft.com/office/officeart/2005/8/layout/hierarchy3"/>
    <dgm:cxn modelId="{9DADA5C6-50ED-4F81-8AEC-73427283CB0E}" type="presParOf" srcId="{3C51F316-BA08-4C3D-9D44-F0A7DC2092F9}" destId="{195FFBB1-34B6-46D9-90DE-11CD628C049C}" srcOrd="0" destOrd="0" presId="urn:microsoft.com/office/officeart/2005/8/layout/hierarchy3"/>
    <dgm:cxn modelId="{D9EC6C0E-8E9F-46C8-929D-79AA3F1B07D2}" type="presParOf" srcId="{3C51F316-BA08-4C3D-9D44-F0A7DC2092F9}" destId="{D4B6E5D0-F032-431F-85B4-C974A3336386}" srcOrd="1" destOrd="0" presId="urn:microsoft.com/office/officeart/2005/8/layout/hierarchy3"/>
    <dgm:cxn modelId="{836D0C0C-86B7-4798-AD26-4A09A25CA83B}" type="presParOf" srcId="{0347FC93-72F0-464E-9DDA-1C073495DFC8}" destId="{F78DBAA2-B896-480E-B324-3FE74761E07A}" srcOrd="1" destOrd="0" presId="urn:microsoft.com/office/officeart/2005/8/layout/hierarchy3"/>
    <dgm:cxn modelId="{0FB2FACD-3C6B-47A3-8060-DE97E66E935F}" type="presParOf" srcId="{F78DBAA2-B896-480E-B324-3FE74761E07A}" destId="{FB3F9B78-4607-496F-920A-0316DF72E5DB}" srcOrd="0" destOrd="0" presId="urn:microsoft.com/office/officeart/2005/8/layout/hierarchy3"/>
    <dgm:cxn modelId="{558474BA-D73F-4E61-A1FE-7F126E89C040}" type="presParOf" srcId="{F78DBAA2-B896-480E-B324-3FE74761E07A}" destId="{4EDD820C-4D3C-4625-9820-CB19F393CA5B}" srcOrd="1" destOrd="0" presId="urn:microsoft.com/office/officeart/2005/8/layout/hierarchy3"/>
    <dgm:cxn modelId="{34783482-F6B0-461A-B56F-3EE42E63DD83}" type="presParOf" srcId="{F78DBAA2-B896-480E-B324-3FE74761E07A}" destId="{BEE293F9-B0F3-4E23-8769-06E49D1152D8}" srcOrd="2" destOrd="0" presId="urn:microsoft.com/office/officeart/2005/8/layout/hierarchy3"/>
    <dgm:cxn modelId="{3A885804-C226-4786-9FFE-6EC633E8E8B9}" type="presParOf" srcId="{F78DBAA2-B896-480E-B324-3FE74761E07A}" destId="{0562C869-0F80-462E-A8A7-6E5ABB2CFD34}" srcOrd="3" destOrd="0" presId="urn:microsoft.com/office/officeart/2005/8/layout/hierarchy3"/>
    <dgm:cxn modelId="{CA09C466-1A87-4E77-8E95-C5C590BE666F}" type="presParOf" srcId="{4F0F1D2F-F478-483B-9C0B-30BD3801630A}" destId="{6BA781C0-B0E8-4D69-97BD-5C16F1CEF71E}" srcOrd="1" destOrd="0" presId="urn:microsoft.com/office/officeart/2005/8/layout/hierarchy3"/>
    <dgm:cxn modelId="{D258B430-DB29-4A2E-97EB-37C9C2F6EB53}" type="presParOf" srcId="{6BA781C0-B0E8-4D69-97BD-5C16F1CEF71E}" destId="{715B17FC-5C8B-49BA-8C32-CEA7FF967198}" srcOrd="0" destOrd="0" presId="urn:microsoft.com/office/officeart/2005/8/layout/hierarchy3"/>
    <dgm:cxn modelId="{634D4B5E-2F64-4C44-B128-3B33197990E4}" type="presParOf" srcId="{715B17FC-5C8B-49BA-8C32-CEA7FF967198}" destId="{8BE4E53F-2F9F-47E4-99C3-F9E44860AA5E}" srcOrd="0" destOrd="0" presId="urn:microsoft.com/office/officeart/2005/8/layout/hierarchy3"/>
    <dgm:cxn modelId="{61AA97C6-C941-4431-8AA3-14480DF3A61F}" type="presParOf" srcId="{715B17FC-5C8B-49BA-8C32-CEA7FF967198}" destId="{73AD99FB-8867-4F10-BE63-E890683F57D1}" srcOrd="1" destOrd="0" presId="urn:microsoft.com/office/officeart/2005/8/layout/hierarchy3"/>
    <dgm:cxn modelId="{1F74CF63-22FB-4A02-AEF6-5A7371354A4E}" type="presParOf" srcId="{6BA781C0-B0E8-4D69-97BD-5C16F1CEF71E}" destId="{B65F81D6-D5E4-4BB2-B8BC-28D74835334C}" srcOrd="1" destOrd="0" presId="urn:microsoft.com/office/officeart/2005/8/layout/hierarchy3"/>
    <dgm:cxn modelId="{A8B20E30-88F4-4032-A01F-6244BDC84844}" type="presParOf" srcId="{B65F81D6-D5E4-4BB2-B8BC-28D74835334C}" destId="{D89575D6-68D5-4A11-B693-2091F853F6FF}" srcOrd="0" destOrd="0" presId="urn:microsoft.com/office/officeart/2005/8/layout/hierarchy3"/>
    <dgm:cxn modelId="{8BEF5E86-31AF-46CA-81D9-93EDF02C6BFE}" type="presParOf" srcId="{B65F81D6-D5E4-4BB2-B8BC-28D74835334C}" destId="{4378F8A0-0818-47A3-A913-7078BAC1E937}" srcOrd="1" destOrd="0" presId="urn:microsoft.com/office/officeart/2005/8/layout/hierarchy3"/>
    <dgm:cxn modelId="{B21B2956-37FC-44BE-AE18-C2BA3979B970}" type="presParOf" srcId="{B65F81D6-D5E4-4BB2-B8BC-28D74835334C}" destId="{409DA2EF-0D2D-49AC-B4CC-E23897B3F8BE}" srcOrd="2" destOrd="0" presId="urn:microsoft.com/office/officeart/2005/8/layout/hierarchy3"/>
    <dgm:cxn modelId="{14B44451-5783-4501-88B4-438EC5814E34}" type="presParOf" srcId="{B65F81D6-D5E4-4BB2-B8BC-28D74835334C}" destId="{AFDF464A-2CBD-4F2D-A21F-6521C58DD96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6BF5C-3A0B-47F8-B757-15B8EE1B6B2E}" type="doc">
      <dgm:prSet loTypeId="urn:microsoft.com/office/officeart/2005/8/layout/gear1" loCatId="process" qsTypeId="urn:microsoft.com/office/officeart/2005/8/quickstyle/3d9" qsCatId="3D" csTypeId="urn:microsoft.com/office/officeart/2005/8/colors/accent0_3" csCatId="mainScheme" phldr="1"/>
      <dgm:spPr/>
    </dgm:pt>
    <dgm:pt modelId="{9A682AF8-1C60-4E30-A5F1-EBC6CD9E35F0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3B0E2339-953B-4318-B04A-AA4488F2E714}" type="parTrans" cxnId="{64CDF495-EB92-45E9-9508-62A96FA59321}">
      <dgm:prSet/>
      <dgm:spPr/>
      <dgm:t>
        <a:bodyPr/>
        <a:lstStyle/>
        <a:p>
          <a:endParaRPr lang="en-US"/>
        </a:p>
      </dgm:t>
    </dgm:pt>
    <dgm:pt modelId="{517D947A-0910-496B-ACBC-B42C64190FC8}" type="sibTrans" cxnId="{64CDF495-EB92-45E9-9508-62A96FA59321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26E0AD3-1046-4B96-93B1-0036C6277805}">
      <dgm:prSet phldrT="[Text]"/>
      <dgm:spPr>
        <a:solidFill>
          <a:srgbClr val="F59E1D"/>
        </a:solidFill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147D46C0-FBE1-49CE-A7A5-941B5B2E748F}" type="parTrans" cxnId="{2D662F77-78A8-4A97-B883-6B5202706112}">
      <dgm:prSet/>
      <dgm:spPr/>
      <dgm:t>
        <a:bodyPr/>
        <a:lstStyle/>
        <a:p>
          <a:endParaRPr lang="en-US"/>
        </a:p>
      </dgm:t>
    </dgm:pt>
    <dgm:pt modelId="{C2DB15F3-B212-4DBA-ACFF-96A9CB482133}" type="sibTrans" cxnId="{2D662F77-78A8-4A97-B883-6B5202706112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E6080E6-7A4D-4D36-8D1F-666AE66624F3}">
      <dgm:prSet phldrT="[Text]"/>
      <dgm:spPr>
        <a:solidFill>
          <a:srgbClr val="C03B2C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EC32E8B-FF05-4322-91BF-1FA785CCA1D2}" type="parTrans" cxnId="{95B362FD-B223-4A37-A2D3-9DF4CA1CDC59}">
      <dgm:prSet/>
      <dgm:spPr/>
      <dgm:t>
        <a:bodyPr/>
        <a:lstStyle/>
        <a:p>
          <a:endParaRPr lang="en-US"/>
        </a:p>
      </dgm:t>
    </dgm:pt>
    <dgm:pt modelId="{340C6F09-C53F-479C-94AA-5AD7967F9132}" type="sibTrans" cxnId="{95B362FD-B223-4A37-A2D3-9DF4CA1CDC5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C969E27-EC38-446E-8F8B-BF971B86A8A2}" type="pres">
      <dgm:prSet presAssocID="{ABC6BF5C-3A0B-47F8-B757-15B8EE1B6B2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8365716-FD85-4045-B261-6B7DF628F5B9}" type="pres">
      <dgm:prSet presAssocID="{9A682AF8-1C60-4E30-A5F1-EBC6CD9E35F0}" presName="gear1" presStyleLbl="node1" presStyleIdx="0" presStyleCnt="3" custLinFactNeighborX="-19430" custLinFactNeighborY="-209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9510F-F1D2-468E-B779-100FFC88339B}" type="pres">
      <dgm:prSet presAssocID="{9A682AF8-1C60-4E30-A5F1-EBC6CD9E35F0}" presName="gear1srcNode" presStyleLbl="node1" presStyleIdx="0" presStyleCnt="3"/>
      <dgm:spPr/>
      <dgm:t>
        <a:bodyPr/>
        <a:lstStyle/>
        <a:p>
          <a:endParaRPr lang="en-US"/>
        </a:p>
      </dgm:t>
    </dgm:pt>
    <dgm:pt modelId="{18E818D7-ADD7-4943-A48A-0E7652A1ED8E}" type="pres">
      <dgm:prSet presAssocID="{9A682AF8-1C60-4E30-A5F1-EBC6CD9E35F0}" presName="gear1dstNode" presStyleLbl="node1" presStyleIdx="0" presStyleCnt="3"/>
      <dgm:spPr/>
      <dgm:t>
        <a:bodyPr/>
        <a:lstStyle/>
        <a:p>
          <a:endParaRPr lang="en-US"/>
        </a:p>
      </dgm:t>
    </dgm:pt>
    <dgm:pt modelId="{2B01385B-EE59-4629-BC92-967574FBB2EE}" type="pres">
      <dgm:prSet presAssocID="{726E0AD3-1046-4B96-93B1-0036C627780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75F6B-5E84-4616-8036-BD32D6211CFF}" type="pres">
      <dgm:prSet presAssocID="{726E0AD3-1046-4B96-93B1-0036C6277805}" presName="gear2srcNode" presStyleLbl="node1" presStyleIdx="1" presStyleCnt="3"/>
      <dgm:spPr/>
      <dgm:t>
        <a:bodyPr/>
        <a:lstStyle/>
        <a:p>
          <a:endParaRPr lang="en-US"/>
        </a:p>
      </dgm:t>
    </dgm:pt>
    <dgm:pt modelId="{2E31470F-0960-47E4-A032-A89AEB701BBE}" type="pres">
      <dgm:prSet presAssocID="{726E0AD3-1046-4B96-93B1-0036C6277805}" presName="gear2dstNode" presStyleLbl="node1" presStyleIdx="1" presStyleCnt="3"/>
      <dgm:spPr/>
      <dgm:t>
        <a:bodyPr/>
        <a:lstStyle/>
        <a:p>
          <a:endParaRPr lang="en-US"/>
        </a:p>
      </dgm:t>
    </dgm:pt>
    <dgm:pt modelId="{34B62D08-EC62-445A-A1BB-4380D2FDF0A8}" type="pres">
      <dgm:prSet presAssocID="{5E6080E6-7A4D-4D36-8D1F-666AE66624F3}" presName="gear3" presStyleLbl="node1" presStyleIdx="2" presStyleCnt="3"/>
      <dgm:spPr/>
      <dgm:t>
        <a:bodyPr/>
        <a:lstStyle/>
        <a:p>
          <a:endParaRPr lang="en-US"/>
        </a:p>
      </dgm:t>
    </dgm:pt>
    <dgm:pt modelId="{8C52689D-CF4D-4856-B1D5-7CC936AD7C4B}" type="pres">
      <dgm:prSet presAssocID="{5E6080E6-7A4D-4D36-8D1F-666AE66624F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AAE5D-9075-427A-92F4-E868A33A5E2A}" type="pres">
      <dgm:prSet presAssocID="{5E6080E6-7A4D-4D36-8D1F-666AE66624F3}" presName="gear3srcNode" presStyleLbl="node1" presStyleIdx="2" presStyleCnt="3"/>
      <dgm:spPr/>
      <dgm:t>
        <a:bodyPr/>
        <a:lstStyle/>
        <a:p>
          <a:endParaRPr lang="en-US"/>
        </a:p>
      </dgm:t>
    </dgm:pt>
    <dgm:pt modelId="{FA341272-8611-4C62-BA9F-E9109F94282D}" type="pres">
      <dgm:prSet presAssocID="{5E6080E6-7A4D-4D36-8D1F-666AE66624F3}" presName="gear3dstNode" presStyleLbl="node1" presStyleIdx="2" presStyleCnt="3"/>
      <dgm:spPr/>
      <dgm:t>
        <a:bodyPr/>
        <a:lstStyle/>
        <a:p>
          <a:endParaRPr lang="en-US"/>
        </a:p>
      </dgm:t>
    </dgm:pt>
    <dgm:pt modelId="{74E883C7-0B60-40D7-B8FE-45D6C305CF85}" type="pres">
      <dgm:prSet presAssocID="{517D947A-0910-496B-ACBC-B42C64190FC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5270B19-5C6E-4FFC-8061-BBF1A40C5557}" type="pres">
      <dgm:prSet presAssocID="{C2DB15F3-B212-4DBA-ACFF-96A9CB48213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53FBB76E-6405-4574-B061-7116ED07EB95}" type="pres">
      <dgm:prSet presAssocID="{340C6F09-C53F-479C-94AA-5AD7967F9132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DEC8417-0B9F-46C8-8B64-F8A2BDF357CE}" type="presOf" srcId="{340C6F09-C53F-479C-94AA-5AD7967F9132}" destId="{53FBB76E-6405-4574-B061-7116ED07EB95}" srcOrd="0" destOrd="0" presId="urn:microsoft.com/office/officeart/2005/8/layout/gear1"/>
    <dgm:cxn modelId="{19F6D54A-FA94-4ECF-A76B-D604B580D69C}" type="presOf" srcId="{5E6080E6-7A4D-4D36-8D1F-666AE66624F3}" destId="{8C52689D-CF4D-4856-B1D5-7CC936AD7C4B}" srcOrd="1" destOrd="0" presId="urn:microsoft.com/office/officeart/2005/8/layout/gear1"/>
    <dgm:cxn modelId="{8A6E4299-286B-4362-9DB2-9AB8878EAFEF}" type="presOf" srcId="{5E6080E6-7A4D-4D36-8D1F-666AE66624F3}" destId="{FA341272-8611-4C62-BA9F-E9109F94282D}" srcOrd="3" destOrd="0" presId="urn:microsoft.com/office/officeart/2005/8/layout/gear1"/>
    <dgm:cxn modelId="{6F4A71DA-1CAA-41F8-88F8-51ED9A52231C}" type="presOf" srcId="{9A682AF8-1C60-4E30-A5F1-EBC6CD9E35F0}" destId="{E8365716-FD85-4045-B261-6B7DF628F5B9}" srcOrd="0" destOrd="0" presId="urn:microsoft.com/office/officeart/2005/8/layout/gear1"/>
    <dgm:cxn modelId="{19E9F339-742A-4F11-9D45-07D15AC2A7AE}" type="presOf" srcId="{726E0AD3-1046-4B96-93B1-0036C6277805}" destId="{2B01385B-EE59-4629-BC92-967574FBB2EE}" srcOrd="0" destOrd="0" presId="urn:microsoft.com/office/officeart/2005/8/layout/gear1"/>
    <dgm:cxn modelId="{A6661672-5FBF-4647-9A96-076BA03D4FAD}" type="presOf" srcId="{517D947A-0910-496B-ACBC-B42C64190FC8}" destId="{74E883C7-0B60-40D7-B8FE-45D6C305CF85}" srcOrd="0" destOrd="0" presId="urn:microsoft.com/office/officeart/2005/8/layout/gear1"/>
    <dgm:cxn modelId="{95B362FD-B223-4A37-A2D3-9DF4CA1CDC59}" srcId="{ABC6BF5C-3A0B-47F8-B757-15B8EE1B6B2E}" destId="{5E6080E6-7A4D-4D36-8D1F-666AE66624F3}" srcOrd="2" destOrd="0" parTransId="{3EC32E8B-FF05-4322-91BF-1FA785CCA1D2}" sibTransId="{340C6F09-C53F-479C-94AA-5AD7967F9132}"/>
    <dgm:cxn modelId="{1E781EB1-0537-4284-9780-C94BDFB03793}" type="presOf" srcId="{5E6080E6-7A4D-4D36-8D1F-666AE66624F3}" destId="{0D3AAE5D-9075-427A-92F4-E868A33A5E2A}" srcOrd="2" destOrd="0" presId="urn:microsoft.com/office/officeart/2005/8/layout/gear1"/>
    <dgm:cxn modelId="{FFA79052-A2A1-402C-8D87-5480A4C85B3B}" type="presOf" srcId="{ABC6BF5C-3A0B-47F8-B757-15B8EE1B6B2E}" destId="{FC969E27-EC38-446E-8F8B-BF971B86A8A2}" srcOrd="0" destOrd="0" presId="urn:microsoft.com/office/officeart/2005/8/layout/gear1"/>
    <dgm:cxn modelId="{5B514E43-6DE8-410F-9E53-7DF8E798C5AB}" type="presOf" srcId="{5E6080E6-7A4D-4D36-8D1F-666AE66624F3}" destId="{34B62D08-EC62-445A-A1BB-4380D2FDF0A8}" srcOrd="0" destOrd="0" presId="urn:microsoft.com/office/officeart/2005/8/layout/gear1"/>
    <dgm:cxn modelId="{5F558394-3A48-4EAB-9E91-B0B6DCB537C4}" type="presOf" srcId="{726E0AD3-1046-4B96-93B1-0036C6277805}" destId="{2E31470F-0960-47E4-A032-A89AEB701BBE}" srcOrd="2" destOrd="0" presId="urn:microsoft.com/office/officeart/2005/8/layout/gear1"/>
    <dgm:cxn modelId="{C2876523-5295-43C4-877E-F2333DB837BF}" type="presOf" srcId="{9A682AF8-1C60-4E30-A5F1-EBC6CD9E35F0}" destId="{0D79510F-F1D2-468E-B779-100FFC88339B}" srcOrd="1" destOrd="0" presId="urn:microsoft.com/office/officeart/2005/8/layout/gear1"/>
    <dgm:cxn modelId="{64CDF495-EB92-45E9-9508-62A96FA59321}" srcId="{ABC6BF5C-3A0B-47F8-B757-15B8EE1B6B2E}" destId="{9A682AF8-1C60-4E30-A5F1-EBC6CD9E35F0}" srcOrd="0" destOrd="0" parTransId="{3B0E2339-953B-4318-B04A-AA4488F2E714}" sibTransId="{517D947A-0910-496B-ACBC-B42C64190FC8}"/>
    <dgm:cxn modelId="{CBD524E4-2D86-4605-8B9A-62D3BD4B820B}" type="presOf" srcId="{726E0AD3-1046-4B96-93B1-0036C6277805}" destId="{23F75F6B-5E84-4616-8036-BD32D6211CFF}" srcOrd="1" destOrd="0" presId="urn:microsoft.com/office/officeart/2005/8/layout/gear1"/>
    <dgm:cxn modelId="{C785EA60-2D09-4AD9-9287-79E7542D901E}" type="presOf" srcId="{C2DB15F3-B212-4DBA-ACFF-96A9CB482133}" destId="{45270B19-5C6E-4FFC-8061-BBF1A40C5557}" srcOrd="0" destOrd="0" presId="urn:microsoft.com/office/officeart/2005/8/layout/gear1"/>
    <dgm:cxn modelId="{2D662F77-78A8-4A97-B883-6B5202706112}" srcId="{ABC6BF5C-3A0B-47F8-B757-15B8EE1B6B2E}" destId="{726E0AD3-1046-4B96-93B1-0036C6277805}" srcOrd="1" destOrd="0" parTransId="{147D46C0-FBE1-49CE-A7A5-941B5B2E748F}" sibTransId="{C2DB15F3-B212-4DBA-ACFF-96A9CB482133}"/>
    <dgm:cxn modelId="{A6085BB8-564E-4EE9-9A7C-063BD5D2607F}" type="presOf" srcId="{9A682AF8-1C60-4E30-A5F1-EBC6CD9E35F0}" destId="{18E818D7-ADD7-4943-A48A-0E7652A1ED8E}" srcOrd="2" destOrd="0" presId="urn:microsoft.com/office/officeart/2005/8/layout/gear1"/>
    <dgm:cxn modelId="{5AF02094-0666-48C3-98C1-7CD6FF70CB26}" type="presParOf" srcId="{FC969E27-EC38-446E-8F8B-BF971B86A8A2}" destId="{E8365716-FD85-4045-B261-6B7DF628F5B9}" srcOrd="0" destOrd="0" presId="urn:microsoft.com/office/officeart/2005/8/layout/gear1"/>
    <dgm:cxn modelId="{F2665135-1CDE-4661-B616-1348CA5E6415}" type="presParOf" srcId="{FC969E27-EC38-446E-8F8B-BF971B86A8A2}" destId="{0D79510F-F1D2-468E-B779-100FFC88339B}" srcOrd="1" destOrd="0" presId="urn:microsoft.com/office/officeart/2005/8/layout/gear1"/>
    <dgm:cxn modelId="{1A157E6A-A9CE-40F4-81CF-D6FF45660BE9}" type="presParOf" srcId="{FC969E27-EC38-446E-8F8B-BF971B86A8A2}" destId="{18E818D7-ADD7-4943-A48A-0E7652A1ED8E}" srcOrd="2" destOrd="0" presId="urn:microsoft.com/office/officeart/2005/8/layout/gear1"/>
    <dgm:cxn modelId="{DE597A6D-E81C-4BE9-865E-4226A22D14A0}" type="presParOf" srcId="{FC969E27-EC38-446E-8F8B-BF971B86A8A2}" destId="{2B01385B-EE59-4629-BC92-967574FBB2EE}" srcOrd="3" destOrd="0" presId="urn:microsoft.com/office/officeart/2005/8/layout/gear1"/>
    <dgm:cxn modelId="{12642073-2870-43A8-9574-D139F5A4EB37}" type="presParOf" srcId="{FC969E27-EC38-446E-8F8B-BF971B86A8A2}" destId="{23F75F6B-5E84-4616-8036-BD32D6211CFF}" srcOrd="4" destOrd="0" presId="urn:microsoft.com/office/officeart/2005/8/layout/gear1"/>
    <dgm:cxn modelId="{E605DFB8-C2FF-4C76-8159-ADF22910414F}" type="presParOf" srcId="{FC969E27-EC38-446E-8F8B-BF971B86A8A2}" destId="{2E31470F-0960-47E4-A032-A89AEB701BBE}" srcOrd="5" destOrd="0" presId="urn:microsoft.com/office/officeart/2005/8/layout/gear1"/>
    <dgm:cxn modelId="{9FC79906-8B07-4BDF-B41A-D3B72077FC9D}" type="presParOf" srcId="{FC969E27-EC38-446E-8F8B-BF971B86A8A2}" destId="{34B62D08-EC62-445A-A1BB-4380D2FDF0A8}" srcOrd="6" destOrd="0" presId="urn:microsoft.com/office/officeart/2005/8/layout/gear1"/>
    <dgm:cxn modelId="{3B41D5AA-1D2F-4D67-9BBD-20BA3A340BEB}" type="presParOf" srcId="{FC969E27-EC38-446E-8F8B-BF971B86A8A2}" destId="{8C52689D-CF4D-4856-B1D5-7CC936AD7C4B}" srcOrd="7" destOrd="0" presId="urn:microsoft.com/office/officeart/2005/8/layout/gear1"/>
    <dgm:cxn modelId="{E931813D-BDB5-40B5-9EDD-F216E0052E8E}" type="presParOf" srcId="{FC969E27-EC38-446E-8F8B-BF971B86A8A2}" destId="{0D3AAE5D-9075-427A-92F4-E868A33A5E2A}" srcOrd="8" destOrd="0" presId="urn:microsoft.com/office/officeart/2005/8/layout/gear1"/>
    <dgm:cxn modelId="{084A8788-4948-492D-AE9A-73BED3A207FC}" type="presParOf" srcId="{FC969E27-EC38-446E-8F8B-BF971B86A8A2}" destId="{FA341272-8611-4C62-BA9F-E9109F94282D}" srcOrd="9" destOrd="0" presId="urn:microsoft.com/office/officeart/2005/8/layout/gear1"/>
    <dgm:cxn modelId="{6B70E540-E6CB-4CE5-A450-9667F11B04C3}" type="presParOf" srcId="{FC969E27-EC38-446E-8F8B-BF971B86A8A2}" destId="{74E883C7-0B60-40D7-B8FE-45D6C305CF85}" srcOrd="10" destOrd="0" presId="urn:microsoft.com/office/officeart/2005/8/layout/gear1"/>
    <dgm:cxn modelId="{00D6E888-B8FA-4567-9000-B1CFF12C0377}" type="presParOf" srcId="{FC969E27-EC38-446E-8F8B-BF971B86A8A2}" destId="{45270B19-5C6E-4FFC-8061-BBF1A40C5557}" srcOrd="11" destOrd="0" presId="urn:microsoft.com/office/officeart/2005/8/layout/gear1"/>
    <dgm:cxn modelId="{53678ED9-A6CF-479F-9CA7-D7C764C898E9}" type="presParOf" srcId="{FC969E27-EC38-446E-8F8B-BF971B86A8A2}" destId="{53FBB76E-6405-4574-B061-7116ED07EB9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FFBB1-34B6-46D9-90DE-11CD628C049C}">
      <dsp:nvSpPr>
        <dsp:cNvPr id="0" name=""/>
        <dsp:cNvSpPr/>
      </dsp:nvSpPr>
      <dsp:spPr>
        <a:xfrm>
          <a:off x="156034" y="164338"/>
          <a:ext cx="3092164" cy="797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DEWAN KOMISARIS</a:t>
          </a:r>
          <a:endParaRPr lang="id-ID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380" y="187684"/>
        <a:ext cx="3045472" cy="750406"/>
      </dsp:txXfrm>
    </dsp:sp>
    <dsp:sp modelId="{FB3F9B78-4607-496F-920A-0316DF72E5DB}">
      <dsp:nvSpPr>
        <dsp:cNvPr id="0" name=""/>
        <dsp:cNvSpPr/>
      </dsp:nvSpPr>
      <dsp:spPr>
        <a:xfrm>
          <a:off x="465251" y="961437"/>
          <a:ext cx="158842" cy="721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509"/>
              </a:lnTo>
              <a:lnTo>
                <a:pt x="158842" y="7215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820C-4D3C-4625-9820-CB19F393CA5B}">
      <dsp:nvSpPr>
        <dsp:cNvPr id="0" name=""/>
        <dsp:cNvSpPr/>
      </dsp:nvSpPr>
      <dsp:spPr>
        <a:xfrm>
          <a:off x="624093" y="1256510"/>
          <a:ext cx="2653556" cy="852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WIHARTO</a:t>
          </a:r>
          <a:br>
            <a:rPr lang="id-ID" sz="24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400" b="0" kern="1200" dirty="0" smtClean="0">
              <a:solidFill>
                <a:schemeClr val="tx1"/>
              </a:solidFill>
            </a:rPr>
            <a:t>Komisaris Utama</a:t>
          </a:r>
          <a:endParaRPr lang="id-ID" sz="1400" b="0" kern="1200" dirty="0">
            <a:solidFill>
              <a:schemeClr val="tx1"/>
            </a:solidFill>
          </a:endParaRPr>
        </a:p>
      </dsp:txBody>
      <dsp:txXfrm>
        <a:off x="649073" y="1281490"/>
        <a:ext cx="2603596" cy="802914"/>
      </dsp:txXfrm>
    </dsp:sp>
    <dsp:sp modelId="{BEE293F9-B0F3-4E23-8769-06E49D1152D8}">
      <dsp:nvSpPr>
        <dsp:cNvPr id="0" name=""/>
        <dsp:cNvSpPr/>
      </dsp:nvSpPr>
      <dsp:spPr>
        <a:xfrm>
          <a:off x="465251" y="961437"/>
          <a:ext cx="156017" cy="2076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6811"/>
              </a:lnTo>
              <a:lnTo>
                <a:pt x="156017" y="2076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C869-0F80-462E-A8A7-6E5ABB2CFD34}">
      <dsp:nvSpPr>
        <dsp:cNvPr id="0" name=""/>
        <dsp:cNvSpPr/>
      </dsp:nvSpPr>
      <dsp:spPr>
        <a:xfrm>
          <a:off x="621268" y="2611811"/>
          <a:ext cx="2708913" cy="852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SOFYAN BANGUN</a:t>
          </a:r>
          <a:r>
            <a:rPr lang="id-ID" sz="22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id-ID" sz="22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600" b="0" kern="1200" dirty="0" smtClean="0">
              <a:solidFill>
                <a:schemeClr val="tx1"/>
              </a:solidFill>
            </a:rPr>
            <a:t>Komisaris</a:t>
          </a:r>
          <a:endParaRPr lang="id-ID" sz="1800" kern="1200" dirty="0"/>
        </a:p>
      </dsp:txBody>
      <dsp:txXfrm>
        <a:off x="646248" y="2636791"/>
        <a:ext cx="2658953" cy="802914"/>
      </dsp:txXfrm>
    </dsp:sp>
    <dsp:sp modelId="{8BE4E53F-2F9F-47E4-99C3-F9E44860AA5E}">
      <dsp:nvSpPr>
        <dsp:cNvPr id="0" name=""/>
        <dsp:cNvSpPr/>
      </dsp:nvSpPr>
      <dsp:spPr>
        <a:xfrm>
          <a:off x="3744599" y="164326"/>
          <a:ext cx="3414418" cy="743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DIREKSI</a:t>
          </a:r>
          <a:endParaRPr lang="id-ID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66377" y="186104"/>
        <a:ext cx="3370862" cy="700008"/>
      </dsp:txXfrm>
    </dsp:sp>
    <dsp:sp modelId="{D89575D6-68D5-4A11-B693-2091F853F6FF}">
      <dsp:nvSpPr>
        <dsp:cNvPr id="0" name=""/>
        <dsp:cNvSpPr/>
      </dsp:nvSpPr>
      <dsp:spPr>
        <a:xfrm>
          <a:off x="4086041" y="907890"/>
          <a:ext cx="282641" cy="772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748"/>
              </a:lnTo>
              <a:lnTo>
                <a:pt x="282641" y="7727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8F8A0-0818-47A3-A913-7078BAC1E937}">
      <dsp:nvSpPr>
        <dsp:cNvPr id="0" name=""/>
        <dsp:cNvSpPr/>
      </dsp:nvSpPr>
      <dsp:spPr>
        <a:xfrm>
          <a:off x="4368682" y="1256510"/>
          <a:ext cx="2787514" cy="84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SUCIPTO</a:t>
          </a:r>
          <a:r>
            <a:rPr lang="id-ID" sz="22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id-ID" sz="22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400" b="0" kern="1200" dirty="0" smtClean="0">
              <a:solidFill>
                <a:schemeClr val="tx1"/>
              </a:solidFill>
            </a:rPr>
            <a:t>Direktur Utama</a:t>
          </a:r>
          <a:endParaRPr lang="id-ID" sz="1400" b="1" kern="1200" dirty="0"/>
        </a:p>
      </dsp:txBody>
      <dsp:txXfrm>
        <a:off x="4393527" y="1281355"/>
        <a:ext cx="2737824" cy="798568"/>
      </dsp:txXfrm>
    </dsp:sp>
    <dsp:sp modelId="{409DA2EF-0D2D-49AC-B4CC-E23897B3F8BE}">
      <dsp:nvSpPr>
        <dsp:cNvPr id="0" name=""/>
        <dsp:cNvSpPr/>
      </dsp:nvSpPr>
      <dsp:spPr>
        <a:xfrm>
          <a:off x="4086041" y="907890"/>
          <a:ext cx="282641" cy="2179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9277"/>
              </a:lnTo>
              <a:lnTo>
                <a:pt x="282641" y="21792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464A-2CBD-4F2D-A21F-6521C58DD96F}">
      <dsp:nvSpPr>
        <dsp:cNvPr id="0" name=""/>
        <dsp:cNvSpPr/>
      </dsp:nvSpPr>
      <dsp:spPr>
        <a:xfrm>
          <a:off x="4368682" y="2660730"/>
          <a:ext cx="2708913" cy="852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AA NGURAH PARWATA</a:t>
          </a:r>
          <a:r>
            <a:rPr lang="id-ID" sz="19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id-ID" sz="19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id-ID" sz="1600" b="0" kern="1200" dirty="0" smtClean="0">
              <a:solidFill>
                <a:schemeClr val="tx1"/>
              </a:solidFill>
            </a:rPr>
            <a:t>Direktur</a:t>
          </a:r>
          <a:endParaRPr lang="id-ID" sz="1800" kern="1200" dirty="0"/>
        </a:p>
      </dsp:txBody>
      <dsp:txXfrm>
        <a:off x="4393662" y="2685710"/>
        <a:ext cx="2658953" cy="802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5716-FD85-4045-B261-6B7DF628F5B9}">
      <dsp:nvSpPr>
        <dsp:cNvPr id="0" name=""/>
        <dsp:cNvSpPr/>
      </dsp:nvSpPr>
      <dsp:spPr>
        <a:xfrm>
          <a:off x="1094717" y="909669"/>
          <a:ext cx="1495129" cy="1495129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</a:t>
          </a:r>
          <a:endParaRPr lang="en-US" sz="3200" kern="1200" dirty="0"/>
        </a:p>
      </dsp:txBody>
      <dsp:txXfrm>
        <a:off x="1395304" y="1259896"/>
        <a:ext cx="893955" cy="768527"/>
      </dsp:txXfrm>
    </dsp:sp>
    <dsp:sp modelId="{2B01385B-EE59-4629-BC92-967574FBB2EE}">
      <dsp:nvSpPr>
        <dsp:cNvPr id="0" name=""/>
        <dsp:cNvSpPr/>
      </dsp:nvSpPr>
      <dsp:spPr>
        <a:xfrm>
          <a:off x="515327" y="869893"/>
          <a:ext cx="1087367" cy="1087367"/>
        </a:xfrm>
        <a:prstGeom prst="gear6">
          <a:avLst/>
        </a:prstGeom>
        <a:solidFill>
          <a:srgbClr val="F59E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</a:t>
          </a:r>
          <a:endParaRPr lang="en-US" sz="3200" kern="1200" dirty="0"/>
        </a:p>
      </dsp:txBody>
      <dsp:txXfrm>
        <a:off x="789075" y="1145295"/>
        <a:ext cx="539871" cy="536563"/>
      </dsp:txXfrm>
    </dsp:sp>
    <dsp:sp modelId="{34B62D08-EC62-445A-A1BB-4380D2FDF0A8}">
      <dsp:nvSpPr>
        <dsp:cNvPr id="0" name=""/>
        <dsp:cNvSpPr/>
      </dsp:nvSpPr>
      <dsp:spPr>
        <a:xfrm rot="20700000">
          <a:off x="1124363" y="119721"/>
          <a:ext cx="1065397" cy="1065397"/>
        </a:xfrm>
        <a:prstGeom prst="gear6">
          <a:avLst/>
        </a:prstGeom>
        <a:solidFill>
          <a:srgbClr val="C03B2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</a:t>
          </a:r>
          <a:endParaRPr lang="en-US" sz="3200" kern="1200" dirty="0"/>
        </a:p>
      </dsp:txBody>
      <dsp:txXfrm rot="-20700000">
        <a:off x="1358036" y="353394"/>
        <a:ext cx="598051" cy="598051"/>
      </dsp:txXfrm>
    </dsp:sp>
    <dsp:sp modelId="{74E883C7-0B60-40D7-B8FE-45D6C305CF85}">
      <dsp:nvSpPr>
        <dsp:cNvPr id="0" name=""/>
        <dsp:cNvSpPr/>
      </dsp:nvSpPr>
      <dsp:spPr>
        <a:xfrm>
          <a:off x="1254806" y="1006325"/>
          <a:ext cx="1913766" cy="1913766"/>
        </a:xfrm>
        <a:prstGeom prst="circularArrow">
          <a:avLst>
            <a:gd name="adj1" fmla="val 4688"/>
            <a:gd name="adj2" fmla="val 299029"/>
            <a:gd name="adj3" fmla="val 2465997"/>
            <a:gd name="adj4" fmla="val 15973923"/>
            <a:gd name="adj5" fmla="val 5469"/>
          </a:avLst>
        </a:prstGeom>
        <a:solidFill>
          <a:schemeClr val="bg1">
            <a:lumMod val="75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70B19-5C6E-4FFC-8061-BBF1A40C5557}">
      <dsp:nvSpPr>
        <dsp:cNvPr id="0" name=""/>
        <dsp:cNvSpPr/>
      </dsp:nvSpPr>
      <dsp:spPr>
        <a:xfrm>
          <a:off x="322756" y="635634"/>
          <a:ext cx="1390470" cy="139047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bg1">
            <a:lumMod val="75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BB76E-6405-4574-B061-7116ED07EB95}">
      <dsp:nvSpPr>
        <dsp:cNvPr id="0" name=""/>
        <dsp:cNvSpPr/>
      </dsp:nvSpPr>
      <dsp:spPr>
        <a:xfrm>
          <a:off x="877926" y="-107307"/>
          <a:ext cx="1499207" cy="14992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>
            <a:lumMod val="7500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487980"/>
            <a:ext cx="794066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30541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2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2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4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291" y="3629792"/>
            <a:ext cx="7329840" cy="458114"/>
          </a:xfrm>
        </p:spPr>
        <p:txBody>
          <a:bodyPr>
            <a:noAutofit/>
          </a:bodyPr>
          <a:lstStyle/>
          <a:p>
            <a:r>
              <a:rPr lang="id-ID" sz="2800" dirty="0" smtClean="0"/>
              <a:t>SELAMAT DATANG DI PT BPR DP TASPEN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798" y="4118047"/>
            <a:ext cx="7594122" cy="286163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Bank </a:t>
            </a:r>
            <a:r>
              <a:rPr lang="en-US" sz="1800" b="1" dirty="0" err="1">
                <a:solidFill>
                  <a:schemeClr val="tx1"/>
                </a:solidFill>
              </a:rPr>
              <a:t>Perkreditan</a:t>
            </a:r>
            <a:r>
              <a:rPr lang="en-US" sz="1800" b="1" dirty="0">
                <a:solidFill>
                  <a:schemeClr val="tx1"/>
                </a:solidFill>
              </a:rPr>
              <a:t> Rakyat Dana </a:t>
            </a:r>
            <a:r>
              <a:rPr lang="en-US" sz="1800" b="1" dirty="0" err="1">
                <a:solidFill>
                  <a:schemeClr val="tx1"/>
                </a:solidFill>
              </a:rPr>
              <a:t>Pensiun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Taspen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734377"/>
            <a:ext cx="2802930" cy="19900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227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" y="1960930"/>
            <a:ext cx="7746828" cy="76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39" y="2394037"/>
            <a:ext cx="6774809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68835"/>
            <a:ext cx="3664921" cy="23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677618" y="4098800"/>
            <a:ext cx="76352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08" y="2321040"/>
            <a:ext cx="2650322" cy="1253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22" y="2370311"/>
            <a:ext cx="2791124" cy="120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9" y="2321040"/>
            <a:ext cx="2657738" cy="130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" y="4556915"/>
            <a:ext cx="1298244" cy="5159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31" y="4652812"/>
            <a:ext cx="1208591" cy="4906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4549880"/>
            <a:ext cx="1208917" cy="6863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16" y="4404210"/>
            <a:ext cx="690725" cy="7596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1" y="4502118"/>
            <a:ext cx="1325162" cy="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 p14:presetBounceEnd="100000">
                                      <p:stCondLst>
                                        <p:cond delay="26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8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9" dur="2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9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8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9" dur="2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59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16" y="38050"/>
            <a:ext cx="1499857" cy="1006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1976014" y="128470"/>
            <a:ext cx="4882332" cy="50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PRESENTASI KINERJA  KEUANGAN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1481119" y="1056861"/>
            <a:ext cx="1280752" cy="3054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ASET</a:t>
            </a:r>
            <a:endParaRPr lang="id-ID" sz="22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30629087"/>
              </p:ext>
            </p:extLst>
          </p:nvPr>
        </p:nvGraphicFramePr>
        <p:xfrm>
          <a:off x="10822" y="1440065"/>
          <a:ext cx="4572000" cy="3627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07265424"/>
              </p:ext>
            </p:extLst>
          </p:nvPr>
        </p:nvGraphicFramePr>
        <p:xfrm>
          <a:off x="4757141" y="1197404"/>
          <a:ext cx="4338216" cy="3915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858346" y="765577"/>
            <a:ext cx="1068935" cy="3378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TABUNGAN</a:t>
            </a:r>
            <a:endParaRPr lang="id-ID" sz="22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sp>
        <p:nvSpPr>
          <p:cNvPr id="14" name="Minus 13"/>
          <p:cNvSpPr/>
          <p:nvPr/>
        </p:nvSpPr>
        <p:spPr>
          <a:xfrm>
            <a:off x="4584480" y="-4147270"/>
            <a:ext cx="121126" cy="14201565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55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Sub>
          <a:bldChart bld="category"/>
        </p:bldSub>
      </p:bldGraphic>
      <p:bldGraphic spid="11" grpId="0">
        <p:bldSub>
          <a:bldChart bld="category"/>
        </p:bldSub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16" y="38050"/>
            <a:ext cx="1499857" cy="1006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1481119" y="1197405"/>
            <a:ext cx="1280752" cy="3054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KREDIT</a:t>
            </a:r>
            <a:endParaRPr lang="id-ID" sz="22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32476" y="1108270"/>
            <a:ext cx="1068935" cy="3378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DEPOSITO</a:t>
            </a:r>
            <a:endParaRPr lang="id-ID" sz="22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sp>
        <p:nvSpPr>
          <p:cNvPr id="14" name="Minus 13"/>
          <p:cNvSpPr/>
          <p:nvPr/>
        </p:nvSpPr>
        <p:spPr>
          <a:xfrm>
            <a:off x="4605745" y="-4147271"/>
            <a:ext cx="121126" cy="14201565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1976014" y="128470"/>
            <a:ext cx="4882332" cy="50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PRESENTASI KINERJA  KEUANGAN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956762482"/>
              </p:ext>
            </p:extLst>
          </p:nvPr>
        </p:nvGraphicFramePr>
        <p:xfrm>
          <a:off x="113757" y="1521646"/>
          <a:ext cx="4470723" cy="362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59452995"/>
              </p:ext>
            </p:extLst>
          </p:nvPr>
        </p:nvGraphicFramePr>
        <p:xfrm>
          <a:off x="4815163" y="1479208"/>
          <a:ext cx="4185281" cy="366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840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Graphic spid="15" grpId="0">
        <p:bldSub>
          <a:bldChart bld="category"/>
        </p:bldSub>
      </p:bldGraphic>
      <p:bldGraphic spid="11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16" y="38050"/>
            <a:ext cx="1499857" cy="1006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1481119" y="1197405"/>
            <a:ext cx="1280752" cy="3054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LABA RUGI</a:t>
            </a:r>
            <a:endParaRPr lang="id-ID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347" y="875757"/>
            <a:ext cx="1068935" cy="3378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NPL</a:t>
            </a:r>
            <a:endParaRPr lang="id-ID" sz="22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sp>
        <p:nvSpPr>
          <p:cNvPr id="14" name="Minus 13"/>
          <p:cNvSpPr/>
          <p:nvPr/>
        </p:nvSpPr>
        <p:spPr>
          <a:xfrm>
            <a:off x="4605745" y="-4147271"/>
            <a:ext cx="121126" cy="14201565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1976014" y="128470"/>
            <a:ext cx="4882332" cy="50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PRESENTASI KINERJA  KEUANGAN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060056166"/>
              </p:ext>
            </p:extLst>
          </p:nvPr>
        </p:nvGraphicFramePr>
        <p:xfrm>
          <a:off x="143555" y="1549694"/>
          <a:ext cx="4428445" cy="3593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09531690"/>
              </p:ext>
            </p:extLst>
          </p:nvPr>
        </p:nvGraphicFramePr>
        <p:xfrm>
          <a:off x="4877410" y="1318422"/>
          <a:ext cx="4123036" cy="382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653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Graphic spid="11" grpId="0">
        <p:bldSub>
          <a:bldChart bld="category"/>
        </p:bldSub>
      </p:bldGraphic>
      <p:bldGraphic spid="10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16" y="38050"/>
            <a:ext cx="1499857" cy="1006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931624" y="1149553"/>
            <a:ext cx="1280752" cy="3054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DAPEM</a:t>
            </a:r>
            <a:endParaRPr lang="id-ID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76014" y="128470"/>
            <a:ext cx="4882332" cy="50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PRESENTASI KINERJA  KEUANGAN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07165818"/>
              </p:ext>
            </p:extLst>
          </p:nvPr>
        </p:nvGraphicFramePr>
        <p:xfrm>
          <a:off x="2526513" y="1478390"/>
          <a:ext cx="4428445" cy="3593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97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1" grpId="0">
        <p:bldSub>
          <a:bldChart bld="category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6" y="122488"/>
            <a:ext cx="1527050" cy="1024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603964" y="245785"/>
            <a:ext cx="3664921" cy="658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PERBANDINGAN ANGSURAN KREDIT DENGAN SISTEM BUNGA FLAT DAN </a:t>
            </a:r>
            <a:r>
              <a:rPr lang="id-ID" sz="16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ANUITAS</a:t>
            </a:r>
            <a:endParaRPr lang="id-ID" sz="1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38277" y="2938511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40" name="Curved Left Arrow 39"/>
          <p:cNvSpPr/>
          <p:nvPr/>
        </p:nvSpPr>
        <p:spPr>
          <a:xfrm rot="20775842">
            <a:off x="6416918" y="292369"/>
            <a:ext cx="513377" cy="1004652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21157830">
            <a:off x="3106282" y="2397377"/>
            <a:ext cx="543065" cy="1389730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07242734"/>
              </p:ext>
            </p:extLst>
          </p:nvPr>
        </p:nvGraphicFramePr>
        <p:xfrm>
          <a:off x="-39596" y="1579302"/>
          <a:ext cx="3042284" cy="271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503065" y="1392831"/>
            <a:ext cx="5088458" cy="13321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sz="20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rgbClr val="C0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rgbClr val="C0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Sistem Bunga Flat</a:t>
            </a:r>
            <a:r>
              <a:rPr lang="id-ID" sz="1050" dirty="0" smtClean="0">
                <a:solidFill>
                  <a:srgbClr val="C00000"/>
                </a:solidFill>
                <a:ea typeface="Calibri"/>
                <a:cs typeface="Times New Roman"/>
              </a:rPr>
              <a:t>            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Angsuran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kredit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flat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mengalokasikan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pokok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bunga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tetap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bulannya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sampai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akhir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masa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pinjaman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jika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terjadi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pelunasan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dipercepat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sisa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hutang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pokok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sudah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berkurang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banyak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200" dirty="0" smtClean="0">
                <a:effectLst/>
                <a:ea typeface="Calibri"/>
                <a:cs typeface="Times New Roman"/>
              </a:rPr>
              <a:t> </a:t>
            </a:r>
            <a:endParaRPr lang="id-ID" sz="1200" dirty="0">
              <a:effectLst/>
              <a:ea typeface="Calibri"/>
              <a:cs typeface="Times New Roman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460717" y="1680363"/>
            <a:ext cx="304312" cy="21732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5770" y="3335275"/>
            <a:ext cx="5344675" cy="18082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rgbClr val="C0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Sistem Bunga Anuitas</a:t>
            </a:r>
            <a:r>
              <a:rPr lang="id-ID" sz="1050" dirty="0" smtClean="0">
                <a:solidFill>
                  <a:srgbClr val="C00000"/>
                </a:solidFill>
                <a:ea typeface="Calibri"/>
                <a:cs typeface="Times New Roman"/>
              </a:rPr>
              <a:t>           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Angsuran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kredit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sistem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anuitas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mengalokasikan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pokok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bunga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berbeda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setiap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bulannya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walaupun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angsurannya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bulannya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tetap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Alokasi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angsuran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bunga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besar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dibanding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angsuran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pokok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jika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terjadi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pelunasan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dipercepat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(T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opup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maka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sisa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hutang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pokok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masih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besar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id-ID" sz="1400" b="1" dirty="0">
                <a:solidFill>
                  <a:prstClr val="black">
                    <a:lumMod val="85000"/>
                    <a:lumOff val="15000"/>
                  </a:prst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  <p:sp>
        <p:nvSpPr>
          <p:cNvPr id="17" name="Curved Left Arrow 16"/>
          <p:cNvSpPr/>
          <p:nvPr/>
        </p:nvSpPr>
        <p:spPr>
          <a:xfrm rot="20757884">
            <a:off x="8419570" y="2596736"/>
            <a:ext cx="343908" cy="859141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940676" y="3640685"/>
            <a:ext cx="304312" cy="21732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4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1" grpId="0">
        <p:bldAsOne/>
      </p:bldGraphic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b="1" dirty="0" smtClean="0"/>
              <a:t>PROFIL PT BPR DP TASPEN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206805"/>
          </a:xfrm>
        </p:spPr>
        <p:txBody>
          <a:bodyPr/>
          <a:lstStyle/>
          <a:p>
            <a:pPr marL="0" indent="0">
              <a:buNone/>
            </a:pPr>
            <a:r>
              <a:rPr lang="sv-SE" sz="1800" b="1" dirty="0">
                <a:latin typeface="Arial Rounded MT Bol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Berdiri sejak 18 Januari 1990 dengan  Dasar Hukum :</a:t>
            </a:r>
            <a:endParaRPr lang="en-US" sz="1800" b="1" dirty="0">
              <a:latin typeface="Arial Rounded MT Bold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>
              <a:buNone/>
            </a:pPr>
            <a:endParaRPr lang="id-ID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2113635"/>
            <a:ext cx="4733855" cy="285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0"/>
            <a:ext cx="1832460" cy="122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1" y="1350109"/>
            <a:ext cx="7329840" cy="3512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-32479"/>
            <a:ext cx="1832460" cy="122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 p14:presetBounceEnd="100000">
                                      <p:stCondLst>
                                        <p:cond delay="26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0605" y="306313"/>
            <a:ext cx="54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5091847"/>
              </p:ext>
            </p:extLst>
          </p:nvPr>
        </p:nvGraphicFramePr>
        <p:xfrm>
          <a:off x="1059784" y="1197405"/>
          <a:ext cx="7177135" cy="381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184533" y="306313"/>
            <a:ext cx="5115618" cy="804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PENGURUS  PT.BPR DP TASPEN</a:t>
            </a:r>
            <a:endParaRPr lang="id-ID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19248"/>
            <a:ext cx="1428720" cy="958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3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 p14:presetBounceEnd="100000">
                                      <p:stCondLst>
                                        <p:cond delay="26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2" dur="12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4" grpId="0">
            <p:bldAsOne/>
          </p:bldGraphic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2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4" grpId="0">
            <p:bldAsOne/>
          </p:bldGraphic>
          <p:bldP spid="1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0"/>
            <a:ext cx="1832460" cy="122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ounded Rectangle 1"/>
          <p:cNvSpPr/>
          <p:nvPr/>
        </p:nvSpPr>
        <p:spPr>
          <a:xfrm>
            <a:off x="2586834" y="1229883"/>
            <a:ext cx="3664921" cy="4256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TATA NILAI PT BPR DP TASPEN</a:t>
            </a:r>
            <a:endParaRPr lang="id-ID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4130" y="1808223"/>
            <a:ext cx="3970330" cy="3206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AutoNum type="arabicPeriod"/>
            </a:pP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 Rounded MT Bold" pitchFamily="34" charset="0"/>
              </a:rPr>
              <a:t>D</a:t>
            </a:r>
            <a:r>
              <a:rPr lang="en-US" b="1" dirty="0" err="1">
                <a:latin typeface="Arial Rounded MT Bold" pitchFamily="34" charset="0"/>
              </a:rPr>
              <a:t>orongan</a:t>
            </a: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 err="1">
                <a:latin typeface="Arial Rounded MT Bold" pitchFamily="34" charset="0"/>
              </a:rPr>
              <a:t>Berprestasi</a:t>
            </a:r>
            <a:endParaRPr lang="en-US" b="1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 Rounded MT Bold" pitchFamily="34" charset="0"/>
              </a:rPr>
              <a:t>P</a:t>
            </a:r>
            <a:r>
              <a:rPr lang="en-US" b="1" dirty="0" err="1">
                <a:latin typeface="Arial Rounded MT Bold" pitchFamily="34" charset="0"/>
              </a:rPr>
              <a:t>rofesionalisme</a:t>
            </a:r>
            <a:endParaRPr lang="en-US" b="1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T</a:t>
            </a:r>
            <a:r>
              <a:rPr lang="en-US" b="1" dirty="0">
                <a:latin typeface="Arial Rounded MT Bold" pitchFamily="34" charset="0"/>
              </a:rPr>
              <a:t>eam Work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 Rounded MT Bold" pitchFamily="34" charset="0"/>
              </a:rPr>
              <a:t>A</a:t>
            </a:r>
            <a:r>
              <a:rPr lang="en-US" b="1" dirty="0" err="1">
                <a:latin typeface="Arial Rounded MT Bold" pitchFamily="34" charset="0"/>
              </a:rPr>
              <a:t>manah</a:t>
            </a:r>
            <a:endParaRPr lang="en-US" b="1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S</a:t>
            </a:r>
            <a:r>
              <a:rPr lang="en-US" b="1" dirty="0">
                <a:latin typeface="Arial Rounded MT Bold" pitchFamily="34" charset="0"/>
              </a:rPr>
              <a:t>mart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b="1" dirty="0">
                <a:latin typeface="Arial Rounded MT Bold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 Rounded MT Bold" pitchFamily="34" charset="0"/>
              </a:rPr>
              <a:t>PE</a:t>
            </a:r>
            <a:r>
              <a:rPr lang="en-US" b="1" dirty="0" err="1">
                <a:latin typeface="Arial Rounded MT Bold" pitchFamily="34" charset="0"/>
              </a:rPr>
              <a:t>layana</a:t>
            </a:r>
            <a:r>
              <a:rPr lang="en-US" b="1" dirty="0" err="1">
                <a:solidFill>
                  <a:srgbClr val="FF0000"/>
                </a:solidFill>
                <a:latin typeface="Arial Rounded MT Bold" pitchFamily="34" charset="0"/>
              </a:rPr>
              <a:t>N</a:t>
            </a:r>
            <a:r>
              <a:rPr lang="en-US" b="1" dirty="0">
                <a:latin typeface="Arial Rounded MT Bold" pitchFamily="34" charset="0"/>
              </a:rPr>
              <a:t> Prima</a:t>
            </a: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00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6" y="122488"/>
            <a:ext cx="1527050" cy="1024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603964" y="245785"/>
            <a:ext cx="3664921" cy="658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gradFill>
                  <a:gsLst>
                    <a:gs pos="10000">
                      <a:srgbClr val="FBF3F3"/>
                    </a:gs>
                    <a:gs pos="60000">
                      <a:srgbClr val="F3D8D8"/>
                    </a:gs>
                    <a:gs pos="100000">
                      <a:srgbClr val="E38C8A"/>
                    </a:gs>
                  </a:gsLst>
                  <a:lin ang="5400000" scaled="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VISI MISI PT BPR DP TASPEN</a:t>
            </a:r>
            <a:endParaRPr lang="id-ID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184356" y="1711268"/>
            <a:ext cx="3067050" cy="16592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22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gradFill>
                  <a:gsLst>
                    <a:gs pos="10000">
                      <a:srgbClr val="FBF3F3"/>
                    </a:gs>
                    <a:gs pos="60000">
                      <a:srgbClr val="F3D8D8"/>
                    </a:gs>
                    <a:gs pos="100000">
                      <a:srgbClr val="E38C8A"/>
                    </a:gs>
                  </a:gsLst>
                  <a:lin ang="5400000" scaled="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VISI</a:t>
            </a:r>
            <a:endParaRPr lang="id-ID" sz="1100" dirty="0" smtClean="0">
              <a:effectLst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2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“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Menjadi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BPR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terpercaya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dengan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layanan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yang prima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dan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tumbuh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dengan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konsisten</a:t>
            </a:r>
            <a:r>
              <a:rPr lang="en-US" sz="1400" b="1" dirty="0" smtClean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”</a:t>
            </a:r>
            <a:endParaRPr lang="id-ID" sz="1200" dirty="0" smtClean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d-ID" sz="1100" dirty="0" smtClean="0">
                <a:effectLst/>
                <a:ea typeface="Calibri"/>
                <a:cs typeface="Times New Roman"/>
              </a:rPr>
              <a:t> </a:t>
            </a:r>
            <a:endParaRPr lang="id-ID" sz="1100" dirty="0">
              <a:effectLst/>
              <a:ea typeface="Calibri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8729" y="1533467"/>
            <a:ext cx="5191970" cy="3512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sz="2200" b="1" kern="1200" dirty="0" smtClean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gradFill>
                <a:gsLst>
                  <a:gs pos="10000">
                    <a:srgbClr val="FBF3F3"/>
                  </a:gs>
                  <a:gs pos="60000">
                    <a:srgbClr val="F3D8D8"/>
                  </a:gs>
                  <a:gs pos="100000">
                    <a:srgbClr val="E38C8A"/>
                  </a:gs>
                </a:gsLst>
                <a:lin ang="5400000" scaled="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sz="2200" b="1" dirty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gradFill>
                <a:gsLst>
                  <a:gs pos="10000">
                    <a:srgbClr val="FBF3F3"/>
                  </a:gs>
                  <a:gs pos="60000">
                    <a:srgbClr val="F3D8D8"/>
                  </a:gs>
                  <a:gs pos="100000">
                    <a:srgbClr val="E38C8A"/>
                  </a:gs>
                </a:gsLst>
                <a:lin ang="5400000" scaled="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24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gradFill>
                  <a:gsLst>
                    <a:gs pos="10000">
                      <a:srgbClr val="FBF3F3"/>
                    </a:gs>
                    <a:gs pos="60000">
                      <a:srgbClr val="F3D8D8"/>
                    </a:gs>
                    <a:gs pos="100000">
                      <a:srgbClr val="E38C8A"/>
                    </a:gs>
                  </a:gsLst>
                  <a:lin ang="5400000" scaled="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Times New Roman"/>
              </a:rPr>
              <a:t>MISI</a:t>
            </a:r>
            <a:endParaRPr lang="id-ID" sz="1400" dirty="0">
              <a:effectLst/>
              <a:latin typeface="Times New Roman"/>
              <a:ea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200" b="1" kern="1200" dirty="0"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Menjalankan fungsi mediasi   perbankan dengan jujur, beretika, profesional, dan prudent.</a:t>
            </a:r>
            <a:endParaRPr lang="id-ID" sz="12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200" b="1" kern="1200" dirty="0"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Mewujudkan janji dan memenuhi kewajiban kepada semua nasabah yang menempatkan dana di BPR DP TASPEN</a:t>
            </a:r>
            <a:endParaRPr lang="id-ID" sz="12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200" b="1" kern="1200" dirty="0"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Memberikan solusi pendanaan bagi masyarakat yang membutuhkan berdasarkan praktek perbankan yang sehat</a:t>
            </a:r>
            <a:endParaRPr lang="id-ID" sz="12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200" b="1" kern="1200" dirty="0"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Melakukan pengembangan serta pertumbuhan Bank secara berkelanjutan sesuai harapan pemegang saham</a:t>
            </a:r>
            <a:endParaRPr lang="id-ID" sz="12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d-ID" sz="1200" b="1" kern="1200" dirty="0"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Berpartisipasi dalam membangun ekonomi kerakyatan</a:t>
            </a:r>
            <a:endParaRPr lang="id-ID" sz="1200" dirty="0"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id-ID" sz="1200" b="1" kern="1200" dirty="0">
                <a:solidFill>
                  <a:srgbClr val="000000"/>
                </a:solidFill>
                <a:effectLst/>
                <a:latin typeface="Tahoma"/>
                <a:ea typeface="Calibri"/>
                <a:cs typeface="Times New Roman"/>
              </a:rPr>
              <a:t> </a:t>
            </a:r>
            <a:endParaRPr lang="id-ID" sz="1200" dirty="0">
              <a:effectLst/>
              <a:latin typeface="Times New Roman"/>
              <a:ea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200" dirty="0">
                <a:effectLst/>
                <a:latin typeface="Times New Roman"/>
                <a:ea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d-ID" sz="1100" kern="1200" dirty="0">
                <a:solidFill>
                  <a:srgbClr val="000000"/>
                </a:solidFill>
                <a:effectLst/>
                <a:ea typeface="Calibri"/>
              </a:rPr>
              <a:t> </a:t>
            </a:r>
            <a:endParaRPr lang="id-ID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0" name="Curved Left Arrow 39"/>
          <p:cNvSpPr/>
          <p:nvPr/>
        </p:nvSpPr>
        <p:spPr>
          <a:xfrm rot="20614397">
            <a:off x="6463049" y="449768"/>
            <a:ext cx="593690" cy="1076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2370409">
            <a:off x="1489475" y="256429"/>
            <a:ext cx="741071" cy="1376327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6" y="122488"/>
            <a:ext cx="1527050" cy="1024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603964" y="245785"/>
            <a:ext cx="3664921" cy="658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gradFill>
                  <a:gsLst>
                    <a:gs pos="10000">
                      <a:srgbClr val="FBF3F3"/>
                    </a:gs>
                    <a:gs pos="60000">
                      <a:srgbClr val="F3D8D8"/>
                    </a:gs>
                    <a:gs pos="100000">
                      <a:srgbClr val="E38C8A"/>
                    </a:gs>
                  </a:gsLst>
                  <a:lin ang="5400000" scaled="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JARINGAN KANTOR</a:t>
            </a:r>
            <a:endParaRPr lang="id-ID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40" name="Curved Left Arrow 39"/>
          <p:cNvSpPr/>
          <p:nvPr/>
        </p:nvSpPr>
        <p:spPr>
          <a:xfrm rot="20775842">
            <a:off x="6576345" y="470804"/>
            <a:ext cx="695781" cy="1174656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2370409">
            <a:off x="1454351" y="255575"/>
            <a:ext cx="773817" cy="147499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" y="1711269"/>
            <a:ext cx="3970331" cy="330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36" y="1702671"/>
            <a:ext cx="3986362" cy="331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3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6" y="122488"/>
            <a:ext cx="1527050" cy="1024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603964" y="245785"/>
            <a:ext cx="3664921" cy="658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PRODUK DAN LAYANAN</a:t>
            </a:r>
            <a:endParaRPr lang="id-ID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40" name="Curved Left Arrow 39"/>
          <p:cNvSpPr/>
          <p:nvPr/>
        </p:nvSpPr>
        <p:spPr>
          <a:xfrm rot="19299928">
            <a:off x="6583214" y="205288"/>
            <a:ext cx="443586" cy="1167743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2370409">
            <a:off x="1551498" y="220690"/>
            <a:ext cx="579523" cy="1239354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1382" y="1384718"/>
            <a:ext cx="2813568" cy="37587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TABUNGAN</a:t>
            </a:r>
            <a:endParaRPr lang="id-ID" sz="11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/>
              <a:cs typeface="Times New Roman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Suku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bunga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tinggi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Dijamin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Lembaga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Penjamin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Simpanan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(LPS)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Online se- JABODETABEK &amp;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Karawang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Uang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Pensiun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dapat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ditransfer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ke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rekening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Bank Lain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Minimal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Saldo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Rp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10.000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Untuk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Pembukaan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Rekening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untuk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Gaji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Pensiun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GRATIS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Saldo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Awal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Rp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. 50.000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200" dirty="0" smtClean="0">
                <a:effectLst/>
                <a:ea typeface="Calibri"/>
                <a:cs typeface="Times New Roman"/>
              </a:rPr>
              <a:t> </a:t>
            </a:r>
            <a:endParaRPr lang="id-ID" sz="1200" dirty="0">
              <a:effectLst/>
              <a:ea typeface="Calibri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30858" y="1350110"/>
            <a:ext cx="2968192" cy="3793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DEPOSITO</a:t>
            </a:r>
            <a:endParaRPr lang="id-ID" sz="11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/>
              <a:cs typeface="Times New Roman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Tingkat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suku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bunga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kompetitif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.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Dapat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dijadikan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sebagai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jaminan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kredit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di BPR DP TASPEN.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Dijamin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oleh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Lembaga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Penjamin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Simpanan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(LPS).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Minimal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Deposito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Rp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5.000.000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Pencairan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Sebelum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Jatuh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Tempo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Tidak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Dikenakan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Pinalti</a:t>
            </a:r>
            <a:endParaRPr lang="en-US" sz="1500" b="1" dirty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Bingkisan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Hari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Raya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untuk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Deposito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Nominal &gt;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Rp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 100 </a:t>
            </a:r>
            <a:r>
              <a:rPr lang="en-US" sz="15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Jt</a:t>
            </a:r>
            <a:endParaRPr lang="en-US" sz="1500" b="1" dirty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endParaRPr lang="id-ID" sz="1400" b="1" dirty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84958" y="1350110"/>
            <a:ext cx="2968192" cy="3793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20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KREDIT PENSIUN</a:t>
            </a:r>
            <a:endParaRPr lang="id-ID" sz="11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/>
              <a:cs typeface="Times New Roman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Suku bunga ringan mulai dari 0,5% bulan</a:t>
            </a:r>
            <a:endParaRPr lang="en-US" sz="1500" b="1" dirty="0" smtClean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Tersedia pilihan pembayaran bunga secara flat dan anuitas</a:t>
            </a:r>
            <a:endParaRPr lang="en-US" sz="1500" b="1" dirty="0" smtClean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Proses cepat +/- 1 Jam cair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Jangka Waktu s/d 15 Tahun</a:t>
            </a:r>
            <a:endParaRPr lang="id-ID" sz="1500" b="1" dirty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Usia Maksimal s/d 75 Tahun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TOP UP Kredit tanpa Pinalti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Bisa Take Over dari Bank Lain( Diurus secara gratis)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Debitur diikutsertakan Asuransi Jiwa Kredit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id-ID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ahoma" pitchFamily="34" charset="0"/>
                <a:cs typeface="Tahoma" pitchFamily="34" charset="0"/>
              </a:rPr>
              <a:t>Besar Pinjaman sd 30 Jt</a:t>
            </a:r>
          </a:p>
          <a:p>
            <a:pPr marL="171450" indent="-171450" fontAlgn="base">
              <a:buFont typeface="Wingdings" pitchFamily="2" charset="2"/>
              <a:buChar char="ü"/>
            </a:pPr>
            <a:endParaRPr lang="id-ID" sz="1500" b="1" dirty="0" smtClean="0">
              <a:solidFill>
                <a:schemeClr val="tx1">
                  <a:lumMod val="95000"/>
                  <a:lumOff val="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217507" y="1030225"/>
            <a:ext cx="484403" cy="22458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41" grpId="0" animBg="1"/>
      <p:bldP spid="13" grpId="0" animBg="1"/>
      <p:bldP spid="14" grpId="0" animBg="1"/>
      <p:bldP spid="11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"/>
            <a:ext cx="9144000" cy="114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6" y="122488"/>
            <a:ext cx="1527050" cy="1024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586835" y="128470"/>
            <a:ext cx="3682048" cy="658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cs typeface="Times New Roman"/>
              </a:rPr>
              <a:t>KEISTIMEWAAN PRODUK</a:t>
            </a:r>
            <a:endParaRPr lang="id-ID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4375" y="3029865"/>
            <a:ext cx="7972723" cy="1985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endParaRPr lang="en-US" sz="21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230545" y="1232013"/>
            <a:ext cx="2661700" cy="33249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b="1" dirty="0" smtClean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b="1" dirty="0" smtClean="0">
                <a:ln w="12256" cap="flat" cmpd="dbl" algn="ctr">
                  <a:solidFill>
                    <a:srgbClr val="D02E29"/>
                  </a:solidFill>
                  <a:prstDash val="solid"/>
                  <a:miter lim="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Calibri"/>
                <a:cs typeface="Times New Roman"/>
              </a:rPr>
              <a:t>KEUNTUNGAN DAN KEISTIMEWAAN</a:t>
            </a:r>
          </a:p>
          <a:p>
            <a:pPr fontAlgn="base"/>
            <a:r>
              <a:rPr lang="en-US" sz="1400" b="1" dirty="0"/>
              <a:t>PT BPR DP TASPEN </a:t>
            </a:r>
            <a:r>
              <a:rPr lang="en-US" sz="1400" b="1" dirty="0" err="1"/>
              <a:t>merupakan</a:t>
            </a:r>
            <a:r>
              <a:rPr lang="en-US" sz="1400" b="1" dirty="0"/>
              <a:t> BPR yang </a:t>
            </a:r>
            <a:r>
              <a:rPr lang="en-US" sz="1400" b="1" dirty="0" err="1"/>
              <a:t>dimiliki</a:t>
            </a:r>
            <a:r>
              <a:rPr lang="en-US" sz="1400" b="1" dirty="0"/>
              <a:t> </a:t>
            </a:r>
            <a:r>
              <a:rPr lang="en-US" sz="1400" b="1" dirty="0" err="1"/>
              <a:t>oleh</a:t>
            </a:r>
            <a:r>
              <a:rPr lang="en-US" sz="1400" b="1" dirty="0"/>
              <a:t> PT TASPEN (PERSERO), yang </a:t>
            </a:r>
            <a:r>
              <a:rPr lang="en-US" sz="1400" b="1" dirty="0" err="1"/>
              <a:t>salah</a:t>
            </a:r>
            <a:r>
              <a:rPr lang="en-US" sz="1400" b="1" dirty="0"/>
              <a:t> </a:t>
            </a:r>
            <a:r>
              <a:rPr lang="en-US" sz="1400" b="1" dirty="0" err="1"/>
              <a:t>satu</a:t>
            </a:r>
            <a:r>
              <a:rPr lang="en-US" sz="1400" b="1" dirty="0"/>
              <a:t> </a:t>
            </a:r>
            <a:r>
              <a:rPr lang="en-US" sz="1400" b="1" dirty="0" err="1"/>
              <a:t>tujuannya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:</a:t>
            </a:r>
          </a:p>
          <a:p>
            <a:pPr fontAlgn="base"/>
            <a:r>
              <a:rPr lang="en-US" sz="1400" b="1" dirty="0"/>
              <a:t>“</a:t>
            </a:r>
            <a:r>
              <a:rPr lang="en-US" sz="1400" b="1" i="1" dirty="0" err="1"/>
              <a:t>Memberikan</a:t>
            </a:r>
            <a:r>
              <a:rPr lang="en-US" sz="1400" b="1" i="1" dirty="0"/>
              <a:t> </a:t>
            </a:r>
            <a:r>
              <a:rPr lang="en-US" sz="1400" b="1" i="1" dirty="0" err="1"/>
              <a:t>pelayanan</a:t>
            </a:r>
            <a:r>
              <a:rPr lang="en-US" sz="1400" b="1" i="1" dirty="0"/>
              <a:t> </a:t>
            </a:r>
            <a:r>
              <a:rPr lang="en-US" sz="1400" b="1" i="1" dirty="0" err="1"/>
              <a:t>kepada</a:t>
            </a:r>
            <a:r>
              <a:rPr lang="en-US" sz="1400" b="1" i="1" dirty="0"/>
              <a:t> </a:t>
            </a:r>
            <a:r>
              <a:rPr lang="en-US" sz="1400" b="1" i="1" dirty="0" err="1"/>
              <a:t>para</a:t>
            </a:r>
            <a:r>
              <a:rPr lang="en-US" sz="1400" b="1" i="1" dirty="0"/>
              <a:t> </a:t>
            </a:r>
            <a:r>
              <a:rPr lang="en-US" sz="1400" b="1" i="1" dirty="0" err="1"/>
              <a:t>Pegawai</a:t>
            </a:r>
            <a:r>
              <a:rPr lang="en-US" sz="1400" b="1" i="1" dirty="0"/>
              <a:t> </a:t>
            </a:r>
            <a:r>
              <a:rPr lang="en-US" sz="1400" b="1" i="1" dirty="0" err="1"/>
              <a:t>Negeri</a:t>
            </a:r>
            <a:r>
              <a:rPr lang="en-US" sz="1400" b="1" i="1" dirty="0"/>
              <a:t> </a:t>
            </a:r>
            <a:r>
              <a:rPr lang="en-US" sz="1400" b="1" i="1" dirty="0" err="1"/>
              <a:t>Sipil</a:t>
            </a:r>
            <a:r>
              <a:rPr lang="en-US" sz="1400" b="1" i="1" dirty="0"/>
              <a:t> (PNS) </a:t>
            </a:r>
            <a:r>
              <a:rPr lang="en-US" sz="1400" b="1" i="1" dirty="0" err="1"/>
              <a:t>dalam</a:t>
            </a:r>
            <a:r>
              <a:rPr lang="en-US" sz="1400" b="1" i="1" dirty="0"/>
              <a:t> </a:t>
            </a:r>
            <a:r>
              <a:rPr lang="en-US" sz="1400" b="1" i="1" dirty="0" err="1"/>
              <a:t>bentuk</a:t>
            </a:r>
            <a:r>
              <a:rPr lang="en-US" sz="1400" b="1" i="1" dirty="0"/>
              <a:t> </a:t>
            </a:r>
            <a:r>
              <a:rPr lang="en-US" sz="1400" b="1" i="1" dirty="0" err="1"/>
              <a:t>pelayanan</a:t>
            </a:r>
            <a:r>
              <a:rPr lang="en-US" sz="1400" b="1" i="1" dirty="0"/>
              <a:t> </a:t>
            </a:r>
            <a:r>
              <a:rPr lang="en-US" sz="1400" b="1" i="1" dirty="0" err="1"/>
              <a:t>pembayaran</a:t>
            </a:r>
            <a:r>
              <a:rPr lang="en-US" sz="1400" b="1" i="1" dirty="0"/>
              <a:t> </a:t>
            </a:r>
            <a:r>
              <a:rPr lang="en-US" sz="1400" b="1" i="1" dirty="0" err="1"/>
              <a:t>uang</a:t>
            </a:r>
            <a:r>
              <a:rPr lang="en-US" sz="1400" b="1" i="1" dirty="0"/>
              <a:t> </a:t>
            </a:r>
            <a:r>
              <a:rPr lang="en-US" sz="1400" b="1" i="1" dirty="0" err="1"/>
              <a:t>Pensiun</a:t>
            </a:r>
            <a:r>
              <a:rPr lang="en-US" sz="1400" b="1" i="1" dirty="0"/>
              <a:t> + THT </a:t>
            </a:r>
            <a:r>
              <a:rPr lang="en-US" sz="1400" b="1" i="1" dirty="0" err="1"/>
              <a:t>dan</a:t>
            </a:r>
            <a:r>
              <a:rPr lang="en-US" sz="1400" b="1" i="1" dirty="0"/>
              <a:t> </a:t>
            </a:r>
            <a:r>
              <a:rPr lang="en-US" sz="1400" b="1" i="1" dirty="0" err="1"/>
              <a:t>pemberian</a:t>
            </a:r>
            <a:r>
              <a:rPr lang="en-US" sz="1400" b="1" i="1" dirty="0"/>
              <a:t> </a:t>
            </a:r>
            <a:r>
              <a:rPr lang="en-US" sz="1400" b="1" i="1" dirty="0" err="1"/>
              <a:t>Kredit</a:t>
            </a:r>
            <a:r>
              <a:rPr lang="en-US" sz="1400" b="1" dirty="0"/>
              <a:t>”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sz="11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200" dirty="0" smtClean="0">
                <a:effectLst/>
                <a:ea typeface="Calibri"/>
                <a:cs typeface="Times New Roman"/>
              </a:rPr>
              <a:t> </a:t>
            </a:r>
            <a:endParaRPr lang="id-ID" sz="1200" dirty="0">
              <a:effectLst/>
              <a:ea typeface="Calibri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7655" y="1147390"/>
            <a:ext cx="5802789" cy="39961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sz="1600" b="1" dirty="0" smtClean="0">
              <a:ln w="12256" cap="flat" cmpd="dbl" algn="ctr">
                <a:solidFill>
                  <a:srgbClr val="D02E29"/>
                </a:solidFill>
                <a:prstDash val="solid"/>
                <a:miter lim="0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Calibri"/>
              <a:cs typeface="Times New Roman"/>
            </a:endParaRPr>
          </a:p>
          <a:p>
            <a:pPr fontAlgn="base"/>
            <a:r>
              <a:rPr lang="en-US" sz="1400" b="1" dirty="0" err="1" smtClean="0"/>
              <a:t>Nasabah</a:t>
            </a:r>
            <a:r>
              <a:rPr lang="en-US" sz="1400" b="1" dirty="0" smtClean="0"/>
              <a:t> </a:t>
            </a:r>
            <a:r>
              <a:rPr lang="en-US" sz="1400" b="1" dirty="0"/>
              <a:t>PT BPR DP TASPEN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memperoleh</a:t>
            </a:r>
            <a:r>
              <a:rPr lang="en-US" sz="1400" b="1" dirty="0"/>
              <a:t> </a:t>
            </a:r>
            <a:r>
              <a:rPr lang="en-US" sz="1400" b="1" dirty="0" err="1"/>
              <a:t>berbagai</a:t>
            </a:r>
            <a:r>
              <a:rPr lang="en-US" sz="1400" b="1" dirty="0"/>
              <a:t> </a:t>
            </a:r>
            <a:r>
              <a:rPr lang="en-US" sz="1400" b="1" dirty="0" err="1"/>
              <a:t>keuntungan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keistimewaan</a:t>
            </a:r>
            <a:r>
              <a:rPr lang="en-US" sz="1400" b="1" dirty="0"/>
              <a:t> </a:t>
            </a:r>
            <a:r>
              <a:rPr lang="en-US" sz="1400" b="1" dirty="0" err="1"/>
              <a:t>antara</a:t>
            </a:r>
            <a:r>
              <a:rPr lang="en-US" sz="1400" b="1" dirty="0"/>
              <a:t> lain :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b="1" dirty="0"/>
              <a:t>PT BPR DP TASPEN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membantu</a:t>
            </a:r>
            <a:r>
              <a:rPr lang="en-US" sz="1400" b="1" dirty="0"/>
              <a:t> </a:t>
            </a:r>
            <a:r>
              <a:rPr lang="en-US" sz="1400" b="1" dirty="0" err="1"/>
              <a:t>dalam</a:t>
            </a:r>
            <a:r>
              <a:rPr lang="en-US" sz="1400" b="1" dirty="0"/>
              <a:t> </a:t>
            </a:r>
            <a:r>
              <a:rPr lang="en-US" sz="1400" b="1" dirty="0" err="1"/>
              <a:t>hal</a:t>
            </a:r>
            <a:r>
              <a:rPr lang="en-US" sz="1400" b="1" dirty="0"/>
              <a:t> </a:t>
            </a:r>
            <a:r>
              <a:rPr lang="en-US" sz="1400" b="1" dirty="0" err="1"/>
              <a:t>pengurusan</a:t>
            </a:r>
            <a:r>
              <a:rPr lang="en-US" sz="1400" b="1" dirty="0"/>
              <a:t> </a:t>
            </a:r>
            <a:r>
              <a:rPr lang="en-US" sz="1400" b="1" dirty="0" err="1"/>
              <a:t>Masalah</a:t>
            </a:r>
            <a:r>
              <a:rPr lang="en-US" sz="1400" b="1" dirty="0"/>
              <a:t> </a:t>
            </a:r>
            <a:r>
              <a:rPr lang="en-US" sz="1400" b="1" dirty="0" err="1"/>
              <a:t>Ketaspenan</a:t>
            </a:r>
            <a:r>
              <a:rPr lang="en-US" sz="1400" b="1" dirty="0"/>
              <a:t>, </a:t>
            </a:r>
            <a:r>
              <a:rPr lang="en-US" sz="1400" b="1" dirty="0" err="1"/>
              <a:t>Pensiun</a:t>
            </a:r>
            <a:r>
              <a:rPr lang="en-US" sz="1400" b="1" dirty="0"/>
              <a:t> </a:t>
            </a:r>
            <a:r>
              <a:rPr lang="en-US" sz="1400" b="1" dirty="0" err="1"/>
              <a:t>pertama</a:t>
            </a:r>
            <a:r>
              <a:rPr lang="en-US" sz="1400" b="1" dirty="0"/>
              <a:t>, Tabungan </a:t>
            </a:r>
            <a:r>
              <a:rPr lang="en-US" sz="1400" b="1" dirty="0" err="1"/>
              <a:t>Hari</a:t>
            </a:r>
            <a:r>
              <a:rPr lang="en-US" sz="1400" b="1" dirty="0"/>
              <a:t> </a:t>
            </a:r>
            <a:r>
              <a:rPr lang="en-US" sz="1400" b="1" dirty="0" err="1"/>
              <a:t>Tua</a:t>
            </a:r>
            <a:r>
              <a:rPr lang="en-US" sz="1400" b="1" dirty="0"/>
              <a:t> (THT), </a:t>
            </a:r>
            <a:r>
              <a:rPr lang="en-US" sz="1400" b="1" dirty="0" err="1"/>
              <a:t>Mutasi</a:t>
            </a:r>
            <a:r>
              <a:rPr lang="en-US" sz="1400" b="1" dirty="0"/>
              <a:t> Kantor </a:t>
            </a:r>
            <a:r>
              <a:rPr lang="en-US" sz="1400" b="1" dirty="0" err="1"/>
              <a:t>bayar</a:t>
            </a:r>
            <a:r>
              <a:rPr lang="en-US" sz="1400" b="1" dirty="0"/>
              <a:t>, </a:t>
            </a:r>
            <a:r>
              <a:rPr lang="en-US" sz="1400" b="1" dirty="0" err="1"/>
              <a:t>Pensiun</a:t>
            </a:r>
            <a:r>
              <a:rPr lang="en-US" sz="1400" b="1" dirty="0"/>
              <a:t> </a:t>
            </a:r>
            <a:r>
              <a:rPr lang="en-US" sz="1400" b="1" dirty="0" err="1"/>
              <a:t>Janda</a:t>
            </a:r>
            <a:r>
              <a:rPr lang="en-US" sz="1400" b="1" dirty="0"/>
              <a:t>/</a:t>
            </a:r>
            <a:r>
              <a:rPr lang="en-US" sz="1400" b="1" dirty="0" err="1"/>
              <a:t>Duda</a:t>
            </a:r>
            <a:r>
              <a:rPr lang="en-US" sz="1400" b="1" dirty="0"/>
              <a:t>/</a:t>
            </a:r>
            <a:r>
              <a:rPr lang="en-US" sz="1400" b="1" dirty="0" err="1"/>
              <a:t>Yatim</a:t>
            </a:r>
            <a:r>
              <a:rPr lang="en-US" sz="1400" b="1" dirty="0"/>
              <a:t> </a:t>
            </a:r>
            <a:r>
              <a:rPr lang="en-US" sz="1400" b="1" dirty="0" err="1"/>
              <a:t>Piatu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lain-lain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b="1" dirty="0" err="1"/>
              <a:t>Pinjaman</a:t>
            </a:r>
            <a:r>
              <a:rPr lang="en-US" sz="1400" b="1" dirty="0"/>
              <a:t> (</a:t>
            </a:r>
            <a:r>
              <a:rPr lang="en-US" sz="1400" b="1" dirty="0" err="1"/>
              <a:t>Kredit</a:t>
            </a:r>
            <a:r>
              <a:rPr lang="en-US" sz="1400" b="1" dirty="0"/>
              <a:t>) </a:t>
            </a:r>
            <a:r>
              <a:rPr lang="en-US" sz="1400" b="1" dirty="0" err="1"/>
              <a:t>dijamin</a:t>
            </a:r>
            <a:r>
              <a:rPr lang="en-US" sz="1400" b="1" dirty="0"/>
              <a:t> </a:t>
            </a:r>
            <a:r>
              <a:rPr lang="en-US" sz="1400" b="1" dirty="0" err="1"/>
              <a:t>Asuransi</a:t>
            </a:r>
            <a:r>
              <a:rPr lang="en-US" sz="1400" b="1" dirty="0"/>
              <a:t>, </a:t>
            </a:r>
            <a:r>
              <a:rPr lang="en-US" sz="1400" b="1" dirty="0" err="1"/>
              <a:t>sehingga</a:t>
            </a:r>
            <a:r>
              <a:rPr lang="en-US" sz="1400" b="1" dirty="0"/>
              <a:t> </a:t>
            </a:r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Nasabah</a:t>
            </a:r>
            <a:r>
              <a:rPr lang="en-US" sz="1400" b="1" dirty="0"/>
              <a:t> </a:t>
            </a:r>
            <a:r>
              <a:rPr lang="en-US" sz="1400" b="1" dirty="0" err="1"/>
              <a:t>Pensiunan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PNS </a:t>
            </a:r>
            <a:r>
              <a:rPr lang="en-US" sz="1400" b="1" dirty="0" err="1"/>
              <a:t>meninggal</a:t>
            </a:r>
            <a:r>
              <a:rPr lang="en-US" sz="1400" b="1" dirty="0"/>
              <a:t> </a:t>
            </a:r>
            <a:r>
              <a:rPr lang="en-US" sz="1400" b="1" dirty="0" err="1"/>
              <a:t>dunia</a:t>
            </a:r>
            <a:r>
              <a:rPr lang="en-US" sz="1400" b="1" dirty="0"/>
              <a:t> </a:t>
            </a:r>
            <a:r>
              <a:rPr lang="en-US" sz="1400" b="1" dirty="0" err="1"/>
              <a:t>maka</a:t>
            </a:r>
            <a:r>
              <a:rPr lang="en-US" sz="1400" b="1" dirty="0"/>
              <a:t> </a:t>
            </a:r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kredit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dinyatakan</a:t>
            </a:r>
            <a:r>
              <a:rPr lang="en-US" sz="1400" b="1" dirty="0"/>
              <a:t> </a:t>
            </a:r>
            <a:r>
              <a:rPr lang="en-US" sz="1400" b="1" dirty="0" err="1"/>
              <a:t>Lunas</a:t>
            </a:r>
            <a:r>
              <a:rPr lang="en-US" sz="1400" b="1" dirty="0"/>
              <a:t> </a:t>
            </a:r>
            <a:r>
              <a:rPr lang="en-US" sz="1400" b="1" dirty="0" err="1"/>
              <a:t>setelah</a:t>
            </a:r>
            <a:r>
              <a:rPr lang="en-US" sz="1400" b="1" dirty="0"/>
              <a:t> </a:t>
            </a:r>
            <a:r>
              <a:rPr lang="en-US" sz="1400" b="1" dirty="0" err="1"/>
              <a:t>ahli</a:t>
            </a:r>
            <a:r>
              <a:rPr lang="en-US" sz="1400" b="1" dirty="0"/>
              <a:t> </a:t>
            </a:r>
            <a:r>
              <a:rPr lang="en-US" sz="1400" b="1" dirty="0" err="1"/>
              <a:t>waris</a:t>
            </a:r>
            <a:r>
              <a:rPr lang="en-US" sz="1400" b="1" dirty="0"/>
              <a:t> </a:t>
            </a:r>
            <a:r>
              <a:rPr lang="en-US" sz="1400" b="1" dirty="0" err="1"/>
              <a:t>menyerahkan</a:t>
            </a:r>
            <a:r>
              <a:rPr lang="en-US" sz="1400" b="1" dirty="0"/>
              <a:t> </a:t>
            </a:r>
            <a:r>
              <a:rPr lang="en-US" sz="1400" b="1" dirty="0" err="1"/>
              <a:t>persyaratan</a:t>
            </a:r>
            <a:r>
              <a:rPr lang="en-US" sz="1400" b="1" dirty="0"/>
              <a:t> </a:t>
            </a:r>
            <a:r>
              <a:rPr lang="en-US" sz="1400" b="1" dirty="0" err="1"/>
              <a:t>pengurusan</a:t>
            </a:r>
            <a:r>
              <a:rPr lang="en-US" sz="1400" b="1" dirty="0"/>
              <a:t> </a:t>
            </a:r>
            <a:r>
              <a:rPr lang="en-US" sz="1400" b="1" dirty="0" err="1"/>
              <a:t>asuransi</a:t>
            </a:r>
            <a:r>
              <a:rPr lang="en-US" sz="1400" b="1" dirty="0"/>
              <a:t>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b="1" dirty="0"/>
              <a:t>Proses </a:t>
            </a:r>
            <a:r>
              <a:rPr lang="en-US" sz="1400" b="1" dirty="0" err="1"/>
              <a:t>pencairan</a:t>
            </a:r>
            <a:r>
              <a:rPr lang="en-US" sz="1400" b="1" dirty="0"/>
              <a:t> </a:t>
            </a:r>
            <a:r>
              <a:rPr lang="en-US" sz="1400" b="1" dirty="0" err="1"/>
              <a:t>kredit</a:t>
            </a:r>
            <a:r>
              <a:rPr lang="en-US" sz="1400" b="1" dirty="0"/>
              <a:t>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langsung</a:t>
            </a:r>
            <a:r>
              <a:rPr lang="en-US" sz="1400" b="1" dirty="0"/>
              <a:t> </a:t>
            </a:r>
            <a:r>
              <a:rPr lang="en-US" sz="1400" b="1" dirty="0" err="1"/>
              <a:t>dicairkan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mudah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cepat</a:t>
            </a:r>
            <a:r>
              <a:rPr lang="en-US" sz="1400" b="1" dirty="0"/>
              <a:t> </a:t>
            </a:r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semua</a:t>
            </a:r>
            <a:r>
              <a:rPr lang="en-US" sz="1400" b="1" dirty="0"/>
              <a:t> </a:t>
            </a:r>
            <a:r>
              <a:rPr lang="en-US" sz="1400" b="1" dirty="0" err="1"/>
              <a:t>persyaratan</a:t>
            </a:r>
            <a:r>
              <a:rPr lang="en-US" sz="1400" b="1" dirty="0"/>
              <a:t> </a:t>
            </a:r>
            <a:r>
              <a:rPr lang="en-US" sz="1400" b="1" dirty="0" err="1"/>
              <a:t>telah</a:t>
            </a:r>
            <a:r>
              <a:rPr lang="en-US" sz="1400" b="1" dirty="0"/>
              <a:t> </a:t>
            </a:r>
            <a:r>
              <a:rPr lang="en-US" sz="1400" b="1" dirty="0" err="1"/>
              <a:t>terpenuhi</a:t>
            </a:r>
            <a:r>
              <a:rPr lang="en-US" sz="1400" b="1" dirty="0"/>
              <a:t>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Kredit</a:t>
            </a:r>
            <a:r>
              <a:rPr lang="en-US" sz="1400" b="1" dirty="0"/>
              <a:t> </a:t>
            </a:r>
            <a:r>
              <a:rPr lang="en-US" sz="1400" b="1" dirty="0" err="1"/>
              <a:t>dilunasi</a:t>
            </a:r>
            <a:r>
              <a:rPr lang="en-US" sz="1400" b="1" dirty="0"/>
              <a:t> </a:t>
            </a:r>
            <a:r>
              <a:rPr lang="en-US" sz="1400" b="1" dirty="0" err="1"/>
              <a:t>sebelum</a:t>
            </a:r>
            <a:r>
              <a:rPr lang="en-US" sz="1400" b="1" dirty="0"/>
              <a:t> </a:t>
            </a:r>
            <a:r>
              <a:rPr lang="en-US" sz="1400" b="1" dirty="0" err="1"/>
              <a:t>jatuh</a:t>
            </a:r>
            <a:r>
              <a:rPr lang="en-US" sz="1400" b="1" dirty="0"/>
              <a:t> tempo, </a:t>
            </a:r>
            <a:r>
              <a:rPr lang="en-US" sz="1400" b="1" dirty="0" err="1"/>
              <a:t>maka</a:t>
            </a:r>
            <a:r>
              <a:rPr lang="en-US" sz="1400" b="1" dirty="0"/>
              <a:t> </a:t>
            </a:r>
            <a:r>
              <a:rPr lang="en-US" sz="1400" b="1" dirty="0" err="1"/>
              <a:t>nasabah</a:t>
            </a:r>
            <a:r>
              <a:rPr lang="en-US" sz="1400" b="1" dirty="0"/>
              <a:t> </a:t>
            </a:r>
            <a:r>
              <a:rPr lang="en-US" sz="1400" b="1" dirty="0" err="1"/>
              <a:t>hanya</a:t>
            </a:r>
            <a:r>
              <a:rPr lang="en-US" sz="1400" b="1" dirty="0"/>
              <a:t> </a:t>
            </a:r>
            <a:r>
              <a:rPr lang="en-US" sz="1400" b="1" dirty="0" err="1"/>
              <a:t>membayar</a:t>
            </a:r>
            <a:r>
              <a:rPr lang="en-US" sz="1400" b="1" dirty="0"/>
              <a:t> </a:t>
            </a:r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 </a:t>
            </a:r>
            <a:r>
              <a:rPr lang="en-US" sz="1400" b="1" dirty="0" err="1"/>
              <a:t>pinjaman</a:t>
            </a:r>
            <a:r>
              <a:rPr lang="en-US" sz="1400" b="1" dirty="0"/>
              <a:t> </a:t>
            </a:r>
            <a:r>
              <a:rPr lang="en-US" sz="1400" b="1" dirty="0" err="1"/>
              <a:t>ditambah</a:t>
            </a:r>
            <a:r>
              <a:rPr lang="en-US" sz="1400" b="1" dirty="0"/>
              <a:t> 1x </a:t>
            </a:r>
            <a:r>
              <a:rPr lang="en-US" sz="1400" b="1" dirty="0" err="1"/>
              <a:t>Bunga</a:t>
            </a:r>
            <a:r>
              <a:rPr lang="en-US" sz="1400" b="1" dirty="0"/>
              <a:t> </a:t>
            </a:r>
            <a:r>
              <a:rPr lang="en-US" sz="1400" b="1" dirty="0" err="1"/>
              <a:t>angsuran</a:t>
            </a:r>
            <a:endParaRPr lang="en-US" sz="1400" b="1" dirty="0"/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b="1" dirty="0" err="1"/>
              <a:t>Uang</a:t>
            </a:r>
            <a:r>
              <a:rPr lang="en-US" sz="1400" b="1" dirty="0"/>
              <a:t> </a:t>
            </a:r>
            <a:r>
              <a:rPr lang="en-US" sz="1400" b="1" dirty="0" err="1"/>
              <a:t>Pensiun</a:t>
            </a:r>
            <a:r>
              <a:rPr lang="en-US" sz="1400" b="1" dirty="0"/>
              <a:t>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diambil</a:t>
            </a:r>
            <a:r>
              <a:rPr lang="en-US" sz="1400" b="1" dirty="0"/>
              <a:t> </a:t>
            </a:r>
            <a:r>
              <a:rPr lang="en-US" sz="1400" b="1" dirty="0" err="1"/>
              <a:t>mulai</a:t>
            </a:r>
            <a:r>
              <a:rPr lang="en-US" sz="1400" b="1" dirty="0"/>
              <a:t> </a:t>
            </a:r>
            <a:r>
              <a:rPr lang="en-US" sz="1400" b="1" dirty="0" err="1"/>
              <a:t>tanggal</a:t>
            </a:r>
            <a:r>
              <a:rPr lang="en-US" sz="1400" b="1" dirty="0"/>
              <a:t> 1 </a:t>
            </a:r>
            <a:r>
              <a:rPr lang="en-US" sz="1400" b="1" dirty="0" err="1"/>
              <a:t>setiap</a:t>
            </a:r>
            <a:r>
              <a:rPr lang="en-US" sz="1400" b="1" dirty="0"/>
              <a:t> </a:t>
            </a:r>
            <a:r>
              <a:rPr lang="en-US" sz="1400" b="1" dirty="0" err="1"/>
              <a:t>bulannnya</a:t>
            </a:r>
            <a:endParaRPr lang="en-US" sz="1400" b="1" dirty="0"/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sz="1400" b="1" dirty="0" err="1"/>
              <a:t>semua</a:t>
            </a:r>
            <a:r>
              <a:rPr lang="en-US" sz="1400" b="1" dirty="0"/>
              <a:t> </a:t>
            </a:r>
            <a:r>
              <a:rPr lang="en-US" sz="1400" b="1" dirty="0" err="1"/>
              <a:t>pengurusan</a:t>
            </a:r>
            <a:r>
              <a:rPr lang="en-US" sz="1400" b="1" dirty="0"/>
              <a:t> </a:t>
            </a:r>
            <a:r>
              <a:rPr lang="en-US" sz="1400" b="1" u="sng" dirty="0" err="1"/>
              <a:t>tanpa</a:t>
            </a:r>
            <a:r>
              <a:rPr lang="en-US" sz="1400" b="1" u="sng" dirty="0"/>
              <a:t> </a:t>
            </a:r>
            <a:r>
              <a:rPr lang="en-US" sz="1400" b="1" u="sng" dirty="0" err="1"/>
              <a:t>dipungut</a:t>
            </a:r>
            <a:r>
              <a:rPr lang="en-US" sz="1400" b="1" u="sng" dirty="0"/>
              <a:t> </a:t>
            </a:r>
            <a:r>
              <a:rPr lang="en-US" sz="1400" b="1" u="sng" dirty="0" err="1"/>
              <a:t>biaya</a:t>
            </a:r>
            <a:r>
              <a:rPr lang="en-US" sz="1400" b="1" u="sng" dirty="0"/>
              <a:t>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id-ID" sz="11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1200" dirty="0" smtClean="0">
                <a:effectLst/>
                <a:ea typeface="Calibri"/>
                <a:cs typeface="Times New Roman"/>
              </a:rPr>
              <a:t> </a:t>
            </a:r>
            <a:endParaRPr lang="id-ID" sz="1200" dirty="0">
              <a:effectLst/>
              <a:ea typeface="Calibri"/>
              <a:cs typeface="Times New Roman"/>
            </a:endParaRPr>
          </a:p>
        </p:txBody>
      </p:sp>
      <p:sp>
        <p:nvSpPr>
          <p:cNvPr id="15" name="Curved Right Arrow 14"/>
          <p:cNvSpPr/>
          <p:nvPr/>
        </p:nvSpPr>
        <p:spPr>
          <a:xfrm rot="2370409">
            <a:off x="1710460" y="8662"/>
            <a:ext cx="579523" cy="1239354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9299928">
            <a:off x="6583213" y="44469"/>
            <a:ext cx="443586" cy="1167743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On-screen Show (16:9)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SELAMAT DATANG DI PT BPR DP TASPEN</vt:lpstr>
      <vt:lpstr>PROFIL PT BPR DP TASPEN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2020-05-20T07:40:58Z</dcterms:modified>
</cp:coreProperties>
</file>