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97" r:id="rId3"/>
    <p:sldId id="278" r:id="rId4"/>
    <p:sldId id="281" r:id="rId5"/>
    <p:sldId id="282" r:id="rId6"/>
    <p:sldId id="286" r:id="rId7"/>
    <p:sldId id="283" r:id="rId8"/>
    <p:sldId id="284" r:id="rId9"/>
    <p:sldId id="294" r:id="rId10"/>
    <p:sldId id="285" r:id="rId11"/>
    <p:sldId id="295" r:id="rId12"/>
    <p:sldId id="296" r:id="rId13"/>
    <p:sldId id="292" r:id="rId14"/>
    <p:sldId id="287" r:id="rId15"/>
    <p:sldId id="288" r:id="rId16"/>
    <p:sldId id="289" r:id="rId17"/>
    <p:sldId id="290" r:id="rId18"/>
    <p:sldId id="291" r:id="rId19"/>
    <p:sldId id="26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189"/>
    <a:srgbClr val="2117A9"/>
    <a:srgbClr val="BD0322"/>
    <a:srgbClr val="3C368A"/>
    <a:srgbClr val="2B389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707" autoAdjust="0"/>
  </p:normalViewPr>
  <p:slideViewPr>
    <p:cSldViewPr>
      <p:cViewPr varScale="1">
        <p:scale>
          <a:sx n="65" d="100"/>
          <a:sy n="65" d="100"/>
        </p:scale>
        <p:origin x="-13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zoar.luq\&#26700;&#38754;\2013%20&#35268;&#21010;\&#19994;&#21153;&#25968;&#25454;V3.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zoar.luq\&#26700;&#38754;\2013%20&#35268;&#21010;\&#19994;&#21153;&#25968;&#25454;V3.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zoar.luq\&#26700;&#38754;\2013%20&#35268;&#21010;\&#19994;&#21153;&#25968;&#25454;V3.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ngbai.wyf\Desktop\&#35013;&#20462;&#24066;&#22330;&#25968;&#2545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ngbai.wyf\Desktop\&#35013;&#20462;&#24066;&#22330;&#25968;&#25454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ngbai.wyf\Desktop\&#35013;&#20462;&#24066;&#22330;&#25968;&#25454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ngbai.wyf\Desktop\&#35013;&#20462;&#24066;&#22330;&#25968;&#25454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ngbai.wyf\Desktop\&#35013;&#20462;&#24066;&#22330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autoTitleDeleted val="1"/>
    <c:plotArea>
      <c:layout>
        <c:manualLayout>
          <c:layoutTarget val="inner"/>
          <c:xMode val="edge"/>
          <c:yMode val="edge"/>
          <c:x val="3.9007092198581582E-2"/>
          <c:y val="7.3333333333333514E-2"/>
          <c:w val="0.92198581560283788"/>
          <c:h val="0.63034435695538182"/>
        </c:manualLayout>
      </c:layout>
      <c:barChart>
        <c:barDir val="col"/>
        <c:grouping val="clustered"/>
        <c:ser>
          <c:idx val="0"/>
          <c:order val="0"/>
          <c:tx>
            <c:strRef>
              <c:f>收入!$M$1</c:f>
              <c:strCache>
                <c:ptCount val="1"/>
                <c:pt idx="0">
                  <c:v>用户数（W）</c:v>
                </c:pt>
              </c:strCache>
            </c:strRef>
          </c:tx>
          <c:dLbls>
            <c:dLbl>
              <c:idx val="0"/>
              <c:layout>
                <c:manualLayout>
                  <c:x val="-1.0638297872340398E-2"/>
                  <c:y val="-6.000000000000003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>
                        <a:latin typeface="+mn-ea"/>
                        <a:ea typeface="+mn-ea"/>
                      </a:rPr>
                      <a:t>95W</a:t>
                    </a:r>
                    <a:endParaRPr lang="en-US" altLang="en-US" dirty="0">
                      <a:latin typeface="+mn-ea"/>
                      <a:ea typeface="+mn-ea"/>
                    </a:endParaRPr>
                  </a:p>
                </c:rich>
              </c:tx>
              <c:showVal val="1"/>
            </c:dLbl>
            <c:dLbl>
              <c:idx val="1"/>
              <c:delete val="1"/>
            </c:dLbl>
            <c:showVal val="1"/>
          </c:dLbls>
          <c:cat>
            <c:strRef>
              <c:f>收入!$L$2:$L$3</c:f>
              <c:strCache>
                <c:ptCount val="2"/>
                <c:pt idx="0">
                  <c:v>2011年</c:v>
                </c:pt>
                <c:pt idx="1">
                  <c:v>2012年</c:v>
                </c:pt>
              </c:strCache>
            </c:strRef>
          </c:cat>
          <c:val>
            <c:numRef>
              <c:f>收入!$M$2:$M$3</c:f>
              <c:numCache>
                <c:formatCode>#,##0;[Red]\-#,##0</c:formatCode>
                <c:ptCount val="2"/>
                <c:pt idx="0">
                  <c:v>94.6</c:v>
                </c:pt>
                <c:pt idx="1">
                  <c:v>240</c:v>
                </c:pt>
              </c:numCache>
            </c:numRef>
          </c:val>
        </c:ser>
        <c:dLbls>
          <c:showVal val="1"/>
        </c:dLbls>
        <c:gapWidth val="95"/>
        <c:axId val="65557248"/>
        <c:axId val="65558784"/>
      </c:barChart>
      <c:catAx>
        <c:axId val="65557248"/>
        <c:scaling>
          <c:orientation val="minMax"/>
        </c:scaling>
        <c:axPos val="b"/>
        <c:majorTickMark val="none"/>
        <c:tickLblPos val="nextTo"/>
        <c:crossAx val="65558784"/>
        <c:crosses val="autoZero"/>
        <c:auto val="1"/>
        <c:lblAlgn val="ctr"/>
        <c:lblOffset val="100"/>
      </c:catAx>
      <c:valAx>
        <c:axId val="65558784"/>
        <c:scaling>
          <c:orientation val="minMax"/>
        </c:scaling>
        <c:delete val="1"/>
        <c:axPos val="l"/>
        <c:numFmt formatCode="#,##0;[Red]\-#,##0" sourceLinked="1"/>
        <c:tickLblPos val="none"/>
        <c:crossAx val="6555724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26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收入!$I$1</c:f>
              <c:strCache>
                <c:ptCount val="1"/>
                <c:pt idx="0">
                  <c:v>收入</c:v>
                </c:pt>
              </c:strCache>
            </c:strRef>
          </c:tx>
          <c:dLbls>
            <c:delete val="1"/>
          </c:dLbls>
          <c:cat>
            <c:strRef>
              <c:f>收入!$H$2:$H$3</c:f>
              <c:strCache>
                <c:ptCount val="2"/>
                <c:pt idx="0">
                  <c:v>2011年</c:v>
                </c:pt>
                <c:pt idx="1">
                  <c:v>2012年</c:v>
                </c:pt>
              </c:strCache>
            </c:strRef>
          </c:cat>
          <c:val>
            <c:numRef>
              <c:f>收入!$I$2:$I$3</c:f>
              <c:numCache>
                <c:formatCode>#,##0;[Red]\-#,##0</c:formatCode>
                <c:ptCount val="2"/>
                <c:pt idx="0">
                  <c:v>107956141</c:v>
                </c:pt>
                <c:pt idx="1">
                  <c:v>182888712.05999997</c:v>
                </c:pt>
              </c:numCache>
            </c:numRef>
          </c:val>
        </c:ser>
        <c:dLbls>
          <c:showVal val="1"/>
        </c:dLbls>
        <c:overlap val="-25"/>
        <c:axId val="65586304"/>
        <c:axId val="65587840"/>
      </c:barChart>
      <c:catAx>
        <c:axId val="65586304"/>
        <c:scaling>
          <c:orientation val="minMax"/>
        </c:scaling>
        <c:axPos val="b"/>
        <c:majorTickMark val="none"/>
        <c:tickLblPos val="nextTo"/>
        <c:crossAx val="65587840"/>
        <c:crosses val="autoZero"/>
        <c:auto val="1"/>
        <c:lblAlgn val="ctr"/>
        <c:lblOffset val="100"/>
      </c:catAx>
      <c:valAx>
        <c:axId val="65587840"/>
        <c:scaling>
          <c:orientation val="minMax"/>
        </c:scaling>
        <c:delete val="1"/>
        <c:axPos val="l"/>
        <c:numFmt formatCode="#,##0;[Red]\-#,##0" sourceLinked="1"/>
        <c:majorTickMark val="none"/>
        <c:tickLblPos val="none"/>
        <c:crossAx val="6558630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lineChart>
        <c:grouping val="standard"/>
        <c:ser>
          <c:idx val="0"/>
          <c:order val="0"/>
          <c:tx>
            <c:strRef>
              <c:f>Sheet2!$F$3</c:f>
              <c:strCache>
                <c:ptCount val="1"/>
                <c:pt idx="0">
                  <c:v>收入</c:v>
                </c:pt>
              </c:strCache>
            </c:strRef>
          </c:tx>
          <c:marker>
            <c:symbol val="none"/>
          </c:marker>
          <c:cat>
            <c:strRef>
              <c:f>Sheet2!$E$4:$E$15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Sheet2!$F$4:$F$15</c:f>
              <c:numCache>
                <c:formatCode>#,##0;[Red]\-#,##0</c:formatCode>
                <c:ptCount val="12"/>
                <c:pt idx="0">
                  <c:v>4728183.2</c:v>
                </c:pt>
                <c:pt idx="1">
                  <c:v>14029807.25</c:v>
                </c:pt>
                <c:pt idx="2">
                  <c:v>18587967.899999999</c:v>
                </c:pt>
                <c:pt idx="3">
                  <c:v>17029108.09</c:v>
                </c:pt>
                <c:pt idx="4">
                  <c:v>17892294.16</c:v>
                </c:pt>
                <c:pt idx="5">
                  <c:v>16670438.050000004</c:v>
                </c:pt>
                <c:pt idx="6">
                  <c:v>16786158.390000001</c:v>
                </c:pt>
                <c:pt idx="7" formatCode="#,##0_ ">
                  <c:v>17662760.43</c:v>
                </c:pt>
                <c:pt idx="8" formatCode="#,##0_ ">
                  <c:v>16977718.82</c:v>
                </c:pt>
                <c:pt idx="9" formatCode="#,##0_ ">
                  <c:v>15655105.509999989</c:v>
                </c:pt>
                <c:pt idx="10" formatCode="#,##0_ ">
                  <c:v>15198746.93</c:v>
                </c:pt>
                <c:pt idx="11" formatCode="#,##0_ ">
                  <c:v>11670423.330000002</c:v>
                </c:pt>
              </c:numCache>
            </c:numRef>
          </c:val>
        </c:ser>
        <c:marker val="1"/>
        <c:axId val="65612800"/>
        <c:axId val="65614592"/>
      </c:lineChart>
      <c:catAx>
        <c:axId val="65612800"/>
        <c:scaling>
          <c:orientation val="minMax"/>
        </c:scaling>
        <c:axPos val="b"/>
        <c:majorTickMark val="none"/>
        <c:tickLblPos val="nextTo"/>
        <c:crossAx val="65614592"/>
        <c:crosses val="autoZero"/>
        <c:auto val="1"/>
        <c:lblAlgn val="ctr"/>
        <c:lblOffset val="100"/>
      </c:catAx>
      <c:valAx>
        <c:axId val="65614592"/>
        <c:scaling>
          <c:orientation val="minMax"/>
        </c:scaling>
        <c:axPos val="l"/>
        <c:numFmt formatCode="#,##0;[Red]\-#,##0" sourceLinked="1"/>
        <c:majorTickMark val="none"/>
        <c:tickLblPos val="nextTo"/>
        <c:crossAx val="65612800"/>
        <c:crosses val="autoZero"/>
        <c:crossBetween val="between"/>
      </c:valAx>
    </c:plotArea>
    <c:plotVisOnly val="1"/>
  </c:chart>
  <c:txPr>
    <a:bodyPr/>
    <a:lstStyle/>
    <a:p>
      <a:pPr>
        <a:defRPr sz="1100"/>
      </a:pPr>
      <a:endParaRPr lang="zh-CN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模板类型分布</a:t>
            </a:r>
          </a:p>
        </c:rich>
      </c:tx>
      <c:layout/>
    </c:title>
    <c:view3D>
      <c:rotX val="30"/>
      <c:rotY val="100"/>
      <c:perspective val="30"/>
    </c:view3D>
    <c:plotArea>
      <c:layout/>
      <c:pie3DChart>
        <c:varyColors val="1"/>
        <c:ser>
          <c:idx val="0"/>
          <c:order val="0"/>
          <c:tx>
            <c:v>模板类型分布</c:v>
          </c:tx>
          <c:dLbls>
            <c:showCatName val="1"/>
            <c:showPercent val="1"/>
            <c:showLeaderLines val="1"/>
          </c:dLbls>
          <c:cat>
            <c:strRef>
              <c:f>'2013年前6月'!$C$50:$C$53</c:f>
              <c:strCache>
                <c:ptCount val="4"/>
                <c:pt idx="0">
                  <c:v>简易模板数</c:v>
                </c:pt>
                <c:pt idx="1">
                  <c:v>基础模板数</c:v>
                </c:pt>
                <c:pt idx="2">
                  <c:v>高级模板数</c:v>
                </c:pt>
                <c:pt idx="3">
                  <c:v>JS模板数</c:v>
                </c:pt>
              </c:strCache>
            </c:strRef>
          </c:cat>
          <c:val>
            <c:numRef>
              <c:f>'2013年前6月'!$D$50:$D$53</c:f>
              <c:numCache>
                <c:formatCode>General</c:formatCode>
                <c:ptCount val="4"/>
                <c:pt idx="0">
                  <c:v>11000</c:v>
                </c:pt>
                <c:pt idx="1">
                  <c:v>5601</c:v>
                </c:pt>
                <c:pt idx="2">
                  <c:v>6825</c:v>
                </c:pt>
                <c:pt idx="3">
                  <c:v>300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年用户数趋势图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0265739282589655"/>
          <c:y val="0.23605351414406534"/>
          <c:w val="0.8595648293963255"/>
          <c:h val="0.58873067949839664"/>
        </c:manualLayout>
      </c:layout>
      <c:lineChart>
        <c:grouping val="standard"/>
        <c:ser>
          <c:idx val="0"/>
          <c:order val="0"/>
          <c:tx>
            <c:v>2013年用户数趋势图</c:v>
          </c:tx>
          <c:spPr>
            <a:ln w="38100"/>
          </c:spPr>
          <c:marker>
            <c:symbol val="none"/>
          </c:marker>
          <c:cat>
            <c:strRef>
              <c:f>'2013年前6月'!$D$4:$H$4</c:f>
              <c:strCache>
                <c:ptCount val="5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5月</c:v>
                </c:pt>
                <c:pt idx="4">
                  <c:v>6月</c:v>
                </c:pt>
              </c:strCache>
            </c:strRef>
          </c:cat>
          <c:val>
            <c:numRef>
              <c:f>'2013年前6月'!$D$5:$H$5</c:f>
              <c:numCache>
                <c:formatCode>General</c:formatCode>
                <c:ptCount val="5"/>
                <c:pt idx="0">
                  <c:v>96373</c:v>
                </c:pt>
                <c:pt idx="1">
                  <c:v>86474</c:v>
                </c:pt>
                <c:pt idx="2">
                  <c:v>296967</c:v>
                </c:pt>
                <c:pt idx="3">
                  <c:v>372731</c:v>
                </c:pt>
                <c:pt idx="4">
                  <c:v>284833</c:v>
                </c:pt>
              </c:numCache>
            </c:numRef>
          </c:val>
        </c:ser>
        <c:marker val="1"/>
        <c:axId val="65197952"/>
        <c:axId val="65199488"/>
      </c:lineChart>
      <c:catAx>
        <c:axId val="65197952"/>
        <c:scaling>
          <c:orientation val="minMax"/>
        </c:scaling>
        <c:axPos val="b"/>
        <c:tickLblPos val="nextTo"/>
        <c:crossAx val="65199488"/>
        <c:crosses val="autoZero"/>
        <c:auto val="1"/>
        <c:lblAlgn val="ctr"/>
        <c:lblOffset val="100"/>
      </c:catAx>
      <c:valAx>
        <c:axId val="65199488"/>
        <c:scaling>
          <c:orientation val="minMax"/>
        </c:scaling>
        <c:axPos val="l"/>
        <c:majorGridlines/>
        <c:numFmt formatCode="General" sourceLinked="1"/>
        <c:tickLblPos val="nextTo"/>
        <c:crossAx val="65197952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订购卖家的等级分布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3603477690288715"/>
          <c:y val="0.16203703703703731"/>
          <c:w val="0.78740419947506557"/>
          <c:h val="0.72198308544765144"/>
        </c:manualLayout>
      </c:layout>
      <c:barChart>
        <c:barDir val="bar"/>
        <c:grouping val="clustered"/>
        <c:ser>
          <c:idx val="0"/>
          <c:order val="0"/>
          <c:tx>
            <c:v>订购卖家的等级分布</c:v>
          </c:tx>
          <c:dLbls>
            <c:showVal val="1"/>
          </c:dLbls>
          <c:cat>
            <c:strRef>
              <c:f>Sheet1!$A$3:$A$14</c:f>
              <c:strCache>
                <c:ptCount val="12"/>
                <c:pt idx="0">
                  <c:v>星级</c:v>
                </c:pt>
                <c:pt idx="1">
                  <c:v>1钻</c:v>
                </c:pt>
                <c:pt idx="2">
                  <c:v>2钻</c:v>
                </c:pt>
                <c:pt idx="3">
                  <c:v>3钻</c:v>
                </c:pt>
                <c:pt idx="4">
                  <c:v>4钻</c:v>
                </c:pt>
                <c:pt idx="5">
                  <c:v>5钻</c:v>
                </c:pt>
                <c:pt idx="6">
                  <c:v>1皇冠</c:v>
                </c:pt>
                <c:pt idx="7">
                  <c:v>2皇冠</c:v>
                </c:pt>
                <c:pt idx="8">
                  <c:v>3皇冠</c:v>
                </c:pt>
                <c:pt idx="9">
                  <c:v>4皇冠</c:v>
                </c:pt>
                <c:pt idx="10">
                  <c:v>5皇冠</c:v>
                </c:pt>
                <c:pt idx="11">
                  <c:v>红冠</c:v>
                </c:pt>
              </c:strCache>
            </c:strRef>
          </c:cat>
          <c:val>
            <c:numRef>
              <c:f>Sheet1!$B$3:$B$14</c:f>
              <c:numCache>
                <c:formatCode>0.000%</c:formatCode>
                <c:ptCount val="12"/>
                <c:pt idx="0">
                  <c:v>0.64503231472267153</c:v>
                </c:pt>
                <c:pt idx="1">
                  <c:v>0.10466630920780202</c:v>
                </c:pt>
                <c:pt idx="2">
                  <c:v>8.0568727350825278E-2</c:v>
                </c:pt>
                <c:pt idx="3">
                  <c:v>5.9319048217964576E-2</c:v>
                </c:pt>
                <c:pt idx="4">
                  <c:v>5.1943333208296284E-2</c:v>
                </c:pt>
                <c:pt idx="5">
                  <c:v>2.4031385770930676E-2</c:v>
                </c:pt>
                <c:pt idx="6">
                  <c:v>1.5975322099122023E-2</c:v>
                </c:pt>
                <c:pt idx="7">
                  <c:v>1.091205702866364E-2</c:v>
                </c:pt>
                <c:pt idx="8">
                  <c:v>3.6643211186844419E-3</c:v>
                </c:pt>
                <c:pt idx="9">
                  <c:v>1.6181265477932083E-3</c:v>
                </c:pt>
                <c:pt idx="10">
                  <c:v>7.4286718785051816E-4</c:v>
                </c:pt>
                <c:pt idx="11">
                  <c:v>2.9199829066995595E-4</c:v>
                </c:pt>
              </c:numCache>
            </c:numRef>
          </c:val>
        </c:ser>
        <c:axId val="65207680"/>
        <c:axId val="66077824"/>
      </c:barChart>
      <c:catAx>
        <c:axId val="65207680"/>
        <c:scaling>
          <c:orientation val="minMax"/>
        </c:scaling>
        <c:axPos val="l"/>
        <c:tickLblPos val="nextTo"/>
        <c:crossAx val="66077824"/>
        <c:crosses val="autoZero"/>
        <c:auto val="1"/>
        <c:lblAlgn val="ctr"/>
        <c:lblOffset val="100"/>
      </c:catAx>
      <c:valAx>
        <c:axId val="66077824"/>
        <c:scaling>
          <c:orientation val="minMax"/>
        </c:scaling>
        <c:axPos val="b"/>
        <c:majorGridlines/>
        <c:numFmt formatCode="0.000%" sourceLinked="1"/>
        <c:tickLblPos val="nextTo"/>
        <c:crossAx val="65207680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订购卖家类目分布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36448840769903873"/>
          <c:y val="0.14562276306370769"/>
          <c:w val="0.57154768153980762"/>
          <c:h val="0.73839716058219995"/>
        </c:manualLayout>
      </c:layout>
      <c:barChart>
        <c:barDir val="bar"/>
        <c:grouping val="clustered"/>
        <c:ser>
          <c:idx val="0"/>
          <c:order val="0"/>
          <c:tx>
            <c:v>订购卖家类目分布</c:v>
          </c:tx>
          <c:dLbls>
            <c:showVal val="1"/>
          </c:dLbls>
          <c:cat>
            <c:strRef>
              <c:f>类目分布!$F$5:$F$23</c:f>
              <c:strCache>
                <c:ptCount val="19"/>
                <c:pt idx="0">
                  <c:v>女装/女士精品</c:v>
                </c:pt>
                <c:pt idx="1">
                  <c:v>男装</c:v>
                </c:pt>
                <c:pt idx="2">
                  <c:v>女鞋</c:v>
                </c:pt>
                <c:pt idx="3">
                  <c:v>童装/童鞋/亲子装</c:v>
                </c:pt>
                <c:pt idx="4">
                  <c:v>箱包皮具/热销女包/男包</c:v>
                </c:pt>
                <c:pt idx="5">
                  <c:v>女士内衣/男士内衣/家居服</c:v>
                </c:pt>
                <c:pt idx="6">
                  <c:v>3C数码配件</c:v>
                </c:pt>
                <c:pt idx="7">
                  <c:v>饰品/流行首饰/时尚饰品新</c:v>
                </c:pt>
                <c:pt idx="8">
                  <c:v>床上用品/布艺软饰</c:v>
                </c:pt>
                <c:pt idx="9">
                  <c:v>美容护肤/美体/精油</c:v>
                </c:pt>
                <c:pt idx="10">
                  <c:v>汽车/用品/配件/改装</c:v>
                </c:pt>
                <c:pt idx="11">
                  <c:v>流行男鞋</c:v>
                </c:pt>
                <c:pt idx="12">
                  <c:v>玩具/模型/动漫/早教/益智</c:v>
                </c:pt>
                <c:pt idx="13">
                  <c:v>家装主材</c:v>
                </c:pt>
                <c:pt idx="14">
                  <c:v>住宅家具</c:v>
                </c:pt>
                <c:pt idx="15">
                  <c:v>移动/联通/电信充值中心</c:v>
                </c:pt>
                <c:pt idx="16">
                  <c:v>零食/坚果/特产</c:v>
                </c:pt>
                <c:pt idx="17">
                  <c:v>服饰配件/皮带/帽子/围巾</c:v>
                </c:pt>
                <c:pt idx="18">
                  <c:v>尿片/洗护/喂哺/推车床</c:v>
                </c:pt>
              </c:strCache>
            </c:strRef>
          </c:cat>
          <c:val>
            <c:numRef>
              <c:f>类目分布!$G$5:$G$23</c:f>
              <c:numCache>
                <c:formatCode>0.00%</c:formatCode>
                <c:ptCount val="19"/>
                <c:pt idx="0">
                  <c:v>0.25887508040149093</c:v>
                </c:pt>
                <c:pt idx="1">
                  <c:v>6.3972817698055365E-2</c:v>
                </c:pt>
                <c:pt idx="2">
                  <c:v>6.1714412396119023E-2</c:v>
                </c:pt>
                <c:pt idx="3">
                  <c:v>5.5224984673760344E-2</c:v>
                </c:pt>
                <c:pt idx="4">
                  <c:v>4.1703961144872043E-2</c:v>
                </c:pt>
                <c:pt idx="5">
                  <c:v>3.2885246618613112E-2</c:v>
                </c:pt>
                <c:pt idx="6">
                  <c:v>3.101065710922617E-2</c:v>
                </c:pt>
                <c:pt idx="7">
                  <c:v>2.7127255671839798E-2</c:v>
                </c:pt>
                <c:pt idx="8">
                  <c:v>2.6022559923146348E-2</c:v>
                </c:pt>
                <c:pt idx="9">
                  <c:v>2.3960963897939658E-2</c:v>
                </c:pt>
                <c:pt idx="10">
                  <c:v>1.8303262735860085E-2</c:v>
                </c:pt>
                <c:pt idx="11">
                  <c:v>1.769096720825664E-2</c:v>
                </c:pt>
                <c:pt idx="12">
                  <c:v>1.467397902359977E-2</c:v>
                </c:pt>
                <c:pt idx="13">
                  <c:v>1.3956869360113495E-2</c:v>
                </c:pt>
                <c:pt idx="14">
                  <c:v>1.388900409227567E-2</c:v>
                </c:pt>
                <c:pt idx="15">
                  <c:v>1.3479550309654151E-2</c:v>
                </c:pt>
                <c:pt idx="16">
                  <c:v>1.314927267284341E-2</c:v>
                </c:pt>
                <c:pt idx="17">
                  <c:v>1.3032393600456054E-2</c:v>
                </c:pt>
                <c:pt idx="18">
                  <c:v>1.0773988298519725E-2</c:v>
                </c:pt>
              </c:numCache>
            </c:numRef>
          </c:val>
        </c:ser>
        <c:axId val="68126208"/>
        <c:axId val="68127744"/>
      </c:barChart>
      <c:catAx>
        <c:axId val="68126208"/>
        <c:scaling>
          <c:orientation val="minMax"/>
        </c:scaling>
        <c:axPos val="l"/>
        <c:tickLblPos val="nextTo"/>
        <c:crossAx val="68127744"/>
        <c:crosses val="autoZero"/>
        <c:auto val="1"/>
        <c:lblAlgn val="ctr"/>
        <c:lblOffset val="100"/>
      </c:catAx>
      <c:valAx>
        <c:axId val="68127744"/>
        <c:scaling>
          <c:orientation val="minMax"/>
        </c:scaling>
        <c:axPos val="b"/>
        <c:majorGridlines/>
        <c:numFmt formatCode="0.00%" sourceLinked="1"/>
        <c:tickLblPos val="nextTo"/>
        <c:crossAx val="68126208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订购模板分布类型</a:t>
            </a:r>
          </a:p>
        </c:rich>
      </c:tx>
      <c:layout/>
    </c:title>
    <c:plotArea>
      <c:layout/>
      <c:doughnutChart>
        <c:varyColors val="1"/>
        <c:ser>
          <c:idx val="0"/>
          <c:order val="0"/>
          <c:tx>
            <c:v>订购模板分布类型</c:v>
          </c:tx>
          <c:dLbls>
            <c:showCatName val="1"/>
            <c:showPercent val="1"/>
            <c:showLeaderLines val="1"/>
          </c:dLbls>
          <c:cat>
            <c:strRef>
              <c:f>'2013年前6月'!$C$10:$C$13</c:f>
              <c:strCache>
                <c:ptCount val="4"/>
                <c:pt idx="0">
                  <c:v>简易模板</c:v>
                </c:pt>
                <c:pt idx="1">
                  <c:v>基础模板</c:v>
                </c:pt>
                <c:pt idx="2">
                  <c:v>高级模板</c:v>
                </c:pt>
                <c:pt idx="3">
                  <c:v>JS模板</c:v>
                </c:pt>
              </c:strCache>
            </c:strRef>
          </c:cat>
          <c:val>
            <c:numRef>
              <c:f>'2013年前6月'!$E$10:$E$13</c:f>
              <c:numCache>
                <c:formatCode>0.00%</c:formatCode>
                <c:ptCount val="4"/>
                <c:pt idx="0">
                  <c:v>0.57785388671948223</c:v>
                </c:pt>
                <c:pt idx="1">
                  <c:v>0.15011490104891892</c:v>
                </c:pt>
                <c:pt idx="2">
                  <c:v>0.26049548736769396</c:v>
                </c:pt>
                <c:pt idx="3">
                  <c:v>1.1535724863906104E-2</c:v>
                </c:pt>
              </c:numCache>
            </c:numRef>
          </c:val>
        </c:ser>
        <c:dLbls>
          <c:showCatName val="1"/>
          <c:showPercent val="1"/>
        </c:dLbls>
        <c:firstSliceAng val="107"/>
        <c:holeSize val="50"/>
      </c:doughnutChart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AA6A7-DB6A-40DC-BC28-62918C3FD0C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EED1E-5827-4E1D-8861-B689297BA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8925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分享一下我看到的不一样的装修：一个是过去的不一样，另一个是未来的不一样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学一些店铺运营的知识，可以去阿里学院，也可以去多参加一下线下交流培训。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未来的不一样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装修市场是老市场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规则整体框架是基本完成。但可能会有一些公平上的风险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回答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个问题，其他的下面交流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年对装修市场是变化的一年</a:t>
            </a:r>
            <a:r>
              <a:rPr lang="zh-CN" altLang="en-US" baseline="0" dirty="0" smtClean="0"/>
              <a:t>       当然还有小二也变化，一切都在变化中。  互动：还有哪些方面的变化？哪些变化是比较有价值的？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有变化就会痛苦，当然也会有成长和机会。也就是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年设计师默默的服务了</a:t>
            </a:r>
            <a:r>
              <a:rPr lang="en-US" altLang="zh-CN" dirty="0" smtClean="0"/>
              <a:t>240W</a:t>
            </a:r>
            <a:r>
              <a:rPr lang="zh-CN" altLang="en-US" dirty="0" smtClean="0"/>
              <a:t>卖家。 这是我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年简单</a:t>
            </a:r>
            <a:r>
              <a:rPr lang="zh-CN" altLang="en-US" baseline="0" dirty="0" smtClean="0"/>
              <a:t>了解的。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老市场已成过去，对我来说我接触的也主要是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年，那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年我们的重要也主要是新市场。天猫模块的情况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旺铺迁移的问题，也是带给了各位很多痛苦。互动：大家猜一下现在淘宝的卖家数有多少？有多少卖家知道装修市场？又有多少设计师？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已发布为新旺铺的卖家数上升至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568.12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建议重点用户还是在钻级卖家，星级卖家是以后的潜在卖家。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设计师</a:t>
            </a:r>
            <a:r>
              <a:rPr lang="en-US" altLang="zh-CN" dirty="0" smtClean="0"/>
              <a:t>=</a:t>
            </a:r>
            <a:r>
              <a:rPr lang="zh-CN" altLang="en-US" dirty="0" smtClean="0"/>
              <a:t>店铺   重点在自己的定位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不同类型模板的等级和类目数据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EED1E-5827-4E1D-8861-B689297BA59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953E-2DA4-40ED-9772-B1CC52CB244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48CA-24D4-41BB-9C3A-2CBC4251B5C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953E-2DA4-40ED-9772-B1CC52CB244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8CA-24D4-41BB-9C3A-2CBC4251B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953E-2DA4-40ED-9772-B1CC52CB244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8CA-24D4-41BB-9C3A-2CBC4251B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953E-2DA4-40ED-9772-B1CC52CB244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8CA-24D4-41BB-9C3A-2CBC4251B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953E-2DA4-40ED-9772-B1CC52CB244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8CA-24D4-41BB-9C3A-2CBC4251B5C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953E-2DA4-40ED-9772-B1CC52CB244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8CA-24D4-41BB-9C3A-2CBC4251B5C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953E-2DA4-40ED-9772-B1CC52CB244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8CA-24D4-41BB-9C3A-2CBC4251B5C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953E-2DA4-40ED-9772-B1CC52CB244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8CA-24D4-41BB-9C3A-2CBC4251B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953E-2DA4-40ED-9772-B1CC52CB244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8CA-24D4-41BB-9C3A-2CBC4251B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953E-2DA4-40ED-9772-B1CC52CB244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8CA-24D4-41BB-9C3A-2CBC4251B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953E-2DA4-40ED-9772-B1CC52CB244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8CA-24D4-41BB-9C3A-2CBC4251B5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D83953E-2DA4-40ED-9772-B1CC52CB2443}" type="datetimeFigureOut">
              <a:rPr lang="zh-CN" altLang="en-US" smtClean="0"/>
              <a:pPr/>
              <a:t>2013/7/12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8548CA-24D4-41BB-9C3A-2CBC4251B5C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2492896"/>
            <a:ext cx="4392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374189"/>
                </a:solidFill>
              </a:rPr>
              <a:t>“不一样的装修”</a:t>
            </a:r>
            <a:endParaRPr lang="zh-CN" altLang="en-US" sz="4000" b="1" dirty="0">
              <a:solidFill>
                <a:srgbClr val="37418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2848" y="4149080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装修市场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静柏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4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卖家喜欢哪些模板？</a:t>
            </a:r>
            <a:endParaRPr lang="zh-CN" altLang="en-US" dirty="0"/>
          </a:p>
        </p:txBody>
      </p:sp>
      <p:graphicFrame>
        <p:nvGraphicFramePr>
          <p:cNvPr id="7" name="图表 6"/>
          <p:cNvGraphicFramePr/>
          <p:nvPr/>
        </p:nvGraphicFramePr>
        <p:xfrm>
          <a:off x="4283968" y="2060848"/>
          <a:ext cx="4047331" cy="367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9632" y="2564904"/>
          <a:ext cx="2952328" cy="3024338"/>
        </p:xfrm>
        <a:graphic>
          <a:graphicData uri="http://schemas.openxmlformats.org/drawingml/2006/table">
            <a:tbl>
              <a:tblPr/>
              <a:tblGrid>
                <a:gridCol w="1589006"/>
                <a:gridCol w="1363322"/>
              </a:tblGrid>
              <a:tr h="7815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模板类型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百分比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606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简易模板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57.79%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6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基础模板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15.01%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6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高级模板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26.05%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JS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模板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1.15%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卖家喜欢哪些模板？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672" y="2348880"/>
          <a:ext cx="2430884" cy="3476972"/>
        </p:xfrm>
        <a:graphic>
          <a:graphicData uri="http://schemas.openxmlformats.org/drawingml/2006/table">
            <a:tbl>
              <a:tblPr/>
              <a:tblGrid>
                <a:gridCol w="1297465"/>
                <a:gridCol w="1133419"/>
              </a:tblGrid>
              <a:tr h="6116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色系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百分比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红色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24.66%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粉色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18.87%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黑色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12.95%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绿色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11.54%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黑白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11.29%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蓝色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8.23%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炫彩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7.73%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橙色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4.71%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32040" y="2348880"/>
          <a:ext cx="2664296" cy="3240358"/>
        </p:xfrm>
        <a:graphic>
          <a:graphicData uri="http://schemas.openxmlformats.org/drawingml/2006/table">
            <a:tbl>
              <a:tblPr/>
              <a:tblGrid>
                <a:gridCol w="1351454"/>
                <a:gridCol w="1312842"/>
              </a:tblGrid>
              <a:tr h="6704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风格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百分比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71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时尚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52.61%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简约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24.74%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可爱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9.55%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古典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5.78%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酷炫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3.84%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节日庆典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2.53%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1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非主流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0.96%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952128"/>
          </a:xfrm>
        </p:spPr>
        <p:txBody>
          <a:bodyPr/>
          <a:lstStyle/>
          <a:p>
            <a:r>
              <a:rPr lang="zh-CN" altLang="en-US" dirty="0" smtClean="0"/>
              <a:t>“未来的不一样”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我眼中的设计师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7864" y="2564904"/>
            <a:ext cx="2170584" cy="2764904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“店铺”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整体定位</a:t>
            </a: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营销推广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爆款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会员管理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我们准备做什么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75656" y="3501008"/>
            <a:ext cx="1296144" cy="1224528"/>
            <a:chOff x="1402080" y="386079"/>
            <a:chExt cx="1584960" cy="1584960"/>
          </a:xfrm>
        </p:grpSpPr>
        <p:sp>
          <p:nvSpPr>
            <p:cNvPr id="5" name="圆角矩形 4"/>
            <p:cNvSpPr/>
            <p:nvPr/>
          </p:nvSpPr>
          <p:spPr>
            <a:xfrm>
              <a:off x="1402080" y="386079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1479451" y="463450"/>
              <a:ext cx="1430218" cy="1430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微软雅黑" pitchFamily="34" charset="-122"/>
                  <a:ea typeface="微软雅黑" pitchFamily="34" charset="-122"/>
                </a:rPr>
                <a:t>运营重点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79912" y="3501008"/>
            <a:ext cx="1296144" cy="1224528"/>
            <a:chOff x="1402080" y="386079"/>
            <a:chExt cx="1584960" cy="1584960"/>
          </a:xfrm>
        </p:grpSpPr>
        <p:sp>
          <p:nvSpPr>
            <p:cNvPr id="8" name="圆角矩形 7"/>
            <p:cNvSpPr/>
            <p:nvPr/>
          </p:nvSpPr>
          <p:spPr>
            <a:xfrm>
              <a:off x="1402080" y="386079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1479451" y="463450"/>
              <a:ext cx="1430218" cy="1430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微软雅黑" pitchFamily="34" charset="-122"/>
                  <a:ea typeface="微软雅黑" pitchFamily="34" charset="-122"/>
                </a:rPr>
                <a:t>规则处罚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56176" y="3501008"/>
            <a:ext cx="1296144" cy="1224528"/>
            <a:chOff x="1402080" y="386079"/>
            <a:chExt cx="1584960" cy="1584960"/>
          </a:xfrm>
        </p:grpSpPr>
        <p:sp>
          <p:nvSpPr>
            <p:cNvPr id="11" name="圆角矩形 10"/>
            <p:cNvSpPr/>
            <p:nvPr/>
          </p:nvSpPr>
          <p:spPr>
            <a:xfrm>
              <a:off x="1402080" y="386079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1479451" y="463450"/>
              <a:ext cx="1430218" cy="1430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微软雅黑" pitchFamily="34" charset="-122"/>
                  <a:ea typeface="微软雅黑" pitchFamily="34" charset="-122"/>
                </a:rPr>
                <a:t>新业务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运营重点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15616" y="2348880"/>
            <a:ext cx="2880320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新模板市场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76056" y="2348880"/>
            <a:ext cx="2880320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体验优化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87624" y="4077072"/>
            <a:ext cx="2736304" cy="1899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老模板迁移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推广及官方活动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主题活动、</a:t>
            </a:r>
            <a:r>
              <a:rPr lang="en-US" altLang="zh-CN" b="1" dirty="0" smtClean="0">
                <a:solidFill>
                  <a:schemeClr val="tx1"/>
                </a:solidFill>
              </a:rPr>
              <a:t>KA</a:t>
            </a:r>
            <a:r>
              <a:rPr lang="zh-CN" altLang="en-US" b="1" dirty="0" smtClean="0">
                <a:solidFill>
                  <a:schemeClr val="tx1"/>
                </a:solidFill>
              </a:rPr>
              <a:t>设计师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设计师成长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48064" y="4077072"/>
            <a:ext cx="2736304" cy="1899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导购细化</a:t>
            </a: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搜索排序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设计师数据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营销接入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销量显示改造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规则处罚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15616" y="2348880"/>
            <a:ext cx="2880320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规则调整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932040" y="2348880"/>
            <a:ext cx="2880320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规则解读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87624" y="4077072"/>
            <a:ext cx="2736304" cy="1899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重新梳理规则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整顿恶意投诉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保护好的设计师和模板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4048" y="4077072"/>
            <a:ext cx="2736304" cy="1899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细化明确规则处罚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规则整合产品化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新业务发展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55576" y="1628800"/>
            <a:ext cx="2880320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装修服务市场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08104" y="1556792"/>
            <a:ext cx="2880320" cy="936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麦麦活动模板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99592" y="6093296"/>
            <a:ext cx="180020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信用评价体系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43808" y="6093296"/>
            <a:ext cx="1296144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交易体系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83968" y="6093296"/>
            <a:ext cx="144016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模板开发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796136" y="6093296"/>
            <a:ext cx="144016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装修体系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99592" y="4437112"/>
            <a:ext cx="748883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建站平台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63688" y="2708920"/>
            <a:ext cx="720080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店铺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915816" y="2708920"/>
            <a:ext cx="720080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品牌站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067944" y="2708920"/>
            <a:ext cx="720080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</a:t>
            </a:r>
            <a:r>
              <a:rPr lang="zh-CN" altLang="en-US" dirty="0" smtClean="0">
                <a:solidFill>
                  <a:schemeClr val="tx1"/>
                </a:solidFill>
              </a:rPr>
              <a:t>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88224" y="2708920"/>
            <a:ext cx="720080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364088" y="2708920"/>
            <a:ext cx="720080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行业网站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99592" y="5157192"/>
            <a:ext cx="7488832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43608" y="5229200"/>
            <a:ext cx="2304256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模板市场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491880" y="5229200"/>
            <a:ext cx="4752528" cy="64807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装修服务市场</a:t>
            </a:r>
            <a:endParaRPr lang="zh-CN" altLang="en-US" sz="2000" b="1" dirty="0"/>
          </a:p>
        </p:txBody>
      </p:sp>
      <p:sp>
        <p:nvSpPr>
          <p:cNvPr id="19" name="圆角矩形 18"/>
          <p:cNvSpPr/>
          <p:nvPr/>
        </p:nvSpPr>
        <p:spPr>
          <a:xfrm>
            <a:off x="7380312" y="6093296"/>
            <a:ext cx="1008112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67744" y="2564904"/>
            <a:ext cx="4392488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交流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-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建议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952128"/>
          </a:xfrm>
        </p:spPr>
        <p:txBody>
          <a:bodyPr/>
          <a:lstStyle/>
          <a:p>
            <a:r>
              <a:rPr lang="zh-CN" altLang="en-US" dirty="0" smtClean="0"/>
              <a:t>“</a:t>
            </a:r>
            <a:r>
              <a:rPr lang="zh-CN" altLang="en-US" dirty="0" smtClean="0"/>
              <a:t>过去</a:t>
            </a:r>
            <a:r>
              <a:rPr lang="zh-CN" altLang="en-US" dirty="0" smtClean="0"/>
              <a:t>的不一样”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952128"/>
          </a:xfrm>
        </p:spPr>
        <p:txBody>
          <a:bodyPr/>
          <a:lstStyle/>
          <a:p>
            <a:r>
              <a:rPr lang="zh-CN" altLang="en-US" dirty="0" smtClean="0"/>
              <a:t>从变化开始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75656" y="3284984"/>
            <a:ext cx="1296144" cy="1224528"/>
            <a:chOff x="1402080" y="386079"/>
            <a:chExt cx="1584960" cy="1584960"/>
          </a:xfrm>
        </p:grpSpPr>
        <p:sp>
          <p:nvSpPr>
            <p:cNvPr id="4" name="圆角矩形 3"/>
            <p:cNvSpPr/>
            <p:nvPr/>
          </p:nvSpPr>
          <p:spPr>
            <a:xfrm>
              <a:off x="1402080" y="386079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1479451" y="463450"/>
              <a:ext cx="1430218" cy="1430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微软雅黑" pitchFamily="34" charset="-122"/>
                  <a:ea typeface="微软雅黑" pitchFamily="34" charset="-122"/>
                </a:rPr>
                <a:t>收费模式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79912" y="3284984"/>
            <a:ext cx="1296144" cy="1224528"/>
            <a:chOff x="1402080" y="386079"/>
            <a:chExt cx="1584960" cy="1584960"/>
          </a:xfrm>
        </p:grpSpPr>
        <p:sp>
          <p:nvSpPr>
            <p:cNvPr id="10" name="圆角矩形 9"/>
            <p:cNvSpPr/>
            <p:nvPr/>
          </p:nvSpPr>
          <p:spPr>
            <a:xfrm>
              <a:off x="1402080" y="386079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1479451" y="463450"/>
              <a:ext cx="1430218" cy="1430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 smtClean="0">
                  <a:latin typeface="微软雅黑" pitchFamily="34" charset="-122"/>
                  <a:ea typeface="微软雅黑" pitchFamily="34" charset="-122"/>
                </a:rPr>
                <a:t>规则制定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12160" y="3284984"/>
            <a:ext cx="1296144" cy="1224528"/>
            <a:chOff x="1402080" y="386079"/>
            <a:chExt cx="1584960" cy="1584960"/>
          </a:xfrm>
        </p:grpSpPr>
        <p:sp>
          <p:nvSpPr>
            <p:cNvPr id="13" name="圆角矩形 12"/>
            <p:cNvSpPr/>
            <p:nvPr/>
          </p:nvSpPr>
          <p:spPr>
            <a:xfrm>
              <a:off x="1402080" y="386079"/>
              <a:ext cx="1584960" cy="15849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1479451" y="463450"/>
              <a:ext cx="1430218" cy="14302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模板类型</a:t>
              </a:r>
              <a:endParaRPr lang="zh-CN" altLang="en-US" sz="28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347864" y="5229200"/>
            <a:ext cx="24482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683568" y="1844824"/>
          <a:ext cx="35814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5220072" y="1916832"/>
          <a:ext cx="3276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圆角矩形 5"/>
          <p:cNvSpPr/>
          <p:nvPr/>
        </p:nvSpPr>
        <p:spPr>
          <a:xfrm>
            <a:off x="1115616" y="836712"/>
            <a:ext cx="24482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用户数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08104" y="836712"/>
            <a:ext cx="244827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成交金额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259632" y="4365104"/>
          <a:ext cx="6768752" cy="2116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87624" y="4005064"/>
            <a:ext cx="2828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年销售金额趋势图：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915816" y="1772816"/>
            <a:ext cx="792088" cy="36004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240W</a:t>
            </a:r>
            <a:endParaRPr lang="zh-CN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652120" y="2132856"/>
            <a:ext cx="936104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latin typeface="+mn-ea"/>
              </a:rPr>
              <a:t>近</a:t>
            </a:r>
            <a:r>
              <a:rPr lang="en-US" altLang="zh-CN" dirty="0" smtClean="0">
                <a:latin typeface="+mn-ea"/>
              </a:rPr>
              <a:t>1 </a:t>
            </a:r>
            <a:r>
              <a:rPr lang="zh-CN" altLang="en-US" dirty="0" smtClean="0">
                <a:latin typeface="+mn-ea"/>
              </a:rPr>
              <a:t>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7164288" y="1772816"/>
            <a:ext cx="936104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latin typeface="+mn-ea"/>
              </a:rPr>
              <a:t>近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27584" y="2996952"/>
            <a:ext cx="2880320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老模板市场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36096" y="2924944"/>
            <a:ext cx="2880320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新模板市场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283968" y="2924944"/>
            <a:ext cx="648072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1600200"/>
          </a:xfrm>
        </p:spPr>
        <p:txBody>
          <a:bodyPr/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15616" y="1628800"/>
            <a:ext cx="3024336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800W    600W   80%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860032" y="1628800"/>
            <a:ext cx="3024336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6000    3000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19672" y="3284984"/>
            <a:ext cx="244827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模板情况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03648" y="692696"/>
            <a:ext cx="244827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卖家数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48064" y="692696"/>
            <a:ext cx="2448272" cy="504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设计师数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20072" y="3212976"/>
            <a:ext cx="1440160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2.3W</a:t>
            </a:r>
          </a:p>
        </p:txBody>
      </p:sp>
      <p:graphicFrame>
        <p:nvGraphicFramePr>
          <p:cNvPr id="13" name="图表 12"/>
          <p:cNvGraphicFramePr/>
          <p:nvPr/>
        </p:nvGraphicFramePr>
        <p:xfrm>
          <a:off x="1763688" y="3861048"/>
          <a:ext cx="5109170" cy="318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Graphic spid="1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9552" y="1340768"/>
            <a:ext cx="8064896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过去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个月新市场用户数已达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110W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1331640" y="2276872"/>
          <a:ext cx="6673924" cy="367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1268760"/>
          </a:xfrm>
        </p:spPr>
        <p:txBody>
          <a:bodyPr/>
          <a:lstStyle/>
          <a:p>
            <a:r>
              <a:rPr lang="zh-CN" altLang="en-US" dirty="0" smtClean="0"/>
              <a:t>谁在订购？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1052736"/>
          <a:ext cx="2123802" cy="3737195"/>
        </p:xfrm>
        <a:graphic>
          <a:graphicData uri="http://schemas.openxmlformats.org/drawingml/2006/table">
            <a:tbl>
              <a:tblPr/>
              <a:tblGrid>
                <a:gridCol w="1068581"/>
                <a:gridCol w="1055221"/>
              </a:tblGrid>
              <a:tr h="4139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卖家等级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百分比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20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星级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64.503%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10.467%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3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8.057%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5.932%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5.194%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2.403%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皇冠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1.598%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皇冠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1.091%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皇冠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0.366%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皇冠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0.162%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皇冠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0.074%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红冠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0.029%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3419872" y="1412776"/>
          <a:ext cx="5112568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19672" y="4869160"/>
          <a:ext cx="5616624" cy="1916833"/>
        </p:xfrm>
        <a:graphic>
          <a:graphicData uri="http://schemas.openxmlformats.org/drawingml/2006/table">
            <a:tbl>
              <a:tblPr/>
              <a:tblGrid>
                <a:gridCol w="1404156"/>
                <a:gridCol w="1404156"/>
                <a:gridCol w="1404156"/>
                <a:gridCol w="1404156"/>
              </a:tblGrid>
              <a:tr h="4792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基础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简易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高级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JS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875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信用得分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星级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星级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星级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星级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信用得分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=0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星级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星级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星级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星级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谁在订购？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1556792"/>
          <a:ext cx="2664296" cy="4824531"/>
        </p:xfrm>
        <a:graphic>
          <a:graphicData uri="http://schemas.openxmlformats.org/drawingml/2006/table">
            <a:tbl>
              <a:tblPr/>
              <a:tblGrid>
                <a:gridCol w="1930255"/>
                <a:gridCol w="734041"/>
              </a:tblGrid>
              <a:tr h="4011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卖家类目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百分比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女装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女士精品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25.89%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男装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女鞋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6.17%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童装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童鞋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亲子装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5.52%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箱包皮具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热销女包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男包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4.17%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女士内衣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男士内衣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家居服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3.29%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3C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数码配件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3.10%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饰品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流行首饰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时尚饰品新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2.71%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床上用品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布艺软饰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2.60%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美容护肤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美体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精油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汽车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用品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配件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改装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1.83%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流行男鞋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1.77%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玩具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模型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动漫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早教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益智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1.47%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家装主材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1.40%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住宅家具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1.39%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移动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联通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电信充值中心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1.35%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零食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坚果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特产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1.31%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服饰配件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皮带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帽子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围巾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1.30%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尿片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洗护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喂哺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/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推车床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1.08%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3203848" y="1772816"/>
          <a:ext cx="5598368" cy="4268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21580</TotalTime>
  <Words>856</Words>
  <Application>Microsoft Office PowerPoint</Application>
  <PresentationFormat>全屏显示(4:3)</PresentationFormat>
  <Paragraphs>246</Paragraphs>
  <Slides>19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主管人员</vt:lpstr>
      <vt:lpstr>幻灯片 1</vt:lpstr>
      <vt:lpstr>“过去的不一样”</vt:lpstr>
      <vt:lpstr>从变化开始</vt:lpstr>
      <vt:lpstr>幻灯片 4</vt:lpstr>
      <vt:lpstr>2013年</vt:lpstr>
      <vt:lpstr>幻灯片 6</vt:lpstr>
      <vt:lpstr>幻灯片 7</vt:lpstr>
      <vt:lpstr>谁在订购？</vt:lpstr>
      <vt:lpstr>谁在订购？</vt:lpstr>
      <vt:lpstr>卖家喜欢哪些模板？</vt:lpstr>
      <vt:lpstr>卖家喜欢哪些模板？</vt:lpstr>
      <vt:lpstr>“未来的不一样”</vt:lpstr>
      <vt:lpstr>我眼中的设计师</vt:lpstr>
      <vt:lpstr>我们准备做什么</vt:lpstr>
      <vt:lpstr>运营重点</vt:lpstr>
      <vt:lpstr>规则处罚</vt:lpstr>
      <vt:lpstr>新业务发展</vt:lpstr>
      <vt:lpstr>幻灯片 18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麦麦网</dc:title>
  <dc:creator>静柏</dc:creator>
  <cp:lastModifiedBy>jingbai.wyf</cp:lastModifiedBy>
  <cp:revision>563</cp:revision>
  <dcterms:created xsi:type="dcterms:W3CDTF">2012-08-23T03:02:32Z</dcterms:created>
  <dcterms:modified xsi:type="dcterms:W3CDTF">2013-07-12T16:30:09Z</dcterms:modified>
</cp:coreProperties>
</file>