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56" r:id="rId3"/>
    <p:sldId id="392" r:id="rId4"/>
    <p:sldId id="380" r:id="rId5"/>
    <p:sldId id="388" r:id="rId6"/>
    <p:sldId id="389" r:id="rId7"/>
    <p:sldId id="390" r:id="rId8"/>
    <p:sldId id="391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79" r:id="rId17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99CC00"/>
    <a:srgbClr val="A4FAAC"/>
    <a:srgbClr val="FF9933"/>
    <a:srgbClr val="FF6600"/>
    <a:srgbClr val="990000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1" autoAdjust="0"/>
    <p:restoredTop sz="51948" autoAdjust="0"/>
  </p:normalViewPr>
  <p:slideViewPr>
    <p:cSldViewPr>
      <p:cViewPr>
        <p:scale>
          <a:sx n="100" d="100"/>
          <a:sy n="100" d="100"/>
        </p:scale>
        <p:origin x="-62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184" y="-11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DE815E-7B2A-43EE-9A9C-540E6C08DB33}" type="datetimeFigureOut">
              <a:rPr lang="zh-CN" altLang="en-US"/>
              <a:pPr>
                <a:defRPr/>
              </a:pPr>
              <a:t>2013/7/13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019C72E-F325-454E-A13D-61270AEA96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19C72E-F325-454E-A13D-61270AEA9699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4640D-D705-451E-BAA9-C3BDDC4D96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B2D7A-34A1-46BB-815D-2F7F5CA2DF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88280-C9A1-42DE-A7E4-056E757EA3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76CCD-4F54-4FFB-957E-D7ADE35974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D1506-2AD7-43F9-A864-D0D12930D1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0973B-3501-407E-BFF3-B1647122C6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92F2A-99AB-47F7-B14E-4483ED9A14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35AC6-9AF9-4C1F-94EB-4E298E4561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76B26-3A44-4341-A047-B8D2547581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FD09A-E0FB-4520-93EA-30D05C8138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F428A-2B84-48A0-94C2-E9B5D1EFA5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3108" y="274638"/>
            <a:ext cx="6543692" cy="725470"/>
          </a:xfrm>
          <a:prstGeom prst="rect">
            <a:avLst/>
          </a:prstGeom>
          <a:noFill/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华文细黑" pitchFamily="2" charset="-122"/>
                <a:ea typeface="华文细黑" pitchFamily="2" charset="-122"/>
              </a:defRPr>
            </a:lvl1pPr>
            <a:lvl2pPr>
              <a:defRPr sz="2400">
                <a:latin typeface="华文细黑" pitchFamily="2" charset="-122"/>
                <a:ea typeface="华文细黑" pitchFamily="2" charset="-122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1ECA9-48BC-4AFD-BC89-60EB9236FD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F7BD2-3F8D-4770-BF23-403B0559B7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F2C8C-6374-4BDE-BA9C-C19B5C32C9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1C0A4-2E4B-4A77-8B55-E5F929F231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D5D2E-DE17-4CD9-B008-38A70A33C6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C0F14-20CB-4529-9EBC-5A3561FC77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133D5-AF09-434F-B0BD-2A21BA6A36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A2CB8-8552-43E2-A826-CDC1A81234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13BAF-7776-40E8-9470-222436279C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A3E15-61D2-4CA4-82F4-1EECE938BC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8A576-F8AC-4F94-A3FA-67339B0594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26347300-DF44-48FD-9217-51FD80B16D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" name="Picture 7" descr="111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F9C8EDD1-755A-44D5-8627-761B233CF4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3" name="Picture 6" descr="22222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AutoShape 7"/>
          <p:cNvSpPr>
            <a:spLocks noChangeAspect="1" noChangeArrowheads="1" noTextEdit="1"/>
          </p:cNvSpPr>
          <p:nvPr/>
        </p:nvSpPr>
        <p:spPr bwMode="auto">
          <a:xfrm>
            <a:off x="3727450" y="3079750"/>
            <a:ext cx="168910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987675" y="2492375"/>
            <a:ext cx="3238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>
                <a:solidFill>
                  <a:srgbClr val="25221E"/>
                </a:solidFill>
                <a:latin typeface="AvantGarde Bk BT" pitchFamily="34" charset="0"/>
                <a:ea typeface="+mn-ea"/>
              </a:rPr>
              <a:t>PPT NAME</a:t>
            </a:r>
            <a:endParaRPr lang="en-US" altLang="zh-CN" sz="6000">
              <a:latin typeface="+mn-lt"/>
              <a:ea typeface="+mn-ea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3851275" y="3429000"/>
            <a:ext cx="1600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2007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年</a:t>
            </a: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月</a:t>
            </a:r>
            <a:r>
              <a:rPr lang="en-US" altLang="zh-CN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01</a:t>
            </a:r>
            <a:r>
              <a:rPr lang="zh-CN" altLang="en-US">
                <a:solidFill>
                  <a:srgbClr val="25221E"/>
                </a:solidFill>
                <a:latin typeface="黑体" pitchFamily="2" charset="-122"/>
                <a:ea typeface="黑体" pitchFamily="2" charset="-122"/>
              </a:rPr>
              <a:t>日</a:t>
            </a:r>
            <a:endParaRPr lang="zh-CN" altLang="en-US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商品详情页静态异步化</a:t>
            </a:r>
          </a:p>
        </p:txBody>
      </p:sp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5435600" y="3933825"/>
            <a:ext cx="2284600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商品详情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济城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潘高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               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飞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2013-06-28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1ECA9-48BC-4AFD-BC89-60EB9236FD37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340768"/>
            <a:ext cx="8934450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1ECA9-48BC-4AFD-BC89-60EB9236FD37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329" y="1772816"/>
            <a:ext cx="90201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1ECA9-48BC-4AFD-BC89-60EB9236FD37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0728"/>
            <a:ext cx="9039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1ECA9-48BC-4AFD-BC89-60EB9236FD37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92896"/>
            <a:ext cx="80295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1196752"/>
            <a:ext cx="33813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5517232"/>
            <a:ext cx="64674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下箭头 7"/>
          <p:cNvSpPr/>
          <p:nvPr/>
        </p:nvSpPr>
        <p:spPr>
          <a:xfrm>
            <a:off x="4067944" y="1628800"/>
            <a:ext cx="504056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3995936" y="4293096"/>
            <a:ext cx="576064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优化后的效果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1ECA9-48BC-4AFD-BC89-60EB9236FD37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24744"/>
            <a:ext cx="9172575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5517232"/>
            <a:ext cx="33909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下箭头 6"/>
          <p:cNvSpPr/>
          <p:nvPr/>
        </p:nvSpPr>
        <p:spPr>
          <a:xfrm>
            <a:off x="3923928" y="4509120"/>
            <a:ext cx="1008112" cy="10801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2935"/>
            <a:ext cx="7643192" cy="1296145"/>
          </a:xfrm>
        </p:spPr>
        <p:txBody>
          <a:bodyPr/>
          <a:lstStyle/>
          <a:p>
            <a:pPr algn="ctr">
              <a:buNone/>
            </a:pPr>
            <a:r>
              <a:rPr lang="zh-CN" altLang="en-US" sz="6000" dirty="0" smtClean="0">
                <a:solidFill>
                  <a:srgbClr val="0033CC"/>
                </a:solidFill>
                <a:latin typeface="+mn-ea"/>
                <a:ea typeface="+mn-ea"/>
              </a:rPr>
              <a:t>谢 谢！</a:t>
            </a:r>
            <a:endParaRPr lang="zh-CN" altLang="en-US" sz="6000" dirty="0">
              <a:solidFill>
                <a:srgbClr val="0033C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1ECA9-48BC-4AFD-BC89-60EB9236FD3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2" y="1658144"/>
            <a:ext cx="75723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1ECA9-48BC-4AFD-BC89-60EB9236FD37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2090" name="Rectangle 4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60" name="Rectangle 1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119" name="Group 71"/>
          <p:cNvGrpSpPr>
            <a:grpSpLocks noChangeAspect="1"/>
          </p:cNvGrpSpPr>
          <p:nvPr/>
        </p:nvGrpSpPr>
        <p:grpSpPr bwMode="auto">
          <a:xfrm>
            <a:off x="971600" y="1268760"/>
            <a:ext cx="6535738" cy="4968552"/>
            <a:chOff x="594" y="2715"/>
            <a:chExt cx="10293" cy="9265"/>
          </a:xfrm>
        </p:grpSpPr>
        <p:sp>
          <p:nvSpPr>
            <p:cNvPr id="2159" name="AutoShape 111"/>
            <p:cNvSpPr>
              <a:spLocks noChangeAspect="1" noChangeArrowheads="1" noTextEdit="1"/>
            </p:cNvSpPr>
            <p:nvPr/>
          </p:nvSpPr>
          <p:spPr bwMode="auto">
            <a:xfrm>
              <a:off x="594" y="2715"/>
              <a:ext cx="10293" cy="9265"/>
            </a:xfrm>
            <a:prstGeom prst="rect">
              <a:avLst/>
            </a:prstGeom>
            <a:noFill/>
            <a:ln w="9525">
              <a:solidFill>
                <a:srgbClr val="F79646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7" name="Rectangle 109"/>
            <p:cNvSpPr>
              <a:spLocks noChangeArrowheads="1"/>
            </p:cNvSpPr>
            <p:nvPr/>
          </p:nvSpPr>
          <p:spPr bwMode="auto">
            <a:xfrm>
              <a:off x="5856" y="7666"/>
              <a:ext cx="4731" cy="4221"/>
            </a:xfrm>
            <a:prstGeom prst="rect">
              <a:avLst/>
            </a:prstGeom>
            <a:solidFill>
              <a:srgbClr val="CCC0D9"/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6" name="Rectangle 108"/>
            <p:cNvSpPr>
              <a:spLocks noChangeArrowheads="1"/>
            </p:cNvSpPr>
            <p:nvPr/>
          </p:nvSpPr>
          <p:spPr bwMode="auto">
            <a:xfrm>
              <a:off x="948" y="7666"/>
              <a:ext cx="4725" cy="4221"/>
            </a:xfrm>
            <a:prstGeom prst="rect">
              <a:avLst/>
            </a:prstGeom>
            <a:solidFill>
              <a:srgbClr val="D6E3BC">
                <a:alpha val="58000"/>
              </a:srgbClr>
            </a:solidFill>
            <a:ln w="9525">
              <a:solidFill>
                <a:srgbClr val="0020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5" name="AutoShape 107"/>
            <p:cNvSpPr>
              <a:spLocks noChangeArrowheads="1"/>
            </p:cNvSpPr>
            <p:nvPr/>
          </p:nvSpPr>
          <p:spPr bwMode="auto">
            <a:xfrm>
              <a:off x="1347" y="2995"/>
              <a:ext cx="8820" cy="1307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4" name="Text Box 106"/>
            <p:cNvSpPr txBox="1">
              <a:spLocks noChangeArrowheads="1"/>
            </p:cNvSpPr>
            <p:nvPr/>
          </p:nvSpPr>
          <p:spPr bwMode="auto">
            <a:xfrm>
              <a:off x="2709" y="3149"/>
              <a:ext cx="5838" cy="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ITEM.TAOBAO.COM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53" name="AutoShape 105"/>
            <p:cNvSpPr>
              <a:spLocks noChangeArrowheads="1"/>
            </p:cNvSpPr>
            <p:nvPr/>
          </p:nvSpPr>
          <p:spPr bwMode="auto">
            <a:xfrm>
              <a:off x="8769" y="4302"/>
              <a:ext cx="957" cy="3364"/>
            </a:xfrm>
            <a:prstGeom prst="downArrow">
              <a:avLst>
                <a:gd name="adj1" fmla="val 50000"/>
                <a:gd name="adj2" fmla="val 87879"/>
              </a:avLst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2" name="Text Box 104"/>
            <p:cNvSpPr txBox="1">
              <a:spLocks noChangeArrowheads="1"/>
            </p:cNvSpPr>
            <p:nvPr/>
          </p:nvSpPr>
          <p:spPr bwMode="auto">
            <a:xfrm>
              <a:off x="8986" y="4461"/>
              <a:ext cx="567" cy="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异步系统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51" name="AutoShape 103"/>
            <p:cNvSpPr>
              <a:spLocks noChangeArrowheads="1"/>
            </p:cNvSpPr>
            <p:nvPr/>
          </p:nvSpPr>
          <p:spPr bwMode="auto">
            <a:xfrm>
              <a:off x="1464" y="7969"/>
              <a:ext cx="1320" cy="106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50" name="Text Box 102"/>
            <p:cNvSpPr txBox="1">
              <a:spLocks noChangeArrowheads="1"/>
            </p:cNvSpPr>
            <p:nvPr/>
          </p:nvSpPr>
          <p:spPr bwMode="auto">
            <a:xfrm>
              <a:off x="1779" y="8134"/>
              <a:ext cx="57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IC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49" name="AutoShape 101"/>
            <p:cNvSpPr>
              <a:spLocks noChangeArrowheads="1"/>
            </p:cNvSpPr>
            <p:nvPr/>
          </p:nvSpPr>
          <p:spPr bwMode="auto">
            <a:xfrm>
              <a:off x="2829" y="7969"/>
              <a:ext cx="1320" cy="106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48" name="Text Box 100"/>
            <p:cNvSpPr txBox="1">
              <a:spLocks noChangeArrowheads="1"/>
            </p:cNvSpPr>
            <p:nvPr/>
          </p:nvSpPr>
          <p:spPr bwMode="auto">
            <a:xfrm>
              <a:off x="3072" y="8134"/>
              <a:ext cx="804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UIC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47" name="AutoShape 99"/>
            <p:cNvSpPr>
              <a:spLocks noChangeArrowheads="1"/>
            </p:cNvSpPr>
            <p:nvPr/>
          </p:nvSpPr>
          <p:spPr bwMode="auto">
            <a:xfrm>
              <a:off x="4194" y="7969"/>
              <a:ext cx="1320" cy="106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46" name="Text Box 98"/>
            <p:cNvSpPr txBox="1">
              <a:spLocks noChangeArrowheads="1"/>
            </p:cNvSpPr>
            <p:nvPr/>
          </p:nvSpPr>
          <p:spPr bwMode="auto">
            <a:xfrm>
              <a:off x="4437" y="8134"/>
              <a:ext cx="804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SC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45" name="AutoShape 97"/>
            <p:cNvSpPr>
              <a:spLocks noChangeArrowheads="1"/>
            </p:cNvSpPr>
            <p:nvPr/>
          </p:nvSpPr>
          <p:spPr bwMode="auto">
            <a:xfrm>
              <a:off x="1389" y="9274"/>
              <a:ext cx="1320" cy="106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44" name="Text Box 96"/>
            <p:cNvSpPr txBox="1">
              <a:spLocks noChangeArrowheads="1"/>
            </p:cNvSpPr>
            <p:nvPr/>
          </p:nvSpPr>
          <p:spPr bwMode="auto">
            <a:xfrm>
              <a:off x="1689" y="9468"/>
              <a:ext cx="102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PCT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43" name="AutoShape 95"/>
            <p:cNvSpPr>
              <a:spLocks noChangeArrowheads="1"/>
            </p:cNvSpPr>
            <p:nvPr/>
          </p:nvSpPr>
          <p:spPr bwMode="auto">
            <a:xfrm>
              <a:off x="2874" y="9274"/>
              <a:ext cx="1320" cy="106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42" name="Text Box 94"/>
            <p:cNvSpPr txBox="1">
              <a:spLocks noChangeArrowheads="1"/>
            </p:cNvSpPr>
            <p:nvPr/>
          </p:nvSpPr>
          <p:spPr bwMode="auto">
            <a:xfrm>
              <a:off x="3072" y="9468"/>
              <a:ext cx="690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DC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41" name="AutoShape 93"/>
            <p:cNvSpPr>
              <a:spLocks noChangeArrowheads="1"/>
            </p:cNvSpPr>
            <p:nvPr/>
          </p:nvSpPr>
          <p:spPr bwMode="auto">
            <a:xfrm>
              <a:off x="4239" y="9274"/>
              <a:ext cx="1320" cy="114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掌柜档案</a:t>
              </a:r>
              <a:endParaRPr kumimoji="0" 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market1</a:t>
              </a:r>
              <a:endParaRPr kumimoji="0" lang="en-US" altLang="zh-CN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215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40" name="AutoShape 92"/>
            <p:cNvSpPr>
              <a:spLocks noChangeArrowheads="1"/>
            </p:cNvSpPr>
            <p:nvPr/>
          </p:nvSpPr>
          <p:spPr bwMode="auto">
            <a:xfrm>
              <a:off x="1389" y="10579"/>
              <a:ext cx="1320" cy="122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卡易售</a:t>
              </a:r>
              <a:endParaRPr kumimoji="0" 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markert1</a:t>
              </a:r>
              <a:endPara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200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39" name="AutoShape 91"/>
            <p:cNvSpPr>
              <a:spLocks noChangeArrowheads="1"/>
            </p:cNvSpPr>
            <p:nvPr/>
          </p:nvSpPr>
          <p:spPr bwMode="auto">
            <a:xfrm>
              <a:off x="4239" y="10579"/>
              <a:ext cx="1320" cy="122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均价提醒</a:t>
              </a:r>
              <a:endParaRPr kumimoji="0" 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market1</a:t>
              </a:r>
              <a:endPara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222</a:t>
              </a:r>
              <a:endParaRPr kumimoji="0" lang="en-US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38" name="AutoShape 90"/>
            <p:cNvSpPr>
              <a:spLocks noChangeArrowheads="1"/>
            </p:cNvSpPr>
            <p:nvPr/>
          </p:nvSpPr>
          <p:spPr bwMode="auto">
            <a:xfrm>
              <a:off x="5991" y="7969"/>
              <a:ext cx="1401" cy="106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UMP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37" name="AutoShape 89"/>
            <p:cNvSpPr>
              <a:spLocks noChangeArrowheads="1"/>
            </p:cNvSpPr>
            <p:nvPr/>
          </p:nvSpPr>
          <p:spPr bwMode="auto">
            <a:xfrm>
              <a:off x="7473" y="7969"/>
              <a:ext cx="1320" cy="106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Delivery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36" name="AutoShape 88"/>
            <p:cNvSpPr>
              <a:spLocks noChangeArrowheads="1"/>
            </p:cNvSpPr>
            <p:nvPr/>
          </p:nvSpPr>
          <p:spPr bwMode="auto">
            <a:xfrm>
              <a:off x="8946" y="7969"/>
              <a:ext cx="1401" cy="106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30</a:t>
              </a:r>
              <a:r>
                <a:rPr kumimoji="0" lang="zh-CN" altLang="en-US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天销售数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35" name="AutoShape 87"/>
            <p:cNvSpPr>
              <a:spLocks noChangeArrowheads="1"/>
            </p:cNvSpPr>
            <p:nvPr/>
          </p:nvSpPr>
          <p:spPr bwMode="auto">
            <a:xfrm>
              <a:off x="5961" y="9274"/>
              <a:ext cx="1401" cy="106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同类宝贝推荐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34" name="AutoShape 86"/>
            <p:cNvSpPr>
              <a:spLocks noChangeArrowheads="1"/>
            </p:cNvSpPr>
            <p:nvPr/>
          </p:nvSpPr>
          <p:spPr bwMode="auto">
            <a:xfrm>
              <a:off x="7455" y="9289"/>
              <a:ext cx="1401" cy="10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套 餐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33" name="AutoShape 85"/>
            <p:cNvSpPr>
              <a:spLocks noChangeArrowheads="1"/>
            </p:cNvSpPr>
            <p:nvPr/>
          </p:nvSpPr>
          <p:spPr bwMode="auto">
            <a:xfrm>
              <a:off x="8910" y="9289"/>
              <a:ext cx="1401" cy="10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成交记录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32" name="AutoShape 84"/>
            <p:cNvSpPr>
              <a:spLocks noChangeArrowheads="1"/>
            </p:cNvSpPr>
            <p:nvPr/>
          </p:nvSpPr>
          <p:spPr bwMode="auto">
            <a:xfrm>
              <a:off x="5997" y="10684"/>
              <a:ext cx="1314" cy="10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库存中心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31" name="AutoShape 83"/>
            <p:cNvSpPr>
              <a:spLocks noChangeArrowheads="1"/>
            </p:cNvSpPr>
            <p:nvPr/>
          </p:nvSpPr>
          <p:spPr bwMode="auto">
            <a:xfrm>
              <a:off x="7455" y="10684"/>
              <a:ext cx="1314" cy="10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秒杀 系统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30" name="AutoShape 82"/>
            <p:cNvSpPr>
              <a:spLocks noChangeArrowheads="1"/>
            </p:cNvSpPr>
            <p:nvPr/>
          </p:nvSpPr>
          <p:spPr bwMode="auto">
            <a:xfrm>
              <a:off x="2784" y="10602"/>
              <a:ext cx="1320" cy="122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MIS</a:t>
              </a:r>
              <a:r>
                <a:rPr kumimoji="0" lang="zh-CN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Times New Roman" pitchFamily="18" charset="0"/>
                </a:rPr>
                <a:t>秒杀本地数据</a:t>
              </a: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29" name="AutoShape 81"/>
            <p:cNvSpPr>
              <a:spLocks noChangeArrowheads="1"/>
            </p:cNvSpPr>
            <p:nvPr/>
          </p:nvSpPr>
          <p:spPr bwMode="auto">
            <a:xfrm>
              <a:off x="8856" y="10684"/>
              <a:ext cx="1314" cy="105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消 保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20" name="AutoShape 72"/>
            <p:cNvSpPr>
              <a:spLocks noChangeArrowheads="1"/>
            </p:cNvSpPr>
            <p:nvPr/>
          </p:nvSpPr>
          <p:spPr bwMode="auto">
            <a:xfrm>
              <a:off x="2408" y="4303"/>
              <a:ext cx="1065" cy="3363"/>
            </a:xfrm>
            <a:prstGeom prst="downArrow">
              <a:avLst>
                <a:gd name="adj1" fmla="val 50000"/>
                <a:gd name="adj2" fmla="val 42582"/>
              </a:avLst>
            </a:prstGeom>
            <a:solidFill>
              <a:srgbClr val="00B0F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l"/>
            </a:pPr>
            <a:r>
              <a:rPr lang="zh-CN" altLang="en-US" sz="1600" dirty="0" smtClean="0"/>
              <a:t>动态系统的</a:t>
            </a:r>
            <a:r>
              <a:rPr lang="en-US" altLang="zh-CN" sz="1600" dirty="0" smtClean="0"/>
              <a:t>QPS</a:t>
            </a:r>
            <a:r>
              <a:rPr lang="zh-CN" altLang="en-US" sz="1600" dirty="0" smtClean="0"/>
              <a:t>有瓶颈</a:t>
            </a:r>
            <a:endParaRPr lang="en-US" altLang="zh-CN" sz="16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zh-CN" sz="1600" dirty="0" smtClean="0"/>
              <a:t>Java</a:t>
            </a:r>
            <a:endParaRPr lang="zh-CN" altLang="zh-CN" sz="1600" dirty="0" smtClean="0"/>
          </a:p>
          <a:p>
            <a:pPr lvl="2"/>
            <a:r>
              <a:rPr lang="en-US" altLang="zh-CN" sz="1600" dirty="0" smtClean="0"/>
              <a:t>CPU</a:t>
            </a:r>
            <a:r>
              <a:rPr lang="zh-CN" altLang="zh-CN" sz="1600" dirty="0" smtClean="0"/>
              <a:t>运算（</a:t>
            </a:r>
            <a:r>
              <a:rPr lang="en-US" altLang="zh-CN" sz="1600" dirty="0" smtClean="0"/>
              <a:t>Java</a:t>
            </a:r>
            <a:r>
              <a:rPr lang="zh-CN" altLang="zh-CN" sz="1600" dirty="0" smtClean="0"/>
              <a:t>字符串查找、替换、拼接、锁、压缩、解压缩等）</a:t>
            </a:r>
          </a:p>
          <a:p>
            <a:pPr lvl="2"/>
            <a:r>
              <a:rPr lang="zh-CN" altLang="zh-CN" sz="1600" dirty="0" smtClean="0"/>
              <a:t>元数据获取的网络开销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altLang="zh-CN" sz="1600" dirty="0" smtClean="0"/>
              <a:t>Web</a:t>
            </a:r>
            <a:r>
              <a:rPr lang="zh-CN" altLang="zh-CN" sz="1600" dirty="0" smtClean="0"/>
              <a:t>服务器</a:t>
            </a:r>
            <a:endParaRPr lang="en-US" altLang="zh-CN" sz="1600" dirty="0" smtClean="0"/>
          </a:p>
          <a:p>
            <a:pPr lvl="2"/>
            <a:r>
              <a:rPr lang="zh-CN" altLang="zh-CN" sz="1600" dirty="0" smtClean="0"/>
              <a:t>模块过滤（</a:t>
            </a:r>
            <a:r>
              <a:rPr lang="en-US" altLang="zh-CN" sz="1600" dirty="0" err="1" smtClean="0"/>
              <a:t>atpanel</a:t>
            </a:r>
            <a:r>
              <a:rPr lang="en-US" altLang="zh-CN" sz="1600" dirty="0" smtClean="0"/>
              <a:t> pv</a:t>
            </a:r>
            <a:r>
              <a:rPr lang="zh-CN" altLang="zh-CN" sz="1600" dirty="0" smtClean="0"/>
              <a:t>、</a:t>
            </a:r>
            <a:r>
              <a:rPr lang="en-US" altLang="zh-CN" sz="1600" dirty="0" err="1" smtClean="0"/>
              <a:t>acookie</a:t>
            </a:r>
            <a:r>
              <a:rPr lang="zh-CN" altLang="zh-CN" sz="1600" dirty="0" smtClean="0"/>
              <a:t>打点、简繁转换）</a:t>
            </a:r>
          </a:p>
          <a:p>
            <a:pPr lvl="2"/>
            <a:r>
              <a:rPr lang="zh-CN" altLang="zh-CN" sz="1600" dirty="0" smtClean="0"/>
              <a:t>大</a:t>
            </a:r>
            <a:r>
              <a:rPr lang="en-US" altLang="zh-CN" sz="1600" dirty="0" smtClean="0"/>
              <a:t>HTML(100K</a:t>
            </a:r>
            <a:r>
              <a:rPr lang="zh-CN" altLang="zh-CN" sz="1600" dirty="0" smtClean="0"/>
              <a:t>以上</a:t>
            </a:r>
            <a:r>
              <a:rPr lang="en-US" altLang="zh-CN" sz="1600" dirty="0" smtClean="0"/>
              <a:t>)</a:t>
            </a:r>
            <a:r>
              <a:rPr lang="zh-CN" altLang="zh-CN" sz="1600" dirty="0" smtClean="0"/>
              <a:t>的</a:t>
            </a:r>
            <a:r>
              <a:rPr lang="en-US" altLang="zh-CN" sz="1600" dirty="0" err="1" smtClean="0"/>
              <a:t>Gzip</a:t>
            </a:r>
            <a:r>
              <a:rPr lang="zh-CN" altLang="zh-CN" sz="1600" dirty="0" smtClean="0"/>
              <a:t>压缩</a:t>
            </a:r>
            <a:endParaRPr lang="en-US" altLang="zh-CN" sz="16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1600" dirty="0" smtClean="0"/>
              <a:t>依赖的服务</a:t>
            </a:r>
            <a:endParaRPr lang="en-US" altLang="zh-CN" sz="1600" dirty="0" smtClean="0"/>
          </a:p>
          <a:p>
            <a:pPr marL="857250" lvl="1" indent="-457200">
              <a:buNone/>
            </a:pPr>
            <a:r>
              <a:rPr lang="en-US" altLang="zh-CN" sz="1600" dirty="0" smtClean="0"/>
              <a:t>          </a:t>
            </a:r>
            <a:r>
              <a:rPr lang="zh-CN" altLang="en-US" sz="1600" dirty="0" smtClean="0"/>
              <a:t>后端依赖商品，店铺，用户等等系统</a:t>
            </a:r>
            <a:endParaRPr lang="zh-CN" altLang="zh-CN" sz="1600" dirty="0" smtClean="0"/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1600" dirty="0" smtClean="0"/>
              <a:t>淘宝的突发流量</a:t>
            </a:r>
            <a:endParaRPr lang="en-US" altLang="zh-CN" sz="16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1600" dirty="0" smtClean="0"/>
              <a:t>攻击</a:t>
            </a:r>
            <a:endParaRPr lang="en-US" altLang="zh-CN" sz="16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1600" dirty="0" smtClean="0"/>
              <a:t>秒杀</a:t>
            </a:r>
            <a:endParaRPr lang="en-US" altLang="zh-CN" sz="1600" dirty="0" smtClean="0"/>
          </a:p>
          <a:p>
            <a:pPr marL="857250" lvl="1" indent="-457200">
              <a:buFont typeface="+mj-lt"/>
              <a:buAutoNum type="arabicPeriod"/>
            </a:pPr>
            <a:r>
              <a:rPr lang="zh-CN" altLang="en-US" sz="1600" dirty="0" smtClean="0"/>
              <a:t>双</a:t>
            </a:r>
            <a:r>
              <a:rPr lang="en-US" altLang="zh-CN" sz="1600" dirty="0" smtClean="0"/>
              <a:t>11/</a:t>
            </a:r>
            <a:r>
              <a:rPr lang="zh-CN" altLang="en-US" sz="1600" dirty="0" smtClean="0"/>
              <a:t>双</a:t>
            </a:r>
            <a:r>
              <a:rPr lang="en-US" altLang="zh-CN" sz="1600" dirty="0" smtClean="0"/>
              <a:t>12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21w/QPS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1600" dirty="0" smtClean="0"/>
              <a:t>性能已经不能再得到大的提升了</a:t>
            </a:r>
            <a:endParaRPr lang="en-US" altLang="zh-CN" sz="16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1ECA9-48BC-4AFD-BC89-60EB9236FD37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1ECA9-48BC-4AFD-BC89-60EB9236FD37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96752"/>
            <a:ext cx="607695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1ECA9-48BC-4AFD-BC89-60EB9236FD37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88840"/>
            <a:ext cx="6669518" cy="331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1ECA9-48BC-4AFD-BC89-60EB9236FD37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39552" y="1772816"/>
            <a:ext cx="914400" cy="914400"/>
          </a:xfrm>
          <a:prstGeom prst="ellipse">
            <a:avLst/>
          </a:prstGeom>
          <a:solidFill>
            <a:srgbClr val="99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2D0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75656" y="1844824"/>
            <a:ext cx="6264696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3688" y="206084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整体失效时服务器稳定性的保证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67544" y="3068960"/>
            <a:ext cx="914400" cy="914400"/>
          </a:xfrm>
          <a:prstGeom prst="ellipse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99CC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03648" y="3212976"/>
            <a:ext cx="6408712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63688" y="3429000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页面体积太大网卡成为瓶颈，缓存的对象量问题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539552" y="4725144"/>
            <a:ext cx="914400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75656" y="4797152"/>
            <a:ext cx="6192688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691680" y="4941168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结构行数多影响页面渲染速度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1ECA9-48BC-4AFD-BC89-60EB9236FD37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68760"/>
            <a:ext cx="874846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41ECA9-48BC-4AFD-BC89-60EB9236FD37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1340768"/>
            <a:ext cx="8754938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" val="Boston"/>
</p:tagLst>
</file>

<file path=ppt/theme/theme1.xml><?xml version="1.0" encoding="utf-8"?>
<a:theme xmlns:a="http://schemas.openxmlformats.org/drawingml/2006/main" name="淘宝PPT模版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淘宝PPT模版</Template>
  <TotalTime>26322</TotalTime>
  <Words>207</Words>
  <Application>Microsoft Office PowerPoint</Application>
  <PresentationFormat>全屏显示(4:3)</PresentationFormat>
  <Paragraphs>63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淘宝PPT模版</vt:lpstr>
      <vt:lpstr>1_默认设计模板</vt:lpstr>
      <vt:lpstr>商品详情页静态异步化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优化后的效果</vt:lpstr>
      <vt:lpstr>幻灯片 15</vt:lpstr>
    </vt:vector>
  </TitlesOfParts>
  <Company>alibaba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2009年规划</dc:title>
  <dc:creator>wuchen</dc:creator>
  <cp:lastModifiedBy>jicheng.pg</cp:lastModifiedBy>
  <cp:revision>2948</cp:revision>
  <dcterms:created xsi:type="dcterms:W3CDTF">2008-10-18T12:39:51Z</dcterms:created>
  <dcterms:modified xsi:type="dcterms:W3CDTF">2013-07-13T08:28:33Z</dcterms:modified>
</cp:coreProperties>
</file>