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73" r:id="rId3"/>
    <p:sldId id="301" r:id="rId4"/>
    <p:sldId id="263" r:id="rId5"/>
    <p:sldId id="278" r:id="rId6"/>
    <p:sldId id="276" r:id="rId7"/>
    <p:sldId id="277" r:id="rId8"/>
    <p:sldId id="293" r:id="rId9"/>
    <p:sldId id="267" r:id="rId10"/>
    <p:sldId id="279" r:id="rId11"/>
    <p:sldId id="281" r:id="rId12"/>
    <p:sldId id="268" r:id="rId13"/>
    <p:sldId id="284" r:id="rId14"/>
    <p:sldId id="288" r:id="rId15"/>
    <p:sldId id="283" r:id="rId16"/>
    <p:sldId id="286" r:id="rId17"/>
    <p:sldId id="289" r:id="rId18"/>
    <p:sldId id="287" r:id="rId19"/>
    <p:sldId id="300" r:id="rId20"/>
    <p:sldId id="299" r:id="rId21"/>
    <p:sldId id="297" r:id="rId22"/>
    <p:sldId id="290" r:id="rId23"/>
    <p:sldId id="292" r:id="rId24"/>
    <p:sldId id="295" r:id="rId25"/>
    <p:sldId id="26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9" autoAdjust="0"/>
  </p:normalViewPr>
  <p:slideViewPr>
    <p:cSldViewPr>
      <p:cViewPr varScale="1">
        <p:scale>
          <a:sx n="111" d="100"/>
          <a:sy n="111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1CAFB-47C1-6741-9D7D-98CE19B712BD}" type="datetimeFigureOut">
              <a:rPr kumimoji="1" lang="zh-CN" altLang="en-US" smtClean="0"/>
              <a:t>13-7-16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258C5-9C12-5240-B0CE-BB0628B12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19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8C5-9C12-5240-B0CE-BB0628B12AC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94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3A277-890A-E24F-A13E-E71958D86E2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36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3A277-890A-E24F-A13E-E71958D86E2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364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8C5-9C12-5240-B0CE-BB0628B12AC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42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8C5-9C12-5240-B0CE-BB0628B12AC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042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一体化操作，完全自主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即申即得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实例级分配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智能化监控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8C5-9C12-5240-B0CE-BB0628B12AC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428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6F4A-04BB-4A3B-BC27-9CEA9555BC4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20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分布式数据处理技术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err="1" smtClean="0"/>
              <a:t>Alimysql</a:t>
            </a:r>
            <a:r>
              <a:rPr kumimoji="1" lang="zh-CN" altLang="en-US" dirty="0" smtClean="0"/>
              <a:t>，多样化存储系统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数据流技术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规模化运维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8C5-9C12-5240-B0CE-BB0628B12AC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93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8C5-9C12-5240-B0CE-BB0628B12AC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66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8C5-9C12-5240-B0CE-BB0628B12AC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15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8C5-9C12-5240-B0CE-BB0628B12AC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256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8C5-9C12-5240-B0CE-BB0628B12AC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61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8C5-9C12-5240-B0CE-BB0628B12AC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19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平台化：即连即用、适应集团复杂多样的存储环境</a:t>
            </a:r>
            <a:endParaRPr lang="en-US" altLang="zh-CN" sz="1200" dirty="0" smtClean="0"/>
          </a:p>
          <a:p>
            <a:r>
              <a:rPr lang="zh-CN" altLang="en-US" sz="1200" dirty="0" smtClean="0"/>
              <a:t>高性能：事务级一致，毫秒级延时、</a:t>
            </a:r>
            <a:r>
              <a:rPr lang="en-US" altLang="zh-CN" sz="1200" dirty="0" smtClean="0"/>
              <a:t>100TB/</a:t>
            </a:r>
            <a:r>
              <a:rPr lang="zh-CN" altLang="en-US" sz="1200" dirty="0" smtClean="0"/>
              <a:t>天数据规模</a:t>
            </a:r>
            <a:endParaRPr lang="en-US" altLang="zh-CN" sz="1200" dirty="0" smtClean="0"/>
          </a:p>
          <a:p>
            <a:r>
              <a:rPr lang="zh-CN" altLang="en-US" sz="1200" dirty="0" smtClean="0"/>
              <a:t>安全性：库、表、列级安全控制</a:t>
            </a:r>
            <a:endParaRPr lang="en-US" altLang="zh-CN" sz="1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8C5-9C12-5240-B0CE-BB0628B12AC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477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8C5-9C12-5240-B0CE-BB0628B12AC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10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 smtClean="0">
              <a:solidFill>
                <a:srgbClr val="7030A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3A277-890A-E24F-A13E-E71958D86E2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36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1105C3-73A7-4F52-AD20-9E51FFD53754}" type="datetime1">
              <a:rPr lang="zh-CN" altLang="en-US" smtClean="0"/>
              <a:pPr/>
              <a:t>13-7-16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74AD-4290-44F8-924A-E94A17C0AF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 descr="D:\for light background(first choice)\first pa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6" y="1"/>
            <a:ext cx="914511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77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7D82487-3739-4D61-B1F0-4596503E0E8A}" type="datetime1">
              <a:rPr lang="zh-CN" altLang="en-US" smtClean="0"/>
              <a:pPr/>
              <a:t>13-7-16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AD6774AD-4290-44F8-924A-E94A17C0AF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 descr="D:\for light background(first choice)\inner shee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20" y="-27384"/>
            <a:ext cx="9181632" cy="6885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291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564904"/>
            <a:ext cx="8136904" cy="14700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阿里“去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IOE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en-US" b="1" dirty="0" smtClean="0">
                <a:latin typeface="微软雅黑" pitchFamily="34" charset="-122"/>
                <a:ea typeface="微软雅黑" pitchFamily="34" charset="-122"/>
              </a:rPr>
              <a:t>实践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442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128" y="274638"/>
            <a:ext cx="2962672" cy="778098"/>
          </a:xfrm>
        </p:spPr>
        <p:txBody>
          <a:bodyPr>
            <a:normAutofit/>
          </a:bodyPr>
          <a:lstStyle/>
          <a:p>
            <a:pPr algn="r"/>
            <a:r>
              <a:rPr kumimoji="1" lang="en-US" altLang="en-US" sz="3600" b="1" dirty="0" smtClean="0"/>
              <a:t>实施</a:t>
            </a:r>
            <a:r>
              <a:rPr kumimoji="1" lang="zh-CN" altLang="en-US" sz="3600" b="1" dirty="0" smtClean="0"/>
              <a:t>难点</a:t>
            </a:r>
            <a:endParaRPr kumimoji="1"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472608"/>
          </a:xfrm>
        </p:spPr>
        <p:txBody>
          <a:bodyPr>
            <a:normAutofit fontScale="92500"/>
          </a:bodyPr>
          <a:lstStyle/>
          <a:p>
            <a:r>
              <a:rPr kumimoji="1" lang="zh-CN" altLang="en-US" sz="2800" b="1" dirty="0"/>
              <a:t>数据迁移</a:t>
            </a:r>
            <a:endParaRPr kumimoji="1" lang="en-US" altLang="zh-CN" sz="2800" b="1" dirty="0"/>
          </a:p>
          <a:p>
            <a:pPr lvl="1"/>
            <a:r>
              <a:rPr kumimoji="1" lang="zh-CN" altLang="en-US" sz="1600" dirty="0"/>
              <a:t>异构数据迁移，全量怎么迁移，增量怎么迁移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怎样才能无缝升级</a:t>
            </a:r>
            <a:endParaRPr kumimoji="1" lang="en-US" altLang="zh-CN" sz="1600" dirty="0"/>
          </a:p>
          <a:p>
            <a:r>
              <a:rPr kumimoji="1" lang="zh-CN" altLang="en-US" sz="2800" b="1" dirty="0"/>
              <a:t>数据路由</a:t>
            </a:r>
            <a:endParaRPr kumimoji="1" lang="en-US" altLang="zh-CN" sz="2800" b="1" dirty="0"/>
          </a:p>
          <a:p>
            <a:pPr lvl="1"/>
            <a:r>
              <a:rPr kumimoji="1" lang="zh-CN" altLang="en-US" sz="1600" dirty="0"/>
              <a:t>如何屏蔽分表给应用带来的复杂性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如何解决多维度查询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如何解决跨分表查询</a:t>
            </a:r>
            <a:endParaRPr kumimoji="1" lang="en-US" altLang="zh-CN" sz="1600" dirty="0"/>
          </a:p>
          <a:p>
            <a:r>
              <a:rPr kumimoji="1" lang="zh-CN" altLang="en-US" sz="2800" b="1" dirty="0"/>
              <a:t>数据同步</a:t>
            </a:r>
            <a:endParaRPr kumimoji="1" lang="en-US" altLang="zh-CN" sz="2800" b="1" dirty="0"/>
          </a:p>
          <a:p>
            <a:pPr lvl="1"/>
            <a:r>
              <a:rPr kumimoji="1" lang="zh-CN" altLang="en-US" sz="1600" dirty="0"/>
              <a:t>搜索、数据仓库、其他业务方都有数据导出需求，如何实现实时同步，并且只同步一次</a:t>
            </a:r>
            <a:endParaRPr kumimoji="1" lang="en-US" altLang="zh-CN" sz="1600" dirty="0"/>
          </a:p>
          <a:p>
            <a:r>
              <a:rPr kumimoji="1" lang="zh-CN" altLang="en-US" sz="2800" b="1" dirty="0" smtClean="0"/>
              <a:t>分布式事务</a:t>
            </a:r>
            <a:endParaRPr kumimoji="1" lang="en-US" altLang="zh-CN" sz="2800" b="1" dirty="0"/>
          </a:p>
          <a:p>
            <a:pPr lvl="1"/>
            <a:r>
              <a:rPr kumimoji="1" lang="zh-CN" altLang="en-US" sz="1600" dirty="0" smtClean="0"/>
              <a:t>一个事务涉及到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张不同纬度的表该怎么办？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一个事务涉及到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个分库该怎么办？</a:t>
            </a:r>
            <a:endParaRPr kumimoji="1" lang="en-US" altLang="zh-CN" sz="1600" dirty="0"/>
          </a:p>
          <a:p>
            <a:r>
              <a:rPr kumimoji="1" lang="zh-CN" altLang="en-US" sz="2800" b="1" dirty="0"/>
              <a:t>规模化运维</a:t>
            </a:r>
            <a:endParaRPr kumimoji="1" lang="en-US" altLang="zh-CN" sz="2800" b="1" dirty="0"/>
          </a:p>
          <a:p>
            <a:pPr lvl="1"/>
            <a:r>
              <a:rPr kumimoji="1" lang="zh-CN" altLang="en-US" sz="1600" dirty="0"/>
              <a:t>如跨库数据订正怎么解决，</a:t>
            </a:r>
            <a:r>
              <a:rPr kumimoji="1" lang="en-US" altLang="zh-CN" sz="1600" dirty="0"/>
              <a:t>DDL</a:t>
            </a:r>
            <a:r>
              <a:rPr kumimoji="1" lang="zh-CN" altLang="en-US" sz="1600" dirty="0"/>
              <a:t>的问题怎么处理等这类日常运维工作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如何应对从一台到几千台的运维量变，监控、告警怎么搞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如何应对更多的业务需求变化，开发能否对</a:t>
            </a:r>
            <a:r>
              <a:rPr kumimoji="1" lang="en-US" altLang="zh-CN" sz="1600" dirty="0"/>
              <a:t>DB</a:t>
            </a:r>
            <a:r>
              <a:rPr kumimoji="1" lang="zh-CN" altLang="en-US" sz="1600" dirty="0"/>
              <a:t>的操作实现自助</a:t>
            </a:r>
            <a:endParaRPr kumimoji="1" lang="en-US" altLang="en-US" sz="1600" dirty="0"/>
          </a:p>
          <a:p>
            <a:pPr lvl="1"/>
            <a:endParaRPr kumimoji="1"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581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sz="3600" b="1" dirty="0" smtClean="0"/>
              <a:t>大纲</a:t>
            </a:r>
            <a:endParaRPr kumimoji="1"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chemeClr val="bg1">
                    <a:lumMod val="85000"/>
                  </a:schemeClr>
                </a:solidFill>
              </a:rPr>
              <a:t>阿里“去</a:t>
            </a:r>
            <a:r>
              <a:rPr kumimoji="1" lang="en-US" altLang="zh-CN" sz="3600" dirty="0">
                <a:solidFill>
                  <a:schemeClr val="bg1">
                    <a:lumMod val="85000"/>
                  </a:schemeClr>
                </a:solidFill>
              </a:rPr>
              <a:t>IOE</a:t>
            </a:r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”的历</a:t>
            </a:r>
            <a:r>
              <a:rPr kumimoji="1" lang="zh-CN" altLang="en-US" sz="3600" dirty="0">
                <a:solidFill>
                  <a:schemeClr val="bg1">
                    <a:lumMod val="85000"/>
                  </a:schemeClr>
                </a:solidFill>
              </a:rPr>
              <a:t>程</a:t>
            </a:r>
            <a:endParaRPr kumimoji="1" lang="en-US" altLang="zh-CN" sz="3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阿里“去</a:t>
            </a:r>
            <a:r>
              <a:rPr kumimoji="1" lang="en-US" altLang="zh-CN" sz="3600" dirty="0" smtClean="0">
                <a:solidFill>
                  <a:schemeClr val="bg1">
                    <a:lumMod val="85000"/>
                  </a:schemeClr>
                </a:solidFill>
              </a:rPr>
              <a:t>IOE</a:t>
            </a:r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”的背景</a:t>
            </a:r>
            <a:endParaRPr kumimoji="1" lang="en-US" altLang="zh-CN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阿里</a:t>
            </a:r>
            <a:r>
              <a:rPr kumimoji="1" lang="en-US" altLang="zh-CN" sz="3600" dirty="0" smtClean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去</a:t>
            </a:r>
            <a:r>
              <a:rPr kumimoji="1" lang="en-US" altLang="zh-CN" sz="3600" dirty="0" smtClean="0">
                <a:solidFill>
                  <a:schemeClr val="bg1">
                    <a:lumMod val="85000"/>
                  </a:schemeClr>
                </a:solidFill>
              </a:rPr>
              <a:t>IOE”</a:t>
            </a:r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的难点</a:t>
            </a:r>
            <a:endParaRPr kumimoji="1" lang="en-US" altLang="zh-CN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zh-CN" altLang="en-US" sz="3600" dirty="0" smtClean="0">
                <a:solidFill>
                  <a:srgbClr val="FF0000"/>
                </a:solidFill>
              </a:rPr>
              <a:t>阿里</a:t>
            </a:r>
            <a:r>
              <a:rPr kumimoji="1" lang="en-US" altLang="zh-CN" sz="3600" dirty="0" smtClean="0">
                <a:solidFill>
                  <a:srgbClr val="FF0000"/>
                </a:solidFill>
              </a:rPr>
              <a:t>“</a:t>
            </a:r>
            <a:r>
              <a:rPr kumimoji="1" lang="zh-CN" altLang="en-US" sz="3600" dirty="0" smtClean="0">
                <a:solidFill>
                  <a:srgbClr val="FF0000"/>
                </a:solidFill>
              </a:rPr>
              <a:t>去</a:t>
            </a:r>
            <a:r>
              <a:rPr kumimoji="1" lang="en-US" altLang="zh-CN" sz="3600" dirty="0" smtClean="0">
                <a:solidFill>
                  <a:srgbClr val="FF0000"/>
                </a:solidFill>
              </a:rPr>
              <a:t>IOE”</a:t>
            </a:r>
            <a:r>
              <a:rPr kumimoji="1" lang="zh-CN" altLang="en-US" sz="3600" dirty="0" smtClean="0">
                <a:solidFill>
                  <a:srgbClr val="FF0000"/>
                </a:solidFill>
              </a:rPr>
              <a:t>的技术</a:t>
            </a:r>
            <a:endParaRPr kumimoji="1" lang="en-US" altLang="zh-CN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1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 sz="3600" b="1" dirty="0" smtClean="0"/>
              <a:t>无缝升级</a:t>
            </a:r>
            <a:endParaRPr kumimoji="1"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6136" y="1456185"/>
            <a:ext cx="3240360" cy="3917031"/>
          </a:xfrm>
        </p:spPr>
        <p:txBody>
          <a:bodyPr vert="eaVert">
            <a:noAutofit/>
          </a:bodyPr>
          <a:lstStyle/>
          <a:p>
            <a:pPr>
              <a:buFont typeface="Wingdings" charset="2"/>
              <a:buAutoNum type="circleNumWdBlackPlain"/>
            </a:pPr>
            <a:r>
              <a:rPr kumimoji="1" lang="zh-CN" altLang="en-US" sz="2400" dirty="0" smtClean="0"/>
              <a:t>全量迁移数据</a:t>
            </a:r>
            <a:endParaRPr kumimoji="1" lang="en-US" altLang="zh-CN" sz="2400" dirty="0" smtClean="0"/>
          </a:p>
          <a:p>
            <a:pPr>
              <a:buFont typeface="Wingdings" charset="2"/>
              <a:buAutoNum type="circleNumWdBlackPlain"/>
            </a:pPr>
            <a:r>
              <a:rPr kumimoji="1" lang="zh-CN" altLang="en-US" sz="2400" dirty="0" smtClean="0"/>
              <a:t>应用发布双写版本</a:t>
            </a:r>
            <a:endParaRPr kumimoji="1" lang="en-US" altLang="zh-CN" sz="2400" dirty="0" smtClean="0"/>
          </a:p>
          <a:p>
            <a:pPr>
              <a:buFont typeface="Wingdings" charset="2"/>
              <a:buAutoNum type="circleNumWdBlackPlain"/>
            </a:pPr>
            <a:r>
              <a:rPr kumimoji="1" lang="zh-CN" altLang="en-US" sz="2400" dirty="0" smtClean="0"/>
              <a:t>覆盖迁移增量数据</a:t>
            </a:r>
            <a:endParaRPr kumimoji="1" lang="en-US" altLang="zh-CN" sz="2400" dirty="0" smtClean="0"/>
          </a:p>
          <a:p>
            <a:pPr>
              <a:buFont typeface="Wingdings" charset="2"/>
              <a:buAutoNum type="circleNumWdBlackPlain"/>
            </a:pPr>
            <a:r>
              <a:rPr kumimoji="1" lang="zh-CN" altLang="en-US" sz="2400" dirty="0" smtClean="0"/>
              <a:t>数据校验</a:t>
            </a:r>
            <a:endParaRPr kumimoji="1" lang="en-US" altLang="zh-CN" sz="2400" dirty="0" smtClean="0"/>
          </a:p>
          <a:p>
            <a:pPr>
              <a:buFont typeface="Wingdings" charset="2"/>
              <a:buAutoNum type="circleNumWdBlackPlain"/>
            </a:pPr>
            <a:r>
              <a:rPr kumimoji="1" lang="zh-CN" altLang="en-US" sz="2400" dirty="0" smtClean="0"/>
              <a:t>新库开放读流量</a:t>
            </a:r>
            <a:endParaRPr kumimoji="1" lang="en-US" altLang="zh-CN" sz="2400" dirty="0" smtClean="0"/>
          </a:p>
          <a:p>
            <a:pPr>
              <a:buFont typeface="Wingdings" charset="2"/>
              <a:buAutoNum type="circleNumWdBlackPlain"/>
            </a:pPr>
            <a:r>
              <a:rPr kumimoji="1" lang="zh-CN" altLang="en-US" sz="2400" dirty="0" smtClean="0"/>
              <a:t>应用发布，写流量切换</a:t>
            </a:r>
            <a:endParaRPr kumimoji="1" lang="en-US" altLang="zh-CN" sz="2400" dirty="0" smtClean="0"/>
          </a:p>
          <a:p>
            <a:pPr>
              <a:buFont typeface="Wingdings" charset="2"/>
              <a:buAutoNum type="circleNumWdBlackPlain"/>
            </a:pPr>
            <a:r>
              <a:rPr kumimoji="1" lang="zh-CN" altLang="en-US" sz="2400" dirty="0" smtClean="0"/>
              <a:t>完成，停反向复制</a:t>
            </a:r>
            <a:endParaRPr kumimoji="1" lang="en-US" altLang="zh-CN" sz="2400" dirty="0" smtClean="0"/>
          </a:p>
        </p:txBody>
      </p:sp>
      <p:sp>
        <p:nvSpPr>
          <p:cNvPr id="8" name="磁盘 7"/>
          <p:cNvSpPr/>
          <p:nvPr/>
        </p:nvSpPr>
        <p:spPr>
          <a:xfrm>
            <a:off x="827584" y="4365104"/>
            <a:ext cx="1224136" cy="936104"/>
          </a:xfrm>
          <a:prstGeom prst="flowChartMagneticDisk">
            <a:avLst/>
          </a:prstGeom>
          <a:solidFill>
            <a:schemeClr val="accent2">
              <a:alpha val="6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ORACLE</a:t>
            </a:r>
            <a:endParaRPr kumimoji="1"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罐形 10"/>
          <p:cNvSpPr/>
          <p:nvPr/>
        </p:nvSpPr>
        <p:spPr>
          <a:xfrm>
            <a:off x="4355976" y="4365104"/>
            <a:ext cx="1008112" cy="936104"/>
          </a:xfrm>
          <a:prstGeom prst="can">
            <a:avLst/>
          </a:prstGeom>
          <a:solidFill>
            <a:schemeClr val="accent5">
              <a:alpha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kumimoji="1" lang="en-US" altLang="zh-CN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MySQL</a:t>
            </a:r>
            <a:endParaRPr kumimoji="1" lang="zh-CN" alt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2" name="进程 11"/>
          <p:cNvSpPr/>
          <p:nvPr/>
        </p:nvSpPr>
        <p:spPr>
          <a:xfrm>
            <a:off x="2843808" y="1556792"/>
            <a:ext cx="914400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18" name="燕尾形箭头 17"/>
          <p:cNvSpPr/>
          <p:nvPr/>
        </p:nvSpPr>
        <p:spPr>
          <a:xfrm>
            <a:off x="2483768" y="4725144"/>
            <a:ext cx="1440160" cy="360040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3275856" y="2492896"/>
            <a:ext cx="1224136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2483768" y="4941168"/>
            <a:ext cx="1440160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 flipV="1">
            <a:off x="3419872" y="2492896"/>
            <a:ext cx="1296144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 flipH="1">
            <a:off x="2483768" y="4941168"/>
            <a:ext cx="1440160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H="1">
            <a:off x="1821980" y="2492896"/>
            <a:ext cx="1237852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 flipV="1">
            <a:off x="1691680" y="2492896"/>
            <a:ext cx="1237852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15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152" y="274638"/>
            <a:ext cx="2746648" cy="1143000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 sz="3600" b="1" dirty="0" smtClean="0"/>
              <a:t>数据复制</a:t>
            </a:r>
            <a:endParaRPr kumimoji="1" lang="zh-CN" altLang="en-US" sz="3600" b="1" dirty="0"/>
          </a:p>
        </p:txBody>
      </p:sp>
      <p:sp>
        <p:nvSpPr>
          <p:cNvPr id="8" name="罐形 7"/>
          <p:cNvSpPr/>
          <p:nvPr/>
        </p:nvSpPr>
        <p:spPr>
          <a:xfrm>
            <a:off x="3995936" y="4941168"/>
            <a:ext cx="1008112" cy="936104"/>
          </a:xfrm>
          <a:prstGeom prst="can">
            <a:avLst/>
          </a:prstGeom>
          <a:solidFill>
            <a:schemeClr val="accent5">
              <a:alpha val="62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kumimoji="1" lang="en-US" altLang="zh-CN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MySQL</a:t>
            </a:r>
            <a:endParaRPr kumimoji="1" lang="zh-CN" alt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进程 8"/>
          <p:cNvSpPr/>
          <p:nvPr/>
        </p:nvSpPr>
        <p:spPr>
          <a:xfrm>
            <a:off x="2915816" y="2780928"/>
            <a:ext cx="914400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3635896" y="3573016"/>
            <a:ext cx="2808312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923928" y="3140968"/>
            <a:ext cx="1224136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2555776" y="3573016"/>
            <a:ext cx="7200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2627784" y="3573016"/>
            <a:ext cx="7200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进程 16"/>
          <p:cNvSpPr/>
          <p:nvPr/>
        </p:nvSpPr>
        <p:spPr>
          <a:xfrm>
            <a:off x="5292080" y="2780928"/>
            <a:ext cx="914400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SYNC</a:t>
            </a:r>
            <a:endParaRPr kumimoji="1" lang="zh-CN" altLang="en-US" dirty="0"/>
          </a:p>
        </p:txBody>
      </p:sp>
      <p:sp>
        <p:nvSpPr>
          <p:cNvPr id="21" name="磁盘 20"/>
          <p:cNvSpPr/>
          <p:nvPr/>
        </p:nvSpPr>
        <p:spPr>
          <a:xfrm>
            <a:off x="1979712" y="4941168"/>
            <a:ext cx="1224136" cy="936104"/>
          </a:xfrm>
          <a:prstGeom prst="flowChartMagneticDisk">
            <a:avLst/>
          </a:prstGeom>
          <a:solidFill>
            <a:schemeClr val="accent2">
              <a:alpha val="6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ORACLE</a:t>
            </a:r>
            <a:endParaRPr kumimoji="1"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5724128" y="4941168"/>
            <a:ext cx="1440160" cy="936104"/>
            <a:chOff x="4606322" y="4387988"/>
            <a:chExt cx="1440160" cy="936104"/>
          </a:xfrm>
        </p:grpSpPr>
        <p:sp>
          <p:nvSpPr>
            <p:cNvPr id="18" name="罐形 17"/>
            <p:cNvSpPr/>
            <p:nvPr/>
          </p:nvSpPr>
          <p:spPr>
            <a:xfrm>
              <a:off x="4606322" y="4387988"/>
              <a:ext cx="720080" cy="936104"/>
            </a:xfrm>
            <a:prstGeom prst="can">
              <a:avLst/>
            </a:prstGeom>
            <a:solidFill>
              <a:schemeClr val="accent3">
                <a:alpha val="29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kumimoji="1" lang="en-US" altLang="zh-CN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LOg1</a:t>
              </a:r>
              <a:endParaRPr kumimoji="1" lang="zh-CN" alt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  <p:sp>
          <p:nvSpPr>
            <p:cNvPr id="22" name="罐形 21"/>
            <p:cNvSpPr/>
            <p:nvPr/>
          </p:nvSpPr>
          <p:spPr>
            <a:xfrm>
              <a:off x="5326402" y="4387988"/>
              <a:ext cx="720080" cy="936104"/>
            </a:xfrm>
            <a:prstGeom prst="can">
              <a:avLst/>
            </a:prstGeom>
            <a:solidFill>
              <a:schemeClr val="accent3">
                <a:alpha val="29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kumimoji="1" lang="en-US" altLang="zh-CN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LOg2</a:t>
              </a:r>
              <a:endParaRPr kumimoji="1" lang="zh-CN" alt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cxnSp>
        <p:nvCxnSpPr>
          <p:cNvPr id="30" name="直线箭头连接符 29"/>
          <p:cNvCxnSpPr/>
          <p:nvPr/>
        </p:nvCxnSpPr>
        <p:spPr>
          <a:xfrm flipV="1">
            <a:off x="3419872" y="206084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 flipV="1">
            <a:off x="5796136" y="3501008"/>
            <a:ext cx="648072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 flipV="1">
            <a:off x="2843808" y="3501008"/>
            <a:ext cx="288032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endCxn id="8" idx="1"/>
          </p:cNvCxnSpPr>
          <p:nvPr/>
        </p:nvCxnSpPr>
        <p:spPr>
          <a:xfrm flipH="1">
            <a:off x="4499992" y="3573016"/>
            <a:ext cx="122413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5868144" y="3501008"/>
            <a:ext cx="648072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V="1">
            <a:off x="4572000" y="3573016"/>
            <a:ext cx="122413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1352896"/>
            <a:ext cx="2304256" cy="63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1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3600" b="1" dirty="0" smtClean="0"/>
              <a:t>实时数据流技术</a:t>
            </a:r>
            <a:endParaRPr lang="zh-CN" altLang="en-US" sz="3600" b="1" dirty="0"/>
          </a:p>
        </p:txBody>
      </p:sp>
      <p:pic>
        <p:nvPicPr>
          <p:cNvPr id="2050" name="Picture 2" descr="File:Drc-service-clus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510" y="1628800"/>
            <a:ext cx="7787938" cy="3717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551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sz="3600" b="1" dirty="0" smtClean="0"/>
              <a:t>数据路由</a:t>
            </a:r>
            <a:endParaRPr kumimoji="1"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2160" y="1700808"/>
            <a:ext cx="3131840" cy="23762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每个查询都带分表字段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路由表解决多维度查询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数据存多份解决多维度查询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无</a:t>
            </a:r>
            <a:r>
              <a:rPr kumimoji="1" lang="en-US" altLang="zh-CN" sz="1600" dirty="0" smtClean="0"/>
              <a:t>order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by</a:t>
            </a:r>
            <a:r>
              <a:rPr kumimoji="1" lang="zh-CN" altLang="en-US" sz="1600" dirty="0" smtClean="0"/>
              <a:t>跨表查询则依次从单个表的执行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order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by</a:t>
            </a:r>
            <a:r>
              <a:rPr kumimoji="1" lang="zh-CN" altLang="en-US" sz="1600" dirty="0" smtClean="0"/>
              <a:t>同时发到多个分表获取</a:t>
            </a:r>
            <a:endParaRPr kumimoji="1" lang="en-US" altLang="zh-CN" sz="1600" dirty="0" smtClean="0"/>
          </a:p>
        </p:txBody>
      </p:sp>
      <p:pic>
        <p:nvPicPr>
          <p:cNvPr id="4" name="Picture 6" descr="排序图副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79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en-US" sz="3600" b="1" dirty="0" smtClean="0"/>
              <a:t>分布式数据库中间层</a:t>
            </a:r>
            <a:endParaRPr kumimoji="1" lang="zh-CN" altLang="en-US" sz="3600" b="1" dirty="0"/>
          </a:p>
        </p:txBody>
      </p:sp>
      <p:grpSp>
        <p:nvGrpSpPr>
          <p:cNvPr id="23" name="组 22"/>
          <p:cNvGrpSpPr/>
          <p:nvPr/>
        </p:nvGrpSpPr>
        <p:grpSpPr>
          <a:xfrm>
            <a:off x="543074" y="3510222"/>
            <a:ext cx="8001056" cy="2000264"/>
            <a:chOff x="543074" y="3510222"/>
            <a:chExt cx="8001056" cy="2000264"/>
          </a:xfrm>
        </p:grpSpPr>
        <p:sp useBgFill="1">
          <p:nvSpPr>
            <p:cNvPr id="4" name="矩形 3"/>
            <p:cNvSpPr/>
            <p:nvPr/>
          </p:nvSpPr>
          <p:spPr>
            <a:xfrm>
              <a:off x="4615040" y="3510222"/>
              <a:ext cx="3929090" cy="2000264"/>
            </a:xfrm>
            <a:prstGeom prst="rect">
              <a:avLst/>
            </a:prstGeom>
            <a:ln w="6350"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b="1" dirty="0" smtClean="0">
                  <a:solidFill>
                    <a:srgbClr val="7030A0"/>
                  </a:solidFill>
                </a:rPr>
                <a:t>shard2</a:t>
              </a:r>
              <a:endParaRPr lang="zh-CN" altLang="en-US" b="1" dirty="0" smtClean="0">
                <a:solidFill>
                  <a:srgbClr val="7030A0"/>
                </a:solidFill>
              </a:endParaRPr>
            </a:p>
          </p:txBody>
        </p:sp>
        <p:sp useBgFill="1">
          <p:nvSpPr>
            <p:cNvPr id="5" name="矩形 4"/>
            <p:cNvSpPr/>
            <p:nvPr/>
          </p:nvSpPr>
          <p:spPr>
            <a:xfrm>
              <a:off x="543074" y="3510222"/>
              <a:ext cx="3929090" cy="2000264"/>
            </a:xfrm>
            <a:prstGeom prst="rect">
              <a:avLst/>
            </a:prstGeom>
            <a:ln w="6350"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b="1" dirty="0" smtClean="0">
                  <a:solidFill>
                    <a:srgbClr val="7030A0"/>
                  </a:solidFill>
                </a:rPr>
                <a:t>shard1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流程图: 磁盘 30"/>
            <p:cNvSpPr/>
            <p:nvPr/>
          </p:nvSpPr>
          <p:spPr>
            <a:xfrm>
              <a:off x="828826" y="3867412"/>
              <a:ext cx="1143008" cy="1500198"/>
            </a:xfrm>
            <a:prstGeom prst="flowChartMagneticDisk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</a:p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RW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流程图: 磁盘 21"/>
            <p:cNvSpPr/>
            <p:nvPr/>
          </p:nvSpPr>
          <p:spPr>
            <a:xfrm>
              <a:off x="2971966" y="3867412"/>
              <a:ext cx="1143008" cy="150019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</a:p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R-Only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直接箭头连接符 23"/>
            <p:cNvCxnSpPr>
              <a:stCxn id="6" idx="4"/>
              <a:endCxn id="7" idx="2"/>
            </p:cNvCxnSpPr>
            <p:nvPr/>
          </p:nvCxnSpPr>
          <p:spPr>
            <a:xfrm>
              <a:off x="1971834" y="4617511"/>
              <a:ext cx="1000132" cy="1588"/>
            </a:xfrm>
            <a:prstGeom prst="straightConnector1">
              <a:avLst/>
            </a:prstGeom>
            <a:ln>
              <a:solidFill>
                <a:srgbClr val="0070C0"/>
              </a:solidFill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TextBox 26"/>
            <p:cNvSpPr txBox="1"/>
            <p:nvPr/>
          </p:nvSpPr>
          <p:spPr>
            <a:xfrm>
              <a:off x="2115850" y="4293096"/>
              <a:ext cx="871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ASYNC</a:t>
              </a:r>
              <a:endParaRPr lang="zh-CN" altLang="en-US" sz="1600" dirty="0"/>
            </a:p>
          </p:txBody>
        </p:sp>
        <p:sp>
          <p:nvSpPr>
            <p:cNvPr id="14" name="流程图: 磁盘 17"/>
            <p:cNvSpPr/>
            <p:nvPr/>
          </p:nvSpPr>
          <p:spPr>
            <a:xfrm>
              <a:off x="4829354" y="3938850"/>
              <a:ext cx="1143008" cy="1500198"/>
            </a:xfrm>
            <a:prstGeom prst="flowChartMagneticDisk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</a:p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RW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流程图: 磁盘 18"/>
            <p:cNvSpPr/>
            <p:nvPr/>
          </p:nvSpPr>
          <p:spPr>
            <a:xfrm>
              <a:off x="6972494" y="3938850"/>
              <a:ext cx="1143008" cy="150019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</a:p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R-Only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直接箭头连接符 19"/>
            <p:cNvCxnSpPr>
              <a:stCxn id="14" idx="4"/>
              <a:endCxn id="15" idx="2"/>
            </p:cNvCxnSpPr>
            <p:nvPr/>
          </p:nvCxnSpPr>
          <p:spPr>
            <a:xfrm>
              <a:off x="5972362" y="4688949"/>
              <a:ext cx="1000132" cy="1588"/>
            </a:xfrm>
            <a:prstGeom prst="straightConnector1">
              <a:avLst/>
            </a:prstGeom>
            <a:ln>
              <a:solidFill>
                <a:srgbClr val="0070C0"/>
              </a:solidFill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xtBox 20"/>
            <p:cNvSpPr txBox="1"/>
            <p:nvPr/>
          </p:nvSpPr>
          <p:spPr>
            <a:xfrm>
              <a:off x="6116378" y="4365104"/>
              <a:ext cx="8318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ASYNC</a:t>
              </a:r>
              <a:endParaRPr lang="zh-CN" altLang="en-US" sz="16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1596685" y="1652834"/>
            <a:ext cx="6143667" cy="2286016"/>
            <a:chOff x="1400330" y="1652834"/>
            <a:chExt cx="6143667" cy="2286016"/>
          </a:xfrm>
        </p:grpSpPr>
        <p:cxnSp>
          <p:nvCxnSpPr>
            <p:cNvPr id="11" name="直接箭头连接符 34"/>
            <p:cNvCxnSpPr>
              <a:stCxn id="10" idx="2"/>
              <a:endCxn id="6" idx="1"/>
            </p:cNvCxnSpPr>
            <p:nvPr/>
          </p:nvCxnSpPr>
          <p:spPr>
            <a:xfrm rot="5400000">
              <a:off x="2132570" y="1777851"/>
              <a:ext cx="1357322" cy="2821801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箭头连接符 39"/>
            <p:cNvCxnSpPr>
              <a:stCxn id="10" idx="2"/>
              <a:endCxn id="7" idx="1"/>
            </p:cNvCxnSpPr>
            <p:nvPr/>
          </p:nvCxnSpPr>
          <p:spPr>
            <a:xfrm rot="5400000">
              <a:off x="3204140" y="2849421"/>
              <a:ext cx="1357322" cy="678661"/>
            </a:xfrm>
            <a:prstGeom prst="straightConnector1">
              <a:avLst/>
            </a:prstGeom>
            <a:ln>
              <a:solidFill>
                <a:schemeClr val="accent3">
                  <a:lumMod val="95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/>
          </p:nvGrpSpPr>
          <p:grpSpPr>
            <a:xfrm>
              <a:off x="2971966" y="1652834"/>
              <a:ext cx="2500330" cy="857256"/>
              <a:chOff x="2971966" y="1652834"/>
              <a:chExt cx="2500330" cy="85725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971966" y="1652834"/>
                <a:ext cx="2500330" cy="8572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APP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329156" y="2295776"/>
                <a:ext cx="1785950" cy="21431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TDDL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8" name="直接箭头连接符 22"/>
            <p:cNvCxnSpPr>
              <a:stCxn id="13" idx="2"/>
              <a:endCxn id="14" idx="1"/>
            </p:cNvCxnSpPr>
            <p:nvPr/>
          </p:nvCxnSpPr>
          <p:spPr>
            <a:xfrm rot="16200000" flipH="1">
              <a:off x="4097114" y="2635106"/>
              <a:ext cx="1428760" cy="1178727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接箭头连接符 24"/>
            <p:cNvCxnSpPr>
              <a:stCxn id="13" idx="2"/>
              <a:endCxn id="15" idx="1"/>
            </p:cNvCxnSpPr>
            <p:nvPr/>
          </p:nvCxnSpPr>
          <p:spPr>
            <a:xfrm rot="16200000" flipH="1">
              <a:off x="5168684" y="1563536"/>
              <a:ext cx="1428760" cy="3321867"/>
            </a:xfrm>
            <a:prstGeom prst="straightConnector1">
              <a:avLst/>
            </a:prstGeom>
            <a:ln>
              <a:solidFill>
                <a:schemeClr val="accent3">
                  <a:lumMod val="95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936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sz="3600" b="1" dirty="0" smtClean="0"/>
              <a:t>高可用保障</a:t>
            </a:r>
            <a:endParaRPr kumimoji="1" lang="zh-CN" altLang="en-US" sz="3600" b="1" dirty="0"/>
          </a:p>
        </p:txBody>
      </p:sp>
      <p:grpSp>
        <p:nvGrpSpPr>
          <p:cNvPr id="60" name="组 59"/>
          <p:cNvGrpSpPr/>
          <p:nvPr/>
        </p:nvGrpSpPr>
        <p:grpSpPr>
          <a:xfrm>
            <a:off x="179512" y="1700808"/>
            <a:ext cx="5472608" cy="3888432"/>
            <a:chOff x="3329031" y="2330586"/>
            <a:chExt cx="5462052" cy="3985662"/>
          </a:xfrm>
        </p:grpSpPr>
        <p:sp>
          <p:nvSpPr>
            <p:cNvPr id="30" name="流程图: 磁盘 21"/>
            <p:cNvSpPr/>
            <p:nvPr/>
          </p:nvSpPr>
          <p:spPr>
            <a:xfrm>
              <a:off x="3329031" y="4787276"/>
              <a:ext cx="1037173" cy="1491746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+mn-ea"/>
                </a:rPr>
                <a:t>Master</a:t>
              </a:r>
            </a:p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  <a:latin typeface="+mn-ea"/>
                </a:rPr>
                <a:t>RW</a:t>
              </a:r>
            </a:p>
          </p:txBody>
        </p:sp>
        <p:sp>
          <p:nvSpPr>
            <p:cNvPr id="6" name="流程图: 过程 16"/>
            <p:cNvSpPr/>
            <p:nvPr/>
          </p:nvSpPr>
          <p:spPr>
            <a:xfrm>
              <a:off x="3802864" y="2330586"/>
              <a:ext cx="2074345" cy="714380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+mn-ea"/>
                </a:rPr>
                <a:t>App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02864" y="3402156"/>
              <a:ext cx="2074345" cy="71438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+mn-ea"/>
                </a:rPr>
                <a:t>动态数据源</a:t>
              </a:r>
              <a:r>
                <a:rPr lang="en-US" altLang="zh-CN" sz="1600" dirty="0" smtClean="0">
                  <a:latin typeface="+mn-ea"/>
                </a:rPr>
                <a:t>(TDDL)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8" name="流程图: 多文档 21"/>
            <p:cNvSpPr/>
            <p:nvPr/>
          </p:nvSpPr>
          <p:spPr>
            <a:xfrm>
              <a:off x="6784735" y="3402156"/>
              <a:ext cx="1944699" cy="1571636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latin typeface="+mn-ea"/>
                </a:rPr>
                <a:t>ZooKeeper</a:t>
              </a:r>
              <a:endParaRPr lang="en-US" altLang="zh-CN" sz="1600" dirty="0" smtClean="0">
                <a:latin typeface="+mn-ea"/>
              </a:endParaRPr>
            </a:p>
            <a:p>
              <a:pPr algn="ctr"/>
              <a:r>
                <a:rPr lang="en-US" altLang="zh-CN" sz="1600" dirty="0" smtClean="0">
                  <a:latin typeface="+mn-ea"/>
                </a:rPr>
                <a:t>/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+mn-ea"/>
                </a:rPr>
                <a:t>Agent1</a:t>
              </a:r>
            </a:p>
            <a:p>
              <a:pPr algn="ctr"/>
              <a:r>
                <a:rPr lang="en-US" altLang="zh-CN" sz="1600" dirty="0" smtClean="0">
                  <a:latin typeface="+mn-ea"/>
                </a:rPr>
                <a:t>/Agent2</a:t>
              </a:r>
              <a:endParaRPr lang="zh-CN" altLang="en-US" sz="1600" dirty="0">
                <a:latin typeface="+mn-ea"/>
              </a:endParaRPr>
            </a:p>
          </p:txBody>
        </p:sp>
        <p:cxnSp>
          <p:nvCxnSpPr>
            <p:cNvPr id="9" name="直接箭头连接符 26"/>
            <p:cNvCxnSpPr>
              <a:stCxn id="6" idx="2"/>
              <a:endCxn id="7" idx="0"/>
            </p:cNvCxnSpPr>
            <p:nvPr/>
          </p:nvCxnSpPr>
          <p:spPr>
            <a:xfrm>
              <a:off x="4840037" y="3044966"/>
              <a:ext cx="0" cy="35719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箭头连接符 32"/>
            <p:cNvCxnSpPr>
              <a:stCxn id="7" idx="2"/>
              <a:endCxn id="18" idx="1"/>
            </p:cNvCxnSpPr>
            <p:nvPr/>
          </p:nvCxnSpPr>
          <p:spPr>
            <a:xfrm>
              <a:off x="4840037" y="4116536"/>
              <a:ext cx="965311" cy="67074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endCxn id="8" idx="1"/>
            </p:cNvCxnSpPr>
            <p:nvPr/>
          </p:nvCxnSpPr>
          <p:spPr>
            <a:xfrm flipV="1">
              <a:off x="6201326" y="4187974"/>
              <a:ext cx="583410" cy="1964545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6976031" y="2330586"/>
              <a:ext cx="1815052" cy="7143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latin typeface="+mn-ea"/>
                </a:rPr>
                <a:t>SwitchManager</a:t>
              </a:r>
              <a:endParaRPr lang="zh-CN" altLang="en-US" sz="1600" dirty="0">
                <a:latin typeface="+mn-ea"/>
              </a:endParaRPr>
            </a:p>
          </p:txBody>
        </p:sp>
        <p:cxnSp>
          <p:nvCxnSpPr>
            <p:cNvPr id="14" name="直接箭头连接符 49"/>
            <p:cNvCxnSpPr>
              <a:stCxn id="8" idx="0"/>
              <a:endCxn id="13" idx="2"/>
            </p:cNvCxnSpPr>
            <p:nvPr/>
          </p:nvCxnSpPr>
          <p:spPr>
            <a:xfrm flipH="1" flipV="1">
              <a:off x="7883557" y="3044966"/>
              <a:ext cx="7316" cy="35719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13" idx="1"/>
              <a:endCxn id="7" idx="3"/>
            </p:cNvCxnSpPr>
            <p:nvPr/>
          </p:nvCxnSpPr>
          <p:spPr>
            <a:xfrm rot="10800000" flipV="1">
              <a:off x="5877209" y="2687776"/>
              <a:ext cx="1098822" cy="107157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右弧形箭头 19"/>
            <p:cNvSpPr/>
            <p:nvPr/>
          </p:nvSpPr>
          <p:spPr>
            <a:xfrm rot="10800000">
              <a:off x="6849559" y="4206214"/>
              <a:ext cx="324116" cy="500066"/>
            </a:xfrm>
            <a:prstGeom prst="curved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流程图: 磁盘 30"/>
            <p:cNvSpPr/>
            <p:nvPr/>
          </p:nvSpPr>
          <p:spPr>
            <a:xfrm>
              <a:off x="5286761" y="4787276"/>
              <a:ext cx="1037173" cy="150019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lt1"/>
                  </a:solidFill>
                  <a:latin typeface="+mn-ea"/>
                </a:rPr>
                <a:t>Master</a:t>
              </a:r>
            </a:p>
            <a:p>
              <a:pPr algn="ctr"/>
              <a:r>
                <a:rPr lang="en-US" altLang="zh-CN" sz="1600" dirty="0">
                  <a:solidFill>
                    <a:schemeClr val="lt1"/>
                  </a:solidFill>
                  <a:latin typeface="+mn-ea"/>
                </a:rPr>
                <a:t>R-Only</a:t>
              </a:r>
            </a:p>
          </p:txBody>
        </p:sp>
        <p:cxnSp>
          <p:nvCxnSpPr>
            <p:cNvPr id="20" name="直接箭头连接符 23"/>
            <p:cNvCxnSpPr>
              <a:stCxn id="18" idx="2"/>
              <a:endCxn id="30" idx="4"/>
            </p:cNvCxnSpPr>
            <p:nvPr/>
          </p:nvCxnSpPr>
          <p:spPr>
            <a:xfrm flipH="1" flipV="1">
              <a:off x="4366204" y="5533149"/>
              <a:ext cx="920557" cy="42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6"/>
            <p:cNvSpPr txBox="1"/>
            <p:nvPr/>
          </p:nvSpPr>
          <p:spPr>
            <a:xfrm>
              <a:off x="4478937" y="5209120"/>
              <a:ext cx="718691" cy="34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+mn-ea"/>
                </a:rPr>
                <a:t>ASYNC</a:t>
              </a:r>
              <a:endParaRPr lang="zh-CN" altLang="en-US" sz="1600" dirty="0">
                <a:latin typeface="+mn-ea"/>
              </a:endParaRPr>
            </a:p>
          </p:txBody>
        </p:sp>
        <p:cxnSp>
          <p:nvCxnSpPr>
            <p:cNvPr id="25" name="直接箭头连接符 32"/>
            <p:cNvCxnSpPr>
              <a:stCxn id="7" idx="2"/>
              <a:endCxn id="30" idx="1"/>
            </p:cNvCxnSpPr>
            <p:nvPr/>
          </p:nvCxnSpPr>
          <p:spPr>
            <a:xfrm flipH="1">
              <a:off x="3847617" y="4116536"/>
              <a:ext cx="992419" cy="67074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流程图: 过程 33"/>
            <p:cNvSpPr/>
            <p:nvPr/>
          </p:nvSpPr>
          <p:spPr>
            <a:xfrm>
              <a:off x="3393854" y="6066215"/>
              <a:ext cx="907526" cy="250033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  <a:latin typeface="+mn-ea"/>
                </a:rPr>
                <a:t>Agent</a:t>
              </a:r>
              <a:endParaRPr lang="zh-CN" altLang="en-US" sz="16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流程图: 过程 33"/>
            <p:cNvSpPr/>
            <p:nvPr/>
          </p:nvSpPr>
          <p:spPr>
            <a:xfrm>
              <a:off x="5351584" y="6017588"/>
              <a:ext cx="907526" cy="250033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  <a:latin typeface="+mn-ea"/>
                </a:rPr>
                <a:t>Agent</a:t>
              </a:r>
              <a:endParaRPr lang="zh-CN" altLang="en-US" sz="1600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3707904" y="1916832"/>
            <a:ext cx="5079365" cy="3740747"/>
            <a:chOff x="3707904" y="1916832"/>
            <a:chExt cx="5079365" cy="3740747"/>
          </a:xfrm>
        </p:grpSpPr>
        <p:cxnSp>
          <p:nvCxnSpPr>
            <p:cNvPr id="33" name="直接箭头连接符 13"/>
            <p:cNvCxnSpPr>
              <a:stCxn id="26" idx="2"/>
              <a:endCxn id="37" idx="1"/>
            </p:cNvCxnSpPr>
            <p:nvPr/>
          </p:nvCxnSpPr>
          <p:spPr>
            <a:xfrm>
              <a:off x="4967497" y="2734528"/>
              <a:ext cx="2457155" cy="1640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2" name="组合 3"/>
            <p:cNvGrpSpPr/>
            <p:nvPr/>
          </p:nvGrpSpPr>
          <p:grpSpPr>
            <a:xfrm>
              <a:off x="3707904" y="1916832"/>
              <a:ext cx="5079365" cy="3740747"/>
              <a:chOff x="1547664" y="1412776"/>
              <a:chExt cx="6048672" cy="5040560"/>
            </a:xfrm>
          </p:grpSpPr>
          <p:cxnSp>
            <p:nvCxnSpPr>
              <p:cNvPr id="23" name="直接连接符 4"/>
              <p:cNvCxnSpPr/>
              <p:nvPr/>
            </p:nvCxnSpPr>
            <p:spPr>
              <a:xfrm>
                <a:off x="4499992" y="1628800"/>
                <a:ext cx="0" cy="4824536"/>
              </a:xfrm>
              <a:prstGeom prst="line">
                <a:avLst/>
              </a:prstGeom>
              <a:ln w="41275">
                <a:solidFill>
                  <a:srgbClr val="92D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圆角矩形 25"/>
              <p:cNvSpPr/>
              <p:nvPr/>
            </p:nvSpPr>
            <p:spPr>
              <a:xfrm>
                <a:off x="2171328" y="1905000"/>
                <a:ext cx="1752600" cy="60960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>
                    <a:latin typeface="+mn-ea"/>
                  </a:rPr>
                  <a:t>Aplication</a:t>
                </a:r>
                <a:endParaRPr lang="zh-CN" altLang="en-US" sz="1600" b="1" dirty="0">
                  <a:latin typeface="+mn-ea"/>
                </a:endParaRPr>
              </a:p>
            </p:txBody>
          </p:sp>
          <p:cxnSp>
            <p:nvCxnSpPr>
              <p:cNvPr id="31" name="直接箭头连接符 8"/>
              <p:cNvCxnSpPr>
                <a:stCxn id="26" idx="2"/>
                <a:endCxn id="32" idx="1"/>
              </p:cNvCxnSpPr>
              <p:nvPr/>
            </p:nvCxnSpPr>
            <p:spPr>
              <a:xfrm>
                <a:off x="3047628" y="2514600"/>
                <a:ext cx="23715" cy="2282552"/>
              </a:xfrm>
              <a:prstGeom prst="straightConnector1">
                <a:avLst/>
              </a:prstGeom>
              <a:ln w="317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流程图: 磁盘 9"/>
              <p:cNvSpPr/>
              <p:nvPr/>
            </p:nvSpPr>
            <p:spPr>
              <a:xfrm>
                <a:off x="2461743" y="4797152"/>
                <a:ext cx="1219200" cy="1143000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latin typeface="+mn-ea"/>
                  </a:rPr>
                  <a:t>RDBMS</a:t>
                </a:r>
                <a:endParaRPr lang="zh-CN" altLang="en-US" sz="1600" b="1" dirty="0">
                  <a:latin typeface="+mn-ea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5076056" y="1916832"/>
                <a:ext cx="1752600" cy="60960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>
                    <a:latin typeface="+mn-ea"/>
                  </a:rPr>
                  <a:t>Aplication</a:t>
                </a:r>
                <a:endParaRPr lang="zh-CN" altLang="en-US" sz="1600" b="1" dirty="0">
                  <a:latin typeface="+mn-ea"/>
                </a:endParaRPr>
              </a:p>
            </p:txBody>
          </p:sp>
          <p:cxnSp>
            <p:nvCxnSpPr>
              <p:cNvPr id="36" name="直接箭头连接符 13"/>
              <p:cNvCxnSpPr>
                <a:stCxn id="34" idx="2"/>
                <a:endCxn id="32" idx="1"/>
              </p:cNvCxnSpPr>
              <p:nvPr/>
            </p:nvCxnSpPr>
            <p:spPr>
              <a:xfrm flipH="1">
                <a:off x="3071343" y="2526432"/>
                <a:ext cx="2881013" cy="22707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7" name="流程图: 磁盘 14"/>
              <p:cNvSpPr/>
              <p:nvPr/>
            </p:nvSpPr>
            <p:spPr>
              <a:xfrm>
                <a:off x="5364088" y="4725144"/>
                <a:ext cx="1219200" cy="1143000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latin typeface="+mn-ea"/>
                  </a:rPr>
                  <a:t>RDBMS</a:t>
                </a:r>
                <a:endParaRPr lang="zh-CN" altLang="en-US" sz="1600" b="1" dirty="0">
                  <a:latin typeface="+mn-ea"/>
                </a:endParaRPr>
              </a:p>
            </p:txBody>
          </p:sp>
          <p:cxnSp>
            <p:nvCxnSpPr>
              <p:cNvPr id="38" name="直接箭头连接符 15"/>
              <p:cNvCxnSpPr>
                <a:stCxn id="34" idx="2"/>
                <a:endCxn id="37" idx="1"/>
              </p:cNvCxnSpPr>
              <p:nvPr/>
            </p:nvCxnSpPr>
            <p:spPr>
              <a:xfrm>
                <a:off x="5952356" y="2526432"/>
                <a:ext cx="21332" cy="2198712"/>
              </a:xfrm>
              <a:prstGeom prst="straightConnector1">
                <a:avLst/>
              </a:prstGeom>
              <a:ln w="317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圆角矩形 38"/>
              <p:cNvSpPr/>
              <p:nvPr/>
            </p:nvSpPr>
            <p:spPr>
              <a:xfrm>
                <a:off x="1547664" y="3861048"/>
                <a:ext cx="6048672" cy="43204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latin typeface="+mn-ea"/>
                  </a:rPr>
                  <a:t>TDDL</a:t>
                </a:r>
                <a:endParaRPr lang="zh-CN" altLang="en-US" sz="1600" b="1" dirty="0">
                  <a:latin typeface="+mn-ea"/>
                </a:endParaRPr>
              </a:p>
            </p:txBody>
          </p:sp>
          <p:sp>
            <p:nvSpPr>
              <p:cNvPr id="40" name="TextBox 17"/>
              <p:cNvSpPr txBox="1"/>
              <p:nvPr/>
            </p:nvSpPr>
            <p:spPr>
              <a:xfrm>
                <a:off x="2483768" y="1412776"/>
                <a:ext cx="867903" cy="480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 smtClean="0">
                    <a:latin typeface="+mn-ea"/>
                  </a:rPr>
                  <a:t>机房</a:t>
                </a:r>
                <a:r>
                  <a:rPr lang="en-US" altLang="zh-CN" sz="1600" b="1" dirty="0" smtClean="0">
                    <a:latin typeface="+mn-ea"/>
                  </a:rPr>
                  <a:t>1</a:t>
                </a:r>
                <a:endParaRPr lang="zh-CN" altLang="en-US" sz="1600" b="1" dirty="0">
                  <a:latin typeface="+mn-ea"/>
                </a:endParaRPr>
              </a:p>
            </p:txBody>
          </p:sp>
          <p:sp>
            <p:nvSpPr>
              <p:cNvPr id="41" name="TextBox 18"/>
              <p:cNvSpPr txBox="1"/>
              <p:nvPr/>
            </p:nvSpPr>
            <p:spPr>
              <a:xfrm>
                <a:off x="5652120" y="1412776"/>
                <a:ext cx="867903" cy="480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 smtClean="0">
                    <a:latin typeface="+mn-ea"/>
                  </a:rPr>
                  <a:t>机房</a:t>
                </a:r>
                <a:r>
                  <a:rPr lang="en-US" altLang="zh-CN" sz="1600" b="1" dirty="0" smtClean="0">
                    <a:latin typeface="+mn-ea"/>
                  </a:rPr>
                  <a:t>2</a:t>
                </a:r>
                <a:endParaRPr lang="zh-CN" altLang="en-US" sz="1600" b="1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514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176" y="274638"/>
            <a:ext cx="2530624" cy="778098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 sz="3600" b="1" dirty="0" smtClean="0"/>
              <a:t>分布式事务</a:t>
            </a:r>
            <a:endParaRPr kumimoji="1" lang="zh-CN" altLang="en-US" sz="3600" b="1" dirty="0"/>
          </a:p>
        </p:txBody>
      </p:sp>
      <p:sp>
        <p:nvSpPr>
          <p:cNvPr id="28" name="罐形 27"/>
          <p:cNvSpPr/>
          <p:nvPr/>
        </p:nvSpPr>
        <p:spPr>
          <a:xfrm>
            <a:off x="7236296" y="5085184"/>
            <a:ext cx="1008112" cy="936104"/>
          </a:xfrm>
          <a:prstGeom prst="can">
            <a:avLst/>
          </a:prstGeom>
          <a:solidFill>
            <a:schemeClr val="accent5">
              <a:alpha val="62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kumimoji="1" lang="en-US" altLang="zh-CN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seller</a:t>
            </a:r>
            <a:endParaRPr kumimoji="1" lang="zh-CN" alt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9" name="进程 28"/>
          <p:cNvSpPr/>
          <p:nvPr/>
        </p:nvSpPr>
        <p:spPr>
          <a:xfrm>
            <a:off x="1907704" y="2780928"/>
            <a:ext cx="1008112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131840" y="3068960"/>
            <a:ext cx="1224136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6" name="组 35"/>
          <p:cNvGrpSpPr/>
          <p:nvPr/>
        </p:nvGrpSpPr>
        <p:grpSpPr>
          <a:xfrm>
            <a:off x="4283968" y="5085184"/>
            <a:ext cx="1440160" cy="936104"/>
            <a:chOff x="4606322" y="4387988"/>
            <a:chExt cx="1440160" cy="936104"/>
          </a:xfrm>
        </p:grpSpPr>
        <p:sp>
          <p:nvSpPr>
            <p:cNvPr id="37" name="罐形 36"/>
            <p:cNvSpPr/>
            <p:nvPr/>
          </p:nvSpPr>
          <p:spPr>
            <a:xfrm>
              <a:off x="4606322" y="4387988"/>
              <a:ext cx="720080" cy="936104"/>
            </a:xfrm>
            <a:prstGeom prst="can">
              <a:avLst/>
            </a:prstGeom>
            <a:solidFill>
              <a:schemeClr val="accent3">
                <a:alpha val="29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kumimoji="1" lang="en-US" altLang="zh-CN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N1</a:t>
              </a:r>
              <a:endParaRPr kumimoji="1" lang="zh-CN" alt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  <p:sp>
          <p:nvSpPr>
            <p:cNvPr id="38" name="罐形 37"/>
            <p:cNvSpPr/>
            <p:nvPr/>
          </p:nvSpPr>
          <p:spPr>
            <a:xfrm>
              <a:off x="5326402" y="4387988"/>
              <a:ext cx="720080" cy="936104"/>
            </a:xfrm>
            <a:prstGeom prst="can">
              <a:avLst/>
            </a:prstGeom>
            <a:solidFill>
              <a:schemeClr val="accent3">
                <a:alpha val="29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kumimoji="1" lang="en-US" altLang="zh-CN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N2</a:t>
              </a:r>
              <a:endParaRPr kumimoji="1" lang="zh-CN" alt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cxnSp>
        <p:nvCxnSpPr>
          <p:cNvPr id="39" name="直线箭头连接符 38"/>
          <p:cNvCxnSpPr/>
          <p:nvPr/>
        </p:nvCxnSpPr>
        <p:spPr>
          <a:xfrm flipV="1">
            <a:off x="2411760" y="198884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268760"/>
            <a:ext cx="2304256" cy="635944"/>
          </a:xfrm>
          <a:prstGeom prst="rect">
            <a:avLst/>
          </a:prstGeom>
        </p:spPr>
      </p:pic>
      <p:sp>
        <p:nvSpPr>
          <p:cNvPr id="47" name="罐形 46"/>
          <p:cNvSpPr/>
          <p:nvPr/>
        </p:nvSpPr>
        <p:spPr>
          <a:xfrm>
            <a:off x="1907704" y="5085184"/>
            <a:ext cx="1008112" cy="936104"/>
          </a:xfrm>
          <a:prstGeom prst="can">
            <a:avLst/>
          </a:prstGeom>
          <a:solidFill>
            <a:schemeClr val="accent5">
              <a:alpha val="62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kumimoji="1" lang="en-US" altLang="zh-CN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buyer</a:t>
            </a:r>
            <a:endParaRPr kumimoji="1" lang="zh-CN" alt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8" name="进程 47"/>
          <p:cNvSpPr/>
          <p:nvPr/>
        </p:nvSpPr>
        <p:spPr>
          <a:xfrm>
            <a:off x="4499992" y="2780928"/>
            <a:ext cx="1008112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NOTIFY</a:t>
            </a:r>
            <a:endParaRPr kumimoji="1" lang="zh-CN" altLang="en-US" dirty="0"/>
          </a:p>
        </p:txBody>
      </p:sp>
      <p:cxnSp>
        <p:nvCxnSpPr>
          <p:cNvPr id="49" name="直线箭头连接符 48"/>
          <p:cNvCxnSpPr/>
          <p:nvPr/>
        </p:nvCxnSpPr>
        <p:spPr>
          <a:xfrm>
            <a:off x="2411760" y="371703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进程 51"/>
          <p:cNvSpPr/>
          <p:nvPr/>
        </p:nvSpPr>
        <p:spPr>
          <a:xfrm>
            <a:off x="7236296" y="2780928"/>
            <a:ext cx="1008112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TAILLOG</a:t>
            </a:r>
            <a:endParaRPr kumimoji="1"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>
            <a:off x="4860032" y="371703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V="1">
            <a:off x="5148064" y="371703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5868144" y="306896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>
            <a:off x="7740352" y="371703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76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176" y="274638"/>
            <a:ext cx="2530624" cy="778098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 sz="3600" b="1" dirty="0" smtClean="0"/>
              <a:t>分布式事务</a:t>
            </a:r>
            <a:endParaRPr kumimoji="1" lang="zh-CN" altLang="en-US" sz="3600" b="1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57200" y="1600201"/>
            <a:ext cx="8229600" cy="24768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kumimoji="1" sz="2800" b="1"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kumimoji="1" sz="16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dirty="0"/>
              <a:t>可靠的消息队列</a:t>
            </a:r>
            <a:endParaRPr lang="en-US" altLang="zh-CN" dirty="0"/>
          </a:p>
          <a:p>
            <a:pPr lvl="1"/>
            <a:r>
              <a:rPr lang="en-US" altLang="zh-CN" dirty="0"/>
              <a:t>N1</a:t>
            </a:r>
            <a:r>
              <a:rPr lang="zh-CN" altLang="en-US" dirty="0"/>
              <a:t>和</a:t>
            </a:r>
            <a:r>
              <a:rPr lang="en-US" altLang="zh-CN" dirty="0"/>
              <a:t>N2</a:t>
            </a:r>
            <a:r>
              <a:rPr lang="zh-CN" altLang="en-US" dirty="0"/>
              <a:t>要永久可写</a:t>
            </a:r>
            <a:endParaRPr lang="en-US" altLang="zh-CN" dirty="0"/>
          </a:p>
          <a:p>
            <a:pPr lvl="1"/>
            <a:r>
              <a:rPr lang="zh-CN" altLang="en-US" dirty="0"/>
              <a:t>一条重要消息写</a:t>
            </a:r>
            <a:r>
              <a:rPr lang="en-US" altLang="zh-CN" dirty="0"/>
              <a:t>2</a:t>
            </a:r>
            <a:r>
              <a:rPr lang="zh-CN" altLang="en-US" dirty="0"/>
              <a:t>份</a:t>
            </a:r>
            <a:endParaRPr lang="en-US" altLang="zh-CN" dirty="0"/>
          </a:p>
          <a:p>
            <a:pPr lvl="1"/>
            <a:r>
              <a:rPr lang="zh-CN" altLang="en-US" dirty="0" smtClean="0"/>
              <a:t>缺点：无法保证时效</a:t>
            </a:r>
            <a:r>
              <a:rPr lang="zh-CN" altLang="en-US" dirty="0"/>
              <a:t>性和顺序性</a:t>
            </a:r>
          </a:p>
          <a:p>
            <a:r>
              <a:rPr lang="zh-CN" altLang="en-US" dirty="0"/>
              <a:t>应用自身要具备容错机制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sell</a:t>
            </a:r>
            <a:r>
              <a:rPr lang="zh-CN" altLang="en-US" dirty="0"/>
              <a:t>维度建立</a:t>
            </a:r>
            <a:r>
              <a:rPr lang="en-US" altLang="zh-CN" dirty="0"/>
              <a:t>check</a:t>
            </a:r>
            <a:r>
              <a:rPr lang="zh-CN" altLang="en-US" dirty="0"/>
              <a:t>表，利用</a:t>
            </a:r>
            <a:r>
              <a:rPr lang="en-US" altLang="zh-CN" dirty="0" err="1"/>
              <a:t>db</a:t>
            </a:r>
            <a:r>
              <a:rPr lang="zh-CN" altLang="en-US" dirty="0"/>
              <a:t>的唯一性控制重复投递</a:t>
            </a:r>
          </a:p>
        </p:txBody>
      </p:sp>
    </p:spTree>
    <p:extLst>
      <p:ext uri="{BB962C8B-B14F-4D97-AF65-F5344CB8AC3E}">
        <p14:creationId xmlns:p14="http://schemas.microsoft.com/office/powerpoint/2010/main" val="376050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0" y="274638"/>
            <a:ext cx="2674640" cy="1143000"/>
          </a:xfrm>
        </p:spPr>
        <p:txBody>
          <a:bodyPr>
            <a:normAutofit/>
          </a:bodyPr>
          <a:lstStyle/>
          <a:p>
            <a:pPr algn="r"/>
            <a:r>
              <a:rPr kumimoji="1" lang="en-US" altLang="en-US" sz="3600" b="1" dirty="0" smtClean="0"/>
              <a:t>关于我</a:t>
            </a:r>
            <a:endParaRPr kumimoji="1"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rgbClr val="000000"/>
                </a:solidFill>
              </a:rPr>
              <a:t>陈招尚</a:t>
            </a:r>
            <a:endParaRPr kumimoji="1" lang="en-US" altLang="zh-CN" sz="3600" dirty="0" smtClean="0">
              <a:solidFill>
                <a:srgbClr val="000000"/>
              </a:solidFill>
            </a:endParaRPr>
          </a:p>
          <a:p>
            <a:r>
              <a:rPr kumimoji="1" lang="zh-CN" altLang="en-US" sz="3600" dirty="0" smtClean="0">
                <a:solidFill>
                  <a:srgbClr val="000000"/>
                </a:solidFill>
              </a:rPr>
              <a:t>花名 胜通</a:t>
            </a:r>
            <a:r>
              <a:rPr kumimoji="1" lang="en-US" altLang="zh-CN" sz="3600" dirty="0">
                <a:solidFill>
                  <a:srgbClr val="000000"/>
                </a:solidFill>
              </a:rPr>
              <a:t>，</a:t>
            </a:r>
            <a:r>
              <a:rPr kumimoji="1" lang="en-US" altLang="zh-CN" sz="3600" dirty="0" smtClean="0">
                <a:solidFill>
                  <a:srgbClr val="000000"/>
                </a:solidFill>
              </a:rPr>
              <a:t>07</a:t>
            </a:r>
            <a:r>
              <a:rPr kumimoji="1" lang="zh-CN" altLang="en-US" sz="3600" dirty="0" smtClean="0">
                <a:solidFill>
                  <a:srgbClr val="000000"/>
                </a:solidFill>
              </a:rPr>
              <a:t>年加入淘宝</a:t>
            </a:r>
            <a:endParaRPr kumimoji="1" lang="en-US" altLang="en-US" sz="3600" dirty="0" smtClean="0">
              <a:solidFill>
                <a:srgbClr val="000000"/>
              </a:solidFill>
            </a:endParaRPr>
          </a:p>
          <a:p>
            <a:r>
              <a:rPr kumimoji="1" lang="en-US" altLang="en-US" sz="3600" dirty="0" smtClean="0">
                <a:solidFill>
                  <a:srgbClr val="000000"/>
                </a:solidFill>
              </a:rPr>
              <a:t>负责过淘宝的所有核心数据库</a:t>
            </a:r>
          </a:p>
          <a:p>
            <a:r>
              <a:rPr kumimoji="1" lang="zh-CN" altLang="en-US" sz="3600" dirty="0" smtClean="0">
                <a:solidFill>
                  <a:srgbClr val="000000"/>
                </a:solidFill>
              </a:rPr>
              <a:t>关注数据库的最佳实践</a:t>
            </a:r>
            <a:endParaRPr kumimoji="1" lang="en-US" altLang="zh-CN" sz="3600" dirty="0" smtClean="0">
              <a:solidFill>
                <a:srgbClr val="000000"/>
              </a:solidFill>
            </a:endParaRPr>
          </a:p>
          <a:p>
            <a:r>
              <a:rPr kumimoji="1" lang="zh-CN" altLang="en-US" sz="3600" dirty="0" smtClean="0">
                <a:solidFill>
                  <a:srgbClr val="000000"/>
                </a:solidFill>
              </a:rPr>
              <a:t>微博：</a:t>
            </a:r>
            <a:r>
              <a:rPr kumimoji="1" lang="en-US" altLang="zh-CN" sz="3600" dirty="0" smtClean="0">
                <a:solidFill>
                  <a:srgbClr val="000000"/>
                </a:solidFill>
              </a:rPr>
              <a:t>@</a:t>
            </a:r>
            <a:r>
              <a:rPr kumimoji="1" lang="zh-CN" altLang="en-US" sz="3600" dirty="0" smtClean="0">
                <a:solidFill>
                  <a:srgbClr val="000000"/>
                </a:solidFill>
              </a:rPr>
              <a:t>水龙过年</a:t>
            </a:r>
            <a:endParaRPr kumimoji="1" lang="en-US" altLang="zh-CN" sz="3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3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3600" b="1" dirty="0" smtClean="0"/>
              <a:t>MySQL</a:t>
            </a:r>
            <a:r>
              <a:rPr lang="zh-CN" altLang="en-US" sz="3600" b="1" dirty="0"/>
              <a:t>上主要工作点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/>
              <a:t>分支维护 业务定制</a:t>
            </a:r>
            <a:endParaRPr kumimoji="1" lang="zh-CN" altLang="en-US" sz="2800" b="1" dirty="0"/>
          </a:p>
          <a:p>
            <a:pPr lvl="1"/>
            <a:r>
              <a:rPr kumimoji="1" lang="zh-CN" altLang="en-US" sz="1600" dirty="0"/>
              <a:t>支撑业务灵活多变的</a:t>
            </a:r>
            <a:r>
              <a:rPr kumimoji="1" lang="en-US" altLang="zh-CN" sz="1600" dirty="0" err="1"/>
              <a:t>db</a:t>
            </a:r>
            <a:r>
              <a:rPr kumimoji="1" lang="zh-CN" altLang="en-US" sz="1600" dirty="0"/>
              <a:t>定制需求，满足业务高速发展</a:t>
            </a:r>
          </a:p>
          <a:p>
            <a:r>
              <a:rPr kumimoji="1" lang="zh-CN" altLang="en-US" sz="2800" b="1" dirty="0"/>
              <a:t>重大</a:t>
            </a:r>
            <a:r>
              <a:rPr kumimoji="1" lang="en-US" altLang="zh-CN" sz="2800" b="1" dirty="0"/>
              <a:t>MySQL</a:t>
            </a:r>
            <a:r>
              <a:rPr kumimoji="1" lang="zh-CN" altLang="en-US" sz="2800" b="1" dirty="0"/>
              <a:t>核心功能改造</a:t>
            </a:r>
          </a:p>
          <a:p>
            <a:pPr lvl="1"/>
            <a:r>
              <a:rPr kumimoji="1" lang="zh-CN" altLang="en-US" sz="1600" dirty="0"/>
              <a:t>并行复制，从</a:t>
            </a:r>
            <a:r>
              <a:rPr kumimoji="1" lang="zh-CN" altLang="en-US" sz="1600" dirty="0" smtClean="0"/>
              <a:t>根本上结束主备延时的历史</a:t>
            </a:r>
            <a:endParaRPr kumimoji="1" lang="zh-CN" altLang="en-US" sz="1600" dirty="0"/>
          </a:p>
          <a:p>
            <a:pPr lvl="1"/>
            <a:r>
              <a:rPr kumimoji="1" lang="zh-CN" altLang="en-US" sz="1600" dirty="0"/>
              <a:t>多主复制，改变无法多主拓扑结构的现状</a:t>
            </a:r>
          </a:p>
          <a:p>
            <a:pPr lvl="1"/>
            <a:r>
              <a:rPr kumimoji="1" lang="zh-CN" altLang="en-US" sz="1600" dirty="0"/>
              <a:t>高并发热点更新优化，特点场景性能提高210倍</a:t>
            </a:r>
          </a:p>
          <a:p>
            <a:pPr lvl="1"/>
            <a:r>
              <a:rPr kumimoji="1" lang="zh-CN" altLang="en-US" sz="1600" dirty="0"/>
              <a:t>线程池，避免高并发下MySQL性能下降</a:t>
            </a:r>
          </a:p>
          <a:p>
            <a:r>
              <a:rPr kumimoji="1" lang="zh-CN" altLang="en-US" sz="2800" b="1" dirty="0"/>
              <a:t>稳定性维护</a:t>
            </a:r>
          </a:p>
          <a:p>
            <a:pPr lvl="1"/>
            <a:r>
              <a:rPr kumimoji="1" lang="zh-CN" altLang="en-US" sz="1600" dirty="0"/>
              <a:t>MySQL bug</a:t>
            </a:r>
            <a:r>
              <a:rPr kumimoji="1" lang="zh-CN" altLang="en-US" sz="1600" dirty="0" smtClean="0"/>
              <a:t>快速修复</a:t>
            </a:r>
            <a:endParaRPr kumimoji="1" lang="zh-CN" altLang="en-US" sz="1600" dirty="0"/>
          </a:p>
          <a:p>
            <a:pPr lvl="1"/>
            <a:r>
              <a:rPr kumimoji="1" lang="zh-CN" altLang="en-US" sz="1600" dirty="0">
                <a:sym typeface="Arial" pitchFamily="34" charset="0"/>
              </a:rPr>
              <a:t>TMHA 自动切换及数据</a:t>
            </a:r>
            <a:r>
              <a:rPr kumimoji="1" lang="zh-CN" altLang="en-US" sz="1600" dirty="0" smtClean="0">
                <a:sym typeface="Arial" pitchFamily="34" charset="0"/>
              </a:rPr>
              <a:t>一致性修复</a:t>
            </a:r>
            <a:endParaRPr kumimoji="1" lang="en-US" altLang="zh-CN" sz="1600" dirty="0" smtClean="0">
              <a:sym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zh-CN" altLang="en-US" b="1" dirty="0"/>
              <a:t>具备不绑定任何商用</a:t>
            </a:r>
            <a:r>
              <a:rPr kumimoji="1" lang="en-US" altLang="zh-CN" b="1" dirty="0"/>
              <a:t>RDBMS</a:t>
            </a:r>
            <a:r>
              <a:rPr kumimoji="1" lang="zh-CN" altLang="en-US" b="1" dirty="0"/>
              <a:t>能力</a:t>
            </a:r>
          </a:p>
        </p:txBody>
      </p:sp>
    </p:spTree>
    <p:extLst>
      <p:ext uri="{BB962C8B-B14F-4D97-AF65-F5344CB8AC3E}">
        <p14:creationId xmlns:p14="http://schemas.microsoft.com/office/powerpoint/2010/main" val="401176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076056" y="3765414"/>
            <a:ext cx="2592288" cy="122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67744" y="3765414"/>
            <a:ext cx="2592288" cy="122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562074"/>
          </a:xfrm>
        </p:spPr>
        <p:txBody>
          <a:bodyPr>
            <a:noAutofit/>
          </a:bodyPr>
          <a:lstStyle/>
          <a:p>
            <a:pPr algn="r"/>
            <a:r>
              <a:rPr kumimoji="1" lang="zh-CN" altLang="en-US" sz="3600" b="1" dirty="0" smtClean="0"/>
              <a:t>去</a:t>
            </a:r>
            <a:r>
              <a:rPr kumimoji="1" lang="en-US" altLang="zh-CN" sz="3600" b="1" dirty="0" smtClean="0"/>
              <a:t>IOE</a:t>
            </a:r>
            <a:r>
              <a:rPr kumimoji="1" lang="zh-CN" altLang="en-US" sz="3600" b="1" dirty="0" smtClean="0"/>
              <a:t>后整体架构</a:t>
            </a:r>
            <a:endParaRPr kumimoji="1" lang="zh-CN" altLang="en-US" sz="3600" b="1" dirty="0"/>
          </a:p>
        </p:txBody>
      </p:sp>
      <p:cxnSp>
        <p:nvCxnSpPr>
          <p:cNvPr id="7" name="直接连接符 4"/>
          <p:cNvCxnSpPr/>
          <p:nvPr/>
        </p:nvCxnSpPr>
        <p:spPr>
          <a:xfrm>
            <a:off x="4973808" y="1372691"/>
            <a:ext cx="0" cy="3721785"/>
          </a:xfrm>
          <a:prstGeom prst="line">
            <a:avLst/>
          </a:prstGeom>
          <a:ln w="412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339752" y="2790220"/>
            <a:ext cx="1136046" cy="4443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Tair</a:t>
            </a:r>
            <a:r>
              <a:rPr lang="en-US" altLang="zh-CN" sz="1600" dirty="0"/>
              <a:t>/TFS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2924894" y="1585760"/>
            <a:ext cx="1256826" cy="4702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Aplication</a:t>
            </a:r>
            <a:endParaRPr lang="zh-CN" altLang="en-US" sz="1600" dirty="0"/>
          </a:p>
        </p:txBody>
      </p:sp>
      <p:cxnSp>
        <p:nvCxnSpPr>
          <p:cNvPr id="10" name="直接箭头连接符 7"/>
          <p:cNvCxnSpPr>
            <a:stCxn id="17" idx="0"/>
            <a:endCxn id="9" idx="3"/>
          </p:cNvCxnSpPr>
          <p:nvPr/>
        </p:nvCxnSpPr>
        <p:spPr>
          <a:xfrm flipH="1" flipV="1">
            <a:off x="4181720" y="1820892"/>
            <a:ext cx="750320" cy="393264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8"/>
          <p:cNvCxnSpPr>
            <a:stCxn id="9" idx="2"/>
            <a:endCxn id="5" idx="0"/>
          </p:cNvCxnSpPr>
          <p:nvPr/>
        </p:nvCxnSpPr>
        <p:spPr>
          <a:xfrm>
            <a:off x="3553307" y="2056023"/>
            <a:ext cx="10581" cy="17093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228184" y="2777876"/>
            <a:ext cx="1136046" cy="4443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dk1"/>
                </a:solidFill>
              </a:rPr>
              <a:t>Tair</a:t>
            </a:r>
            <a:r>
              <a:rPr lang="en-US" altLang="zh-CN" sz="1600" dirty="0">
                <a:solidFill>
                  <a:schemeClr val="dk1"/>
                </a:solidFill>
              </a:rPr>
              <a:t>/TFS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835454" y="1594887"/>
            <a:ext cx="1256826" cy="4702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Aplication</a:t>
            </a:r>
            <a:endParaRPr lang="zh-CN" altLang="en-US" sz="1600" dirty="0"/>
          </a:p>
        </p:txBody>
      </p:sp>
      <p:cxnSp>
        <p:nvCxnSpPr>
          <p:cNvPr id="14" name="直接箭头连接符 12"/>
          <p:cNvCxnSpPr>
            <a:stCxn id="13" idx="2"/>
            <a:endCxn id="12" idx="0"/>
          </p:cNvCxnSpPr>
          <p:nvPr/>
        </p:nvCxnSpPr>
        <p:spPr>
          <a:xfrm>
            <a:off x="6463867" y="2065150"/>
            <a:ext cx="332340" cy="712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3"/>
          <p:cNvCxnSpPr>
            <a:stCxn id="17" idx="0"/>
            <a:endCxn id="13" idx="1"/>
          </p:cNvCxnSpPr>
          <p:nvPr/>
        </p:nvCxnSpPr>
        <p:spPr>
          <a:xfrm flipV="1">
            <a:off x="4932040" y="1830019"/>
            <a:ext cx="903414" cy="384137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2"/>
            <a:endCxn id="5" idx="0"/>
          </p:cNvCxnSpPr>
          <p:nvPr/>
        </p:nvCxnSpPr>
        <p:spPr>
          <a:xfrm flipH="1">
            <a:off x="3563888" y="2065150"/>
            <a:ext cx="2899979" cy="1700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355976" y="2214156"/>
            <a:ext cx="1152128" cy="2880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TDDL</a:t>
            </a:r>
            <a:endParaRPr lang="zh-CN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193504" y="1196752"/>
            <a:ext cx="575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IDC1</a:t>
            </a:r>
            <a:endParaRPr lang="zh-CN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145832" y="1206044"/>
            <a:ext cx="622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IDC 2</a:t>
            </a:r>
            <a:endParaRPr lang="zh-CN" altLang="en-US" sz="1600" dirty="0"/>
          </a:p>
        </p:txBody>
      </p:sp>
      <p:sp>
        <p:nvSpPr>
          <p:cNvPr id="20" name="流程图: 磁盘 30"/>
          <p:cNvSpPr/>
          <p:nvPr/>
        </p:nvSpPr>
        <p:spPr>
          <a:xfrm>
            <a:off x="2381672" y="3837422"/>
            <a:ext cx="1038200" cy="10382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Shard00</a:t>
            </a:r>
          </a:p>
        </p:txBody>
      </p:sp>
      <p:sp>
        <p:nvSpPr>
          <p:cNvPr id="21" name="流程图: 磁盘 30"/>
          <p:cNvSpPr/>
          <p:nvPr/>
        </p:nvSpPr>
        <p:spPr>
          <a:xfrm>
            <a:off x="3749824" y="3837422"/>
            <a:ext cx="1038200" cy="10382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Shard16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89784" y="4125454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…</a:t>
            </a:r>
            <a:endParaRPr kumimoji="1" lang="zh-CN" altLang="en-US" sz="1600" dirty="0"/>
          </a:p>
        </p:txBody>
      </p:sp>
      <p:sp>
        <p:nvSpPr>
          <p:cNvPr id="23" name="流程图: 磁盘 30"/>
          <p:cNvSpPr/>
          <p:nvPr/>
        </p:nvSpPr>
        <p:spPr>
          <a:xfrm>
            <a:off x="5148064" y="3837422"/>
            <a:ext cx="1038200" cy="10382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Shard00</a:t>
            </a:r>
          </a:p>
        </p:txBody>
      </p:sp>
      <p:sp>
        <p:nvSpPr>
          <p:cNvPr id="24" name="流程图: 磁盘 30"/>
          <p:cNvSpPr/>
          <p:nvPr/>
        </p:nvSpPr>
        <p:spPr>
          <a:xfrm>
            <a:off x="6516216" y="3837422"/>
            <a:ext cx="1038200" cy="10382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Shard16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56176" y="4125454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…</a:t>
            </a:r>
            <a:endParaRPr kumimoji="1"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427984" y="1700808"/>
            <a:ext cx="1146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DataSource</a:t>
            </a:r>
            <a:endParaRPr kumimoji="1" lang="zh-CN" altLang="en-US" sz="1600" dirty="0"/>
          </a:p>
        </p:txBody>
      </p:sp>
      <p:sp>
        <p:nvSpPr>
          <p:cNvPr id="27" name="圆角矩形 26"/>
          <p:cNvSpPr/>
          <p:nvPr/>
        </p:nvSpPr>
        <p:spPr>
          <a:xfrm>
            <a:off x="3347864" y="5742548"/>
            <a:ext cx="1296144" cy="4443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zookeeper</a:t>
            </a:r>
            <a:endParaRPr lang="zh-CN" altLang="en-US" sz="1600" dirty="0"/>
          </a:p>
        </p:txBody>
      </p:sp>
      <p:sp>
        <p:nvSpPr>
          <p:cNvPr id="28" name="圆角矩形 27"/>
          <p:cNvSpPr/>
          <p:nvPr/>
        </p:nvSpPr>
        <p:spPr>
          <a:xfrm>
            <a:off x="5148064" y="5742548"/>
            <a:ext cx="1296144" cy="4443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zookeeper</a:t>
            </a:r>
            <a:endParaRPr lang="zh-CN" altLang="en-US" sz="1600" dirty="0"/>
          </a:p>
        </p:txBody>
      </p:sp>
      <p:cxnSp>
        <p:nvCxnSpPr>
          <p:cNvPr id="29" name="直接箭头连接符 15"/>
          <p:cNvCxnSpPr>
            <a:stCxn id="5" idx="2"/>
            <a:endCxn id="27" idx="0"/>
          </p:cNvCxnSpPr>
          <p:nvPr/>
        </p:nvCxnSpPr>
        <p:spPr>
          <a:xfrm>
            <a:off x="3563888" y="4989550"/>
            <a:ext cx="432048" cy="752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15"/>
          <p:cNvCxnSpPr>
            <a:stCxn id="4" idx="2"/>
            <a:endCxn id="28" idx="0"/>
          </p:cNvCxnSpPr>
          <p:nvPr/>
        </p:nvCxnSpPr>
        <p:spPr>
          <a:xfrm flipH="1">
            <a:off x="5796136" y="4989550"/>
            <a:ext cx="576064" cy="752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15"/>
          <p:cNvCxnSpPr>
            <a:stCxn id="4" idx="2"/>
            <a:endCxn id="27" idx="0"/>
          </p:cNvCxnSpPr>
          <p:nvPr/>
        </p:nvCxnSpPr>
        <p:spPr>
          <a:xfrm flipH="1">
            <a:off x="3995936" y="4989550"/>
            <a:ext cx="2376264" cy="752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15"/>
          <p:cNvCxnSpPr>
            <a:stCxn id="5" idx="2"/>
            <a:endCxn id="28" idx="0"/>
          </p:cNvCxnSpPr>
          <p:nvPr/>
        </p:nvCxnSpPr>
        <p:spPr>
          <a:xfrm>
            <a:off x="3563888" y="4989550"/>
            <a:ext cx="2232248" cy="752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716016" y="5670540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…</a:t>
            </a:r>
            <a:endParaRPr kumimoji="1" lang="zh-CN" altLang="en-US" sz="1600" dirty="0"/>
          </a:p>
        </p:txBody>
      </p:sp>
      <p:cxnSp>
        <p:nvCxnSpPr>
          <p:cNvPr id="34" name="直接箭头连接符 12"/>
          <p:cNvCxnSpPr>
            <a:stCxn id="9" idx="2"/>
            <a:endCxn id="8" idx="0"/>
          </p:cNvCxnSpPr>
          <p:nvPr/>
        </p:nvCxnSpPr>
        <p:spPr>
          <a:xfrm flipH="1">
            <a:off x="2907775" y="2056023"/>
            <a:ext cx="645532" cy="734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1115616" y="5154140"/>
            <a:ext cx="1584176" cy="4443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SwitchConsole</a:t>
            </a:r>
            <a:endParaRPr lang="zh-CN" altLang="en-US" sz="1600" dirty="0"/>
          </a:p>
        </p:txBody>
      </p:sp>
      <p:cxnSp>
        <p:nvCxnSpPr>
          <p:cNvPr id="36" name="肘形连接符 35"/>
          <p:cNvCxnSpPr>
            <a:stCxn id="27" idx="1"/>
            <a:endCxn id="35" idx="2"/>
          </p:cNvCxnSpPr>
          <p:nvPr/>
        </p:nvCxnSpPr>
        <p:spPr>
          <a:xfrm rot="10800000">
            <a:off x="1907704" y="5598532"/>
            <a:ext cx="1440160" cy="3662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5" idx="0"/>
            <a:endCxn id="17" idx="1"/>
          </p:cNvCxnSpPr>
          <p:nvPr/>
        </p:nvCxnSpPr>
        <p:spPr>
          <a:xfrm rot="5400000" flipH="1" flipV="1">
            <a:off x="1733856" y="2532020"/>
            <a:ext cx="2795968" cy="24482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123728" y="2676440"/>
            <a:ext cx="5616624" cy="648072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47" name="直接箭头连接符 15"/>
          <p:cNvCxnSpPr>
            <a:stCxn id="9" idx="2"/>
            <a:endCxn id="4" idx="0"/>
          </p:cNvCxnSpPr>
          <p:nvPr/>
        </p:nvCxnSpPr>
        <p:spPr>
          <a:xfrm>
            <a:off x="3553307" y="2056023"/>
            <a:ext cx="2818893" cy="1709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直接箭头连接符 15"/>
          <p:cNvCxnSpPr>
            <a:stCxn id="13" idx="2"/>
            <a:endCxn id="4" idx="0"/>
          </p:cNvCxnSpPr>
          <p:nvPr/>
        </p:nvCxnSpPr>
        <p:spPr>
          <a:xfrm flipH="1">
            <a:off x="6372200" y="2065150"/>
            <a:ext cx="91667" cy="17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1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  <p:bldP spid="26" grpId="0"/>
      <p:bldP spid="27" grpId="0" animBg="1"/>
      <p:bldP spid="28" grpId="0" animBg="1"/>
      <p:bldP spid="33" grpId="0"/>
      <p:bldP spid="35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8064" y="116632"/>
            <a:ext cx="3538736" cy="864096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 sz="3600" b="1" dirty="0" smtClean="0"/>
              <a:t>规模化运维</a:t>
            </a:r>
            <a:endParaRPr kumimoji="1" lang="zh-CN" altLang="en-US" sz="3600" b="1" dirty="0"/>
          </a:p>
        </p:txBody>
      </p:sp>
      <p:grpSp>
        <p:nvGrpSpPr>
          <p:cNvPr id="11" name="组 10"/>
          <p:cNvGrpSpPr/>
          <p:nvPr/>
        </p:nvGrpSpPr>
        <p:grpSpPr>
          <a:xfrm>
            <a:off x="1331640" y="1098078"/>
            <a:ext cx="6336704" cy="890762"/>
            <a:chOff x="1331640" y="764704"/>
            <a:chExt cx="6336704" cy="890762"/>
          </a:xfrm>
        </p:grpSpPr>
        <p:sp>
          <p:nvSpPr>
            <p:cNvPr id="4" name="下箭头 3"/>
            <p:cNvSpPr/>
            <p:nvPr/>
          </p:nvSpPr>
          <p:spPr>
            <a:xfrm>
              <a:off x="3707904" y="764704"/>
              <a:ext cx="535644" cy="483622"/>
            </a:xfrm>
            <a:prstGeom prst="down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zh-CN" altLang="en-US" sz="1600" b="1">
                <a:latin typeface="+mn-ea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331640" y="1340768"/>
              <a:ext cx="6336704" cy="31469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 smtClean="0">
                  <a:latin typeface="+mn-ea"/>
                </a:rPr>
                <a:t>服务平台</a:t>
              </a:r>
              <a:r>
                <a:rPr kumimoji="1" lang="en-US" altLang="zh-CN" sz="1600" b="1" dirty="0" smtClean="0">
                  <a:latin typeface="+mn-ea"/>
                </a:rPr>
                <a:t>WEB  API</a:t>
              </a:r>
              <a:endParaRPr kumimoji="1" lang="zh-CN" altLang="en-US" sz="1600" b="1" dirty="0">
                <a:latin typeface="+mn-ea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4624100" y="764704"/>
              <a:ext cx="535644" cy="483622"/>
            </a:xfrm>
            <a:prstGeom prst="down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zh-CN" altLang="en-US" sz="1600" b="1">
                <a:latin typeface="+mn-ea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5612747" y="764704"/>
              <a:ext cx="535644" cy="483622"/>
            </a:xfrm>
            <a:prstGeom prst="down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zh-CN" altLang="en-US" sz="1600" b="1">
                <a:latin typeface="+mn-ea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853697" y="764704"/>
              <a:ext cx="535644" cy="483622"/>
            </a:xfrm>
            <a:prstGeom prst="down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zh-CN" altLang="en-US" sz="1600" b="1">
                <a:latin typeface="+mn-ea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2099258" y="5013176"/>
            <a:ext cx="4344950" cy="1008112"/>
            <a:chOff x="2099258" y="4077072"/>
            <a:chExt cx="4344950" cy="1008112"/>
          </a:xfrm>
        </p:grpSpPr>
        <p:sp>
          <p:nvSpPr>
            <p:cNvPr id="26" name="磁盘 25"/>
            <p:cNvSpPr/>
            <p:nvPr/>
          </p:nvSpPr>
          <p:spPr>
            <a:xfrm>
              <a:off x="2099258" y="4077072"/>
              <a:ext cx="1728192" cy="1008112"/>
            </a:xfrm>
            <a:prstGeom prst="flowChartMagneticDisk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en-US" sz="1600" b="1" dirty="0" smtClean="0">
                  <a:latin typeface="+mn-ea"/>
                </a:rPr>
                <a:t>在线数据集</a:t>
              </a:r>
              <a:r>
                <a:rPr lang="zh-CN" altLang="en-US" sz="1600" b="1" dirty="0" smtClean="0">
                  <a:latin typeface="+mn-ea"/>
                </a:rPr>
                <a:t>群</a:t>
              </a:r>
              <a:endParaRPr lang="en-US" altLang="zh-CN" sz="1600" b="1" dirty="0" smtClean="0">
                <a:latin typeface="+mn-ea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+mn-ea"/>
                </a:rPr>
                <a:t>Agent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磁盘 30"/>
            <p:cNvSpPr/>
            <p:nvPr/>
          </p:nvSpPr>
          <p:spPr>
            <a:xfrm>
              <a:off x="4979578" y="4077072"/>
              <a:ext cx="1464630" cy="1008112"/>
            </a:xfrm>
            <a:prstGeom prst="flowChartMagneticDisk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1600" b="1" dirty="0" smtClean="0">
                  <a:latin typeface="+mn-ea"/>
                </a:rPr>
                <a:t>元数据</a:t>
              </a:r>
              <a:endParaRPr lang="zh-CN" altLang="en-US" sz="1600" b="1" dirty="0">
                <a:latin typeface="+mn-ea"/>
              </a:endParaRPr>
            </a:p>
          </p:txBody>
        </p:sp>
        <p:sp>
          <p:nvSpPr>
            <p:cNvPr id="38" name="右箭头 37"/>
            <p:cNvSpPr/>
            <p:nvPr/>
          </p:nvSpPr>
          <p:spPr>
            <a:xfrm>
              <a:off x="4259498" y="4509120"/>
              <a:ext cx="233062" cy="146857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>
                <a:latin typeface="+mn-ea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331640" y="2495012"/>
            <a:ext cx="6309483" cy="403266"/>
            <a:chOff x="1331640" y="2233646"/>
            <a:chExt cx="6309483" cy="403266"/>
          </a:xfrm>
        </p:grpSpPr>
        <p:sp>
          <p:nvSpPr>
            <p:cNvPr id="32" name="同侧圆角矩形 31"/>
            <p:cNvSpPr/>
            <p:nvPr/>
          </p:nvSpPr>
          <p:spPr>
            <a:xfrm>
              <a:off x="1331640" y="2233646"/>
              <a:ext cx="764867" cy="399692"/>
            </a:xfrm>
            <a:prstGeom prst="round2Same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1600" b="1" dirty="0" smtClean="0">
                  <a:latin typeface="+mn-ea"/>
                </a:rPr>
                <a:t>申请</a:t>
              </a:r>
              <a:endParaRPr lang="zh-CN" altLang="en-US" sz="1600" b="1" dirty="0">
                <a:latin typeface="+mn-ea"/>
              </a:endParaRPr>
            </a:p>
          </p:txBody>
        </p:sp>
        <p:sp>
          <p:nvSpPr>
            <p:cNvPr id="34" name="同侧圆角矩形 33"/>
            <p:cNvSpPr/>
            <p:nvPr/>
          </p:nvSpPr>
          <p:spPr>
            <a:xfrm>
              <a:off x="2402780" y="2233646"/>
              <a:ext cx="764867" cy="399692"/>
            </a:xfrm>
            <a:prstGeom prst="round2Same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1600" b="1" dirty="0">
                  <a:latin typeface="+mn-ea"/>
                </a:rPr>
                <a:t>升级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4680758" y="2237220"/>
              <a:ext cx="764867" cy="399692"/>
            </a:xfrm>
            <a:prstGeom prst="round2Same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1600" b="1" dirty="0">
                  <a:latin typeface="+mn-ea"/>
                </a:rPr>
                <a:t>下线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3523610" y="2233646"/>
              <a:ext cx="764867" cy="399692"/>
            </a:xfrm>
            <a:prstGeom prst="round2Same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1600" b="1" dirty="0">
                  <a:latin typeface="+mn-ea"/>
                </a:rPr>
                <a:t> </a:t>
              </a:r>
              <a:r>
                <a:rPr lang="zh-CN" altLang="en-US" sz="1600" b="1" dirty="0">
                  <a:latin typeface="+mn-ea"/>
                </a:rPr>
                <a:t>迁移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760878" y="2237220"/>
              <a:ext cx="764867" cy="399692"/>
            </a:xfrm>
            <a:prstGeom prst="round2Same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1600" b="1" dirty="0">
                  <a:latin typeface="+mn-ea"/>
                </a:rPr>
                <a:t>备份</a:t>
              </a:r>
            </a:p>
          </p:txBody>
        </p:sp>
        <p:sp>
          <p:nvSpPr>
            <p:cNvPr id="42" name="同侧圆角矩形 41"/>
            <p:cNvSpPr/>
            <p:nvPr/>
          </p:nvSpPr>
          <p:spPr>
            <a:xfrm>
              <a:off x="6876256" y="2233646"/>
              <a:ext cx="764867" cy="399692"/>
            </a:xfrm>
            <a:prstGeom prst="round2Same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1600" b="1" dirty="0">
                  <a:latin typeface="+mn-ea"/>
                </a:rPr>
                <a:t>扩容</a:t>
              </a: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331640" y="3167634"/>
            <a:ext cx="6336704" cy="1622420"/>
            <a:chOff x="1331640" y="3167634"/>
            <a:chExt cx="6336704" cy="1622420"/>
          </a:xfrm>
        </p:grpSpPr>
        <p:sp>
          <p:nvSpPr>
            <p:cNvPr id="49" name="右箭头 48"/>
            <p:cNvSpPr/>
            <p:nvPr/>
          </p:nvSpPr>
          <p:spPr>
            <a:xfrm rot="16200000" flipH="1">
              <a:off x="2564294" y="4284578"/>
              <a:ext cx="568966" cy="44198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>
                <a:latin typeface="+mn-ea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331640" y="3167634"/>
              <a:ext cx="6336704" cy="909438"/>
            </a:xfrm>
            <a:prstGeom prst="roundRect">
              <a:avLst/>
            </a:prstGeom>
            <a:gradFill flip="none" rotWithShape="1">
              <a:gsLst>
                <a:gs pos="37000">
                  <a:schemeClr val="accent5">
                    <a:shade val="51000"/>
                    <a:satMod val="130000"/>
                    <a:alpha val="68000"/>
                  </a:schemeClr>
                </a:gs>
                <a:gs pos="80000">
                  <a:schemeClr val="accent5">
                    <a:shade val="93000"/>
                    <a:satMod val="130000"/>
                    <a:alpha val="68000"/>
                  </a:schemeClr>
                </a:gs>
                <a:gs pos="100000">
                  <a:schemeClr val="accent5">
                    <a:shade val="94000"/>
                    <a:satMod val="135000"/>
                    <a:alpha val="68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zh-CN" altLang="en-US" sz="1600" b="1" dirty="0" smtClean="0">
                  <a:latin typeface="+mn-ea"/>
                </a:rPr>
                <a:t>通用调度</a:t>
              </a:r>
              <a:endParaRPr kumimoji="1" lang="zh-CN" altLang="en-US" sz="1600" b="1" dirty="0"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35696" y="3645024"/>
              <a:ext cx="1224136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  <a:reflection blurRad="6350" stA="55000" endA="300" endPos="45500" dir="5400000" sy="-100000" algn="bl" rotWithShape="0"/>
                  </a:effectLst>
                </a:rPr>
                <a:t>执行计划</a:t>
              </a:r>
              <a:endParaRPr kumimoji="1" lang="zh-CN" altLang="en-US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635896" y="3645024"/>
              <a:ext cx="1224136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600" b="1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  <a:reflection blurRad="6350" stA="55000" endA="300" endPos="45500" dir="5400000" sy="-100000" algn="bl" rotWithShape="0"/>
                  </a:effectLst>
                </a:defRPr>
              </a:lvl1pPr>
            </a:lstStyle>
            <a:p>
              <a:r>
                <a:rPr lang="zh-CN" altLang="en-US" dirty="0"/>
                <a:t>原子模块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508104" y="3645024"/>
              <a:ext cx="1224136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1600" b="1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  <a:reflection blurRad="6350" stA="55000" endA="300" endPos="45500" dir="5400000" sy="-100000" algn="bl" rotWithShape="0"/>
                  </a:effectLst>
                </a:defRPr>
              </a:lvl1pPr>
            </a:lstStyle>
            <a:p>
              <a:r>
                <a:rPr lang="zh-CN" altLang="en-US" dirty="0"/>
                <a:t>调度通道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41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3928" y="274638"/>
            <a:ext cx="4762872" cy="778098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 sz="3600" b="1" dirty="0" smtClean="0"/>
              <a:t>研发自助平台</a:t>
            </a:r>
            <a:endParaRPr lang="zh-CN" altLang="en-US" sz="3600" b="1" dirty="0"/>
          </a:p>
        </p:txBody>
      </p:sp>
      <p:grpSp>
        <p:nvGrpSpPr>
          <p:cNvPr id="25" name="组 24"/>
          <p:cNvGrpSpPr/>
          <p:nvPr/>
        </p:nvGrpSpPr>
        <p:grpSpPr>
          <a:xfrm>
            <a:off x="1475656" y="1556792"/>
            <a:ext cx="6480719" cy="1239777"/>
            <a:chOff x="1547664" y="1628800"/>
            <a:chExt cx="6480719" cy="1239777"/>
          </a:xfrm>
        </p:grpSpPr>
        <p:sp>
          <p:nvSpPr>
            <p:cNvPr id="20" name="燕尾形 19"/>
            <p:cNvSpPr/>
            <p:nvPr/>
          </p:nvSpPr>
          <p:spPr>
            <a:xfrm rot="5400000">
              <a:off x="1361697" y="1814767"/>
              <a:ext cx="1239777" cy="867844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燕尾形 4"/>
            <p:cNvSpPr/>
            <p:nvPr/>
          </p:nvSpPr>
          <p:spPr>
            <a:xfrm>
              <a:off x="1547664" y="2062722"/>
              <a:ext cx="867844" cy="3719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 smtClean="0"/>
                <a:t>表设计</a:t>
              </a:r>
              <a:endParaRPr lang="zh-CN" altLang="en-US" sz="1600" b="1" kern="1200" dirty="0"/>
            </a:p>
          </p:txBody>
        </p:sp>
        <p:sp>
          <p:nvSpPr>
            <p:cNvPr id="23" name="同侧圆角矩形 22"/>
            <p:cNvSpPr/>
            <p:nvPr/>
          </p:nvSpPr>
          <p:spPr>
            <a:xfrm rot="5400000">
              <a:off x="4817144" y="-776584"/>
              <a:ext cx="805855" cy="5616623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同侧圆角矩形 4"/>
            <p:cNvSpPr/>
            <p:nvPr/>
          </p:nvSpPr>
          <p:spPr>
            <a:xfrm>
              <a:off x="2411761" y="1668138"/>
              <a:ext cx="5586609" cy="7271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300" kern="1200" dirty="0" smtClean="0"/>
                <a:t>DBA</a:t>
              </a:r>
              <a:r>
                <a:rPr lang="zh-CN" altLang="en-US" sz="2300" kern="1200" dirty="0" smtClean="0"/>
                <a:t>经验产品化</a:t>
              </a:r>
              <a:endParaRPr lang="zh-CN" altLang="en-US" sz="2300" kern="12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1475656" y="2621271"/>
            <a:ext cx="6480719" cy="1239777"/>
            <a:chOff x="1547664" y="1628800"/>
            <a:chExt cx="6480719" cy="1239777"/>
          </a:xfrm>
        </p:grpSpPr>
        <p:sp>
          <p:nvSpPr>
            <p:cNvPr id="27" name="燕尾形 26"/>
            <p:cNvSpPr/>
            <p:nvPr/>
          </p:nvSpPr>
          <p:spPr>
            <a:xfrm rot="5400000">
              <a:off x="1361697" y="1814767"/>
              <a:ext cx="1239777" cy="867844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燕尾形 4"/>
            <p:cNvSpPr/>
            <p:nvPr/>
          </p:nvSpPr>
          <p:spPr>
            <a:xfrm>
              <a:off x="1547664" y="2062722"/>
              <a:ext cx="867844" cy="3719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b="1" dirty="0" smtClean="0"/>
                <a:t>环境同步</a:t>
              </a:r>
              <a:endParaRPr lang="zh-CN" altLang="en-US" sz="1600" b="1" kern="1200" dirty="0"/>
            </a:p>
          </p:txBody>
        </p:sp>
        <p:sp>
          <p:nvSpPr>
            <p:cNvPr id="29" name="同侧圆角矩形 28"/>
            <p:cNvSpPr/>
            <p:nvPr/>
          </p:nvSpPr>
          <p:spPr>
            <a:xfrm rot="5400000">
              <a:off x="4817144" y="-776584"/>
              <a:ext cx="805855" cy="5616623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同侧圆角矩形 4"/>
            <p:cNvSpPr/>
            <p:nvPr/>
          </p:nvSpPr>
          <p:spPr>
            <a:xfrm>
              <a:off x="2411761" y="1668138"/>
              <a:ext cx="5586609" cy="7271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300" dirty="0" smtClean="0"/>
                <a:t>开发、日常、性能多套环境同步</a:t>
              </a:r>
              <a:endParaRPr lang="en-US" altLang="zh-CN" sz="2300" dirty="0" smtClean="0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1475656" y="3701391"/>
            <a:ext cx="6480719" cy="1239777"/>
            <a:chOff x="1547664" y="1628800"/>
            <a:chExt cx="6480719" cy="1239777"/>
          </a:xfrm>
        </p:grpSpPr>
        <p:sp>
          <p:nvSpPr>
            <p:cNvPr id="32" name="燕尾形 31"/>
            <p:cNvSpPr/>
            <p:nvPr/>
          </p:nvSpPr>
          <p:spPr>
            <a:xfrm rot="5400000">
              <a:off x="1361697" y="1814767"/>
              <a:ext cx="1239777" cy="867844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燕尾形 4"/>
            <p:cNvSpPr/>
            <p:nvPr/>
          </p:nvSpPr>
          <p:spPr>
            <a:xfrm>
              <a:off x="1547664" y="2062722"/>
              <a:ext cx="867844" cy="3719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 smtClean="0"/>
                <a:t>SQL</a:t>
              </a:r>
              <a:r>
                <a:rPr lang="zh-CN" altLang="en-US" sz="1600" b="1" dirty="0" smtClean="0"/>
                <a:t>审核</a:t>
              </a:r>
              <a:endParaRPr lang="zh-CN" altLang="en-US" sz="1600" b="1" kern="1200" dirty="0"/>
            </a:p>
          </p:txBody>
        </p:sp>
        <p:sp>
          <p:nvSpPr>
            <p:cNvPr id="34" name="同侧圆角矩形 33"/>
            <p:cNvSpPr/>
            <p:nvPr/>
          </p:nvSpPr>
          <p:spPr>
            <a:xfrm rot="5400000">
              <a:off x="4817144" y="-776584"/>
              <a:ext cx="805855" cy="5616623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同侧圆角矩形 4"/>
            <p:cNvSpPr/>
            <p:nvPr/>
          </p:nvSpPr>
          <p:spPr>
            <a:xfrm>
              <a:off x="2411761" y="1668138"/>
              <a:ext cx="5586609" cy="7271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300" dirty="0" smtClean="0"/>
                <a:t>自动识别变更</a:t>
              </a:r>
              <a:r>
                <a:rPr lang="en-US" altLang="zh-CN" sz="2300" dirty="0" smtClean="0"/>
                <a:t>SQL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300" kern="1200" dirty="0" smtClean="0"/>
                <a:t>自动审核和优化建议</a:t>
              </a:r>
              <a:endParaRPr lang="zh-CN" altLang="en-US" sz="2300" kern="1200" dirty="0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1475656" y="4781511"/>
            <a:ext cx="6480719" cy="1239777"/>
            <a:chOff x="1547664" y="1628800"/>
            <a:chExt cx="6480719" cy="1239777"/>
          </a:xfrm>
        </p:grpSpPr>
        <p:sp>
          <p:nvSpPr>
            <p:cNvPr id="37" name="燕尾形 36"/>
            <p:cNvSpPr/>
            <p:nvPr/>
          </p:nvSpPr>
          <p:spPr>
            <a:xfrm rot="5400000">
              <a:off x="1361697" y="1814767"/>
              <a:ext cx="1239777" cy="867844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燕尾形 4"/>
            <p:cNvSpPr/>
            <p:nvPr/>
          </p:nvSpPr>
          <p:spPr>
            <a:xfrm>
              <a:off x="1547664" y="2062722"/>
              <a:ext cx="867844" cy="3719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/>
                <a:t>自助发布</a:t>
              </a:r>
              <a:endParaRPr lang="zh-CN" altLang="en-US" sz="1600" b="1" kern="1200" dirty="0"/>
            </a:p>
          </p:txBody>
        </p:sp>
        <p:sp>
          <p:nvSpPr>
            <p:cNvPr id="39" name="同侧圆角矩形 38"/>
            <p:cNvSpPr/>
            <p:nvPr/>
          </p:nvSpPr>
          <p:spPr>
            <a:xfrm rot="5400000">
              <a:off x="4817144" y="-776584"/>
              <a:ext cx="805855" cy="5616623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同侧圆角矩形 4"/>
            <p:cNvSpPr/>
            <p:nvPr/>
          </p:nvSpPr>
          <p:spPr>
            <a:xfrm>
              <a:off x="2411761" y="1668138"/>
              <a:ext cx="5586609" cy="7271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300" dirty="0" smtClean="0"/>
                <a:t>识别变更风险</a:t>
              </a:r>
              <a:endParaRPr lang="en-US" altLang="zh-CN" sz="2300" dirty="0" smtClean="0"/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300" kern="1200" dirty="0" smtClean="0"/>
                <a:t>系统定时自动发布</a:t>
              </a:r>
              <a:endParaRPr lang="zh-CN" alt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20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战略性系统工程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 </a:t>
            </a:r>
            <a:r>
              <a:rPr lang="en-US" altLang="zh-CN" sz="2500" dirty="0" smtClean="0"/>
              <a:t>- </a:t>
            </a:r>
            <a:r>
              <a:rPr lang="zh-CN" altLang="en-US" sz="2500" dirty="0" smtClean="0"/>
              <a:t>深远影响公司技术思路</a:t>
            </a:r>
            <a:endParaRPr lang="en-US" altLang="zh-CN" sz="2500" dirty="0" smtClean="0"/>
          </a:p>
          <a:p>
            <a:pPr marL="0" indent="0">
              <a:buNone/>
            </a:pPr>
            <a:r>
              <a:rPr lang="en-US" altLang="zh-CN" sz="2500" dirty="0"/>
              <a:t> </a:t>
            </a:r>
            <a:r>
              <a:rPr lang="en-US" altLang="zh-CN" sz="2500" dirty="0" smtClean="0"/>
              <a:t>       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- </a:t>
            </a:r>
            <a:r>
              <a:rPr lang="zh-CN" altLang="en-US" sz="2500" dirty="0" smtClean="0"/>
              <a:t>全方位的技术细节和架构的自主把控</a:t>
            </a:r>
            <a:endParaRPr lang="en-US" altLang="zh-CN" sz="2500" dirty="0" smtClean="0"/>
          </a:p>
          <a:p>
            <a:pPr marL="0" indent="0">
              <a:buNone/>
            </a:pPr>
            <a:r>
              <a:rPr lang="en-US" altLang="zh-CN" sz="2500" dirty="0"/>
              <a:t> </a:t>
            </a:r>
            <a:r>
              <a:rPr lang="en-US" altLang="zh-CN" sz="2500" dirty="0" smtClean="0"/>
              <a:t>       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- </a:t>
            </a:r>
            <a:r>
              <a:rPr lang="zh-CN" altLang="en-US" sz="2500" dirty="0" smtClean="0"/>
              <a:t>风险大 收益高</a:t>
            </a:r>
            <a:endParaRPr lang="en-US" altLang="zh-CN" sz="25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组织保障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</a:t>
            </a:r>
            <a:r>
              <a:rPr lang="zh-CN" altLang="en-US" sz="2600" dirty="0" smtClean="0"/>
              <a:t>  </a:t>
            </a:r>
            <a:r>
              <a:rPr lang="en-US" altLang="zh-CN" sz="2600" dirty="0" smtClean="0"/>
              <a:t> - </a:t>
            </a:r>
            <a:r>
              <a:rPr lang="zh-CN" altLang="en-US" sz="2600" dirty="0" smtClean="0"/>
              <a:t>强有力的数据库技术团队来主导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 </a:t>
            </a:r>
            <a:r>
              <a:rPr lang="en-US" altLang="zh-CN" sz="2600" dirty="0" smtClean="0"/>
              <a:t>   - </a:t>
            </a:r>
            <a:r>
              <a:rPr lang="zh-CN" altLang="en-US" sz="2600" dirty="0" smtClean="0"/>
              <a:t>决策者</a:t>
            </a:r>
            <a:r>
              <a:rPr lang="zh-CN" altLang="en-US" sz="2600" dirty="0"/>
              <a:t>认可并坚定</a:t>
            </a:r>
            <a:r>
              <a:rPr lang="zh-CN" altLang="en-US" sz="2600" dirty="0" smtClean="0"/>
              <a:t>支持</a:t>
            </a:r>
            <a:endParaRPr lang="en-US" altLang="zh-CN" sz="2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收益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300" dirty="0"/>
              <a:t>        </a:t>
            </a:r>
            <a:r>
              <a:rPr lang="en-US" altLang="zh-CN" sz="2300" dirty="0" smtClean="0"/>
              <a:t> - </a:t>
            </a:r>
            <a:r>
              <a:rPr lang="zh-CN" altLang="en-US" sz="2300" dirty="0" smtClean="0"/>
              <a:t>强悍</a:t>
            </a:r>
            <a:r>
              <a:rPr lang="zh-CN" altLang="en-US" sz="2300" dirty="0"/>
              <a:t>的技术团队</a:t>
            </a:r>
            <a:endParaRPr lang="en-US" altLang="zh-CN" sz="2300" dirty="0"/>
          </a:p>
          <a:p>
            <a:pPr marL="0" indent="0">
              <a:buNone/>
            </a:pPr>
            <a:r>
              <a:rPr lang="en-US" altLang="zh-CN" sz="2300" dirty="0"/>
              <a:t>        </a:t>
            </a:r>
            <a:r>
              <a:rPr lang="en-US" altLang="zh-CN" sz="2300" dirty="0" smtClean="0"/>
              <a:t> - </a:t>
            </a:r>
            <a:r>
              <a:rPr lang="zh-CN" altLang="en-US" sz="2300" dirty="0" smtClean="0"/>
              <a:t>极</a:t>
            </a:r>
            <a:r>
              <a:rPr lang="zh-CN" altLang="en-US" sz="2300" dirty="0"/>
              <a:t>低的成本</a:t>
            </a:r>
            <a:endParaRPr lang="en-US" altLang="zh-CN" sz="2300" dirty="0"/>
          </a:p>
          <a:p>
            <a:pPr marL="0" indent="0">
              <a:buNone/>
            </a:pPr>
            <a:r>
              <a:rPr lang="en-US" altLang="zh-CN" sz="2300" dirty="0"/>
              <a:t>        </a:t>
            </a:r>
            <a:r>
              <a:rPr lang="en-US" altLang="zh-CN" sz="2300" dirty="0" smtClean="0"/>
              <a:t> - </a:t>
            </a:r>
            <a:r>
              <a:rPr lang="zh-CN" altLang="en-US" sz="2300" dirty="0" smtClean="0"/>
              <a:t>开放</a:t>
            </a:r>
            <a:r>
              <a:rPr lang="zh-CN" altLang="en-US" sz="2300" dirty="0"/>
              <a:t>灵</a:t>
            </a:r>
            <a:r>
              <a:rPr lang="zh-CN" altLang="en-US" sz="2300" dirty="0" smtClean="0"/>
              <a:t>活的技术架构</a:t>
            </a:r>
            <a:endParaRPr lang="en-US" altLang="zh-CN" sz="2300" dirty="0"/>
          </a:p>
          <a:p>
            <a:pPr marL="0" indent="0">
              <a:buNone/>
            </a:pPr>
            <a:r>
              <a:rPr lang="en-US" altLang="zh-CN" sz="2300" dirty="0"/>
              <a:t>         - </a:t>
            </a:r>
            <a:r>
              <a:rPr lang="zh-CN" altLang="en-US" sz="2300" dirty="0" smtClean="0"/>
              <a:t>多样化的存储系统（</a:t>
            </a:r>
            <a:r>
              <a:rPr lang="en-US" altLang="zh-CN" sz="2300" dirty="0" err="1" smtClean="0"/>
              <a:t>AliMySQL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OceanBase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Hbase</a:t>
            </a:r>
            <a:r>
              <a:rPr lang="en-US" altLang="zh-CN" sz="2300" dirty="0" smtClean="0"/>
              <a:t>…)</a:t>
            </a:r>
            <a:endParaRPr lang="en-US" altLang="zh-CN" sz="2300" dirty="0"/>
          </a:p>
          <a:p>
            <a:pPr marL="0" indent="0">
              <a:buNone/>
            </a:pPr>
            <a:r>
              <a:rPr lang="en-US" altLang="zh-CN" sz="2300" dirty="0"/>
              <a:t> </a:t>
            </a:r>
            <a:r>
              <a:rPr lang="zh-CN" altLang="en-US" sz="2300" dirty="0" smtClean="0"/>
              <a:t>        </a:t>
            </a:r>
            <a:r>
              <a:rPr lang="en-US" altLang="zh-CN" sz="2300" dirty="0" smtClean="0"/>
              <a:t>- </a:t>
            </a:r>
            <a:r>
              <a:rPr lang="zh-CN" altLang="en-US" sz="2300" dirty="0" smtClean="0"/>
              <a:t>规模化运维</a:t>
            </a:r>
            <a:endParaRPr lang="en-US" altLang="zh-CN" sz="2300" dirty="0" smtClean="0"/>
          </a:p>
          <a:p>
            <a:pPr marL="0" indent="0">
              <a:buNone/>
            </a:pPr>
            <a:r>
              <a:rPr lang="en-US" altLang="zh-CN" sz="2300" dirty="0" smtClean="0"/>
              <a:t>         - </a:t>
            </a:r>
            <a:r>
              <a:rPr lang="zh-CN" altLang="en-US" sz="2300" dirty="0" smtClean="0"/>
              <a:t>自主可控</a:t>
            </a:r>
            <a:endParaRPr lang="en-US" altLang="zh-CN" sz="23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AD-4290-44F8-924A-E94A17C0AF2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4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4728" y="2967335"/>
            <a:ext cx="187454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  <a:endParaRPr lang="zh-CN" altLang="en-US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sz="3600" b="1" dirty="0" smtClean="0"/>
              <a:t>大纲</a:t>
            </a:r>
            <a:endParaRPr kumimoji="1"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rgbClr val="FF0000"/>
                </a:solidFill>
              </a:rPr>
              <a:t>阿里“去</a:t>
            </a:r>
            <a:r>
              <a:rPr kumimoji="1" lang="en-US" altLang="zh-CN" sz="3600" dirty="0">
                <a:solidFill>
                  <a:srgbClr val="FF0000"/>
                </a:solidFill>
              </a:rPr>
              <a:t>IOE</a:t>
            </a:r>
            <a:r>
              <a:rPr kumimoji="1" lang="zh-CN" altLang="en-US" sz="3600" dirty="0" smtClean="0">
                <a:solidFill>
                  <a:srgbClr val="FF0000"/>
                </a:solidFill>
              </a:rPr>
              <a:t>”的历</a:t>
            </a:r>
            <a:r>
              <a:rPr kumimoji="1" lang="zh-CN" altLang="en-US" sz="3600" dirty="0">
                <a:solidFill>
                  <a:srgbClr val="FF0000"/>
                </a:solidFill>
              </a:rPr>
              <a:t>程</a:t>
            </a:r>
            <a:endParaRPr kumimoji="1" lang="en-US" altLang="zh-CN" sz="3600" dirty="0">
              <a:solidFill>
                <a:srgbClr val="FF0000"/>
              </a:solidFill>
            </a:endParaRPr>
          </a:p>
          <a:p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阿里“去</a:t>
            </a:r>
            <a:r>
              <a:rPr kumimoji="1" lang="en-US" altLang="zh-CN" sz="3600" dirty="0" smtClean="0">
                <a:solidFill>
                  <a:schemeClr val="bg1">
                    <a:lumMod val="85000"/>
                  </a:schemeClr>
                </a:solidFill>
              </a:rPr>
              <a:t>IOE</a:t>
            </a:r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”的背景</a:t>
            </a:r>
            <a:endParaRPr kumimoji="1" lang="en-US" altLang="zh-CN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阿里</a:t>
            </a:r>
            <a:r>
              <a:rPr kumimoji="1" lang="en-US" altLang="zh-CN" sz="3600" dirty="0" smtClean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去</a:t>
            </a:r>
            <a:r>
              <a:rPr kumimoji="1" lang="en-US" altLang="zh-CN" sz="3600" dirty="0" smtClean="0">
                <a:solidFill>
                  <a:schemeClr val="bg1">
                    <a:lumMod val="85000"/>
                  </a:schemeClr>
                </a:solidFill>
              </a:rPr>
              <a:t>IOE”</a:t>
            </a:r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的难点</a:t>
            </a:r>
            <a:endParaRPr kumimoji="1" lang="en-US" altLang="zh-CN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阿里</a:t>
            </a:r>
            <a:r>
              <a:rPr kumimoji="1" lang="en-US" altLang="zh-CN" sz="3600" dirty="0" smtClean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去</a:t>
            </a:r>
            <a:r>
              <a:rPr kumimoji="1" lang="en-US" altLang="zh-CN" sz="3600" dirty="0" smtClean="0">
                <a:solidFill>
                  <a:schemeClr val="bg1">
                    <a:lumMod val="85000"/>
                  </a:schemeClr>
                </a:solidFill>
              </a:rPr>
              <a:t>IOE”</a:t>
            </a:r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的技术</a:t>
            </a:r>
            <a:endParaRPr kumimoji="1" lang="en-US" altLang="zh-CN" sz="3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6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en-US" sz="3600" b="1" dirty="0" smtClean="0"/>
              <a:t>历程</a:t>
            </a:r>
            <a:endParaRPr kumimoji="1"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0</a:t>
            </a:r>
            <a:r>
              <a:rPr kumimoji="1" lang="en-US" altLang="zh-CN" sz="3600" dirty="0" smtClean="0"/>
              <a:t>4</a:t>
            </a:r>
            <a:r>
              <a:rPr kumimoji="1" lang="zh-CN" altLang="en-US" sz="3600" dirty="0" smtClean="0"/>
              <a:t>年：分拆</a:t>
            </a:r>
            <a:r>
              <a:rPr kumimoji="1" lang="en-US" altLang="zh-CN" sz="3600" dirty="0" smtClean="0"/>
              <a:t>DB1/DB2</a:t>
            </a:r>
          </a:p>
          <a:p>
            <a:r>
              <a:rPr kumimoji="1" lang="en-US" altLang="zh-CN" sz="3600" dirty="0" smtClean="0"/>
              <a:t>07</a:t>
            </a:r>
            <a:r>
              <a:rPr kumimoji="1" lang="zh-CN" altLang="en-US" sz="3600" dirty="0" smtClean="0"/>
              <a:t>年：垂直中心化</a:t>
            </a:r>
            <a:endParaRPr kumimoji="1" lang="en-US" altLang="zh-CN" sz="3600" dirty="0" smtClean="0"/>
          </a:p>
          <a:p>
            <a:r>
              <a:rPr kumimoji="1" lang="zh-CN" altLang="zh-CN" sz="3600" dirty="0" smtClean="0"/>
              <a:t>0</a:t>
            </a:r>
            <a:r>
              <a:rPr kumimoji="1" lang="en-US" altLang="zh-CN" sz="3600" dirty="0" smtClean="0"/>
              <a:t>9</a:t>
            </a:r>
            <a:r>
              <a:rPr kumimoji="1" lang="zh-CN" altLang="en-US" sz="3600" dirty="0" smtClean="0"/>
              <a:t>年：去</a:t>
            </a:r>
            <a:r>
              <a:rPr kumimoji="1" lang="en-US" altLang="zh-CN" sz="3600" dirty="0" smtClean="0"/>
              <a:t>IOE</a:t>
            </a:r>
          </a:p>
          <a:p>
            <a:r>
              <a:rPr kumimoji="1" lang="en-US" altLang="zh-CN" sz="3600" dirty="0" smtClean="0"/>
              <a:t>13</a:t>
            </a:r>
            <a:r>
              <a:rPr kumimoji="1" lang="zh-CN" altLang="en-US" sz="3600" dirty="0" smtClean="0"/>
              <a:t>年：新的征途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1038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sz="3600" b="1" dirty="0" smtClean="0"/>
              <a:t>大纲</a:t>
            </a:r>
            <a:endParaRPr kumimoji="1"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rgbClr val="D9D9D9"/>
                </a:solidFill>
              </a:rPr>
              <a:t>阿里“去</a:t>
            </a:r>
            <a:r>
              <a:rPr kumimoji="1" lang="en-US" altLang="zh-CN" sz="3600" dirty="0">
                <a:solidFill>
                  <a:srgbClr val="D9D9D9"/>
                </a:solidFill>
              </a:rPr>
              <a:t>IOE</a:t>
            </a:r>
            <a:r>
              <a:rPr kumimoji="1" lang="zh-CN" altLang="en-US" sz="3600" dirty="0" smtClean="0">
                <a:solidFill>
                  <a:srgbClr val="D9D9D9"/>
                </a:solidFill>
              </a:rPr>
              <a:t>”的历</a:t>
            </a:r>
            <a:r>
              <a:rPr kumimoji="1" lang="zh-CN" altLang="en-US" sz="3600" dirty="0">
                <a:solidFill>
                  <a:srgbClr val="D9D9D9"/>
                </a:solidFill>
              </a:rPr>
              <a:t>程</a:t>
            </a:r>
            <a:endParaRPr kumimoji="1" lang="en-US" altLang="zh-CN" sz="3600" dirty="0">
              <a:solidFill>
                <a:srgbClr val="D9D9D9"/>
              </a:solidFill>
            </a:endParaRPr>
          </a:p>
          <a:p>
            <a:r>
              <a:rPr kumimoji="1" lang="zh-CN" altLang="en-US" sz="3600" dirty="0" smtClean="0">
                <a:solidFill>
                  <a:srgbClr val="FF0000"/>
                </a:solidFill>
              </a:rPr>
              <a:t>阿里“去</a:t>
            </a:r>
            <a:r>
              <a:rPr kumimoji="1" lang="en-US" altLang="zh-CN" sz="3600" dirty="0" smtClean="0">
                <a:solidFill>
                  <a:srgbClr val="FF0000"/>
                </a:solidFill>
              </a:rPr>
              <a:t>IOE</a:t>
            </a:r>
            <a:r>
              <a:rPr kumimoji="1" lang="zh-CN" altLang="en-US" sz="3600" dirty="0" smtClean="0">
                <a:solidFill>
                  <a:srgbClr val="FF0000"/>
                </a:solidFill>
              </a:rPr>
              <a:t>”的背景</a:t>
            </a:r>
            <a:endParaRPr kumimoji="1" lang="en-US" altLang="zh-CN" sz="3600" dirty="0" smtClean="0">
              <a:solidFill>
                <a:srgbClr val="FF0000"/>
              </a:solidFill>
            </a:endParaRPr>
          </a:p>
          <a:p>
            <a:r>
              <a:rPr kumimoji="1" lang="zh-CN" altLang="en-US" sz="3600" dirty="0" smtClean="0">
                <a:solidFill>
                  <a:srgbClr val="D9D9D9"/>
                </a:solidFill>
              </a:rPr>
              <a:t>阿里</a:t>
            </a:r>
            <a:r>
              <a:rPr kumimoji="1" lang="en-US" altLang="zh-CN" sz="3600" dirty="0" smtClean="0">
                <a:solidFill>
                  <a:srgbClr val="D9D9D9"/>
                </a:solidFill>
              </a:rPr>
              <a:t>“</a:t>
            </a:r>
            <a:r>
              <a:rPr kumimoji="1" lang="zh-CN" altLang="en-US" sz="3600" dirty="0" smtClean="0">
                <a:solidFill>
                  <a:srgbClr val="D9D9D9"/>
                </a:solidFill>
              </a:rPr>
              <a:t>去</a:t>
            </a:r>
            <a:r>
              <a:rPr kumimoji="1" lang="en-US" altLang="zh-CN" sz="3600" dirty="0" smtClean="0">
                <a:solidFill>
                  <a:srgbClr val="D9D9D9"/>
                </a:solidFill>
              </a:rPr>
              <a:t>IOE”</a:t>
            </a:r>
            <a:r>
              <a:rPr kumimoji="1" lang="zh-CN" altLang="en-US" sz="3600" dirty="0" smtClean="0">
                <a:solidFill>
                  <a:srgbClr val="D9D9D9"/>
                </a:solidFill>
              </a:rPr>
              <a:t>的难点</a:t>
            </a:r>
            <a:endParaRPr kumimoji="1" lang="en-US" altLang="zh-CN" sz="3600" dirty="0" smtClean="0">
              <a:solidFill>
                <a:srgbClr val="D9D9D9"/>
              </a:solidFill>
            </a:endParaRPr>
          </a:p>
          <a:p>
            <a:r>
              <a:rPr kumimoji="1" lang="zh-CN" altLang="en-US" sz="3600" dirty="0" smtClean="0">
                <a:solidFill>
                  <a:srgbClr val="D9D9D9"/>
                </a:solidFill>
              </a:rPr>
              <a:t>阿里</a:t>
            </a:r>
            <a:r>
              <a:rPr kumimoji="1" lang="en-US" altLang="zh-CN" sz="3600" dirty="0" smtClean="0">
                <a:solidFill>
                  <a:srgbClr val="D9D9D9"/>
                </a:solidFill>
              </a:rPr>
              <a:t>“</a:t>
            </a:r>
            <a:r>
              <a:rPr kumimoji="1" lang="zh-CN" altLang="en-US" sz="3600" dirty="0" smtClean="0">
                <a:solidFill>
                  <a:srgbClr val="D9D9D9"/>
                </a:solidFill>
              </a:rPr>
              <a:t>去</a:t>
            </a:r>
            <a:r>
              <a:rPr kumimoji="1" lang="en-US" altLang="zh-CN" sz="3600" dirty="0" smtClean="0">
                <a:solidFill>
                  <a:srgbClr val="D9D9D9"/>
                </a:solidFill>
              </a:rPr>
              <a:t>IOE”</a:t>
            </a:r>
            <a:r>
              <a:rPr kumimoji="1" lang="zh-CN" altLang="en-US" sz="3600" dirty="0" smtClean="0">
                <a:solidFill>
                  <a:srgbClr val="D9D9D9"/>
                </a:solidFill>
              </a:rPr>
              <a:t>的技术</a:t>
            </a:r>
            <a:endParaRPr kumimoji="1" lang="zh-CN" altLang="en-US" sz="3600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6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sz="3600" b="1" dirty="0" smtClean="0"/>
              <a:t>垂直中心化</a:t>
            </a:r>
            <a:endParaRPr kumimoji="1" lang="zh-CN" altLang="en-US" sz="3600" b="1" dirty="0"/>
          </a:p>
        </p:txBody>
      </p:sp>
      <p:grpSp>
        <p:nvGrpSpPr>
          <p:cNvPr id="43" name="组 42"/>
          <p:cNvGrpSpPr/>
          <p:nvPr/>
        </p:nvGrpSpPr>
        <p:grpSpPr>
          <a:xfrm>
            <a:off x="467544" y="4149080"/>
            <a:ext cx="8136904" cy="2520280"/>
            <a:chOff x="827584" y="4224536"/>
            <a:chExt cx="7416824" cy="2012776"/>
          </a:xfrm>
        </p:grpSpPr>
        <p:sp>
          <p:nvSpPr>
            <p:cNvPr id="5" name="圆柱形 9"/>
            <p:cNvSpPr>
              <a:spLocks noChangeArrowheads="1"/>
            </p:cNvSpPr>
            <p:nvPr/>
          </p:nvSpPr>
          <p:spPr bwMode="auto">
            <a:xfrm>
              <a:off x="827584" y="4224536"/>
              <a:ext cx="504056" cy="576064"/>
            </a:xfrm>
            <a:prstGeom prst="can">
              <a:avLst>
                <a:gd name="adj" fmla="val 25002"/>
              </a:avLst>
            </a:prstGeom>
            <a:solidFill>
              <a:srgbClr val="2D2D8A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zh-CN" altLang="en-US" sz="1600" dirty="0" smtClean="0">
                  <a:solidFill>
                    <a:srgbClr val="FFFFFF"/>
                  </a:solidFill>
                  <a:latin typeface="+mn-ea"/>
                </a:rPr>
                <a:t>商品</a:t>
              </a:r>
              <a:endParaRPr lang="en-US" altLang="zh-CN" sz="16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" name="圆柱形 9"/>
            <p:cNvSpPr>
              <a:spLocks noChangeArrowheads="1"/>
            </p:cNvSpPr>
            <p:nvPr/>
          </p:nvSpPr>
          <p:spPr bwMode="auto">
            <a:xfrm>
              <a:off x="2411760" y="4224536"/>
              <a:ext cx="504056" cy="576064"/>
            </a:xfrm>
            <a:prstGeom prst="can">
              <a:avLst>
                <a:gd name="adj" fmla="val 25002"/>
              </a:avLst>
            </a:prstGeom>
            <a:solidFill>
              <a:srgbClr val="2D2D8A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zh-CN" altLang="en-US" sz="1600" dirty="0" smtClean="0">
                  <a:solidFill>
                    <a:srgbClr val="FFFFFF"/>
                  </a:solidFill>
                  <a:latin typeface="+mn-ea"/>
                </a:rPr>
                <a:t>交易</a:t>
              </a:r>
              <a:endParaRPr lang="en-US" altLang="zh-CN" sz="16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" name="圆柱形 9"/>
            <p:cNvSpPr>
              <a:spLocks noChangeArrowheads="1"/>
            </p:cNvSpPr>
            <p:nvPr/>
          </p:nvSpPr>
          <p:spPr bwMode="auto">
            <a:xfrm>
              <a:off x="1619672" y="4224536"/>
              <a:ext cx="504056" cy="576064"/>
            </a:xfrm>
            <a:prstGeom prst="can">
              <a:avLst>
                <a:gd name="adj" fmla="val 25002"/>
              </a:avLst>
            </a:prstGeom>
            <a:solidFill>
              <a:srgbClr val="2D2D8A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zh-CN" altLang="en-US" sz="1600" dirty="0" smtClean="0">
                  <a:solidFill>
                    <a:srgbClr val="FFFFFF"/>
                  </a:solidFill>
                  <a:latin typeface="+mn-ea"/>
                </a:rPr>
                <a:t>用户</a:t>
              </a:r>
              <a:endParaRPr lang="en-US" altLang="zh-CN" sz="16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8" name="圆柱形 9"/>
            <p:cNvSpPr>
              <a:spLocks noChangeArrowheads="1"/>
            </p:cNvSpPr>
            <p:nvPr/>
          </p:nvSpPr>
          <p:spPr bwMode="auto">
            <a:xfrm>
              <a:off x="3203848" y="4224536"/>
              <a:ext cx="504056" cy="576064"/>
            </a:xfrm>
            <a:prstGeom prst="can">
              <a:avLst>
                <a:gd name="adj" fmla="val 25002"/>
              </a:avLst>
            </a:prstGeom>
            <a:solidFill>
              <a:srgbClr val="2D2D8A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zh-CN" altLang="en-US" sz="1600" dirty="0" smtClean="0">
                  <a:solidFill>
                    <a:srgbClr val="FFFFFF"/>
                  </a:solidFill>
                  <a:latin typeface="+mn-ea"/>
                </a:rPr>
                <a:t>店铺</a:t>
              </a:r>
              <a:endParaRPr lang="en-US" altLang="zh-CN" sz="16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9" name="圆柱形 9"/>
            <p:cNvSpPr>
              <a:spLocks noChangeArrowheads="1"/>
            </p:cNvSpPr>
            <p:nvPr/>
          </p:nvSpPr>
          <p:spPr bwMode="auto">
            <a:xfrm>
              <a:off x="3995936" y="4224536"/>
              <a:ext cx="504056" cy="576064"/>
            </a:xfrm>
            <a:prstGeom prst="can">
              <a:avLst>
                <a:gd name="adj" fmla="val 25002"/>
              </a:avLst>
            </a:prstGeom>
            <a:solidFill>
              <a:srgbClr val="2D2D8A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zh-CN" altLang="en-US" sz="1600" dirty="0" smtClean="0">
                  <a:solidFill>
                    <a:srgbClr val="FFFFFF"/>
                  </a:solidFill>
                  <a:latin typeface="+mn-ea"/>
                </a:rPr>
                <a:t>评价</a:t>
              </a:r>
              <a:endParaRPr lang="en-US" altLang="zh-CN" sz="16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0" name="圆柱形 9"/>
            <p:cNvSpPr>
              <a:spLocks noChangeArrowheads="1"/>
            </p:cNvSpPr>
            <p:nvPr/>
          </p:nvSpPr>
          <p:spPr bwMode="auto">
            <a:xfrm>
              <a:off x="7020272" y="4224536"/>
              <a:ext cx="504056" cy="576064"/>
            </a:xfrm>
            <a:prstGeom prst="can">
              <a:avLst>
                <a:gd name="adj" fmla="val 25002"/>
              </a:avLst>
            </a:prstGeom>
            <a:solidFill>
              <a:srgbClr val="2D2D8A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zh-CN" altLang="en-US" sz="1600" dirty="0" smtClean="0">
                  <a:solidFill>
                    <a:srgbClr val="FFFFFF"/>
                  </a:solidFill>
                  <a:latin typeface="+mn-ea"/>
                </a:rPr>
                <a:t>机彩</a:t>
              </a:r>
              <a:endParaRPr lang="en-US" altLang="zh-CN" sz="16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1" name="圆柱形 9"/>
            <p:cNvSpPr>
              <a:spLocks noChangeArrowheads="1"/>
            </p:cNvSpPr>
            <p:nvPr/>
          </p:nvSpPr>
          <p:spPr bwMode="auto">
            <a:xfrm>
              <a:off x="7740352" y="4224536"/>
              <a:ext cx="504056" cy="576064"/>
            </a:xfrm>
            <a:prstGeom prst="can">
              <a:avLst>
                <a:gd name="adj" fmla="val 25002"/>
              </a:avLst>
            </a:prstGeom>
            <a:solidFill>
              <a:srgbClr val="2D2D8A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zh-CN" altLang="en-US" sz="1600" dirty="0" smtClean="0">
                  <a:solidFill>
                    <a:srgbClr val="FFFFFF"/>
                  </a:solidFill>
                  <a:latin typeface="+mn-ea"/>
                </a:rPr>
                <a:t>收藏</a:t>
              </a:r>
              <a:endParaRPr lang="en-US" altLang="zh-CN" sz="16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2" name="圆柱形 9"/>
            <p:cNvSpPr>
              <a:spLocks noChangeArrowheads="1"/>
            </p:cNvSpPr>
            <p:nvPr/>
          </p:nvSpPr>
          <p:spPr bwMode="auto">
            <a:xfrm>
              <a:off x="4698811" y="4224536"/>
              <a:ext cx="657630" cy="576064"/>
            </a:xfrm>
            <a:prstGeom prst="can">
              <a:avLst>
                <a:gd name="adj" fmla="val 25002"/>
              </a:avLst>
            </a:prstGeom>
            <a:solidFill>
              <a:srgbClr val="2D2D8A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zh-CN" sz="1600" dirty="0" smtClean="0">
                  <a:solidFill>
                    <a:srgbClr val="FFFFFF"/>
                  </a:solidFill>
                  <a:latin typeface="+mn-ea"/>
                </a:rPr>
                <a:t>heart</a:t>
              </a:r>
              <a:endParaRPr lang="en-US" altLang="zh-CN" sz="16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3" name="圆柱形 9"/>
            <p:cNvSpPr>
              <a:spLocks noChangeArrowheads="1"/>
            </p:cNvSpPr>
            <p:nvPr/>
          </p:nvSpPr>
          <p:spPr bwMode="auto">
            <a:xfrm>
              <a:off x="5553348" y="4224536"/>
              <a:ext cx="596455" cy="576064"/>
            </a:xfrm>
            <a:prstGeom prst="can">
              <a:avLst>
                <a:gd name="adj" fmla="val 25002"/>
              </a:avLst>
            </a:prstGeom>
            <a:solidFill>
              <a:srgbClr val="2D2D8A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zh-CN" sz="1600" dirty="0" err="1" smtClean="0">
                  <a:solidFill>
                    <a:srgbClr val="FFFFFF"/>
                  </a:solidFill>
                  <a:latin typeface="+mn-ea"/>
                </a:rPr>
                <a:t>misc</a:t>
              </a:r>
              <a:endParaRPr lang="en-US" altLang="zh-CN" sz="16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4" name="圆柱形 9"/>
            <p:cNvSpPr>
              <a:spLocks noChangeArrowheads="1"/>
            </p:cNvSpPr>
            <p:nvPr/>
          </p:nvSpPr>
          <p:spPr bwMode="auto">
            <a:xfrm>
              <a:off x="6300192" y="4224536"/>
              <a:ext cx="504056" cy="576064"/>
            </a:xfrm>
            <a:prstGeom prst="can">
              <a:avLst>
                <a:gd name="adj" fmla="val 25002"/>
              </a:avLst>
            </a:prstGeom>
            <a:solidFill>
              <a:srgbClr val="2D2D8A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zh-CN" sz="1600" dirty="0" err="1" smtClean="0">
                  <a:solidFill>
                    <a:srgbClr val="FFFFFF"/>
                  </a:solidFill>
                  <a:latin typeface="+mn-ea"/>
                </a:rPr>
                <a:t>crm</a:t>
              </a:r>
              <a:endParaRPr lang="en-US" altLang="zh-CN" sz="16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5" name="圆柱形 22"/>
            <p:cNvSpPr>
              <a:spLocks noChangeArrowheads="1"/>
            </p:cNvSpPr>
            <p:nvPr/>
          </p:nvSpPr>
          <p:spPr bwMode="auto">
            <a:xfrm>
              <a:off x="1547664" y="5304656"/>
              <a:ext cx="2304256" cy="932656"/>
            </a:xfrm>
            <a:prstGeom prst="can">
              <a:avLst>
                <a:gd name="adj" fmla="val 25000"/>
              </a:avLst>
            </a:prstGeom>
            <a:solidFill>
              <a:srgbClr val="2D2D8A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lt1"/>
                  </a:solidFill>
                  <a:latin typeface="+mn-ea"/>
                  <a:cs typeface="+mn-cs"/>
                </a:rPr>
                <a:t>DMX4-</a:t>
              </a:r>
              <a:r>
                <a:rPr lang="en-US" altLang="zh-CN" sz="1600" dirty="0" smtClean="0">
                  <a:solidFill>
                    <a:schemeClr val="lt1"/>
                  </a:solidFill>
                  <a:latin typeface="+mn-ea"/>
                  <a:cs typeface="+mn-cs"/>
                </a:rPr>
                <a:t>CM2</a:t>
              </a:r>
              <a:endParaRPr lang="en-US" altLang="zh-CN" sz="1600" dirty="0">
                <a:solidFill>
                  <a:schemeClr val="lt1"/>
                </a:solidFill>
                <a:latin typeface="+mn-ea"/>
                <a:cs typeface="+mn-cs"/>
              </a:endParaRPr>
            </a:p>
          </p:txBody>
        </p:sp>
        <p:sp>
          <p:nvSpPr>
            <p:cNvPr id="17" name="圆柱形 22"/>
            <p:cNvSpPr>
              <a:spLocks noChangeArrowheads="1"/>
            </p:cNvSpPr>
            <p:nvPr/>
          </p:nvSpPr>
          <p:spPr bwMode="auto">
            <a:xfrm>
              <a:off x="5436096" y="5301208"/>
              <a:ext cx="2304256" cy="932656"/>
            </a:xfrm>
            <a:prstGeom prst="can">
              <a:avLst>
                <a:gd name="adj" fmla="val 25000"/>
              </a:avLst>
            </a:prstGeom>
            <a:solidFill>
              <a:srgbClr val="2D2D8A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lt1"/>
                  </a:solidFill>
                  <a:latin typeface="+mn-ea"/>
                  <a:cs typeface="+mn-cs"/>
                </a:rPr>
                <a:t>DMX4-</a:t>
              </a:r>
              <a:r>
                <a:rPr lang="en-US" altLang="zh-CN" sz="1600" dirty="0" smtClean="0">
                  <a:solidFill>
                    <a:schemeClr val="lt1"/>
                  </a:solidFill>
                  <a:latin typeface="+mn-ea"/>
                  <a:cs typeface="+mn-cs"/>
                </a:rPr>
                <a:t>CM3</a:t>
              </a:r>
              <a:endParaRPr lang="en-US" altLang="zh-CN" sz="1600" dirty="0">
                <a:solidFill>
                  <a:schemeClr val="lt1"/>
                </a:solidFill>
                <a:latin typeface="+mn-ea"/>
                <a:cs typeface="+mn-cs"/>
              </a:endParaRPr>
            </a:p>
          </p:txBody>
        </p:sp>
        <p:cxnSp>
          <p:nvCxnSpPr>
            <p:cNvPr id="18" name="直接箭头连接符 29"/>
            <p:cNvCxnSpPr>
              <a:endCxn id="15" idx="1"/>
            </p:cNvCxnSpPr>
            <p:nvPr/>
          </p:nvCxnSpPr>
          <p:spPr>
            <a:xfrm>
              <a:off x="1043608" y="4797152"/>
              <a:ext cx="1656184" cy="507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9"/>
            <p:cNvCxnSpPr>
              <a:endCxn id="15" idx="1"/>
            </p:cNvCxnSpPr>
            <p:nvPr/>
          </p:nvCxnSpPr>
          <p:spPr>
            <a:xfrm>
              <a:off x="1907704" y="4797152"/>
              <a:ext cx="792088" cy="507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9"/>
            <p:cNvCxnSpPr>
              <a:endCxn id="15" idx="1"/>
            </p:cNvCxnSpPr>
            <p:nvPr/>
          </p:nvCxnSpPr>
          <p:spPr>
            <a:xfrm>
              <a:off x="2699792" y="4797152"/>
              <a:ext cx="0" cy="507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9"/>
            <p:cNvCxnSpPr>
              <a:endCxn id="15" idx="1"/>
            </p:cNvCxnSpPr>
            <p:nvPr/>
          </p:nvCxnSpPr>
          <p:spPr>
            <a:xfrm flipH="1">
              <a:off x="2699792" y="4797152"/>
              <a:ext cx="720080" cy="507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9"/>
            <p:cNvCxnSpPr>
              <a:endCxn id="15" idx="1"/>
            </p:cNvCxnSpPr>
            <p:nvPr/>
          </p:nvCxnSpPr>
          <p:spPr>
            <a:xfrm flipH="1">
              <a:off x="2699792" y="4797152"/>
              <a:ext cx="1512168" cy="507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7" idx="1"/>
            </p:cNvCxnSpPr>
            <p:nvPr/>
          </p:nvCxnSpPr>
          <p:spPr>
            <a:xfrm>
              <a:off x="5148064" y="4797152"/>
              <a:ext cx="1440160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29"/>
            <p:cNvCxnSpPr>
              <a:endCxn id="17" idx="1"/>
            </p:cNvCxnSpPr>
            <p:nvPr/>
          </p:nvCxnSpPr>
          <p:spPr>
            <a:xfrm>
              <a:off x="5940152" y="4797152"/>
              <a:ext cx="648072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29"/>
            <p:cNvCxnSpPr>
              <a:stCxn id="14" idx="3"/>
              <a:endCxn id="17" idx="1"/>
            </p:cNvCxnSpPr>
            <p:nvPr/>
          </p:nvCxnSpPr>
          <p:spPr>
            <a:xfrm>
              <a:off x="6552220" y="4800600"/>
              <a:ext cx="36004" cy="5006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29"/>
            <p:cNvCxnSpPr>
              <a:endCxn id="17" idx="1"/>
            </p:cNvCxnSpPr>
            <p:nvPr/>
          </p:nvCxnSpPr>
          <p:spPr>
            <a:xfrm flipH="1">
              <a:off x="6588224" y="4797152"/>
              <a:ext cx="648072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29"/>
            <p:cNvCxnSpPr>
              <a:endCxn id="17" idx="1"/>
            </p:cNvCxnSpPr>
            <p:nvPr/>
          </p:nvCxnSpPr>
          <p:spPr>
            <a:xfrm flipH="1">
              <a:off x="6588224" y="4797152"/>
              <a:ext cx="1440160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745232" y="1412776"/>
            <a:ext cx="3394720" cy="2620887"/>
          </a:xfrm>
        </p:spPr>
        <p:txBody>
          <a:bodyPr>
            <a:normAutofit/>
          </a:bodyPr>
          <a:lstStyle/>
          <a:p>
            <a:r>
              <a:rPr kumimoji="1" lang="en-US" altLang="zh-CN" sz="1800" dirty="0"/>
              <a:t>App</a:t>
            </a:r>
            <a:r>
              <a:rPr kumimoji="1" lang="zh-CN" altLang="en-US" sz="1800" dirty="0" smtClean="0"/>
              <a:t>提供中心化服务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分离核心关联查询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垂直化核心表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接口读写分离</a:t>
            </a:r>
            <a:endParaRPr kumimoji="1" lang="en-US" altLang="zh-CN" sz="1800" dirty="0"/>
          </a:p>
          <a:p>
            <a:r>
              <a:rPr kumimoji="1" lang="zh-CN" altLang="en-US" sz="1800" dirty="0"/>
              <a:t>大面积使用缓存</a:t>
            </a:r>
            <a:endParaRPr kumimoji="1" lang="en-US" altLang="zh-CN" sz="1800" dirty="0"/>
          </a:p>
          <a:p>
            <a:r>
              <a:rPr kumimoji="1" lang="zh-CN" altLang="en-US" sz="1800" dirty="0" smtClean="0"/>
              <a:t>热点改造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冗余核心字段</a:t>
            </a:r>
            <a:endParaRPr kumimoji="1" lang="en-US" altLang="zh-CN" sz="1800" dirty="0" smtClean="0"/>
          </a:p>
        </p:txBody>
      </p:sp>
      <p:sp>
        <p:nvSpPr>
          <p:cNvPr id="44" name="内容占位符 2"/>
          <p:cNvSpPr txBox="1">
            <a:spLocks/>
          </p:cNvSpPr>
          <p:nvPr/>
        </p:nvSpPr>
        <p:spPr>
          <a:xfrm>
            <a:off x="6084168" y="1340768"/>
            <a:ext cx="2304256" cy="25202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²"/>
            </a:pPr>
            <a:r>
              <a:rPr kumimoji="1" lang="zh-CN" altLang="en-US" sz="1800" dirty="0" smtClean="0"/>
              <a:t>缓存命中率</a:t>
            </a:r>
            <a:endParaRPr kumimoji="1" lang="en-US" altLang="zh-CN" sz="1800" dirty="0" smtClean="0"/>
          </a:p>
          <a:p>
            <a:pPr>
              <a:buFont typeface="Wingdings" charset="2"/>
              <a:buChar char="²"/>
            </a:pPr>
            <a:r>
              <a:rPr kumimoji="1" lang="zh-CN" altLang="en-US" sz="1800" dirty="0" smtClean="0"/>
              <a:t>随机</a:t>
            </a:r>
            <a:r>
              <a:rPr kumimoji="1" lang="en-US" altLang="zh-CN" sz="1800" dirty="0" smtClean="0"/>
              <a:t>IO</a:t>
            </a:r>
            <a:r>
              <a:rPr kumimoji="1" lang="zh-CN" altLang="en-US" sz="1800" dirty="0" smtClean="0"/>
              <a:t>写</a:t>
            </a:r>
            <a:endParaRPr kumimoji="1" lang="en-US" altLang="zh-CN" sz="1800" dirty="0" smtClean="0"/>
          </a:p>
          <a:p>
            <a:pPr>
              <a:buFont typeface="Wingdings" charset="2"/>
              <a:buChar char="²"/>
            </a:pPr>
            <a:r>
              <a:rPr kumimoji="1" lang="zh-CN" altLang="en-US" sz="1800" dirty="0" smtClean="0"/>
              <a:t>整库宕机</a:t>
            </a:r>
            <a:endParaRPr kumimoji="1" lang="en-US" altLang="zh-CN" sz="1800" dirty="0" smtClean="0"/>
          </a:p>
          <a:p>
            <a:pPr>
              <a:buFont typeface="Wingdings" charset="2"/>
              <a:buChar char="²"/>
            </a:pPr>
            <a:r>
              <a:rPr kumimoji="1" lang="zh-CN" altLang="en-US" sz="1800" dirty="0" smtClean="0"/>
              <a:t>容灾切换</a:t>
            </a:r>
            <a:endParaRPr kumimoji="1" lang="en-US" altLang="zh-CN" sz="1800" dirty="0" smtClean="0"/>
          </a:p>
          <a:p>
            <a:pPr>
              <a:buFont typeface="Wingdings" charset="2"/>
              <a:buChar char="²"/>
            </a:pPr>
            <a:r>
              <a:rPr kumimoji="1" lang="zh-CN" altLang="en-US" sz="1800" dirty="0" smtClean="0"/>
              <a:t>技术把控力</a:t>
            </a:r>
            <a:endParaRPr kumimoji="1" lang="en-US" altLang="zh-CN" sz="1800" dirty="0" smtClean="0"/>
          </a:p>
          <a:p>
            <a:pPr>
              <a:buFont typeface="Wingdings" charset="2"/>
              <a:buChar char="²"/>
            </a:pPr>
            <a:r>
              <a:rPr kumimoji="1" lang="zh-CN" altLang="en-US" sz="1800" dirty="0" smtClean="0"/>
              <a:t>成本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5224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3600" b="1" dirty="0" smtClean="0"/>
              <a:t>去</a:t>
            </a:r>
            <a:r>
              <a:rPr lang="zh-CN" altLang="en-US" sz="3600" b="1" dirty="0"/>
              <a:t>“</a:t>
            </a:r>
            <a:r>
              <a:rPr lang="en-US" altLang="zh-CN" sz="3600" b="1" dirty="0" smtClean="0"/>
              <a:t>IOE”</a:t>
            </a:r>
            <a:r>
              <a:rPr lang="zh-CN" altLang="en-US" sz="3600" b="1" dirty="0" smtClean="0"/>
              <a:t>背后原因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成本</a:t>
            </a:r>
            <a:endParaRPr lang="en-US" altLang="zh-CN" sz="2800" dirty="0" smtClean="0"/>
          </a:p>
          <a:p>
            <a:r>
              <a:rPr lang="zh-CN" altLang="en-US" sz="2800" dirty="0" smtClean="0"/>
              <a:t>集中式的严重制约</a:t>
            </a:r>
            <a:endParaRPr lang="en-US" altLang="zh-CN" sz="2800" dirty="0"/>
          </a:p>
          <a:p>
            <a:r>
              <a:rPr lang="zh-CN" altLang="en-US" sz="2800" dirty="0" smtClean="0"/>
              <a:t>技术把控力降低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710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sz="3600" b="1" dirty="0" smtClean="0"/>
              <a:t>大纲</a:t>
            </a:r>
            <a:endParaRPr kumimoji="1"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chemeClr val="bg1">
                    <a:lumMod val="85000"/>
                  </a:schemeClr>
                </a:solidFill>
              </a:rPr>
              <a:t>阿里“去</a:t>
            </a:r>
            <a:r>
              <a:rPr kumimoji="1" lang="en-US" altLang="zh-CN" sz="3600" dirty="0">
                <a:solidFill>
                  <a:schemeClr val="bg1">
                    <a:lumMod val="85000"/>
                  </a:schemeClr>
                </a:solidFill>
              </a:rPr>
              <a:t>IOE</a:t>
            </a:r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”的历</a:t>
            </a:r>
            <a:r>
              <a:rPr kumimoji="1" lang="zh-CN" altLang="en-US" sz="3600" dirty="0">
                <a:solidFill>
                  <a:schemeClr val="bg1">
                    <a:lumMod val="85000"/>
                  </a:schemeClr>
                </a:solidFill>
              </a:rPr>
              <a:t>程</a:t>
            </a:r>
            <a:endParaRPr kumimoji="1" lang="en-US" altLang="zh-CN" sz="3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阿里“去</a:t>
            </a:r>
            <a:r>
              <a:rPr kumimoji="1" lang="en-US" altLang="zh-CN" sz="3600" dirty="0" smtClean="0">
                <a:solidFill>
                  <a:schemeClr val="bg1">
                    <a:lumMod val="85000"/>
                  </a:schemeClr>
                </a:solidFill>
              </a:rPr>
              <a:t>IOE</a:t>
            </a:r>
            <a:r>
              <a:rPr kumimoji="1" lang="zh-CN" altLang="en-US" sz="3600" dirty="0" smtClean="0">
                <a:solidFill>
                  <a:schemeClr val="bg1">
                    <a:lumMod val="85000"/>
                  </a:schemeClr>
                </a:solidFill>
              </a:rPr>
              <a:t>”的背景</a:t>
            </a:r>
            <a:endParaRPr kumimoji="1" lang="en-US" altLang="zh-CN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zh-CN" altLang="en-US" sz="3600" dirty="0" smtClean="0">
                <a:solidFill>
                  <a:srgbClr val="FF0000"/>
                </a:solidFill>
              </a:rPr>
              <a:t>阿里</a:t>
            </a:r>
            <a:r>
              <a:rPr kumimoji="1" lang="en-US" altLang="zh-CN" sz="3600" dirty="0" smtClean="0">
                <a:solidFill>
                  <a:srgbClr val="FF0000"/>
                </a:solidFill>
              </a:rPr>
              <a:t>“</a:t>
            </a:r>
            <a:r>
              <a:rPr kumimoji="1" lang="zh-CN" altLang="en-US" sz="3600" dirty="0" smtClean="0">
                <a:solidFill>
                  <a:srgbClr val="FF0000"/>
                </a:solidFill>
              </a:rPr>
              <a:t>去</a:t>
            </a:r>
            <a:r>
              <a:rPr kumimoji="1" lang="en-US" altLang="zh-CN" sz="3600" dirty="0" smtClean="0">
                <a:solidFill>
                  <a:srgbClr val="FF0000"/>
                </a:solidFill>
              </a:rPr>
              <a:t>IOE”</a:t>
            </a:r>
            <a:r>
              <a:rPr kumimoji="1" lang="zh-CN" altLang="en-US" sz="3600" dirty="0" smtClean="0">
                <a:solidFill>
                  <a:srgbClr val="FF0000"/>
                </a:solidFill>
              </a:rPr>
              <a:t>的难点</a:t>
            </a:r>
            <a:endParaRPr kumimoji="1" lang="en-US" altLang="zh-CN" sz="3600" dirty="0" smtClean="0">
              <a:solidFill>
                <a:srgbClr val="FF0000"/>
              </a:solidFill>
            </a:endParaRPr>
          </a:p>
          <a:p>
            <a:r>
              <a:rPr kumimoji="1" lang="zh-CN" altLang="en-US" sz="3600" dirty="0" smtClean="0">
                <a:solidFill>
                  <a:srgbClr val="D9D9D9"/>
                </a:solidFill>
              </a:rPr>
              <a:t>阿里</a:t>
            </a:r>
            <a:r>
              <a:rPr kumimoji="1" lang="en-US" altLang="zh-CN" sz="3600" dirty="0" smtClean="0">
                <a:solidFill>
                  <a:srgbClr val="D9D9D9"/>
                </a:solidFill>
              </a:rPr>
              <a:t>“</a:t>
            </a:r>
            <a:r>
              <a:rPr kumimoji="1" lang="zh-CN" altLang="en-US" sz="3600" dirty="0" smtClean="0">
                <a:solidFill>
                  <a:srgbClr val="D9D9D9"/>
                </a:solidFill>
              </a:rPr>
              <a:t>去</a:t>
            </a:r>
            <a:r>
              <a:rPr kumimoji="1" lang="en-US" altLang="zh-CN" sz="3600" dirty="0" smtClean="0">
                <a:solidFill>
                  <a:srgbClr val="D9D9D9"/>
                </a:solidFill>
              </a:rPr>
              <a:t>IOE”</a:t>
            </a:r>
            <a:r>
              <a:rPr kumimoji="1" lang="zh-CN" altLang="en-US" sz="3600" dirty="0" smtClean="0">
                <a:solidFill>
                  <a:srgbClr val="D9D9D9"/>
                </a:solidFill>
              </a:rPr>
              <a:t>的技术</a:t>
            </a:r>
            <a:endParaRPr kumimoji="1" lang="zh-CN" altLang="en-US" sz="3600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0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en-US" sz="3600" b="1" dirty="0" smtClean="0"/>
              <a:t>架构</a:t>
            </a:r>
            <a:r>
              <a:rPr kumimoji="1" lang="zh-CN" altLang="en-US" sz="3600" b="1" dirty="0" smtClean="0"/>
              <a:t>难点</a:t>
            </a:r>
            <a:endParaRPr kumimoji="1"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08512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/>
              <a:t>可用性</a:t>
            </a:r>
            <a:endParaRPr kumimoji="1" lang="en-US" altLang="zh-CN" sz="2800" b="1" dirty="0"/>
          </a:p>
          <a:p>
            <a:pPr lvl="1"/>
            <a:r>
              <a:rPr kumimoji="1" lang="zh-CN" altLang="en-US" sz="1600" dirty="0" smtClean="0"/>
              <a:t>小型机存储的高冗余机制，</a:t>
            </a:r>
            <a:r>
              <a:rPr kumimoji="1" lang="en-US" altLang="zh-CN" sz="1600" dirty="0" smtClean="0"/>
              <a:t>PC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MySQL</a:t>
            </a:r>
            <a:r>
              <a:rPr kumimoji="1" lang="zh-CN" altLang="en-US" sz="1600" dirty="0" smtClean="0"/>
              <a:t>能否做到</a:t>
            </a:r>
            <a:endParaRPr kumimoji="1" lang="en-US" altLang="zh-CN" sz="1600" dirty="0" smtClean="0"/>
          </a:p>
          <a:p>
            <a:r>
              <a:rPr kumimoji="1" lang="zh-CN" altLang="en-US" sz="2800" b="1" dirty="0" smtClean="0"/>
              <a:t>一致性</a:t>
            </a:r>
            <a:endParaRPr kumimoji="1" lang="en-US" altLang="zh-CN" sz="2800" b="1" dirty="0" smtClean="0"/>
          </a:p>
          <a:p>
            <a:pPr lvl="1"/>
            <a:r>
              <a:rPr kumimoji="1" lang="en-US" altLang="zh-CN" sz="1600" dirty="0" smtClean="0"/>
              <a:t>Oracle</a:t>
            </a:r>
            <a:r>
              <a:rPr kumimoji="1" lang="zh-CN" altLang="en-US" sz="1600" dirty="0" smtClean="0"/>
              <a:t>物理级别一致性，</a:t>
            </a:r>
            <a:r>
              <a:rPr kumimoji="1" lang="en-US" altLang="zh-CN" sz="1600" dirty="0" smtClean="0"/>
              <a:t>MySQL</a:t>
            </a:r>
            <a:r>
              <a:rPr kumimoji="1" lang="zh-CN" altLang="en-US" sz="1600" dirty="0" smtClean="0"/>
              <a:t>有没有问题（语句模式）</a:t>
            </a:r>
            <a:endParaRPr kumimoji="1" lang="en-US" altLang="zh-CN" sz="1600" dirty="0" smtClean="0"/>
          </a:p>
          <a:p>
            <a:r>
              <a:rPr kumimoji="1" lang="zh-CN" altLang="en-US" sz="2800" b="1" dirty="0" smtClean="0"/>
              <a:t>高性能</a:t>
            </a:r>
            <a:endParaRPr kumimoji="1" lang="en-US" altLang="zh-CN" sz="2800" b="1" dirty="0" smtClean="0"/>
          </a:p>
          <a:p>
            <a:pPr lvl="1"/>
            <a:r>
              <a:rPr kumimoji="1" lang="zh-CN" altLang="en-US" sz="1600" dirty="0"/>
              <a:t>高端存储的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能力很强，</a:t>
            </a:r>
            <a:r>
              <a:rPr kumimoji="1" lang="en-US" altLang="zh-CN" sz="1600" dirty="0"/>
              <a:t>PC</a:t>
            </a:r>
            <a:r>
              <a:rPr kumimoji="1" lang="zh-CN" altLang="en-US" sz="1600" dirty="0"/>
              <a:t>能否顶得过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MySQL</a:t>
            </a:r>
            <a:r>
              <a:rPr kumimoji="1" lang="zh-CN" altLang="en-US" sz="1600" dirty="0"/>
              <a:t>和</a:t>
            </a:r>
            <a:r>
              <a:rPr kumimoji="1" lang="en-US" altLang="zh-CN" sz="1600" dirty="0"/>
              <a:t>Oracle</a:t>
            </a:r>
            <a:r>
              <a:rPr kumimoji="1" lang="zh-CN" altLang="en-US" sz="1600" dirty="0"/>
              <a:t>对</a:t>
            </a:r>
            <a:r>
              <a:rPr kumimoji="1" lang="en-US" altLang="zh-CN" sz="1600" dirty="0"/>
              <a:t>SQL</a:t>
            </a:r>
            <a:r>
              <a:rPr kumimoji="1" lang="zh-CN" altLang="en-US" sz="1600" dirty="0"/>
              <a:t>的处理性能是否</a:t>
            </a:r>
            <a:r>
              <a:rPr kumimoji="1" lang="zh-CN" altLang="en-US" sz="1600" dirty="0" smtClean="0"/>
              <a:t>相同</a:t>
            </a:r>
            <a:endParaRPr kumimoji="1" lang="en-US" altLang="zh-CN" sz="1600" dirty="0" smtClean="0"/>
          </a:p>
          <a:p>
            <a:r>
              <a:rPr kumimoji="1" lang="zh-CN" altLang="en-US" sz="2800" b="1" dirty="0" smtClean="0"/>
              <a:t>扩展性</a:t>
            </a:r>
            <a:endParaRPr kumimoji="1" lang="en-US" altLang="zh-CN" sz="2800" b="1" dirty="0" smtClean="0"/>
          </a:p>
          <a:p>
            <a:pPr lvl="1"/>
            <a:r>
              <a:rPr kumimoji="1" lang="zh-CN" altLang="en-US" sz="1600" dirty="0" smtClean="0"/>
              <a:t>分多少库分</a:t>
            </a:r>
            <a:r>
              <a:rPr kumimoji="1" lang="zh-CN" altLang="en-US" sz="1600" dirty="0"/>
              <a:t>多少表，什么维度分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后期二次拆分如何更</a:t>
            </a:r>
            <a:r>
              <a:rPr kumimoji="1" lang="zh-CN" altLang="en-US" sz="1600" dirty="0" smtClean="0"/>
              <a:t>方便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22522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9244</TotalTime>
  <Words>774</Words>
  <Application>Microsoft Macintosh PowerPoint</Application>
  <PresentationFormat>全屏显示(4:3)</PresentationFormat>
  <Paragraphs>279</Paragraphs>
  <Slides>25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阿里“去IOE”实践</vt:lpstr>
      <vt:lpstr>关于我</vt:lpstr>
      <vt:lpstr>大纲</vt:lpstr>
      <vt:lpstr>历程</vt:lpstr>
      <vt:lpstr>大纲</vt:lpstr>
      <vt:lpstr>垂直中心化</vt:lpstr>
      <vt:lpstr>去“IOE”背后原因</vt:lpstr>
      <vt:lpstr>大纲</vt:lpstr>
      <vt:lpstr>架构难点</vt:lpstr>
      <vt:lpstr>实施难点</vt:lpstr>
      <vt:lpstr>大纲</vt:lpstr>
      <vt:lpstr>无缝升级</vt:lpstr>
      <vt:lpstr>数据复制</vt:lpstr>
      <vt:lpstr>实时数据流技术</vt:lpstr>
      <vt:lpstr>数据路由</vt:lpstr>
      <vt:lpstr>分布式数据库中间层</vt:lpstr>
      <vt:lpstr>高可用保障</vt:lpstr>
      <vt:lpstr>分布式事务</vt:lpstr>
      <vt:lpstr>分布式事务</vt:lpstr>
      <vt:lpstr>MySQL上主要工作点</vt:lpstr>
      <vt:lpstr>去IOE后整体架构</vt:lpstr>
      <vt:lpstr>规模化运维</vt:lpstr>
      <vt:lpstr>研发自助平台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Chen zhaoshang</cp:lastModifiedBy>
  <cp:revision>588</cp:revision>
  <dcterms:created xsi:type="dcterms:W3CDTF">2013-06-14T07:54:17Z</dcterms:created>
  <dcterms:modified xsi:type="dcterms:W3CDTF">2013-07-16T12:05:36Z</dcterms:modified>
</cp:coreProperties>
</file>