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74" r:id="rId4"/>
    <p:sldId id="262" r:id="rId5"/>
    <p:sldId id="263" r:id="rId6"/>
    <p:sldId id="264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9991-C636-4177-BE40-39DE33E55633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FA24-29EC-42FE-95BA-A50E66BF6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6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FA24-29EC-42FE-95BA-A50E66BF6A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3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FA24-29EC-42FE-95BA-A50E66BF6A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6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FA24-29EC-42FE-95BA-A50E66BF6A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6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9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6139" y="1988840"/>
            <a:ext cx="63401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DBFree</a:t>
            </a:r>
            <a:endParaRPr lang="en-US" altLang="zh-CN" sz="4000" b="1" dirty="0" smtClean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阿</a:t>
            </a:r>
            <a:r>
              <a:rPr lang="zh-CN" altLang="en-US" sz="4000" b="1" dirty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里数据库自动化运维平台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6" y="4509120"/>
            <a:ext cx="2564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旭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@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Alibaba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2013-07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扩容流程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408512"/>
            <a:ext cx="8964488" cy="1612776"/>
          </a:xfrm>
        </p:spPr>
        <p:txBody>
          <a:bodyPr/>
          <a:lstStyle/>
          <a:p>
            <a:pPr lvl="1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次扩容需要至少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进行至少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个环节的沟通，低效。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扩容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变更繁琐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，人工操作易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出错，耗时耗力。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9600" y="1980133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43200" y="1980133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DBA1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828800" y="220873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1903933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资源申请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105400" y="1980133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>
            <a:off x="4114800" y="22087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1599133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资源分配、环境部署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239000" y="1980133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  <a:endCxn id="12" idx="1"/>
          </p:cNvCxnSpPr>
          <p:nvPr/>
        </p:nvCxnSpPr>
        <p:spPr>
          <a:xfrm>
            <a:off x="6324600" y="2208733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599133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扩容备份恢复申请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315200" y="3123133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2" idx="2"/>
            <a:endCxn id="15" idx="0"/>
          </p:cNvCxnSpPr>
          <p:nvPr/>
        </p:nvCxnSpPr>
        <p:spPr>
          <a:xfrm>
            <a:off x="7924800" y="243733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1400" y="25252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完成验收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5" idx="1"/>
            <a:endCxn id="19" idx="3"/>
          </p:cNvCxnSpPr>
          <p:nvPr/>
        </p:nvCxnSpPr>
        <p:spPr>
          <a:xfrm flipH="1">
            <a:off x="5105400" y="3351733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733800" y="3123133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DBA1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9824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、线上扩容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33517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、下线老实例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1"/>
          </p:cNvCxnSpPr>
          <p:nvPr/>
        </p:nvCxnSpPr>
        <p:spPr>
          <a:xfrm flipH="1">
            <a:off x="2895600" y="335173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1800" y="301020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资源回收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2057400" y="3046933"/>
            <a:ext cx="838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1351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如何实现自动化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统一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、基础运维脚本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维变更抽象模块化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资源上下线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备份恢复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数据迁移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HA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外部系统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流程标准化、模块组合自动化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1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平台架构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任务、流程的配置、创建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后台调度运行系统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任务控制中心调度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任务运行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底层功能模块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负责原子性功能执行（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puppet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灰度发布）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7503" y="3489179"/>
            <a:ext cx="305332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任务控制中心调度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agent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474568" y="750752"/>
            <a:ext cx="1656184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2680" y="162824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任务生成和查询展现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92696"/>
            <a:ext cx="2113936" cy="93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直接箭头连接符 27"/>
          <p:cNvCxnSpPr>
            <a:stCxn id="6" idx="2"/>
            <a:endCxn id="33" idx="1"/>
          </p:cNvCxnSpPr>
          <p:nvPr/>
        </p:nvCxnSpPr>
        <p:spPr>
          <a:xfrm>
            <a:off x="4302660" y="1470832"/>
            <a:ext cx="0" cy="5061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磁盘 32"/>
          <p:cNvSpPr/>
          <p:nvPr/>
        </p:nvSpPr>
        <p:spPr>
          <a:xfrm>
            <a:off x="3690592" y="1977011"/>
            <a:ext cx="1224136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33" idx="3"/>
            <a:endCxn id="4" idx="0"/>
          </p:cNvCxnSpPr>
          <p:nvPr/>
        </p:nvCxnSpPr>
        <p:spPr>
          <a:xfrm>
            <a:off x="4302660" y="2625083"/>
            <a:ext cx="21508" cy="86409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29985" y="2586174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读取任务，生成任务计划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调度执行任务，顺序执行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对应的执行计划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619" y="1905003"/>
            <a:ext cx="1368152" cy="155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矩形 50"/>
          <p:cNvSpPr/>
          <p:nvPr/>
        </p:nvSpPr>
        <p:spPr>
          <a:xfrm>
            <a:off x="4799704" y="4984416"/>
            <a:ext cx="180020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52104" y="5136816"/>
            <a:ext cx="180020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04504" y="5289216"/>
            <a:ext cx="180020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56904" y="5441616"/>
            <a:ext cx="180020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18784" y="5577411"/>
            <a:ext cx="180020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任务运行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箭头连接符 60"/>
          <p:cNvCxnSpPr>
            <a:stCxn id="4" idx="2"/>
            <a:endCxn id="51" idx="0"/>
          </p:cNvCxnSpPr>
          <p:nvPr/>
        </p:nvCxnSpPr>
        <p:spPr>
          <a:xfrm>
            <a:off x="4324168" y="4137251"/>
            <a:ext cx="1375636" cy="84716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818384" y="4984416"/>
            <a:ext cx="1728192" cy="6395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外部系统接口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8" name="直接箭头连接符 77"/>
          <p:cNvCxnSpPr>
            <a:stCxn id="4" idx="2"/>
            <a:endCxn id="77" idx="0"/>
          </p:cNvCxnSpPr>
          <p:nvPr/>
        </p:nvCxnSpPr>
        <p:spPr>
          <a:xfrm flipH="1">
            <a:off x="2682480" y="4137251"/>
            <a:ext cx="1641688" cy="84716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18784" y="433070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发送任务执行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左大括号 84"/>
          <p:cNvSpPr/>
          <p:nvPr/>
        </p:nvSpPr>
        <p:spPr>
          <a:xfrm>
            <a:off x="6887692" y="3887910"/>
            <a:ext cx="360040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290992" y="39025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zh-CN" altLang="en-US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05508" y="43439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290992" y="47760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定时运行</a:t>
            </a:r>
            <a:endParaRPr lang="zh-CN" altLang="en-US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平台主要功能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资源自动分配部署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实例主机自动上下线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拆分、扩容和合并、收缩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水位分析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5842992" cy="11430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7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年加入淘宝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负责淘宝广告、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、商品、社区等业务线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经历阿里去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IOE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，推动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广告、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商品等业务从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的转变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目前关注数据库自动化运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维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博：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Orz_dba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扩容流程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如何实现自动化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平台架构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46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 -&gt; 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运维方式的转变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软硬件成本降低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机器实例数目增加，带来复杂的运维成本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36853"/>
              </p:ext>
            </p:extLst>
          </p:nvPr>
        </p:nvGraphicFramePr>
        <p:xfrm>
          <a:off x="971600" y="2310996"/>
          <a:ext cx="7056783" cy="248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61"/>
                <a:gridCol w="2352261"/>
                <a:gridCol w="2352261"/>
              </a:tblGrid>
              <a:tr h="406222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Oracle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50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小型机</a:t>
                      </a:r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存储 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PC Server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软硬件成本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管理方式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集中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分布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实例数量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少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多</a:t>
                      </a:r>
                      <a:endParaRPr lang="zh-CN" altLang="en-US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62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集群运维复杂度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  <a:endParaRPr lang="zh-CN" altLang="en-US" sz="2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9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现状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服务器：线上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2500+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，线下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500+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常见的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实例运维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业务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新项目新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初始化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主机硬件问题、过保下线、机房迁移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业务大促（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1111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）扩容支持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活动后，低水位机器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收缩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合并，多实例共用，实例迁移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–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重启，减少分配的实例资源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3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业务新项目新环境初始化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日常环境，创建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DB+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TDDL/DNS</a:t>
            </a:r>
          </a:p>
          <a:p>
            <a:pPr marL="91440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发布前：压力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评估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，环境（监控、告警、实例等）初始化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上环境，创建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TDDL/DNS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3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476672"/>
            <a:ext cx="8229600" cy="568863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主机硬件问题、过保下线、机房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迁移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一（替换备库实例）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备份恢复新备库，无延时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替换备库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下线问题过保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机器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场景二（替换主库实例）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备份恢复新备库，无延时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老的主备实例切换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下线问题过保机器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96336" y="1052736"/>
            <a:ext cx="144016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68344" y="6206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5940152" y="1196752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7884368" y="1196752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>
            <a:stCxn id="6" idx="4"/>
            <a:endCxn id="7" idx="2"/>
          </p:cNvCxnSpPr>
          <p:nvPr/>
        </p:nvCxnSpPr>
        <p:spPr>
          <a:xfrm>
            <a:off x="6804248" y="1700808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04248" y="1853208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磁盘 9"/>
          <p:cNvSpPr/>
          <p:nvPr/>
        </p:nvSpPr>
        <p:spPr>
          <a:xfrm>
            <a:off x="5940152" y="2636912"/>
            <a:ext cx="864096" cy="79208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10" idx="1"/>
            <a:endCxn id="6" idx="3"/>
          </p:cNvCxnSpPr>
          <p:nvPr/>
        </p:nvCxnSpPr>
        <p:spPr>
          <a:xfrm flipV="1">
            <a:off x="6372200" y="2204864"/>
            <a:ext cx="0" cy="43204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16216" y="2204864"/>
            <a:ext cx="0" cy="4320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52120" y="4086364"/>
            <a:ext cx="1440160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46624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5940152" y="430238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884368" y="4302388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15" idx="4"/>
            <a:endCxn id="16" idx="2"/>
          </p:cNvCxnSpPr>
          <p:nvPr/>
        </p:nvCxnSpPr>
        <p:spPr>
          <a:xfrm>
            <a:off x="6804248" y="4806444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04248" y="4958844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磁盘 18"/>
          <p:cNvSpPr/>
          <p:nvPr/>
        </p:nvSpPr>
        <p:spPr>
          <a:xfrm>
            <a:off x="7924564" y="5706544"/>
            <a:ext cx="864096" cy="72008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接箭头连接符 19"/>
          <p:cNvCxnSpPr>
            <a:stCxn id="19" idx="1"/>
            <a:endCxn id="25" idx="2"/>
          </p:cNvCxnSpPr>
          <p:nvPr/>
        </p:nvCxnSpPr>
        <p:spPr>
          <a:xfrm flipV="1">
            <a:off x="8356612" y="5319792"/>
            <a:ext cx="0" cy="386752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460432" y="5310500"/>
            <a:ext cx="0" cy="396044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36096" y="39237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2320" y="39237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0232" y="36264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主备实例切换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6768" y="4950460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M’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4560" y="4941168"/>
            <a:ext cx="63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 animBg="1"/>
      <p:bldP spid="14" grpId="0"/>
      <p:bldP spid="19" grpId="0" animBg="1"/>
      <p:bldP spid="23" grpId="0"/>
      <p:bldP spid="24" grpId="0"/>
      <p:bldP spid="24" grpId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4624"/>
            <a:ext cx="8229600" cy="338437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业务大促（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）扩容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场景一（读多写少）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添加备库，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均衡读流量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配置添加新备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场景二（读多写多）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：主备硬件升级，实例迁移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DB+TDDL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切换到新主备库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老主备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库下线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6084168" y="764704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084168" y="2204864"/>
            <a:ext cx="864096" cy="79208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8028384" y="764704"/>
            <a:ext cx="86409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>
            <a:stCxn id="5" idx="1"/>
            <a:endCxn id="4" idx="3"/>
          </p:cNvCxnSpPr>
          <p:nvPr/>
        </p:nvCxnSpPr>
        <p:spPr>
          <a:xfrm flipV="1">
            <a:off x="6516216" y="1844824"/>
            <a:ext cx="0" cy="3600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88632" y="3573016"/>
            <a:ext cx="3419872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6048672" y="4005064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7992888" y="4005064"/>
            <a:ext cx="864096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14" idx="4"/>
            <a:endCxn id="15" idx="2"/>
          </p:cNvCxnSpPr>
          <p:nvPr/>
        </p:nvCxnSpPr>
        <p:spPr>
          <a:xfrm>
            <a:off x="6912768" y="4509120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磁盘 16"/>
          <p:cNvSpPr/>
          <p:nvPr/>
        </p:nvSpPr>
        <p:spPr>
          <a:xfrm>
            <a:off x="8064896" y="5373216"/>
            <a:ext cx="864096" cy="10081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流程图: 磁盘 17"/>
          <p:cNvSpPr/>
          <p:nvPr/>
        </p:nvSpPr>
        <p:spPr>
          <a:xfrm>
            <a:off x="6048672" y="5373216"/>
            <a:ext cx="864096" cy="100811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17" idx="2"/>
            <a:endCxn id="18" idx="4"/>
          </p:cNvCxnSpPr>
          <p:nvPr/>
        </p:nvCxnSpPr>
        <p:spPr>
          <a:xfrm flipH="1">
            <a:off x="6912768" y="5877272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1"/>
            <a:endCxn id="14" idx="3"/>
          </p:cNvCxnSpPr>
          <p:nvPr/>
        </p:nvCxnSpPr>
        <p:spPr>
          <a:xfrm flipV="1">
            <a:off x="6480720" y="5013176"/>
            <a:ext cx="0" cy="3600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8632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912768" y="4661520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624736" y="5013176"/>
            <a:ext cx="0" cy="360040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12768" y="5733256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4128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60840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下线</a:t>
            </a:r>
            <a:endParaRPr lang="zh-CN" altLang="en-US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948264" y="1332384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948264" y="1484784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7" grpId="0" animBg="1"/>
      <p:bldP spid="18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04864"/>
            <a:ext cx="8229600" cy="4525963"/>
          </a:xfrm>
        </p:spPr>
        <p:txBody>
          <a:bodyPr/>
          <a:lstStyle/>
          <a:p>
            <a:pPr marL="914400" lvl="1" indent="-51435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：实例分库拆分迁移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主机实例资源申请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备份恢复新拆分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DB+TDDL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切换到新主备库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老拆分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4499992" y="620688"/>
            <a:ext cx="2016224" cy="20882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7596336" y="980728"/>
            <a:ext cx="136815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516216" y="1916832"/>
            <a:ext cx="108012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553127" y="1628800"/>
            <a:ext cx="10801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80012" y="1484784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4128" y="1484784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80012" y="1988840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24128" y="1988840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14" name="流程图: 磁盘 13"/>
          <p:cNvSpPr/>
          <p:nvPr/>
        </p:nvSpPr>
        <p:spPr>
          <a:xfrm>
            <a:off x="7740352" y="4545124"/>
            <a:ext cx="1224136" cy="133214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流程图: 磁盘 14"/>
          <p:cNvSpPr/>
          <p:nvPr/>
        </p:nvSpPr>
        <p:spPr>
          <a:xfrm>
            <a:off x="4499992" y="4185084"/>
            <a:ext cx="2016224" cy="205222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M’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14" idx="2"/>
            <a:endCxn id="15" idx="4"/>
          </p:cNvCxnSpPr>
          <p:nvPr/>
        </p:nvCxnSpPr>
        <p:spPr>
          <a:xfrm flipH="1">
            <a:off x="6516216" y="5211198"/>
            <a:ext cx="1224136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1"/>
            <a:endCxn id="4" idx="3"/>
          </p:cNvCxnSpPr>
          <p:nvPr/>
        </p:nvCxnSpPr>
        <p:spPr>
          <a:xfrm flipV="1">
            <a:off x="5508104" y="2708920"/>
            <a:ext cx="0" cy="147616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44008" y="5013176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88124" y="5013176"/>
            <a:ext cx="612068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44008" y="5517232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688124" y="5517232"/>
            <a:ext cx="61206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44008" y="1886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on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588224" y="5013176"/>
            <a:ext cx="1152128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88024" y="62280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60032" y="27809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read_only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off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70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31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712</Words>
  <Application>Microsoft Office PowerPoint</Application>
  <PresentationFormat>全屏显示(4:3)</PresentationFormat>
  <Paragraphs>184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个人简介</vt:lpstr>
      <vt:lpstr>目录</vt:lpstr>
      <vt:lpstr>背景</vt:lpstr>
      <vt:lpstr>现状</vt:lpstr>
      <vt:lpstr>PowerPoint 演示文稿</vt:lpstr>
      <vt:lpstr>PowerPoint 演示文稿</vt:lpstr>
      <vt:lpstr>PowerPoint 演示文稿</vt:lpstr>
      <vt:lpstr>PowerPoint 演示文稿</vt:lpstr>
      <vt:lpstr>扩容流程</vt:lpstr>
      <vt:lpstr>如何实现自动化</vt:lpstr>
      <vt:lpstr>平台架构</vt:lpstr>
      <vt:lpstr>PowerPoint 演示文稿</vt:lpstr>
      <vt:lpstr>平台主要功能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Sky123.Org</cp:lastModifiedBy>
  <cp:revision>147</cp:revision>
  <dcterms:created xsi:type="dcterms:W3CDTF">2013-06-14T07:54:17Z</dcterms:created>
  <dcterms:modified xsi:type="dcterms:W3CDTF">2013-07-12T13:31:45Z</dcterms:modified>
</cp:coreProperties>
</file>