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17" r:id="rId2"/>
    <p:sldId id="346" r:id="rId3"/>
    <p:sldId id="455" r:id="rId4"/>
    <p:sldId id="456" r:id="rId5"/>
    <p:sldId id="423" r:id="rId6"/>
    <p:sldId id="428" r:id="rId7"/>
    <p:sldId id="443" r:id="rId8"/>
    <p:sldId id="442" r:id="rId9"/>
    <p:sldId id="440" r:id="rId10"/>
    <p:sldId id="441" r:id="rId11"/>
    <p:sldId id="453" r:id="rId12"/>
    <p:sldId id="444" r:id="rId13"/>
    <p:sldId id="446" r:id="rId14"/>
    <p:sldId id="445" r:id="rId15"/>
    <p:sldId id="434" r:id="rId16"/>
    <p:sldId id="451" r:id="rId17"/>
    <p:sldId id="457"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50021"/>
    <a:srgbClr val="FF9966"/>
    <a:srgbClr val="FF9999"/>
    <a:srgbClr val="6280A1"/>
    <a:srgbClr val="FF5050"/>
    <a:srgbClr val="DDDDDD"/>
    <a:srgbClr val="FF3300"/>
    <a:srgbClr val="FBFBFB"/>
    <a:srgbClr val="000000"/>
    <a:srgbClr val="F7F7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86456" autoAdjust="0"/>
  </p:normalViewPr>
  <p:slideViewPr>
    <p:cSldViewPr>
      <p:cViewPr>
        <p:scale>
          <a:sx n="80" d="100"/>
          <a:sy n="80" d="100"/>
        </p:scale>
        <p:origin x="-888" y="312"/>
      </p:cViewPr>
      <p:guideLst>
        <p:guide orient="horz" pos="2160"/>
        <p:guide pos="3243"/>
      </p:guideLst>
    </p:cSldViewPr>
  </p:slideViewPr>
  <p:outlineViewPr>
    <p:cViewPr>
      <p:scale>
        <a:sx n="33" d="100"/>
        <a:sy n="33" d="100"/>
      </p:scale>
      <p:origin x="270" y="380592"/>
    </p:cViewPr>
  </p:outlineViewPr>
  <p:notesTextViewPr>
    <p:cViewPr>
      <p:scale>
        <a:sx n="100" d="100"/>
        <a:sy n="100" d="100"/>
      </p:scale>
      <p:origin x="0" y="0"/>
    </p:cViewPr>
  </p:notesTextViewPr>
  <p:sorterViewPr>
    <p:cViewPr>
      <p:scale>
        <a:sx n="66" d="100"/>
        <a:sy n="66" d="100"/>
      </p:scale>
      <p:origin x="0" y="2388"/>
    </p:cViewPr>
  </p:sorterViewPr>
  <p:notesViewPr>
    <p:cSldViewPr>
      <p:cViewPr varScale="1">
        <p:scale>
          <a:sx n="51" d="100"/>
          <a:sy n="51" d="100"/>
        </p:scale>
        <p:origin x="-286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0C114-6977-4F6C-B25A-9B30176E9EF8}" type="datetimeFigureOut">
              <a:rPr lang="zh-CN" altLang="en-US" smtClean="0"/>
              <a:pPr/>
              <a:t>2013/7/12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91AD-5808-4CB5-9C8C-4874E2C8B03A}" type="slidenum">
              <a:rPr lang="zh-CN" altLang="en-US" smtClean="0"/>
              <a:pPr/>
              <a:t>‹#›</a:t>
            </a:fld>
            <a:endParaRPr lang="zh-CN" altLang="en-US"/>
          </a:p>
        </p:txBody>
      </p:sp>
    </p:spTree>
    <p:extLst>
      <p:ext uri="{BB962C8B-B14F-4D97-AF65-F5344CB8AC3E}">
        <p14:creationId xmlns:p14="http://schemas.microsoft.com/office/powerpoint/2010/main" xmlns="" val="66662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C3691AD-5808-4CB5-9C8C-4874E2C8B03A}"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7" name="组合 26"/>
          <p:cNvGrpSpPr/>
          <p:nvPr userDrawn="1"/>
        </p:nvGrpSpPr>
        <p:grpSpPr>
          <a:xfrm rot="2700000">
            <a:off x="5481715" y="1336468"/>
            <a:ext cx="5810657" cy="3350559"/>
            <a:chOff x="3220505" y="1819153"/>
            <a:chExt cx="3871775" cy="2232555"/>
          </a:xfrm>
          <a:solidFill>
            <a:schemeClr val="accent3">
              <a:lumMod val="20000"/>
              <a:lumOff val="80000"/>
            </a:schemeClr>
          </a:solidFill>
        </p:grpSpPr>
        <p:sp>
          <p:nvSpPr>
            <p:cNvPr id="29" name="椭圆 28"/>
            <p:cNvSpPr/>
            <p:nvPr userDrawn="1"/>
          </p:nvSpPr>
          <p:spPr>
            <a:xfrm>
              <a:off x="3220505" y="1819153"/>
              <a:ext cx="2232550" cy="2232555"/>
            </a:xfrm>
            <a:prstGeom prst="ellipse">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30" name="椭圆 29"/>
            <p:cNvSpPr/>
            <p:nvPr userDrawn="1"/>
          </p:nvSpPr>
          <p:spPr>
            <a:xfrm>
              <a:off x="3614484" y="2213133"/>
              <a:ext cx="1444591" cy="1444594"/>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31" name="矩形 30"/>
            <p:cNvSpPr/>
            <p:nvPr userDrawn="1"/>
          </p:nvSpPr>
          <p:spPr>
            <a:xfrm>
              <a:off x="5144887" y="2805105"/>
              <a:ext cx="594556" cy="43286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2" name="圆角矩形 31"/>
            <p:cNvSpPr/>
            <p:nvPr userDrawn="1"/>
          </p:nvSpPr>
          <p:spPr>
            <a:xfrm>
              <a:off x="5840466" y="2805105"/>
              <a:ext cx="1251814" cy="432867"/>
            </a:xfrm>
            <a:prstGeom prst="roundRect">
              <a:avLst>
                <a:gd name="adj" fmla="val 50000"/>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3" name="矩形 32"/>
            <p:cNvSpPr/>
            <p:nvPr userDrawn="1"/>
          </p:nvSpPr>
          <p:spPr>
            <a:xfrm>
              <a:off x="5840466" y="2805105"/>
              <a:ext cx="594556" cy="43286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grpSp>
      <p:sp>
        <p:nvSpPr>
          <p:cNvPr id="16" name="流程图: 过程 15"/>
          <p:cNvSpPr/>
          <p:nvPr userDrawn="1"/>
        </p:nvSpPr>
        <p:spPr>
          <a:xfrm>
            <a:off x="2483768" y="5169394"/>
            <a:ext cx="5328592" cy="576064"/>
          </a:xfrm>
          <a:prstGeom prst="flowChartProcess">
            <a:avLst/>
          </a:prstGeom>
          <a:solidFill>
            <a:schemeClr val="bg1"/>
          </a:solidFill>
          <a:ln w="38100">
            <a:solidFill>
              <a:schemeClr val="accent3">
                <a:lumMod val="40000"/>
                <a:lumOff val="6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sp>
        <p:nvSpPr>
          <p:cNvPr id="2" name="标题 1"/>
          <p:cNvSpPr>
            <a:spLocks noGrp="1"/>
          </p:cNvSpPr>
          <p:nvPr>
            <p:ph type="ctrTitle"/>
          </p:nvPr>
        </p:nvSpPr>
        <p:spPr>
          <a:xfrm>
            <a:off x="710497" y="2204864"/>
            <a:ext cx="7772400" cy="1470025"/>
          </a:xfrm>
        </p:spPr>
        <p:txBody>
          <a:bodyPr>
            <a:normAutofit/>
          </a:bodyPr>
          <a:lstStyle>
            <a:lvl1pPr algn="ctr">
              <a:defRPr sz="4400" b="1">
                <a:solidFill>
                  <a:schemeClr val="accent6"/>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555776" y="5193221"/>
            <a:ext cx="4727322" cy="504056"/>
          </a:xfrm>
        </p:spPr>
        <p:txBody>
          <a:bodyPr/>
          <a:lstStyle>
            <a:lvl1pPr marL="0" indent="0" algn="l">
              <a:buNone/>
              <a:defRPr b="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Picture 2" descr="D:\work\06小敏的PPT私家菜谱\一淘模板\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5149196"/>
            <a:ext cx="1014617" cy="65606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组合 14"/>
          <p:cNvGrpSpPr/>
          <p:nvPr userDrawn="1"/>
        </p:nvGrpSpPr>
        <p:grpSpPr>
          <a:xfrm rot="2700000">
            <a:off x="7311746" y="5319341"/>
            <a:ext cx="471111" cy="276169"/>
            <a:chOff x="4283968" y="2924944"/>
            <a:chExt cx="2088232" cy="1224136"/>
          </a:xfrm>
        </p:grpSpPr>
        <p:sp>
          <p:nvSpPr>
            <p:cNvPr id="10" name="椭圆 9"/>
            <p:cNvSpPr/>
            <p:nvPr userDrawn="1"/>
          </p:nvSpPr>
          <p:spPr>
            <a:xfrm>
              <a:off x="4283968" y="2924944"/>
              <a:ext cx="1224136" cy="1224136"/>
            </a:xfrm>
            <a:prstGeom prst="ellipse">
              <a:avLst/>
            </a:prstGeom>
            <a:solidFill>
              <a:srgbClr val="2BA6D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1" name="流程图: 终止 10"/>
            <p:cNvSpPr/>
            <p:nvPr userDrawn="1"/>
          </p:nvSpPr>
          <p:spPr>
            <a:xfrm>
              <a:off x="5292080" y="3394436"/>
              <a:ext cx="864096" cy="285152"/>
            </a:xfrm>
            <a:prstGeom prst="flowChartTerminator">
              <a:avLst/>
            </a:prstGeom>
            <a:solidFill>
              <a:srgbClr val="2BA6D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2" name="椭圆 11"/>
            <p:cNvSpPr/>
            <p:nvPr userDrawn="1"/>
          </p:nvSpPr>
          <p:spPr>
            <a:xfrm>
              <a:off x="4499992" y="3140968"/>
              <a:ext cx="792088" cy="792088"/>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3" name="流程图: 终止 12"/>
            <p:cNvSpPr/>
            <p:nvPr userDrawn="1"/>
          </p:nvSpPr>
          <p:spPr>
            <a:xfrm>
              <a:off x="5508104" y="3394436"/>
              <a:ext cx="864096" cy="285152"/>
            </a:xfrm>
            <a:prstGeom prst="flowChartTerminator">
              <a:avLst/>
            </a:prstGeom>
            <a:solidFill>
              <a:srgbClr val="2BA6D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4" name="流程图: 过程 13"/>
            <p:cNvSpPr/>
            <p:nvPr userDrawn="1"/>
          </p:nvSpPr>
          <p:spPr>
            <a:xfrm>
              <a:off x="5665135" y="3248980"/>
              <a:ext cx="58993" cy="576064"/>
            </a:xfrm>
            <a:prstGeom prst="flowChartProcess">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grpSp>
      <p:grpSp>
        <p:nvGrpSpPr>
          <p:cNvPr id="8" name="组合 7"/>
          <p:cNvGrpSpPr/>
          <p:nvPr userDrawn="1"/>
        </p:nvGrpSpPr>
        <p:grpSpPr>
          <a:xfrm>
            <a:off x="0" y="1268760"/>
            <a:ext cx="9144083" cy="360040"/>
            <a:chOff x="0" y="1124744"/>
            <a:chExt cx="9144083" cy="504056"/>
          </a:xfrm>
        </p:grpSpPr>
        <p:sp>
          <p:nvSpPr>
            <p:cNvPr id="7" name="矩形 6"/>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4" name="矩形 33"/>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5" name="矩形 34"/>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6" name="矩形 35"/>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7" name="矩形 36"/>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grpSp>
        <p:nvGrpSpPr>
          <p:cNvPr id="45" name="组合 44"/>
          <p:cNvGrpSpPr/>
          <p:nvPr userDrawn="1"/>
        </p:nvGrpSpPr>
        <p:grpSpPr>
          <a:xfrm>
            <a:off x="-2" y="4133423"/>
            <a:ext cx="9144085" cy="145251"/>
            <a:chOff x="-2" y="4133423"/>
            <a:chExt cx="9144085" cy="145251"/>
          </a:xfrm>
        </p:grpSpPr>
        <p:grpSp>
          <p:nvGrpSpPr>
            <p:cNvPr id="38" name="组合 37"/>
            <p:cNvGrpSpPr/>
            <p:nvPr userDrawn="1"/>
          </p:nvGrpSpPr>
          <p:grpSpPr>
            <a:xfrm rot="10800000">
              <a:off x="-2" y="4152660"/>
              <a:ext cx="9144083" cy="126014"/>
              <a:chOff x="0" y="1124744"/>
              <a:chExt cx="9144083" cy="504056"/>
            </a:xfrm>
          </p:grpSpPr>
          <p:sp>
            <p:nvSpPr>
              <p:cNvPr id="39" name="矩形 38"/>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40" name="矩形 39"/>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41" name="矩形 40"/>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42" name="矩形 41"/>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43" name="矩形 42"/>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
          <p:nvSpPr>
            <p:cNvPr id="44" name="矩形 43"/>
            <p:cNvSpPr/>
            <p:nvPr userDrawn="1"/>
          </p:nvSpPr>
          <p:spPr>
            <a:xfrm>
              <a:off x="0" y="4133423"/>
              <a:ext cx="9144083" cy="14525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10" name="Picture 2" descr="D:\work\06小敏的PPT私家菜谱\一淘模板\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588864"/>
            <a:ext cx="1512168" cy="97779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流程图: 过程 10"/>
          <p:cNvSpPr/>
          <p:nvPr userDrawn="1"/>
        </p:nvSpPr>
        <p:spPr>
          <a:xfrm>
            <a:off x="0" y="2015369"/>
            <a:ext cx="2915816" cy="1178213"/>
          </a:xfrm>
          <a:prstGeom prst="flowChartProcess">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sp>
        <p:nvSpPr>
          <p:cNvPr id="2" name="标题 1"/>
          <p:cNvSpPr>
            <a:spLocks noGrp="1"/>
          </p:cNvSpPr>
          <p:nvPr>
            <p:ph type="title"/>
          </p:nvPr>
        </p:nvSpPr>
        <p:spPr>
          <a:xfrm>
            <a:off x="539551" y="1923241"/>
            <a:ext cx="2232249" cy="1162050"/>
          </a:xfrm>
        </p:spPr>
        <p:txBody>
          <a:bodyPr anchor="b"/>
          <a:lstStyle>
            <a:lvl1pPr algn="l">
              <a:defRPr sz="2000" b="1">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75856" y="273050"/>
            <a:ext cx="5410944" cy="603627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9551" y="3284984"/>
            <a:ext cx="2232249" cy="30243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Picture 3" descr="D:\work\06小敏的PPT私家菜谱\橙模板2\淘宝网橙色LOGO.png"/>
          <p:cNvPicPr>
            <a:picLocks noChangeAspect="1" noChangeArrowheads="1"/>
          </p:cNvPicPr>
          <p:nvPr userDrawn="1"/>
        </p:nvPicPr>
        <p:blipFill>
          <a:blip r:embed="rId3" cstate="print"/>
          <a:srcRect/>
          <a:stretch>
            <a:fillRect/>
          </a:stretch>
        </p:blipFill>
        <p:spPr bwMode="auto">
          <a:xfrm>
            <a:off x="7884368" y="6441784"/>
            <a:ext cx="935435" cy="299584"/>
          </a:xfrm>
          <a:prstGeom prst="rect">
            <a:avLst/>
          </a:prstGeom>
          <a:noFill/>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8" name="组合 17"/>
          <p:cNvGrpSpPr/>
          <p:nvPr userDrawn="1"/>
        </p:nvGrpSpPr>
        <p:grpSpPr>
          <a:xfrm rot="5400000">
            <a:off x="4732761" y="1639443"/>
            <a:ext cx="5151086" cy="1872208"/>
            <a:chOff x="0" y="1124744"/>
            <a:chExt cx="9144083" cy="504056"/>
          </a:xfrm>
        </p:grpSpPr>
        <p:sp>
          <p:nvSpPr>
            <p:cNvPr id="19" name="矩形 18"/>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0" name="矩形 19"/>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1" name="矩形 20"/>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2" name="矩形 21"/>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3" name="矩形 22"/>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
        <p:nvSpPr>
          <p:cNvPr id="2" name="标题 1"/>
          <p:cNvSpPr>
            <a:spLocks noGrp="1"/>
          </p:cNvSpPr>
          <p:nvPr>
            <p:ph type="title"/>
          </p:nvPr>
        </p:nvSpPr>
        <p:spPr>
          <a:xfrm>
            <a:off x="2771800" y="5301208"/>
            <a:ext cx="5486400" cy="566738"/>
          </a:xfrm>
        </p:spPr>
        <p:txBody>
          <a:bodyPr anchor="b"/>
          <a:lstStyle>
            <a:lvl1pPr algn="r">
              <a:defRPr sz="2000" b="1"/>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2771800" y="5867946"/>
            <a:ext cx="5486400" cy="51338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userDrawn="1"/>
        </p:nvSpPr>
        <p:spPr>
          <a:xfrm>
            <a:off x="6084168" y="3"/>
            <a:ext cx="2448272" cy="5229197"/>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 name="图片占位符 2"/>
          <p:cNvSpPr>
            <a:spLocks noGrp="1"/>
          </p:cNvSpPr>
          <p:nvPr>
            <p:ph type="pic" idx="1"/>
          </p:nvPr>
        </p:nvSpPr>
        <p:spPr>
          <a:xfrm>
            <a:off x="1749896" y="32231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352928" cy="48965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6"/>
          <p:cNvGrpSpPr/>
          <p:nvPr userDrawn="1"/>
        </p:nvGrpSpPr>
        <p:grpSpPr>
          <a:xfrm rot="2700000">
            <a:off x="7004451" y="6704"/>
            <a:ext cx="3292297" cy="1929971"/>
            <a:chOff x="4283968" y="2924944"/>
            <a:chExt cx="2088232" cy="1224136"/>
          </a:xfrm>
        </p:grpSpPr>
        <p:sp>
          <p:nvSpPr>
            <p:cNvPr id="8" name="椭圆 7"/>
            <p:cNvSpPr/>
            <p:nvPr userDrawn="1"/>
          </p:nvSpPr>
          <p:spPr>
            <a:xfrm>
              <a:off x="4283968" y="2924944"/>
              <a:ext cx="1224136" cy="1224136"/>
            </a:xfrm>
            <a:prstGeom prst="ellipse">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9" name="流程图: 终止 8"/>
            <p:cNvSpPr/>
            <p:nvPr userDrawn="1"/>
          </p:nvSpPr>
          <p:spPr>
            <a:xfrm>
              <a:off x="5292080"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0" name="椭圆 9"/>
            <p:cNvSpPr/>
            <p:nvPr userDrawn="1"/>
          </p:nvSpPr>
          <p:spPr>
            <a:xfrm>
              <a:off x="4499992" y="3140968"/>
              <a:ext cx="792088" cy="792088"/>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1" name="流程图: 终止 10"/>
            <p:cNvSpPr/>
            <p:nvPr userDrawn="1"/>
          </p:nvSpPr>
          <p:spPr>
            <a:xfrm>
              <a:off x="5508104"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2" name="流程图: 过程 11"/>
            <p:cNvSpPr/>
            <p:nvPr userDrawn="1"/>
          </p:nvSpPr>
          <p:spPr>
            <a:xfrm>
              <a:off x="5665135" y="3248980"/>
              <a:ext cx="58993" cy="576064"/>
            </a:xfrm>
            <a:prstGeom prst="flowChartProcess">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grpSp>
      <p:grpSp>
        <p:nvGrpSpPr>
          <p:cNvPr id="13" name="组合 12"/>
          <p:cNvGrpSpPr/>
          <p:nvPr userDrawn="1"/>
        </p:nvGrpSpPr>
        <p:grpSpPr>
          <a:xfrm>
            <a:off x="-2" y="836712"/>
            <a:ext cx="9144085" cy="145251"/>
            <a:chOff x="-2" y="4133423"/>
            <a:chExt cx="9144085" cy="145251"/>
          </a:xfrm>
        </p:grpSpPr>
        <p:grpSp>
          <p:nvGrpSpPr>
            <p:cNvPr id="14" name="组合 13"/>
            <p:cNvGrpSpPr/>
            <p:nvPr userDrawn="1"/>
          </p:nvGrpSpPr>
          <p:grpSpPr>
            <a:xfrm rot="10800000">
              <a:off x="-2" y="4152660"/>
              <a:ext cx="9144083" cy="126014"/>
              <a:chOff x="0" y="1124744"/>
              <a:chExt cx="9144083" cy="504056"/>
            </a:xfrm>
          </p:grpSpPr>
          <p:sp>
            <p:nvSpPr>
              <p:cNvPr id="16" name="矩形 15"/>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7" name="矩形 16"/>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8" name="矩形 17"/>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9" name="矩形 18"/>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0" name="矩形 19"/>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
          <p:nvSpPr>
            <p:cNvPr id="15" name="矩形 14"/>
            <p:cNvSpPr/>
            <p:nvPr userDrawn="1"/>
          </p:nvSpPr>
          <p:spPr>
            <a:xfrm>
              <a:off x="0" y="4133423"/>
              <a:ext cx="9144083" cy="14525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pic>
        <p:nvPicPr>
          <p:cNvPr id="21" name="Picture 2" descr="D:\work\06小敏的PPT私家菜谱\一淘模板\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651555" y="116632"/>
            <a:ext cx="1014617" cy="65606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a:xfrm>
            <a:off x="216024" y="188640"/>
            <a:ext cx="7452320" cy="504056"/>
          </a:xfrm>
        </p:spPr>
        <p:txBody>
          <a:bodyPr>
            <a:normAutofit/>
          </a:bodyPr>
          <a:lstStyle>
            <a:lvl1pPr>
              <a:defRPr sz="2400">
                <a:solidFill>
                  <a:schemeClr val="accent6">
                    <a:lumMod val="40000"/>
                    <a:lumOff val="60000"/>
                  </a:schemeClr>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605112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6" name="流程图: 过程 15"/>
          <p:cNvSpPr/>
          <p:nvPr userDrawn="1"/>
        </p:nvSpPr>
        <p:spPr>
          <a:xfrm>
            <a:off x="0" y="5353378"/>
            <a:ext cx="9144000" cy="739918"/>
          </a:xfrm>
          <a:prstGeom prst="flowChartProcess">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sp>
        <p:nvSpPr>
          <p:cNvPr id="4" name="日期占位符 3"/>
          <p:cNvSpPr>
            <a:spLocks noGrp="1"/>
          </p:cNvSpPr>
          <p:nvPr userDrawn="1">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userDrawn="1">
            <p:ph type="ftr" sz="quarter" idx="11"/>
          </p:nvPr>
        </p:nvSpPr>
        <p:spPr/>
        <p:txBody>
          <a:bodyPr/>
          <a:lstStyle/>
          <a:p>
            <a:endParaRPr lang="zh-CN" altLang="en-US"/>
          </a:p>
        </p:txBody>
      </p:sp>
      <p:sp>
        <p:nvSpPr>
          <p:cNvPr id="6" name="灯片编号占位符 5"/>
          <p:cNvSpPr>
            <a:spLocks noGrp="1"/>
          </p:cNvSpPr>
          <p:nvPr userDrawn="1">
            <p:ph type="sldNum" sz="quarter" idx="12"/>
          </p:nvPr>
        </p:nvSpPr>
        <p:spPr/>
        <p:txBody>
          <a:bodyPr/>
          <a:lstStyle/>
          <a:p>
            <a:fld id="{0C913308-F349-4B6D-A68A-DD1791B4A57B}" type="slidenum">
              <a:rPr lang="zh-CN" altLang="en-US" smtClean="0"/>
              <a:pPr/>
              <a:t>‹#›</a:t>
            </a:fld>
            <a:endParaRPr lang="zh-CN" altLang="en-US"/>
          </a:p>
        </p:txBody>
      </p:sp>
      <p:sp>
        <p:nvSpPr>
          <p:cNvPr id="3" name="文本占位符 2"/>
          <p:cNvSpPr>
            <a:spLocks noGrp="1"/>
          </p:cNvSpPr>
          <p:nvPr userDrawn="1">
            <p:ph type="body" idx="1"/>
          </p:nvPr>
        </p:nvSpPr>
        <p:spPr>
          <a:xfrm>
            <a:off x="3313583" y="2144837"/>
            <a:ext cx="5290865" cy="1500187"/>
          </a:xfrm>
        </p:spPr>
        <p:txBody>
          <a:bodyPr anchor="b">
            <a:normAutofit/>
          </a:bodyPr>
          <a:lstStyle>
            <a:lvl1pPr marL="0" indent="0" algn="r">
              <a:buNone/>
              <a:defRPr sz="2000">
                <a:solidFill>
                  <a:schemeClr val="accent6">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pic>
        <p:nvPicPr>
          <p:cNvPr id="27" name="Picture 2" descr="D:\work\06小敏的PPT私家菜谱\一淘模板\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3480163"/>
            <a:ext cx="1512168" cy="97779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userDrawn="1">
            <p:ph type="title"/>
          </p:nvPr>
        </p:nvSpPr>
        <p:spPr>
          <a:xfrm>
            <a:off x="3313583" y="4338840"/>
            <a:ext cx="5290865" cy="1362075"/>
          </a:xfrm>
        </p:spPr>
        <p:txBody>
          <a:bodyPr anchor="t">
            <a:normAutofit/>
          </a:bodyPr>
          <a:lstStyle>
            <a:lvl1pPr algn="r">
              <a:defRPr sz="3200" b="1" cap="all">
                <a:solidFill>
                  <a:schemeClr val="accent6">
                    <a:lumMod val="75000"/>
                  </a:schemeClr>
                </a:solidFill>
              </a:defRPr>
            </a:lvl1pPr>
          </a:lstStyle>
          <a:p>
            <a:r>
              <a:rPr lang="zh-CN" altLang="en-US" dirty="0" smtClean="0"/>
              <a:t>单击此处编辑母版标题样式</a:t>
            </a:r>
            <a:endParaRPr lang="zh-CN" altLang="en-US" dirty="0"/>
          </a:p>
        </p:txBody>
      </p:sp>
      <p:grpSp>
        <p:nvGrpSpPr>
          <p:cNvPr id="28" name="组合 27"/>
          <p:cNvGrpSpPr/>
          <p:nvPr userDrawn="1"/>
        </p:nvGrpSpPr>
        <p:grpSpPr>
          <a:xfrm>
            <a:off x="4139952" y="3789040"/>
            <a:ext cx="5004131" cy="360040"/>
            <a:chOff x="0" y="1124744"/>
            <a:chExt cx="9144083" cy="504056"/>
          </a:xfrm>
        </p:grpSpPr>
        <p:sp>
          <p:nvSpPr>
            <p:cNvPr id="29" name="矩形 28"/>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0" name="矩形 29"/>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1" name="矩形 30"/>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2" name="矩形 31"/>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33" name="矩形 32"/>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776"/>
            <a:ext cx="4038600" cy="482453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776"/>
            <a:ext cx="4038600" cy="482453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407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03085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03085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6"/>
          <p:cNvGrpSpPr/>
          <p:nvPr userDrawn="1"/>
        </p:nvGrpSpPr>
        <p:grpSpPr>
          <a:xfrm rot="2700000">
            <a:off x="7004451" y="6704"/>
            <a:ext cx="3292297" cy="1929971"/>
            <a:chOff x="4283968" y="2924944"/>
            <a:chExt cx="2088232" cy="1224136"/>
          </a:xfrm>
        </p:grpSpPr>
        <p:sp>
          <p:nvSpPr>
            <p:cNvPr id="8" name="椭圆 7"/>
            <p:cNvSpPr/>
            <p:nvPr userDrawn="1"/>
          </p:nvSpPr>
          <p:spPr>
            <a:xfrm>
              <a:off x="4283968" y="2924944"/>
              <a:ext cx="1224136" cy="1224136"/>
            </a:xfrm>
            <a:prstGeom prst="ellipse">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9" name="流程图: 终止 8"/>
            <p:cNvSpPr/>
            <p:nvPr userDrawn="1"/>
          </p:nvSpPr>
          <p:spPr>
            <a:xfrm>
              <a:off x="5292080"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0" name="椭圆 9"/>
            <p:cNvSpPr/>
            <p:nvPr userDrawn="1"/>
          </p:nvSpPr>
          <p:spPr>
            <a:xfrm>
              <a:off x="4499992" y="3140968"/>
              <a:ext cx="792088" cy="792088"/>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1" name="流程图: 终止 10"/>
            <p:cNvSpPr/>
            <p:nvPr userDrawn="1"/>
          </p:nvSpPr>
          <p:spPr>
            <a:xfrm>
              <a:off x="5508104"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2" name="流程图: 过程 11"/>
            <p:cNvSpPr/>
            <p:nvPr userDrawn="1"/>
          </p:nvSpPr>
          <p:spPr>
            <a:xfrm>
              <a:off x="5665135" y="3248980"/>
              <a:ext cx="58993" cy="576064"/>
            </a:xfrm>
            <a:prstGeom prst="flowChartProcess">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grpSp>
      <p:grpSp>
        <p:nvGrpSpPr>
          <p:cNvPr id="13" name="组合 12"/>
          <p:cNvGrpSpPr/>
          <p:nvPr userDrawn="1"/>
        </p:nvGrpSpPr>
        <p:grpSpPr>
          <a:xfrm>
            <a:off x="-2" y="836712"/>
            <a:ext cx="9144085" cy="145251"/>
            <a:chOff x="-2" y="4133423"/>
            <a:chExt cx="9144085" cy="145251"/>
          </a:xfrm>
        </p:grpSpPr>
        <p:grpSp>
          <p:nvGrpSpPr>
            <p:cNvPr id="14" name="组合 13"/>
            <p:cNvGrpSpPr/>
            <p:nvPr userDrawn="1"/>
          </p:nvGrpSpPr>
          <p:grpSpPr>
            <a:xfrm rot="10800000">
              <a:off x="-2" y="4152660"/>
              <a:ext cx="9144083" cy="126014"/>
              <a:chOff x="0" y="1124744"/>
              <a:chExt cx="9144083" cy="504056"/>
            </a:xfrm>
          </p:grpSpPr>
          <p:sp>
            <p:nvSpPr>
              <p:cNvPr id="16" name="矩形 15"/>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7" name="矩形 16"/>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8" name="矩形 17"/>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19" name="矩形 18"/>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0" name="矩形 19"/>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
          <p:nvSpPr>
            <p:cNvPr id="15" name="矩形 14"/>
            <p:cNvSpPr/>
            <p:nvPr userDrawn="1"/>
          </p:nvSpPr>
          <p:spPr>
            <a:xfrm>
              <a:off x="0" y="4133423"/>
              <a:ext cx="9144083" cy="14525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pic>
        <p:nvPicPr>
          <p:cNvPr id="21" name="Picture 2" descr="D:\work\06小敏的PPT私家菜谱\一淘模板\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651555" y="116632"/>
            <a:ext cx="1014617" cy="65606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a:xfrm>
            <a:off x="216024" y="188640"/>
            <a:ext cx="7452320" cy="504056"/>
          </a:xfrm>
        </p:spPr>
        <p:txBody>
          <a:bodyPr>
            <a:normAutofit/>
          </a:bodyPr>
          <a:lstStyle>
            <a:lvl1pPr>
              <a:defRPr sz="2400">
                <a:solidFill>
                  <a:schemeClr val="accent6">
                    <a:lumMod val="40000"/>
                    <a:lumOff val="60000"/>
                  </a:schemeClr>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4384715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矩形 8"/>
          <p:cNvSpPr/>
          <p:nvPr userDrawn="1"/>
        </p:nvSpPr>
        <p:spPr>
          <a:xfrm flipV="1">
            <a:off x="0" y="6810424"/>
            <a:ext cx="914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组合 14"/>
          <p:cNvGrpSpPr/>
          <p:nvPr/>
        </p:nvGrpSpPr>
        <p:grpSpPr>
          <a:xfrm rot="2700000">
            <a:off x="7004451" y="6704"/>
            <a:ext cx="3292297" cy="1929971"/>
            <a:chOff x="4283968" y="2924944"/>
            <a:chExt cx="2088232" cy="1224136"/>
          </a:xfrm>
        </p:grpSpPr>
        <p:sp>
          <p:nvSpPr>
            <p:cNvPr id="16" name="椭圆 15"/>
            <p:cNvSpPr/>
            <p:nvPr userDrawn="1"/>
          </p:nvSpPr>
          <p:spPr>
            <a:xfrm>
              <a:off x="4283968" y="2924944"/>
              <a:ext cx="1224136" cy="1224136"/>
            </a:xfrm>
            <a:prstGeom prst="ellipse">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7" name="流程图: 终止 16"/>
            <p:cNvSpPr/>
            <p:nvPr userDrawn="1"/>
          </p:nvSpPr>
          <p:spPr>
            <a:xfrm>
              <a:off x="5292080"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8" name="椭圆 17"/>
            <p:cNvSpPr/>
            <p:nvPr userDrawn="1"/>
          </p:nvSpPr>
          <p:spPr>
            <a:xfrm>
              <a:off x="4499992" y="3140968"/>
              <a:ext cx="792088" cy="792088"/>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19" name="流程图: 终止 18"/>
            <p:cNvSpPr/>
            <p:nvPr userDrawn="1"/>
          </p:nvSpPr>
          <p:spPr>
            <a:xfrm>
              <a:off x="5508104" y="3394436"/>
              <a:ext cx="864096" cy="285152"/>
            </a:xfrm>
            <a:prstGeom prst="flowChartTerminator">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tx1">
                    <a:lumMod val="75000"/>
                    <a:lumOff val="25000"/>
                  </a:schemeClr>
                </a:solidFill>
              </a:endParaRPr>
            </a:p>
          </p:txBody>
        </p:sp>
        <p:sp>
          <p:nvSpPr>
            <p:cNvPr id="20" name="流程图: 过程 19"/>
            <p:cNvSpPr/>
            <p:nvPr userDrawn="1"/>
          </p:nvSpPr>
          <p:spPr>
            <a:xfrm>
              <a:off x="5665135" y="3248980"/>
              <a:ext cx="58993" cy="576064"/>
            </a:xfrm>
            <a:prstGeom prst="flowChartProcess">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smtClean="0">
                <a:solidFill>
                  <a:schemeClr val="tx1">
                    <a:lumMod val="75000"/>
                    <a:lumOff val="25000"/>
                  </a:schemeClr>
                </a:solidFill>
              </a:endParaRPr>
            </a:p>
          </p:txBody>
        </p:sp>
      </p:grpSp>
      <p:sp>
        <p:nvSpPr>
          <p:cNvPr id="2" name="标题占位符 1"/>
          <p:cNvSpPr>
            <a:spLocks noGrp="1"/>
          </p:cNvSpPr>
          <p:nvPr>
            <p:ph type="title"/>
          </p:nvPr>
        </p:nvSpPr>
        <p:spPr>
          <a:xfrm>
            <a:off x="395536" y="332656"/>
            <a:ext cx="7452320" cy="69295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95536" y="1628800"/>
            <a:ext cx="8352928" cy="45365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2013/7/12</a:t>
            </a:fld>
            <a:endParaRPr lang="zh-CN" altLang="en-US"/>
          </a:p>
        </p:txBody>
      </p:sp>
      <p:sp>
        <p:nvSpPr>
          <p:cNvPr id="5" name="页脚占位符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Picture 2" descr="D:\work\06小敏的PPT私家菜谱\一淘模板\LOGO.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651555" y="116632"/>
            <a:ext cx="1014617" cy="65606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2" name="组合 21"/>
          <p:cNvGrpSpPr/>
          <p:nvPr/>
        </p:nvGrpSpPr>
        <p:grpSpPr>
          <a:xfrm>
            <a:off x="-2" y="1227820"/>
            <a:ext cx="9144085" cy="145251"/>
            <a:chOff x="-2" y="4133423"/>
            <a:chExt cx="9144085" cy="145251"/>
          </a:xfrm>
        </p:grpSpPr>
        <p:grpSp>
          <p:nvGrpSpPr>
            <p:cNvPr id="23" name="组合 22"/>
            <p:cNvGrpSpPr/>
            <p:nvPr userDrawn="1"/>
          </p:nvGrpSpPr>
          <p:grpSpPr>
            <a:xfrm rot="10800000">
              <a:off x="-2" y="4152660"/>
              <a:ext cx="9144083" cy="126014"/>
              <a:chOff x="0" y="1124744"/>
              <a:chExt cx="9144083" cy="504056"/>
            </a:xfrm>
          </p:grpSpPr>
          <p:sp>
            <p:nvSpPr>
              <p:cNvPr id="25" name="矩形 24"/>
              <p:cNvSpPr/>
              <p:nvPr userDrawn="1"/>
            </p:nvSpPr>
            <p:spPr>
              <a:xfrm>
                <a:off x="0" y="1124744"/>
                <a:ext cx="327585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6" name="矩形 25"/>
              <p:cNvSpPr/>
              <p:nvPr userDrawn="1"/>
            </p:nvSpPr>
            <p:spPr>
              <a:xfrm>
                <a:off x="3418557" y="1124744"/>
                <a:ext cx="1853952"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7" name="矩形 26"/>
              <p:cNvSpPr/>
              <p:nvPr userDrawn="1"/>
            </p:nvSpPr>
            <p:spPr>
              <a:xfrm>
                <a:off x="5436096" y="1124744"/>
                <a:ext cx="1440160"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8" name="矩形 27"/>
              <p:cNvSpPr/>
              <p:nvPr userDrawn="1"/>
            </p:nvSpPr>
            <p:spPr>
              <a:xfrm>
                <a:off x="7025298" y="1124744"/>
                <a:ext cx="1440160"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sp>
            <p:nvSpPr>
              <p:cNvPr id="29" name="矩形 28"/>
              <p:cNvSpPr/>
              <p:nvPr userDrawn="1"/>
            </p:nvSpPr>
            <p:spPr>
              <a:xfrm>
                <a:off x="8626182" y="1124744"/>
                <a:ext cx="517901" cy="5040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
          <p:nvSpPr>
            <p:cNvPr id="24" name="矩形 23"/>
            <p:cNvSpPr/>
            <p:nvPr userDrawn="1"/>
          </p:nvSpPr>
          <p:spPr>
            <a:xfrm>
              <a:off x="0" y="4133423"/>
              <a:ext cx="9144083" cy="14525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53" r:id="rId6"/>
    <p:sldLayoutId id="2147483654" r:id="rId7"/>
    <p:sldLayoutId id="2147483660" r:id="rId8"/>
    <p:sldLayoutId id="2147483655" r:id="rId9"/>
    <p:sldLayoutId id="2147483656" r:id="rId10"/>
    <p:sldLayoutId id="2147483657" r:id="rId11"/>
    <p:sldLayoutId id="2147483658" r:id="rId12"/>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accent6"/>
          </a:solidFill>
          <a:latin typeface="+mj-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Font typeface="Arial" pitchFamily="34" charset="0"/>
        <a:buChar char="–"/>
        <a:defRPr sz="2000" kern="1200">
          <a:solidFill>
            <a:schemeClr val="accent2">
              <a:lumMod val="75000"/>
            </a:schemeClr>
          </a:solidFill>
          <a:latin typeface="+mn-lt"/>
          <a:ea typeface="+mn-ea"/>
          <a:cs typeface="+mn-cs"/>
        </a:defRPr>
      </a:lvl2pPr>
      <a:lvl3pPr marL="1143000" indent="-228600" algn="l" defTabSz="914400" rtl="0" eaLnBrk="1" latinLnBrk="0" hangingPunct="1">
        <a:lnSpc>
          <a:spcPct val="120000"/>
        </a:lnSpc>
        <a:spcBef>
          <a:spcPct val="20000"/>
        </a:spcBef>
        <a:buFont typeface="Arial" pitchFamily="34" charset="0"/>
        <a:buChar char="•"/>
        <a:defRPr sz="18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a:bodyPr>
          <a:lstStyle/>
          <a:p>
            <a:r>
              <a:rPr lang="zh-CN" altLang="en-US" sz="4000" smtClean="0">
                <a:solidFill>
                  <a:srgbClr val="2BA6D2"/>
                </a:solidFill>
              </a:rPr>
              <a:t>关系搜索和推荐</a:t>
            </a:r>
            <a:endParaRPr lang="zh-CN" altLang="en-US" sz="4000" dirty="0">
              <a:solidFill>
                <a:srgbClr val="2BA6D2"/>
              </a:solidFill>
            </a:endParaRPr>
          </a:p>
        </p:txBody>
      </p:sp>
      <p:sp>
        <p:nvSpPr>
          <p:cNvPr id="4" name="标题 3"/>
          <p:cNvSpPr>
            <a:spLocks noGrp="1"/>
          </p:cNvSpPr>
          <p:nvPr>
            <p:ph type="title"/>
          </p:nvPr>
        </p:nvSpPr>
        <p:spPr>
          <a:xfrm>
            <a:off x="3961655" y="4338840"/>
            <a:ext cx="4570785" cy="1362075"/>
          </a:xfrm>
        </p:spPr>
        <p:txBody>
          <a:bodyPr>
            <a:noAutofit/>
          </a:bodyPr>
          <a:lstStyle/>
          <a:p>
            <a:r>
              <a:rPr lang="zh-CN" altLang="en-US" sz="2000" b="0" smtClean="0">
                <a:solidFill>
                  <a:srgbClr val="2BA6D2"/>
                </a:solidFill>
                <a:latin typeface="+mn-lt"/>
                <a:ea typeface="+mn-ea"/>
                <a:cs typeface="+mn-cs"/>
              </a:rPr>
              <a:t>一淘搜索算法</a:t>
            </a:r>
            <a:r>
              <a:rPr lang="en-US" altLang="zh-CN" sz="2000" b="0" smtClean="0">
                <a:solidFill>
                  <a:srgbClr val="2BA6D2"/>
                </a:solidFill>
                <a:latin typeface="+mn-lt"/>
                <a:ea typeface="+mn-ea"/>
                <a:cs typeface="+mn-cs"/>
              </a:rPr>
              <a:t>----</a:t>
            </a:r>
            <a:r>
              <a:rPr lang="zh-CN" altLang="en-US" sz="2000" b="0" smtClean="0">
                <a:solidFill>
                  <a:srgbClr val="2BA6D2"/>
                </a:solidFill>
                <a:latin typeface="+mn-lt"/>
                <a:ea typeface="+mn-ea"/>
                <a:cs typeface="+mn-cs"/>
              </a:rPr>
              <a:t>三桐</a:t>
            </a:r>
            <a:r>
              <a:rPr lang="en-US" altLang="zh-CN" sz="2000" b="0" smtClean="0">
                <a:solidFill>
                  <a:srgbClr val="2BA6D2"/>
                </a:solidFill>
                <a:latin typeface="+mn-lt"/>
                <a:ea typeface="+mn-ea"/>
                <a:cs typeface="+mn-cs"/>
              </a:rPr>
              <a:t/>
            </a:r>
            <a:br>
              <a:rPr lang="en-US" altLang="zh-CN" sz="2000" b="0" smtClean="0">
                <a:solidFill>
                  <a:srgbClr val="2BA6D2"/>
                </a:solidFill>
                <a:latin typeface="+mn-lt"/>
                <a:ea typeface="+mn-ea"/>
                <a:cs typeface="+mn-cs"/>
              </a:rPr>
            </a:br>
            <a:r>
              <a:rPr lang="en-US" altLang="zh-CN" sz="2000" b="0" smtClean="0">
                <a:solidFill>
                  <a:srgbClr val="2BA6D2"/>
                </a:solidFill>
                <a:latin typeface="+mn-lt"/>
                <a:ea typeface="+mn-ea"/>
                <a:cs typeface="+mn-cs"/>
              </a:rPr>
              <a:t>santong.oww@taobao.com</a:t>
            </a:r>
            <a:r>
              <a:rPr lang="en-US" altLang="zh-CN" sz="2000" b="0" smtClean="0">
                <a:solidFill>
                  <a:srgbClr val="2BA6D2"/>
                </a:solidFill>
                <a:latin typeface="+mn-lt"/>
                <a:ea typeface="+mn-ea"/>
                <a:cs typeface="+mn-cs"/>
              </a:rPr>
              <a:t/>
            </a:r>
            <a:br>
              <a:rPr lang="en-US" altLang="zh-CN" sz="2000" b="0" smtClean="0">
                <a:solidFill>
                  <a:srgbClr val="2BA6D2"/>
                </a:solidFill>
                <a:latin typeface="+mn-lt"/>
                <a:ea typeface="+mn-ea"/>
                <a:cs typeface="+mn-cs"/>
              </a:rPr>
            </a:br>
            <a:r>
              <a:rPr lang="en-US" altLang="zh-CN" sz="2000" b="0" smtClean="0">
                <a:solidFill>
                  <a:srgbClr val="2BA6D2"/>
                </a:solidFill>
                <a:latin typeface="+mn-lt"/>
                <a:ea typeface="+mn-ea"/>
                <a:cs typeface="+mn-cs"/>
              </a:rPr>
              <a:t>2013-7-13   </a:t>
            </a:r>
            <a:endParaRPr lang="zh-CN" altLang="en-US" sz="2000" b="0" dirty="0">
              <a:solidFill>
                <a:srgbClr val="2BA6D2"/>
              </a:solidFill>
              <a:latin typeface="+mn-lt"/>
              <a:ea typeface="+mn-ea"/>
              <a:cs typeface="+mn-cs"/>
            </a:endParaRPr>
          </a:p>
        </p:txBody>
      </p:sp>
    </p:spTree>
    <p:extLst>
      <p:ext uri="{BB962C8B-B14F-4D97-AF65-F5344CB8AC3E}">
        <p14:creationId xmlns:p14="http://schemas.microsoft.com/office/powerpoint/2010/main" xmlns="" val="1855927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二分图算法，相似度</a:t>
            </a:r>
            <a:endParaRPr lang="en-US" altLang="zh-CN" sz="2000" b="1" smtClean="0">
              <a:latin typeface="+mn-ea"/>
            </a:endParaRPr>
          </a:p>
          <a:p>
            <a:pPr lvl="0">
              <a:lnSpc>
                <a:spcPct val="200000"/>
              </a:lnSpc>
              <a:buFont typeface="Wingdings" pitchFamily="2" charset="2"/>
              <a:buChar char="ü"/>
            </a:pPr>
            <a:r>
              <a:rPr lang="en-US" altLang="zh-CN" sz="1600" smtClean="0">
                <a:solidFill>
                  <a:prstClr val="black"/>
                </a:solidFill>
              </a:rPr>
              <a:t>SimRank</a:t>
            </a:r>
            <a:r>
              <a:rPr lang="zh-CN" altLang="en-US" sz="1600" smtClean="0">
                <a:solidFill>
                  <a:prstClr val="black"/>
                </a:solidFill>
              </a:rPr>
              <a:t>，如果两个用户相似他们购买的商品也相似</a:t>
            </a:r>
            <a:endParaRPr lang="en-US" altLang="zh-CN" sz="1600" smtClean="0">
              <a:solidFill>
                <a:prstClr val="black"/>
              </a:solidFill>
            </a:endParaRPr>
          </a:p>
          <a:p>
            <a:pPr lvl="0">
              <a:lnSpc>
                <a:spcPct val="200000"/>
              </a:lnSpc>
              <a:buNone/>
            </a:pPr>
            <a:endParaRPr lang="en-US" altLang="zh-CN" sz="1600" smtClean="0">
              <a:solidFill>
                <a:prstClr val="black"/>
              </a:solidFill>
            </a:endParaRPr>
          </a:p>
          <a:p>
            <a:pPr lvl="0">
              <a:lnSpc>
                <a:spcPct val="200000"/>
              </a:lnSpc>
              <a:buNone/>
            </a:pPr>
            <a:endParaRPr lang="en-US" altLang="zh-CN" sz="1600" smtClean="0">
              <a:solidFill>
                <a:prstClr val="black"/>
              </a:solidFill>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None/>
            </a:pPr>
            <a:r>
              <a:rPr lang="zh-CN" altLang="en-US" sz="1600" smtClean="0">
                <a:solidFill>
                  <a:prstClr val="black"/>
                </a:solidFill>
              </a:rPr>
              <a:t>         迭代过程</a:t>
            </a: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p:txBody>
      </p:sp>
      <p:grpSp>
        <p:nvGrpSpPr>
          <p:cNvPr id="9" name="组合 8"/>
          <p:cNvGrpSpPr/>
          <p:nvPr/>
        </p:nvGrpSpPr>
        <p:grpSpPr>
          <a:xfrm>
            <a:off x="6300192" y="1196752"/>
            <a:ext cx="2592288" cy="2304256"/>
            <a:chOff x="1115616" y="2276872"/>
            <a:chExt cx="2376264" cy="3240360"/>
          </a:xfrm>
        </p:grpSpPr>
        <p:sp>
          <p:nvSpPr>
            <p:cNvPr id="10" name="椭圆 9"/>
            <p:cNvSpPr/>
            <p:nvPr/>
          </p:nvSpPr>
          <p:spPr>
            <a:xfrm>
              <a:off x="1403648" y="287442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11" name="椭圆 10"/>
            <p:cNvSpPr/>
            <p:nvPr/>
          </p:nvSpPr>
          <p:spPr>
            <a:xfrm>
              <a:off x="1403648" y="3378478"/>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12" name="椭圆 11"/>
            <p:cNvSpPr/>
            <p:nvPr/>
          </p:nvSpPr>
          <p:spPr>
            <a:xfrm>
              <a:off x="1403648" y="395454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13" name="椭圆 12"/>
            <p:cNvSpPr/>
            <p:nvPr/>
          </p:nvSpPr>
          <p:spPr>
            <a:xfrm>
              <a:off x="1403648" y="4530606"/>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14" name="圆角矩形 13"/>
            <p:cNvSpPr/>
            <p:nvPr/>
          </p:nvSpPr>
          <p:spPr>
            <a:xfrm>
              <a:off x="2771800" y="25863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15" name="圆角矩形 14"/>
            <p:cNvSpPr/>
            <p:nvPr/>
          </p:nvSpPr>
          <p:spPr>
            <a:xfrm>
              <a:off x="2771800" y="31624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16" name="圆角矩形 15"/>
            <p:cNvSpPr/>
            <p:nvPr/>
          </p:nvSpPr>
          <p:spPr>
            <a:xfrm>
              <a:off x="2771800" y="3810526"/>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17" name="圆角矩形 16"/>
            <p:cNvSpPr/>
            <p:nvPr/>
          </p:nvSpPr>
          <p:spPr>
            <a:xfrm>
              <a:off x="2771800" y="43865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18" name="圆角矩形 17"/>
            <p:cNvSpPr/>
            <p:nvPr/>
          </p:nvSpPr>
          <p:spPr>
            <a:xfrm>
              <a:off x="2771800" y="49626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a:t>
              </a:r>
              <a:endParaRPr lang="zh-CN" altLang="en-US" smtClean="0">
                <a:solidFill>
                  <a:schemeClr val="tx1"/>
                </a:solidFill>
              </a:endParaRPr>
            </a:p>
          </p:txBody>
        </p:sp>
        <p:cxnSp>
          <p:nvCxnSpPr>
            <p:cNvPr id="19" name="直接箭头连接符 18"/>
            <p:cNvCxnSpPr>
              <a:stCxn id="10" idx="6"/>
              <a:endCxn id="14" idx="1"/>
            </p:cNvCxnSpPr>
            <p:nvPr/>
          </p:nvCxnSpPr>
          <p:spPr>
            <a:xfrm flipV="1">
              <a:off x="1763688" y="2766410"/>
              <a:ext cx="100811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6" idx="1"/>
            </p:cNvCxnSpPr>
            <p:nvPr/>
          </p:nvCxnSpPr>
          <p:spPr>
            <a:xfrm>
              <a:off x="1763688" y="3054442"/>
              <a:ext cx="1008112" cy="9361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6"/>
              <a:endCxn id="15" idx="1"/>
            </p:cNvCxnSpPr>
            <p:nvPr/>
          </p:nvCxnSpPr>
          <p:spPr>
            <a:xfrm flipV="1">
              <a:off x="1763688" y="3342474"/>
              <a:ext cx="1008112" cy="216024"/>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2" idx="6"/>
              <a:endCxn id="15" idx="1"/>
            </p:cNvCxnSpPr>
            <p:nvPr/>
          </p:nvCxnSpPr>
          <p:spPr>
            <a:xfrm flipV="1">
              <a:off x="1763688" y="3342474"/>
              <a:ext cx="1008112" cy="79208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6"/>
              <a:endCxn id="18" idx="1"/>
            </p:cNvCxnSpPr>
            <p:nvPr/>
          </p:nvCxnSpPr>
          <p:spPr>
            <a:xfrm>
              <a:off x="1763688" y="4710626"/>
              <a:ext cx="1008112" cy="43204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6"/>
              <a:endCxn id="17" idx="1"/>
            </p:cNvCxnSpPr>
            <p:nvPr/>
          </p:nvCxnSpPr>
          <p:spPr>
            <a:xfrm flipV="1">
              <a:off x="1763688" y="4566610"/>
              <a:ext cx="1008112" cy="144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15616" y="2276872"/>
              <a:ext cx="936104" cy="324036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26" name="椭圆 25"/>
            <p:cNvSpPr/>
            <p:nvPr/>
          </p:nvSpPr>
          <p:spPr>
            <a:xfrm>
              <a:off x="2473481" y="2276872"/>
              <a:ext cx="1018399" cy="324036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grpSp>
      <p:graphicFrame>
        <p:nvGraphicFramePr>
          <p:cNvPr id="8193" name="Object 1"/>
          <p:cNvGraphicFramePr>
            <a:graphicFrameLocks noChangeAspect="1"/>
          </p:cNvGraphicFramePr>
          <p:nvPr/>
        </p:nvGraphicFramePr>
        <p:xfrm>
          <a:off x="1181100" y="2535684"/>
          <a:ext cx="4495800" cy="749300"/>
        </p:xfrm>
        <a:graphic>
          <a:graphicData uri="http://schemas.openxmlformats.org/presentationml/2006/ole">
            <p:oleObj spid="_x0000_s8193" name="Equation" r:id="rId4" imgW="2870200" imgH="482600" progId="Equation.3">
              <p:embed/>
            </p:oleObj>
          </a:graphicData>
        </a:graphic>
      </p:graphicFrame>
      <p:graphicFrame>
        <p:nvGraphicFramePr>
          <p:cNvPr id="8194" name="Object 2"/>
          <p:cNvGraphicFramePr>
            <a:graphicFrameLocks noChangeAspect="1"/>
          </p:cNvGraphicFramePr>
          <p:nvPr/>
        </p:nvGraphicFramePr>
        <p:xfrm>
          <a:off x="1156320" y="3327772"/>
          <a:ext cx="4495800" cy="749300"/>
        </p:xfrm>
        <a:graphic>
          <a:graphicData uri="http://schemas.openxmlformats.org/presentationml/2006/ole">
            <p:oleObj spid="_x0000_s8194" name="公式" r:id="rId5" imgW="2565400" imgH="482600" progId="Equation.3">
              <p:embed/>
            </p:oleObj>
          </a:graphicData>
        </a:graphic>
      </p:graphicFrame>
      <p:graphicFrame>
        <p:nvGraphicFramePr>
          <p:cNvPr id="8195" name="Object 3"/>
          <p:cNvGraphicFramePr>
            <a:graphicFrameLocks noChangeAspect="1"/>
          </p:cNvGraphicFramePr>
          <p:nvPr/>
        </p:nvGraphicFramePr>
        <p:xfrm>
          <a:off x="2195736" y="4293096"/>
          <a:ext cx="4432300" cy="762000"/>
        </p:xfrm>
        <a:graphic>
          <a:graphicData uri="http://schemas.openxmlformats.org/presentationml/2006/ole">
            <p:oleObj spid="_x0000_s8195" name="Equation" r:id="rId6" imgW="2806700" imgH="482600" progId="Equation.3">
              <p:embed/>
            </p:oleObj>
          </a:graphicData>
        </a:graphic>
      </p:graphicFrame>
      <p:cxnSp>
        <p:nvCxnSpPr>
          <p:cNvPr id="28" name="直接箭头连接符 27"/>
          <p:cNvCxnSpPr>
            <a:stCxn id="11" idx="6"/>
            <a:endCxn id="16" idx="1"/>
          </p:cNvCxnSpPr>
          <p:nvPr/>
        </p:nvCxnSpPr>
        <p:spPr>
          <a:xfrm>
            <a:off x="7007180" y="2108130"/>
            <a:ext cx="1099758" cy="3072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6" idx="1"/>
          </p:cNvCxnSpPr>
          <p:nvPr/>
        </p:nvCxnSpPr>
        <p:spPr>
          <a:xfrm flipV="1">
            <a:off x="7007180" y="2415364"/>
            <a:ext cx="1099758" cy="1024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1" idx="6"/>
            <a:endCxn id="17" idx="1"/>
          </p:cNvCxnSpPr>
          <p:nvPr/>
        </p:nvCxnSpPr>
        <p:spPr>
          <a:xfrm>
            <a:off x="7007180" y="2108130"/>
            <a:ext cx="1099758" cy="7168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关系推荐</a:t>
            </a:r>
            <a:endParaRPr lang="en-US" altLang="zh-CN" sz="2000" b="1" smtClean="0">
              <a:latin typeface="+mn-ea"/>
            </a:endParaRPr>
          </a:p>
          <a:p>
            <a:pPr lvl="0">
              <a:lnSpc>
                <a:spcPct val="200000"/>
              </a:lnSpc>
              <a:buFont typeface="Wingdings" pitchFamily="2" charset="2"/>
              <a:buChar char="ü"/>
            </a:pPr>
            <a:r>
              <a:rPr lang="en-US" altLang="zh-CN" sz="1600" smtClean="0">
                <a:solidFill>
                  <a:prstClr val="black"/>
                </a:solidFill>
              </a:rPr>
              <a:t>Item - based                                                      </a:t>
            </a: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r>
              <a:rPr lang="en-US" altLang="zh-CN" sz="1600" smtClean="0"/>
              <a:t>User-based</a:t>
            </a: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r>
              <a:rPr lang="en-US" altLang="zh-CN" sz="1600" smtClean="0"/>
              <a:t>featured-based</a:t>
            </a:r>
            <a:endParaRPr lang="en-US" altLang="zh-CN" sz="1200" dirty="0" smtClean="0"/>
          </a:p>
          <a:p>
            <a:pPr>
              <a:lnSpc>
                <a:spcPct val="200000"/>
              </a:lnSpc>
            </a:pPr>
            <a:endParaRPr lang="en-US" altLang="zh-CN" sz="1600" b="1" dirty="0">
              <a:latin typeface="+mn-ea"/>
            </a:endParaRPr>
          </a:p>
        </p:txBody>
      </p:sp>
      <p:graphicFrame>
        <p:nvGraphicFramePr>
          <p:cNvPr id="10245" name="Object 5"/>
          <p:cNvGraphicFramePr>
            <a:graphicFrameLocks noChangeAspect="1"/>
          </p:cNvGraphicFramePr>
          <p:nvPr/>
        </p:nvGraphicFramePr>
        <p:xfrm>
          <a:off x="3213100" y="2474913"/>
          <a:ext cx="1709738" cy="342900"/>
        </p:xfrm>
        <a:graphic>
          <a:graphicData uri="http://schemas.openxmlformats.org/presentationml/2006/ole">
            <p:oleObj spid="_x0000_s51203" name="公式" r:id="rId4" imgW="1206360" imgH="241200" progId="Equation.3">
              <p:embed/>
            </p:oleObj>
          </a:graphicData>
        </a:graphic>
      </p:graphicFrame>
      <p:graphicFrame>
        <p:nvGraphicFramePr>
          <p:cNvPr id="51204" name="Object 4"/>
          <p:cNvGraphicFramePr>
            <a:graphicFrameLocks noChangeAspect="1"/>
          </p:cNvGraphicFramePr>
          <p:nvPr/>
        </p:nvGraphicFramePr>
        <p:xfrm>
          <a:off x="3169022" y="3573463"/>
          <a:ext cx="2051050" cy="342900"/>
        </p:xfrm>
        <a:graphic>
          <a:graphicData uri="http://schemas.openxmlformats.org/presentationml/2006/ole">
            <p:oleObj spid="_x0000_s51204" name="公式" r:id="rId5" imgW="1447560" imgH="241200" progId="Equation.3">
              <p:embed/>
            </p:oleObj>
          </a:graphicData>
        </a:graphic>
      </p:graphicFrame>
      <p:graphicFrame>
        <p:nvGraphicFramePr>
          <p:cNvPr id="51205" name="Object 5"/>
          <p:cNvGraphicFramePr>
            <a:graphicFrameLocks noChangeAspect="1"/>
          </p:cNvGraphicFramePr>
          <p:nvPr/>
        </p:nvGraphicFramePr>
        <p:xfrm>
          <a:off x="3186980" y="4581525"/>
          <a:ext cx="2897188" cy="342900"/>
        </p:xfrm>
        <a:graphic>
          <a:graphicData uri="http://schemas.openxmlformats.org/presentationml/2006/ole">
            <p:oleObj spid="_x0000_s51205" name="公式" r:id="rId6" imgW="2044440" imgH="241200" progId="Equation.3">
              <p:embed/>
            </p:oleObj>
          </a:graphicData>
        </a:graphic>
      </p:graphicFrame>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预估，矩阵分解</a:t>
            </a:r>
            <a:endParaRPr lang="en-US" altLang="zh-CN" sz="2000" b="1"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pic>
        <p:nvPicPr>
          <p:cNvPr id="49155" name="Picture 3"/>
          <p:cNvPicPr>
            <a:picLocks noChangeAspect="1" noChangeArrowheads="1"/>
          </p:cNvPicPr>
          <p:nvPr/>
        </p:nvPicPr>
        <p:blipFill>
          <a:blip r:embed="rId4" cstate="print"/>
          <a:srcRect/>
          <a:stretch>
            <a:fillRect/>
          </a:stretch>
        </p:blipFill>
        <p:spPr bwMode="auto">
          <a:xfrm>
            <a:off x="3419872" y="1484784"/>
            <a:ext cx="5144616" cy="1117729"/>
          </a:xfrm>
          <a:prstGeom prst="rect">
            <a:avLst/>
          </a:prstGeom>
          <a:noFill/>
          <a:ln w="9525">
            <a:noFill/>
            <a:miter lim="800000"/>
            <a:headEnd/>
            <a:tailEnd/>
          </a:ln>
        </p:spPr>
      </p:pic>
      <p:graphicFrame>
        <p:nvGraphicFramePr>
          <p:cNvPr id="49157" name="Object 5"/>
          <p:cNvGraphicFramePr>
            <a:graphicFrameLocks noChangeAspect="1"/>
          </p:cNvGraphicFramePr>
          <p:nvPr/>
        </p:nvGraphicFramePr>
        <p:xfrm>
          <a:off x="684213" y="2487861"/>
          <a:ext cx="4962525" cy="1373187"/>
        </p:xfrm>
        <a:graphic>
          <a:graphicData uri="http://schemas.openxmlformats.org/presentationml/2006/ole">
            <p:oleObj spid="_x0000_s49157" name="公式" r:id="rId5" imgW="2387520" imgH="660240" progId="Equation.3">
              <p:embed/>
            </p:oleObj>
          </a:graphicData>
        </a:graphic>
      </p:graphicFrame>
      <p:sp>
        <p:nvSpPr>
          <p:cNvPr id="15" name="TextBox 14"/>
          <p:cNvSpPr txBox="1"/>
          <p:nvPr/>
        </p:nvSpPr>
        <p:spPr>
          <a:xfrm>
            <a:off x="4932040" y="4077072"/>
            <a:ext cx="3491880" cy="1446550"/>
          </a:xfrm>
          <a:prstGeom prst="rect">
            <a:avLst/>
          </a:prstGeom>
          <a:noFill/>
        </p:spPr>
        <p:txBody>
          <a:bodyPr wrap="square" rtlCol="0">
            <a:spAutoFit/>
          </a:bodyPr>
          <a:lstStyle/>
          <a:p>
            <a:pPr marL="0" lvl="1"/>
            <a:r>
              <a:rPr lang="en-US" altLang="zh-CN" smtClean="0"/>
              <a:t>Rainer Gemulla</a:t>
            </a:r>
            <a:r>
              <a:rPr lang="zh-CN" altLang="en-US" smtClean="0"/>
              <a:t>，</a:t>
            </a:r>
            <a:r>
              <a:rPr lang="en-US" altLang="zh-CN" smtClean="0"/>
              <a:t>Large-Scale Matrix Factorization with Distributed Stochastic Gradient Descent</a:t>
            </a:r>
          </a:p>
          <a:p>
            <a:endParaRPr lang="zh-CN" altLang="en-US" sz="1600" b="1" dirty="0" smtClean="0">
              <a:solidFill>
                <a:schemeClr val="tx1">
                  <a:lumMod val="75000"/>
                  <a:lumOff val="25000"/>
                </a:schemeClr>
              </a:solidFill>
            </a:endParaRPr>
          </a:p>
        </p:txBody>
      </p:sp>
      <p:graphicFrame>
        <p:nvGraphicFramePr>
          <p:cNvPr id="49160" name="Object 8"/>
          <p:cNvGraphicFramePr>
            <a:graphicFrameLocks noChangeAspect="1"/>
          </p:cNvGraphicFramePr>
          <p:nvPr/>
        </p:nvGraphicFramePr>
        <p:xfrm>
          <a:off x="3497263" y="3036888"/>
          <a:ext cx="3695700" cy="1017587"/>
        </p:xfrm>
        <a:graphic>
          <a:graphicData uri="http://schemas.openxmlformats.org/presentationml/2006/ole">
            <p:oleObj spid="_x0000_s49160" name="公式" r:id="rId6" imgW="2120760" imgH="583920" progId="Equation.3">
              <p:embed/>
            </p:oleObj>
          </a:graphicData>
        </a:graphic>
      </p:graphicFrame>
      <p:sp>
        <p:nvSpPr>
          <p:cNvPr id="20" name="TextBox 19"/>
          <p:cNvSpPr txBox="1"/>
          <p:nvPr/>
        </p:nvSpPr>
        <p:spPr>
          <a:xfrm>
            <a:off x="7668344" y="3522494"/>
            <a:ext cx="864096" cy="338554"/>
          </a:xfrm>
          <a:prstGeom prst="rect">
            <a:avLst/>
          </a:prstGeom>
          <a:noFill/>
        </p:spPr>
        <p:txBody>
          <a:bodyPr wrap="square" rtlCol="0">
            <a:spAutoFit/>
          </a:bodyPr>
          <a:lstStyle/>
          <a:p>
            <a:r>
              <a:rPr lang="en-US" altLang="zh-CN" sz="1600" b="1" smtClean="0">
                <a:solidFill>
                  <a:schemeClr val="tx1">
                    <a:lumMod val="75000"/>
                    <a:lumOff val="25000"/>
                  </a:schemeClr>
                </a:solidFill>
              </a:rPr>
              <a:t>SVD++</a:t>
            </a:r>
            <a:endParaRPr lang="zh-CN" altLang="en-US" sz="1600" b="1" dirty="0" smtClean="0">
              <a:solidFill>
                <a:schemeClr val="tx1">
                  <a:lumMod val="75000"/>
                  <a:lumOff val="25000"/>
                </a:schemeClr>
              </a:solidFill>
            </a:endParaRPr>
          </a:p>
        </p:txBody>
      </p:sp>
      <p:pic>
        <p:nvPicPr>
          <p:cNvPr id="49161" name="Picture 9"/>
          <p:cNvPicPr>
            <a:picLocks noChangeAspect="1" noChangeArrowheads="1"/>
          </p:cNvPicPr>
          <p:nvPr/>
        </p:nvPicPr>
        <p:blipFill>
          <a:blip r:embed="rId7" cstate="print"/>
          <a:srcRect/>
          <a:stretch>
            <a:fillRect/>
          </a:stretch>
        </p:blipFill>
        <p:spPr bwMode="auto">
          <a:xfrm>
            <a:off x="827584" y="3861049"/>
            <a:ext cx="1569343" cy="1448624"/>
          </a:xfrm>
          <a:prstGeom prst="rect">
            <a:avLst/>
          </a:prstGeom>
          <a:noFill/>
          <a:ln w="9525">
            <a:noFill/>
            <a:miter lim="800000"/>
            <a:headEnd/>
            <a:tailEnd/>
          </a:ln>
        </p:spPr>
      </p:pic>
      <p:pic>
        <p:nvPicPr>
          <p:cNvPr id="49162" name="Picture 10"/>
          <p:cNvPicPr>
            <a:picLocks noChangeAspect="1" noChangeArrowheads="1"/>
          </p:cNvPicPr>
          <p:nvPr/>
        </p:nvPicPr>
        <p:blipFill>
          <a:blip r:embed="rId8" cstate="print"/>
          <a:srcRect/>
          <a:stretch>
            <a:fillRect/>
          </a:stretch>
        </p:blipFill>
        <p:spPr bwMode="auto">
          <a:xfrm>
            <a:off x="323528" y="5517232"/>
            <a:ext cx="8352928" cy="1310834"/>
          </a:xfrm>
          <a:prstGeom prst="rect">
            <a:avLst/>
          </a:prstGeom>
          <a:noFill/>
          <a:ln w="9525">
            <a:noFill/>
            <a:miter lim="800000"/>
            <a:headEnd/>
            <a:tailEnd/>
          </a:ln>
        </p:spPr>
      </p:pic>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251520" y="2060848"/>
            <a:ext cx="4680520" cy="244605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39552" y="4653136"/>
            <a:ext cx="4792538" cy="1652599"/>
          </a:xfrm>
          <a:prstGeom prst="rect">
            <a:avLst/>
          </a:prstGeom>
          <a:noFill/>
          <a:ln w="9525">
            <a:noFill/>
            <a:miter lim="800000"/>
            <a:headEnd/>
            <a:tailEnd/>
          </a:ln>
        </p:spPr>
      </p:pic>
      <p:sp>
        <p:nvSpPr>
          <p:cNvPr id="6" name="矩形 5"/>
          <p:cNvSpPr/>
          <p:nvPr/>
        </p:nvSpPr>
        <p:spPr>
          <a:xfrm>
            <a:off x="4067944" y="6093296"/>
            <a:ext cx="6336704" cy="646331"/>
          </a:xfrm>
          <a:prstGeom prst="rect">
            <a:avLst/>
          </a:prstGeom>
        </p:spPr>
        <p:txBody>
          <a:bodyPr wrap="square">
            <a:spAutoFit/>
          </a:bodyPr>
          <a:lstStyle/>
          <a:p>
            <a:r>
              <a:rPr lang="en-US" altLang="zh-CN" smtClean="0"/>
              <a:t>Hao Ma</a:t>
            </a:r>
            <a:r>
              <a:rPr lang="zh-CN" altLang="en-US" smtClean="0"/>
              <a:t>， </a:t>
            </a:r>
            <a:r>
              <a:rPr lang="en-US" altLang="zh-CN" smtClean="0"/>
              <a:t>Recommender Systems with </a:t>
            </a:r>
          </a:p>
          <a:p>
            <a:r>
              <a:rPr lang="en-US" altLang="zh-CN" smtClean="0"/>
              <a:t>Social Regularization</a:t>
            </a:r>
            <a:endParaRPr lang="zh-CN" altLang="en-US"/>
          </a:p>
        </p:txBody>
      </p:sp>
      <p:sp>
        <p:nvSpPr>
          <p:cNvPr id="7" name="内容占位符 2"/>
          <p:cNvSpPr>
            <a:spLocks noGrp="1"/>
          </p:cNvSpPr>
          <p:nvPr>
            <p:ph idx="1"/>
          </p:nvPr>
        </p:nvSpPr>
        <p:spPr>
          <a:xfrm>
            <a:off x="0" y="1484784"/>
            <a:ext cx="7920880" cy="4320480"/>
          </a:xfrm>
        </p:spPr>
        <p:txBody>
          <a:bodyPr>
            <a:noAutofit/>
          </a:bodyPr>
          <a:lstStyle/>
          <a:p>
            <a:pPr>
              <a:lnSpc>
                <a:spcPct val="200000"/>
              </a:lnSpc>
            </a:pPr>
            <a:r>
              <a:rPr lang="zh-CN" altLang="en-US" sz="2000" b="1" smtClean="0">
                <a:latin typeface="+mn-ea"/>
              </a:rPr>
              <a:t>预估，结合社交关系</a:t>
            </a:r>
            <a:endParaRPr lang="en-US" altLang="zh-CN" sz="2000" b="1"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grpSp>
        <p:nvGrpSpPr>
          <p:cNvPr id="8" name="组合 7"/>
          <p:cNvGrpSpPr/>
          <p:nvPr/>
        </p:nvGrpSpPr>
        <p:grpSpPr>
          <a:xfrm>
            <a:off x="6660232" y="1700808"/>
            <a:ext cx="1656184" cy="2520280"/>
            <a:chOff x="1331640" y="2586390"/>
            <a:chExt cx="1800200" cy="2736304"/>
          </a:xfrm>
        </p:grpSpPr>
        <p:sp>
          <p:nvSpPr>
            <p:cNvPr id="9" name="椭圆 8"/>
            <p:cNvSpPr/>
            <p:nvPr/>
          </p:nvSpPr>
          <p:spPr>
            <a:xfrm>
              <a:off x="1331640" y="287442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10" name="椭圆 9"/>
            <p:cNvSpPr/>
            <p:nvPr/>
          </p:nvSpPr>
          <p:spPr>
            <a:xfrm>
              <a:off x="1331640" y="3378478"/>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11" name="椭圆 10"/>
            <p:cNvSpPr/>
            <p:nvPr/>
          </p:nvSpPr>
          <p:spPr>
            <a:xfrm>
              <a:off x="1331640" y="395454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12" name="椭圆 11"/>
            <p:cNvSpPr/>
            <p:nvPr/>
          </p:nvSpPr>
          <p:spPr>
            <a:xfrm>
              <a:off x="1331640" y="4530606"/>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13" name="圆角矩形 12"/>
            <p:cNvSpPr/>
            <p:nvPr/>
          </p:nvSpPr>
          <p:spPr>
            <a:xfrm>
              <a:off x="2699792" y="25863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a:t>
              </a:r>
              <a:endParaRPr lang="zh-CN" altLang="en-US" smtClean="0">
                <a:solidFill>
                  <a:schemeClr val="tx1"/>
                </a:solidFill>
              </a:endParaRPr>
            </a:p>
          </p:txBody>
        </p:sp>
        <p:sp>
          <p:nvSpPr>
            <p:cNvPr id="14" name="圆角矩形 13"/>
            <p:cNvSpPr/>
            <p:nvPr/>
          </p:nvSpPr>
          <p:spPr>
            <a:xfrm>
              <a:off x="2699792" y="31624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a:t>
              </a:r>
              <a:endParaRPr lang="zh-CN" altLang="en-US" smtClean="0">
                <a:solidFill>
                  <a:schemeClr val="tx1"/>
                </a:solidFill>
              </a:endParaRPr>
            </a:p>
          </p:txBody>
        </p:sp>
        <p:sp>
          <p:nvSpPr>
            <p:cNvPr id="15" name="圆角矩形 14"/>
            <p:cNvSpPr/>
            <p:nvPr/>
          </p:nvSpPr>
          <p:spPr>
            <a:xfrm>
              <a:off x="2699792" y="3810526"/>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a:t>
              </a:r>
              <a:endParaRPr lang="zh-CN" altLang="en-US" smtClean="0">
                <a:solidFill>
                  <a:schemeClr val="tx1"/>
                </a:solidFill>
              </a:endParaRPr>
            </a:p>
          </p:txBody>
        </p:sp>
        <p:sp>
          <p:nvSpPr>
            <p:cNvPr id="16" name="圆角矩形 15"/>
            <p:cNvSpPr/>
            <p:nvPr/>
          </p:nvSpPr>
          <p:spPr>
            <a:xfrm>
              <a:off x="2699792" y="43865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a:t>
              </a:r>
              <a:endParaRPr lang="zh-CN" altLang="en-US" smtClean="0">
                <a:solidFill>
                  <a:schemeClr val="tx1"/>
                </a:solidFill>
              </a:endParaRPr>
            </a:p>
          </p:txBody>
        </p:sp>
        <p:sp>
          <p:nvSpPr>
            <p:cNvPr id="17" name="圆角矩形 16"/>
            <p:cNvSpPr/>
            <p:nvPr/>
          </p:nvSpPr>
          <p:spPr>
            <a:xfrm>
              <a:off x="2699792" y="49626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a:t>
              </a:r>
              <a:endParaRPr lang="zh-CN" altLang="en-US" smtClean="0">
                <a:solidFill>
                  <a:schemeClr val="tx1"/>
                </a:solidFill>
              </a:endParaRPr>
            </a:p>
          </p:txBody>
        </p:sp>
        <p:cxnSp>
          <p:nvCxnSpPr>
            <p:cNvPr id="18" name="直接箭头连接符 17"/>
            <p:cNvCxnSpPr>
              <a:stCxn id="9" idx="6"/>
              <a:endCxn id="13" idx="1"/>
            </p:cNvCxnSpPr>
            <p:nvPr/>
          </p:nvCxnSpPr>
          <p:spPr>
            <a:xfrm flipV="1">
              <a:off x="1691680" y="2766410"/>
              <a:ext cx="100811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6"/>
              <a:endCxn id="15" idx="1"/>
            </p:cNvCxnSpPr>
            <p:nvPr/>
          </p:nvCxnSpPr>
          <p:spPr>
            <a:xfrm>
              <a:off x="1691680" y="3054442"/>
              <a:ext cx="1008112" cy="9361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6"/>
              <a:endCxn id="14" idx="1"/>
            </p:cNvCxnSpPr>
            <p:nvPr/>
          </p:nvCxnSpPr>
          <p:spPr>
            <a:xfrm flipV="1">
              <a:off x="1691680" y="3342474"/>
              <a:ext cx="1008112" cy="216024"/>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6"/>
              <a:endCxn id="14" idx="1"/>
            </p:cNvCxnSpPr>
            <p:nvPr/>
          </p:nvCxnSpPr>
          <p:spPr>
            <a:xfrm flipV="1">
              <a:off x="1691680" y="3342474"/>
              <a:ext cx="1008112" cy="79208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2" idx="6"/>
              <a:endCxn id="17" idx="1"/>
            </p:cNvCxnSpPr>
            <p:nvPr/>
          </p:nvCxnSpPr>
          <p:spPr>
            <a:xfrm>
              <a:off x="1691680" y="4710626"/>
              <a:ext cx="1008112" cy="43204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9" idx="2"/>
              <a:endCxn id="10" idx="2"/>
            </p:cNvCxnSpPr>
            <p:nvPr/>
          </p:nvCxnSpPr>
          <p:spPr>
            <a:xfrm rot="10800000" flipV="1">
              <a:off x="1331640" y="3054442"/>
              <a:ext cx="12700" cy="504056"/>
            </a:xfrm>
            <a:prstGeom prst="curvedConnector3">
              <a:avLst>
                <a:gd name="adj1" fmla="val 255223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2" idx="2"/>
              <a:endCxn id="10" idx="2"/>
            </p:cNvCxnSpPr>
            <p:nvPr/>
          </p:nvCxnSpPr>
          <p:spPr>
            <a:xfrm rot="10800000">
              <a:off x="1331640" y="3558498"/>
              <a:ext cx="12700" cy="1152128"/>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1" idx="2"/>
              <a:endCxn id="9" idx="2"/>
            </p:cNvCxnSpPr>
            <p:nvPr/>
          </p:nvCxnSpPr>
          <p:spPr>
            <a:xfrm rot="10800000">
              <a:off x="1331640" y="3054442"/>
              <a:ext cx="12700" cy="1080120"/>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11" idx="2"/>
              <a:endCxn id="12" idx="2"/>
            </p:cNvCxnSpPr>
            <p:nvPr/>
          </p:nvCxnSpPr>
          <p:spPr>
            <a:xfrm rot="10800000" flipV="1">
              <a:off x="1331640" y="4134562"/>
              <a:ext cx="12700" cy="576064"/>
            </a:xfrm>
            <a:prstGeom prst="curvedConnector3">
              <a:avLst>
                <a:gd name="adj1" fmla="val 244478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6"/>
              <a:endCxn id="16" idx="1"/>
            </p:cNvCxnSpPr>
            <p:nvPr/>
          </p:nvCxnSpPr>
          <p:spPr>
            <a:xfrm flipV="1">
              <a:off x="1691680" y="4566610"/>
              <a:ext cx="1008112" cy="144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a:p>
        </p:txBody>
      </p:sp>
      <p:pic>
        <p:nvPicPr>
          <p:cNvPr id="50178" name="Picture 2"/>
          <p:cNvPicPr>
            <a:picLocks noChangeAspect="1" noChangeArrowheads="1"/>
          </p:cNvPicPr>
          <p:nvPr/>
        </p:nvPicPr>
        <p:blipFill>
          <a:blip r:embed="rId2" cstate="print"/>
          <a:srcRect/>
          <a:stretch>
            <a:fillRect/>
          </a:stretch>
        </p:blipFill>
        <p:spPr bwMode="auto">
          <a:xfrm>
            <a:off x="683568" y="2146945"/>
            <a:ext cx="6308354" cy="2871961"/>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043608" y="5229200"/>
            <a:ext cx="3867150" cy="561975"/>
          </a:xfrm>
          <a:prstGeom prst="rect">
            <a:avLst/>
          </a:prstGeom>
          <a:noFill/>
          <a:ln w="9525">
            <a:noFill/>
            <a:miter lim="800000"/>
            <a:headEnd/>
            <a:tailEnd/>
          </a:ln>
        </p:spPr>
      </p:pic>
      <p:sp>
        <p:nvSpPr>
          <p:cNvPr id="6" name="内容占位符 2"/>
          <p:cNvSpPr>
            <a:spLocks noGrp="1"/>
          </p:cNvSpPr>
          <p:nvPr>
            <p:ph idx="1"/>
          </p:nvPr>
        </p:nvSpPr>
        <p:spPr>
          <a:xfrm>
            <a:off x="0" y="1484784"/>
            <a:ext cx="7920880" cy="4320480"/>
          </a:xfrm>
        </p:spPr>
        <p:txBody>
          <a:bodyPr>
            <a:noAutofit/>
          </a:bodyPr>
          <a:lstStyle/>
          <a:p>
            <a:pPr>
              <a:lnSpc>
                <a:spcPct val="200000"/>
              </a:lnSpc>
            </a:pPr>
            <a:r>
              <a:rPr lang="zh-CN" altLang="en-US" sz="2000" b="1" smtClean="0">
                <a:latin typeface="+mn-ea"/>
              </a:rPr>
              <a:t>模型预估，</a:t>
            </a:r>
            <a:r>
              <a:rPr lang="en-US" altLang="zh-CN" sz="2000" b="1" smtClean="0">
                <a:latin typeface="+mn-ea"/>
              </a:rPr>
              <a:t> </a:t>
            </a:r>
            <a:r>
              <a:rPr lang="en-US" altLang="zh-CN" sz="2000" smtClean="0">
                <a:latin typeface="Times-Roman"/>
              </a:rPr>
              <a:t>Factorization Machines</a:t>
            </a:r>
            <a:endParaRPr lang="en-US" altLang="zh-CN" sz="2000" b="1"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sp>
        <p:nvSpPr>
          <p:cNvPr id="7" name="矩形 6"/>
          <p:cNvSpPr/>
          <p:nvPr/>
        </p:nvSpPr>
        <p:spPr>
          <a:xfrm>
            <a:off x="5652120" y="5589240"/>
            <a:ext cx="2409634" cy="646331"/>
          </a:xfrm>
          <a:prstGeom prst="rect">
            <a:avLst/>
          </a:prstGeom>
        </p:spPr>
        <p:txBody>
          <a:bodyPr wrap="none">
            <a:spAutoFit/>
          </a:bodyPr>
          <a:lstStyle/>
          <a:p>
            <a:r>
              <a:rPr lang="en-US" altLang="zh-CN" smtClean="0"/>
              <a:t>Steffen Rendle</a:t>
            </a:r>
            <a:endParaRPr lang="zh-CN" altLang="en-US" smtClean="0"/>
          </a:p>
          <a:p>
            <a:r>
              <a:rPr lang="en-US" altLang="zh-CN" smtClean="0"/>
              <a:t>,Factorization Machines</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组合模型</a:t>
            </a:r>
            <a:endParaRPr lang="en-US" altLang="zh-CN" sz="2000" b="1"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marL="0">
              <a:lnSpc>
                <a:spcPct val="200000"/>
              </a:lnSpc>
            </a:pPr>
            <a:endParaRPr lang="en-US" altLang="zh-CN" sz="1400" b="1" dirty="0">
              <a:solidFill>
                <a:schemeClr val="tx1">
                  <a:lumMod val="75000"/>
                  <a:lumOff val="25000"/>
                </a:schemeClr>
              </a:solidFill>
            </a:endParaRPr>
          </a:p>
        </p:txBody>
      </p:sp>
      <p:sp>
        <p:nvSpPr>
          <p:cNvPr id="4" name="椭圆 3"/>
          <p:cNvSpPr/>
          <p:nvPr/>
        </p:nvSpPr>
        <p:spPr>
          <a:xfrm>
            <a:off x="3347864" y="3344798"/>
            <a:ext cx="1872208" cy="1617856"/>
          </a:xfrm>
          <a:prstGeom prst="ellipse">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1600" b="1" smtClean="0">
              <a:solidFill>
                <a:prstClr val="black">
                  <a:lumMod val="75000"/>
                  <a:lumOff val="25000"/>
                </a:prstClr>
              </a:solidFill>
            </a:endParaRPr>
          </a:p>
          <a:p>
            <a:pPr lvl="0" algn="ctr"/>
            <a:endParaRPr lang="en-US" altLang="zh-CN" sz="1600" b="1" smtClean="0">
              <a:solidFill>
                <a:prstClr val="black">
                  <a:lumMod val="75000"/>
                  <a:lumOff val="25000"/>
                </a:prstClr>
              </a:solidFill>
            </a:endParaRPr>
          </a:p>
          <a:p>
            <a:pPr lvl="0" algn="ctr"/>
            <a:endParaRPr lang="zh-CN" altLang="en-US" sz="1600" b="1" dirty="0" smtClean="0">
              <a:solidFill>
                <a:prstClr val="black">
                  <a:lumMod val="75000"/>
                  <a:lumOff val="25000"/>
                </a:prstClr>
              </a:solidFill>
            </a:endParaRPr>
          </a:p>
        </p:txBody>
      </p:sp>
      <p:cxnSp>
        <p:nvCxnSpPr>
          <p:cNvPr id="6" name="直接箭头连接符 5"/>
          <p:cNvCxnSpPr>
            <a:endCxn id="4" idx="0"/>
          </p:cNvCxnSpPr>
          <p:nvPr/>
        </p:nvCxnSpPr>
        <p:spPr>
          <a:xfrm>
            <a:off x="4283968" y="1794302"/>
            <a:ext cx="0" cy="15504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043608" y="4098558"/>
            <a:ext cx="2304256" cy="360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4" idx="6"/>
          </p:cNvCxnSpPr>
          <p:nvPr/>
        </p:nvCxnSpPr>
        <p:spPr>
          <a:xfrm flipH="1" flipV="1">
            <a:off x="5220072" y="4153726"/>
            <a:ext cx="2520280" cy="168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0" y="2082334"/>
            <a:ext cx="1080120" cy="338554"/>
          </a:xfrm>
          <a:prstGeom prst="rect">
            <a:avLst/>
          </a:prstGeom>
          <a:noFill/>
        </p:spPr>
        <p:txBody>
          <a:bodyPr wrap="square" rtlCol="0">
            <a:spAutoFit/>
          </a:bodyPr>
          <a:lstStyle/>
          <a:p>
            <a:r>
              <a:rPr lang="zh-CN" altLang="en-US" sz="1600" b="1" smtClean="0">
                <a:solidFill>
                  <a:srgbClr val="00B050"/>
                </a:solidFill>
              </a:rPr>
              <a:t>用户行为</a:t>
            </a:r>
            <a:endParaRPr lang="zh-CN" altLang="en-US" sz="1600" b="1" dirty="0" smtClean="0">
              <a:solidFill>
                <a:srgbClr val="00B050"/>
              </a:solidFill>
            </a:endParaRPr>
          </a:p>
        </p:txBody>
      </p:sp>
      <p:sp>
        <p:nvSpPr>
          <p:cNvPr id="17" name="TextBox 16"/>
          <p:cNvSpPr txBox="1"/>
          <p:nvPr/>
        </p:nvSpPr>
        <p:spPr>
          <a:xfrm>
            <a:off x="6660232" y="3738518"/>
            <a:ext cx="1080120" cy="338554"/>
          </a:xfrm>
          <a:prstGeom prst="rect">
            <a:avLst/>
          </a:prstGeom>
          <a:noFill/>
        </p:spPr>
        <p:txBody>
          <a:bodyPr wrap="square" rtlCol="0">
            <a:spAutoFit/>
          </a:bodyPr>
          <a:lstStyle/>
          <a:p>
            <a:r>
              <a:rPr lang="en-US" altLang="zh-CN" sz="1600" b="1" smtClean="0">
                <a:solidFill>
                  <a:srgbClr val="00B0F0"/>
                </a:solidFill>
              </a:rPr>
              <a:t>User tag</a:t>
            </a:r>
            <a:endParaRPr lang="zh-CN" altLang="en-US" sz="1600" b="1" dirty="0" smtClean="0">
              <a:solidFill>
                <a:srgbClr val="00B0F0"/>
              </a:solidFill>
            </a:endParaRPr>
          </a:p>
        </p:txBody>
      </p:sp>
      <p:sp>
        <p:nvSpPr>
          <p:cNvPr id="13" name="TextBox 12"/>
          <p:cNvSpPr txBox="1"/>
          <p:nvPr/>
        </p:nvSpPr>
        <p:spPr>
          <a:xfrm>
            <a:off x="4427984" y="2404626"/>
            <a:ext cx="1512168" cy="1261884"/>
          </a:xfrm>
          <a:prstGeom prst="rect">
            <a:avLst/>
          </a:prstGeom>
          <a:noFill/>
        </p:spPr>
        <p:txBody>
          <a:bodyPr wrap="square" rtlCol="0">
            <a:spAutoFit/>
          </a:bodyPr>
          <a:lstStyle/>
          <a:p>
            <a:r>
              <a:rPr lang="zh-CN" altLang="en-US" sz="1400" smtClean="0">
                <a:solidFill>
                  <a:srgbClr val="00B050"/>
                </a:solidFill>
              </a:rPr>
              <a:t>实时行为</a:t>
            </a:r>
            <a:endParaRPr lang="en-US" altLang="zh-CN" sz="1400" smtClean="0">
              <a:solidFill>
                <a:srgbClr val="00B050"/>
              </a:solidFill>
            </a:endParaRPr>
          </a:p>
          <a:p>
            <a:r>
              <a:rPr lang="en-US" altLang="zh-CN" sz="1400" smtClean="0">
                <a:solidFill>
                  <a:srgbClr val="00B050"/>
                </a:solidFill>
              </a:rPr>
              <a:t>User based CF </a:t>
            </a:r>
          </a:p>
          <a:p>
            <a:r>
              <a:rPr lang="en-US" altLang="zh-CN" sz="1400" smtClean="0">
                <a:solidFill>
                  <a:srgbClr val="00B050"/>
                </a:solidFill>
              </a:rPr>
              <a:t> SVD/SVD++</a:t>
            </a:r>
          </a:p>
          <a:p>
            <a:r>
              <a:rPr lang="en-US" altLang="zh-CN" sz="1400" smtClean="0">
                <a:solidFill>
                  <a:srgbClr val="00B050"/>
                </a:solidFill>
              </a:rPr>
              <a:t>Factor Machine</a:t>
            </a:r>
          </a:p>
          <a:p>
            <a:endParaRPr lang="en-US" altLang="zh-CN" sz="1000" b="1" smtClean="0">
              <a:solidFill>
                <a:srgbClr val="00B050"/>
              </a:solidFill>
            </a:endParaRPr>
          </a:p>
          <a:p>
            <a:endParaRPr lang="zh-CN" altLang="en-US" sz="1000" b="1" dirty="0" smtClean="0">
              <a:solidFill>
                <a:srgbClr val="00B050"/>
              </a:solidFill>
            </a:endParaRPr>
          </a:p>
        </p:txBody>
      </p:sp>
      <p:sp>
        <p:nvSpPr>
          <p:cNvPr id="15" name="TextBox 14"/>
          <p:cNvSpPr txBox="1"/>
          <p:nvPr/>
        </p:nvSpPr>
        <p:spPr>
          <a:xfrm>
            <a:off x="5580112" y="3522494"/>
            <a:ext cx="1512168" cy="523220"/>
          </a:xfrm>
          <a:prstGeom prst="rect">
            <a:avLst/>
          </a:prstGeom>
          <a:noFill/>
        </p:spPr>
        <p:txBody>
          <a:bodyPr wrap="square" rtlCol="0">
            <a:spAutoFit/>
          </a:bodyPr>
          <a:lstStyle/>
          <a:p>
            <a:r>
              <a:rPr lang="en-US" altLang="zh-CN" sz="1400" smtClean="0">
                <a:solidFill>
                  <a:srgbClr val="00B0F0"/>
                </a:solidFill>
              </a:rPr>
              <a:t>user profile</a:t>
            </a:r>
          </a:p>
          <a:p>
            <a:r>
              <a:rPr lang="en-US" altLang="zh-CN" sz="1400" smtClean="0">
                <a:solidFill>
                  <a:srgbClr val="00B0F0"/>
                </a:solidFill>
              </a:rPr>
              <a:t>LDA/PLSA</a:t>
            </a:r>
            <a:endParaRPr lang="zh-CN" altLang="en-US" sz="1000" dirty="0" smtClean="0">
              <a:solidFill>
                <a:srgbClr val="00B0F0"/>
              </a:solidFill>
            </a:endParaRPr>
          </a:p>
        </p:txBody>
      </p:sp>
      <p:sp>
        <p:nvSpPr>
          <p:cNvPr id="20" name="TextBox 19"/>
          <p:cNvSpPr txBox="1"/>
          <p:nvPr/>
        </p:nvSpPr>
        <p:spPr>
          <a:xfrm>
            <a:off x="2267744" y="3090446"/>
            <a:ext cx="1008112" cy="1415772"/>
          </a:xfrm>
          <a:prstGeom prst="rect">
            <a:avLst/>
          </a:prstGeom>
          <a:noFill/>
        </p:spPr>
        <p:txBody>
          <a:bodyPr wrap="square" rtlCol="0">
            <a:spAutoFit/>
          </a:bodyPr>
          <a:lstStyle/>
          <a:p>
            <a:r>
              <a:rPr lang="zh-CN" altLang="en-US" sz="1400" smtClean="0">
                <a:solidFill>
                  <a:srgbClr val="0070C0"/>
                </a:solidFill>
              </a:rPr>
              <a:t>用户聚类</a:t>
            </a:r>
            <a:endParaRPr lang="en-US" altLang="zh-CN" sz="1400" smtClean="0">
              <a:solidFill>
                <a:srgbClr val="0070C0"/>
              </a:solidFill>
            </a:endParaRPr>
          </a:p>
          <a:p>
            <a:r>
              <a:rPr lang="zh-CN" altLang="en-US" sz="1400" smtClean="0">
                <a:solidFill>
                  <a:srgbClr val="0070C0"/>
                </a:solidFill>
              </a:rPr>
              <a:t>同好关系</a:t>
            </a:r>
            <a:endParaRPr lang="en-US" altLang="zh-CN" sz="1400" smtClean="0">
              <a:solidFill>
                <a:srgbClr val="0070C0"/>
              </a:solidFill>
            </a:endParaRPr>
          </a:p>
          <a:p>
            <a:r>
              <a:rPr lang="zh-CN" altLang="en-US" sz="1400" smtClean="0">
                <a:solidFill>
                  <a:srgbClr val="0070C0"/>
                </a:solidFill>
              </a:rPr>
              <a:t>紧密度</a:t>
            </a:r>
            <a:endParaRPr lang="en-US" altLang="zh-CN" sz="1400" smtClean="0">
              <a:solidFill>
                <a:srgbClr val="0070C0"/>
              </a:solidFill>
            </a:endParaRPr>
          </a:p>
          <a:p>
            <a:r>
              <a:rPr lang="zh-CN" altLang="en-US" sz="1400" smtClean="0">
                <a:solidFill>
                  <a:srgbClr val="0070C0"/>
                </a:solidFill>
              </a:rPr>
              <a:t>影响力</a:t>
            </a:r>
            <a:endParaRPr lang="en-US" altLang="zh-CN" sz="1400" smtClean="0">
              <a:solidFill>
                <a:srgbClr val="0070C0"/>
              </a:solidFill>
            </a:endParaRPr>
          </a:p>
          <a:p>
            <a:endParaRPr lang="en-US" altLang="zh-CN" sz="1000" b="1" smtClean="0">
              <a:solidFill>
                <a:srgbClr val="0070C0"/>
              </a:solidFill>
            </a:endParaRPr>
          </a:p>
          <a:p>
            <a:endParaRPr lang="en-US" altLang="zh-CN" sz="1000" b="1" smtClean="0">
              <a:solidFill>
                <a:srgbClr val="0070C0"/>
              </a:solidFill>
            </a:endParaRPr>
          </a:p>
          <a:p>
            <a:endParaRPr lang="zh-CN" altLang="en-US" sz="1000" b="1" dirty="0" smtClean="0">
              <a:solidFill>
                <a:srgbClr val="0070C0"/>
              </a:solidFill>
            </a:endParaRPr>
          </a:p>
        </p:txBody>
      </p:sp>
      <p:sp>
        <p:nvSpPr>
          <p:cNvPr id="21" name="TextBox 20"/>
          <p:cNvSpPr txBox="1"/>
          <p:nvPr/>
        </p:nvSpPr>
        <p:spPr>
          <a:xfrm>
            <a:off x="3635896" y="3645024"/>
            <a:ext cx="1296144" cy="1138773"/>
          </a:xfrm>
          <a:prstGeom prst="rect">
            <a:avLst/>
          </a:prstGeom>
          <a:noFill/>
        </p:spPr>
        <p:txBody>
          <a:bodyPr wrap="square" rtlCol="0">
            <a:spAutoFit/>
          </a:bodyPr>
          <a:lstStyle/>
          <a:p>
            <a:pPr algn="ctr"/>
            <a:r>
              <a:rPr lang="zh-CN" altLang="en-US" sz="1400" b="1" smtClean="0">
                <a:solidFill>
                  <a:srgbClr val="A50021"/>
                </a:solidFill>
              </a:rPr>
              <a:t>场景模型</a:t>
            </a:r>
            <a:endParaRPr lang="en-US" altLang="zh-CN" sz="1400" smtClean="0">
              <a:solidFill>
                <a:srgbClr val="A50021"/>
              </a:solidFill>
            </a:endParaRPr>
          </a:p>
          <a:p>
            <a:r>
              <a:rPr lang="zh-CN" altLang="en-US" sz="1400" smtClean="0">
                <a:solidFill>
                  <a:srgbClr val="A50021"/>
                </a:solidFill>
              </a:rPr>
              <a:t>充值卡</a:t>
            </a:r>
            <a:r>
              <a:rPr lang="en-US" altLang="zh-CN" sz="1400" smtClean="0">
                <a:solidFill>
                  <a:srgbClr val="A50021"/>
                </a:solidFill>
              </a:rPr>
              <a:t>VS</a:t>
            </a:r>
            <a:r>
              <a:rPr lang="zh-CN" altLang="en-US" sz="1400" smtClean="0">
                <a:solidFill>
                  <a:srgbClr val="A50021"/>
                </a:solidFill>
              </a:rPr>
              <a:t>手机</a:t>
            </a:r>
            <a:endParaRPr lang="en-US" altLang="zh-CN" sz="1400" smtClean="0">
              <a:solidFill>
                <a:srgbClr val="A50021"/>
              </a:solidFill>
            </a:endParaRPr>
          </a:p>
          <a:p>
            <a:r>
              <a:rPr lang="zh-CN" altLang="en-US" sz="1400" smtClean="0">
                <a:solidFill>
                  <a:srgbClr val="A50021"/>
                </a:solidFill>
              </a:rPr>
              <a:t>选品</a:t>
            </a:r>
            <a:r>
              <a:rPr lang="en-US" altLang="zh-CN" sz="1400" smtClean="0">
                <a:solidFill>
                  <a:srgbClr val="A50021"/>
                </a:solidFill>
              </a:rPr>
              <a:t>VS</a:t>
            </a:r>
            <a:r>
              <a:rPr lang="zh-CN" altLang="en-US" sz="1400" smtClean="0">
                <a:solidFill>
                  <a:srgbClr val="A50021"/>
                </a:solidFill>
              </a:rPr>
              <a:t>选商家</a:t>
            </a:r>
            <a:endParaRPr lang="en-US" altLang="zh-CN" sz="1400" smtClean="0">
              <a:solidFill>
                <a:srgbClr val="A50021"/>
              </a:solidFill>
            </a:endParaRPr>
          </a:p>
          <a:p>
            <a:r>
              <a:rPr lang="zh-CN" altLang="en-US" sz="1400" smtClean="0">
                <a:solidFill>
                  <a:srgbClr val="A50021"/>
                </a:solidFill>
              </a:rPr>
              <a:t>男士</a:t>
            </a:r>
            <a:r>
              <a:rPr lang="en-US" altLang="zh-CN" sz="1400" smtClean="0">
                <a:solidFill>
                  <a:srgbClr val="A50021"/>
                </a:solidFill>
              </a:rPr>
              <a:t>VS</a:t>
            </a:r>
            <a:r>
              <a:rPr lang="zh-CN" altLang="en-US" sz="1400" smtClean="0">
                <a:solidFill>
                  <a:srgbClr val="A50021"/>
                </a:solidFill>
              </a:rPr>
              <a:t>女士</a:t>
            </a:r>
            <a:endParaRPr lang="en-US" altLang="zh-CN" sz="1400" smtClean="0">
              <a:solidFill>
                <a:srgbClr val="A50021"/>
              </a:solidFill>
            </a:endParaRPr>
          </a:p>
          <a:p>
            <a:endParaRPr lang="zh-CN" altLang="en-US" sz="1000" b="1" dirty="0" smtClean="0">
              <a:solidFill>
                <a:schemeClr val="tx1">
                  <a:lumMod val="75000"/>
                  <a:lumOff val="25000"/>
                </a:schemeClr>
              </a:solidFill>
            </a:endParaRPr>
          </a:p>
        </p:txBody>
      </p:sp>
      <p:sp>
        <p:nvSpPr>
          <p:cNvPr id="35" name="TextBox 34"/>
          <p:cNvSpPr txBox="1"/>
          <p:nvPr/>
        </p:nvSpPr>
        <p:spPr>
          <a:xfrm>
            <a:off x="1115616" y="3594502"/>
            <a:ext cx="1080120" cy="338554"/>
          </a:xfrm>
          <a:prstGeom prst="rect">
            <a:avLst/>
          </a:prstGeom>
          <a:noFill/>
        </p:spPr>
        <p:txBody>
          <a:bodyPr wrap="square" rtlCol="0">
            <a:spAutoFit/>
          </a:bodyPr>
          <a:lstStyle/>
          <a:p>
            <a:r>
              <a:rPr lang="zh-CN" altLang="en-US" sz="1600" b="1" smtClean="0">
                <a:solidFill>
                  <a:srgbClr val="0070C0"/>
                </a:solidFill>
              </a:rPr>
              <a:t>社交关系</a:t>
            </a:r>
            <a:endParaRPr lang="zh-CN" altLang="en-US" sz="1600" b="1" dirty="0" smtClean="0">
              <a:solidFill>
                <a:srgbClr val="0070C0"/>
              </a:solidFill>
            </a:endParaRPr>
          </a:p>
        </p:txBody>
      </p:sp>
      <p:cxnSp>
        <p:nvCxnSpPr>
          <p:cNvPr id="36" name="直接箭头连接符 35"/>
          <p:cNvCxnSpPr>
            <a:endCxn id="4" idx="4"/>
          </p:cNvCxnSpPr>
          <p:nvPr/>
        </p:nvCxnSpPr>
        <p:spPr>
          <a:xfrm flipV="1">
            <a:off x="4283968" y="4962654"/>
            <a:ext cx="0" cy="15841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27984" y="6258798"/>
            <a:ext cx="1080120" cy="338554"/>
          </a:xfrm>
          <a:prstGeom prst="rect">
            <a:avLst/>
          </a:prstGeom>
          <a:noFill/>
        </p:spPr>
        <p:txBody>
          <a:bodyPr wrap="square" rtlCol="0">
            <a:spAutoFit/>
          </a:bodyPr>
          <a:lstStyle/>
          <a:p>
            <a:r>
              <a:rPr lang="zh-CN" altLang="en-US" sz="1600" b="1" smtClean="0">
                <a:solidFill>
                  <a:srgbClr val="FF0000"/>
                </a:solidFill>
              </a:rPr>
              <a:t>商品维度</a:t>
            </a:r>
            <a:endParaRPr lang="zh-CN" altLang="en-US" sz="1600" b="1" dirty="0" smtClean="0">
              <a:solidFill>
                <a:srgbClr val="FF0000"/>
              </a:solidFill>
            </a:endParaRPr>
          </a:p>
        </p:txBody>
      </p:sp>
      <p:sp>
        <p:nvSpPr>
          <p:cNvPr id="44" name="TextBox 43"/>
          <p:cNvSpPr txBox="1"/>
          <p:nvPr/>
        </p:nvSpPr>
        <p:spPr>
          <a:xfrm>
            <a:off x="4427984" y="5178678"/>
            <a:ext cx="1512168" cy="954107"/>
          </a:xfrm>
          <a:prstGeom prst="rect">
            <a:avLst/>
          </a:prstGeom>
          <a:noFill/>
        </p:spPr>
        <p:txBody>
          <a:bodyPr wrap="square" rtlCol="0">
            <a:spAutoFit/>
          </a:bodyPr>
          <a:lstStyle/>
          <a:p>
            <a:r>
              <a:rPr lang="zh-CN" altLang="en-US" sz="1400" smtClean="0">
                <a:solidFill>
                  <a:srgbClr val="FF0000"/>
                </a:solidFill>
              </a:rPr>
              <a:t>商品</a:t>
            </a:r>
            <a:r>
              <a:rPr lang="en-US" altLang="zh-CN" sz="1400" smtClean="0">
                <a:solidFill>
                  <a:srgbClr val="FF0000"/>
                </a:solidFill>
              </a:rPr>
              <a:t>tagging</a:t>
            </a:r>
          </a:p>
          <a:p>
            <a:r>
              <a:rPr lang="zh-CN" altLang="en-US" sz="1400" smtClean="0">
                <a:solidFill>
                  <a:srgbClr val="FF0000"/>
                </a:solidFill>
              </a:rPr>
              <a:t>商品聚类</a:t>
            </a:r>
            <a:endParaRPr lang="en-US" altLang="zh-CN" sz="1400" smtClean="0">
              <a:solidFill>
                <a:srgbClr val="FF0000"/>
              </a:solidFill>
            </a:endParaRPr>
          </a:p>
          <a:p>
            <a:r>
              <a:rPr lang="en-US" altLang="zh-CN" sz="1400" smtClean="0">
                <a:solidFill>
                  <a:srgbClr val="FF0000"/>
                </a:solidFill>
              </a:rPr>
              <a:t>CF item-based</a:t>
            </a:r>
          </a:p>
          <a:p>
            <a:r>
              <a:rPr lang="zh-CN" altLang="en-US" sz="1400" smtClean="0">
                <a:solidFill>
                  <a:srgbClr val="FF0000"/>
                </a:solidFill>
              </a:rPr>
              <a:t>商品质量</a:t>
            </a:r>
            <a:r>
              <a:rPr lang="en-US" altLang="zh-CN" sz="1400" smtClean="0">
                <a:solidFill>
                  <a:srgbClr val="FF0000"/>
                </a:solidFill>
              </a:rPr>
              <a:t> </a:t>
            </a:r>
            <a:endParaRPr lang="zh-CN" altLang="en-US" sz="1400" dirty="0" smtClean="0">
              <a:solidFill>
                <a:srgbClr val="FF0000"/>
              </a:solidFill>
            </a:endParaRPr>
          </a:p>
        </p:txBody>
      </p:sp>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系统</a:t>
            </a:r>
            <a:endParaRPr lang="zh-CN" altLang="en-US"/>
          </a:p>
        </p:txBody>
      </p:sp>
      <p:sp>
        <p:nvSpPr>
          <p:cNvPr id="3" name="内容占位符 2"/>
          <p:cNvSpPr>
            <a:spLocks noGrp="1"/>
          </p:cNvSpPr>
          <p:nvPr>
            <p:ph idx="1"/>
          </p:nvPr>
        </p:nvSpPr>
        <p:spPr>
          <a:xfrm>
            <a:off x="395536" y="1412776"/>
            <a:ext cx="8352928" cy="792088"/>
          </a:xfrm>
        </p:spPr>
        <p:txBody>
          <a:bodyPr/>
          <a:lstStyle/>
          <a:p>
            <a:r>
              <a:rPr lang="zh-CN" altLang="en-US" smtClean="0"/>
              <a:t>系统流程</a:t>
            </a:r>
            <a:endParaRPr lang="en-US" altLang="zh-CN" smtClean="0"/>
          </a:p>
          <a:p>
            <a:pPr marL="0" lvl="0" algn="ctr">
              <a:lnSpc>
                <a:spcPct val="200000"/>
              </a:lnSpc>
              <a:buNone/>
            </a:pPr>
            <a:endParaRPr lang="en-US" altLang="zh-CN" sz="1800" smtClean="0"/>
          </a:p>
        </p:txBody>
      </p:sp>
      <p:grpSp>
        <p:nvGrpSpPr>
          <p:cNvPr id="142" name="组合 141"/>
          <p:cNvGrpSpPr/>
          <p:nvPr/>
        </p:nvGrpSpPr>
        <p:grpSpPr>
          <a:xfrm>
            <a:off x="958900" y="1700808"/>
            <a:ext cx="7285508" cy="4536504"/>
            <a:chOff x="958900" y="1700808"/>
            <a:chExt cx="7285508" cy="4536504"/>
          </a:xfrm>
        </p:grpSpPr>
        <p:sp>
          <p:nvSpPr>
            <p:cNvPr id="91" name="圆角矩形 90"/>
            <p:cNvSpPr/>
            <p:nvPr/>
          </p:nvSpPr>
          <p:spPr>
            <a:xfrm>
              <a:off x="1030908" y="5661248"/>
              <a:ext cx="3240360" cy="576064"/>
            </a:xfrm>
            <a:prstGeom prst="round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36" name="圆角矩形 135"/>
            <p:cNvSpPr/>
            <p:nvPr/>
          </p:nvSpPr>
          <p:spPr>
            <a:xfrm>
              <a:off x="958900" y="2276872"/>
              <a:ext cx="3384376" cy="3168352"/>
            </a:xfrm>
            <a:prstGeom prst="round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5" name="圆角矩形 4"/>
            <p:cNvSpPr/>
            <p:nvPr/>
          </p:nvSpPr>
          <p:spPr>
            <a:xfrm>
              <a:off x="1318940" y="5733256"/>
              <a:ext cx="792088"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用户行为</a:t>
              </a:r>
            </a:p>
          </p:txBody>
        </p:sp>
        <p:sp>
          <p:nvSpPr>
            <p:cNvPr id="6" name="圆角矩形 5"/>
            <p:cNvSpPr/>
            <p:nvPr/>
          </p:nvSpPr>
          <p:spPr>
            <a:xfrm>
              <a:off x="2399060" y="5733256"/>
              <a:ext cx="720080"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solidFill>
                    <a:schemeClr val="tx1"/>
                  </a:solidFill>
                </a:rPr>
                <a:t>SNS</a:t>
              </a:r>
              <a:r>
                <a:rPr lang="zh-CN" altLang="en-US" sz="1000" smtClean="0">
                  <a:solidFill>
                    <a:schemeClr val="tx1"/>
                  </a:solidFill>
                </a:rPr>
                <a:t>关系</a:t>
              </a:r>
            </a:p>
          </p:txBody>
        </p:sp>
        <p:sp>
          <p:nvSpPr>
            <p:cNvPr id="8" name="圆角矩形 7"/>
            <p:cNvSpPr/>
            <p:nvPr/>
          </p:nvSpPr>
          <p:spPr>
            <a:xfrm>
              <a:off x="3335164" y="5733256"/>
              <a:ext cx="720080"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商品表</a:t>
              </a:r>
            </a:p>
          </p:txBody>
        </p:sp>
        <p:sp>
          <p:nvSpPr>
            <p:cNvPr id="10" name="圆角矩形 9"/>
            <p:cNvSpPr/>
            <p:nvPr/>
          </p:nvSpPr>
          <p:spPr>
            <a:xfrm>
              <a:off x="1246932" y="4941168"/>
              <a:ext cx="504056"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solidFill>
                    <a:schemeClr val="tx1"/>
                  </a:solidFill>
                </a:rPr>
                <a:t>CF</a:t>
              </a:r>
              <a:endParaRPr lang="zh-CN" altLang="en-US" sz="1000" smtClean="0">
                <a:solidFill>
                  <a:schemeClr val="tx1"/>
                </a:solidFill>
              </a:endParaRPr>
            </a:p>
          </p:txBody>
        </p:sp>
        <p:sp>
          <p:nvSpPr>
            <p:cNvPr id="11" name="圆角矩形 10"/>
            <p:cNvSpPr/>
            <p:nvPr/>
          </p:nvSpPr>
          <p:spPr>
            <a:xfrm>
              <a:off x="1678980" y="4437112"/>
              <a:ext cx="576064"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矩阵分解</a:t>
              </a:r>
            </a:p>
          </p:txBody>
        </p:sp>
        <p:sp>
          <p:nvSpPr>
            <p:cNvPr id="12" name="圆角矩形 11"/>
            <p:cNvSpPr/>
            <p:nvPr/>
          </p:nvSpPr>
          <p:spPr>
            <a:xfrm>
              <a:off x="2615084" y="4941168"/>
              <a:ext cx="576064"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solidFill>
                    <a:schemeClr val="tx1"/>
                  </a:solidFill>
                </a:rPr>
                <a:t>PLSA</a:t>
              </a:r>
              <a:endParaRPr lang="zh-CN" altLang="en-US" sz="1000" smtClean="0">
                <a:solidFill>
                  <a:schemeClr val="tx1"/>
                </a:solidFill>
              </a:endParaRPr>
            </a:p>
          </p:txBody>
        </p:sp>
        <p:sp>
          <p:nvSpPr>
            <p:cNvPr id="13" name="圆角矩形 12"/>
            <p:cNvSpPr/>
            <p:nvPr/>
          </p:nvSpPr>
          <p:spPr>
            <a:xfrm>
              <a:off x="3407172" y="4941168"/>
              <a:ext cx="648072" cy="2880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相似度</a:t>
              </a:r>
            </a:p>
          </p:txBody>
        </p:sp>
        <p:sp>
          <p:nvSpPr>
            <p:cNvPr id="16" name="圆角矩形 15"/>
            <p:cNvSpPr/>
            <p:nvPr/>
          </p:nvSpPr>
          <p:spPr>
            <a:xfrm>
              <a:off x="3479180" y="4437112"/>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关联</a:t>
              </a:r>
              <a:endParaRPr lang="en-US" altLang="zh-CN" sz="1000" smtClean="0">
                <a:solidFill>
                  <a:schemeClr val="tx1"/>
                </a:solidFill>
              </a:endParaRPr>
            </a:p>
            <a:p>
              <a:pPr algn="ctr"/>
              <a:r>
                <a:rPr lang="zh-CN" altLang="en-US" sz="1000" smtClean="0">
                  <a:solidFill>
                    <a:schemeClr val="tx1"/>
                  </a:solidFill>
                </a:rPr>
                <a:t>规则</a:t>
              </a:r>
            </a:p>
          </p:txBody>
        </p:sp>
        <p:sp>
          <p:nvSpPr>
            <p:cNvPr id="17" name="圆角矩形 16"/>
            <p:cNvSpPr/>
            <p:nvPr/>
          </p:nvSpPr>
          <p:spPr>
            <a:xfrm>
              <a:off x="2615084" y="4437112"/>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聚类</a:t>
              </a:r>
            </a:p>
          </p:txBody>
        </p:sp>
        <p:sp>
          <p:nvSpPr>
            <p:cNvPr id="19" name="圆角矩形 18"/>
            <p:cNvSpPr/>
            <p:nvPr/>
          </p:nvSpPr>
          <p:spPr>
            <a:xfrm>
              <a:off x="1174924" y="3789040"/>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关联商品</a:t>
              </a:r>
            </a:p>
          </p:txBody>
        </p:sp>
        <p:sp>
          <p:nvSpPr>
            <p:cNvPr id="21" name="圆角矩形 20"/>
            <p:cNvSpPr/>
            <p:nvPr/>
          </p:nvSpPr>
          <p:spPr>
            <a:xfrm>
              <a:off x="3551188" y="3789040"/>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solidFill>
                    <a:schemeClr val="tx1"/>
                  </a:solidFill>
                </a:rPr>
                <a:t>SNS</a:t>
              </a:r>
            </a:p>
            <a:p>
              <a:pPr algn="ctr"/>
              <a:r>
                <a:rPr lang="zh-CN" altLang="en-US" sz="1000" smtClean="0">
                  <a:solidFill>
                    <a:schemeClr val="tx1"/>
                  </a:solidFill>
                </a:rPr>
                <a:t>信任</a:t>
              </a:r>
            </a:p>
          </p:txBody>
        </p:sp>
        <p:sp>
          <p:nvSpPr>
            <p:cNvPr id="22" name="圆角矩形 21"/>
            <p:cNvSpPr/>
            <p:nvPr/>
          </p:nvSpPr>
          <p:spPr>
            <a:xfrm>
              <a:off x="1967012" y="3789040"/>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用户</a:t>
              </a:r>
              <a:r>
                <a:rPr lang="en-US" altLang="zh-CN" sz="1000" smtClean="0">
                  <a:solidFill>
                    <a:schemeClr val="tx1"/>
                  </a:solidFill>
                </a:rPr>
                <a:t>tag</a:t>
              </a:r>
              <a:endParaRPr lang="zh-CN" altLang="en-US" sz="1000" smtClean="0">
                <a:solidFill>
                  <a:schemeClr val="tx1"/>
                </a:solidFill>
              </a:endParaRPr>
            </a:p>
          </p:txBody>
        </p:sp>
        <p:sp>
          <p:nvSpPr>
            <p:cNvPr id="23" name="圆角矩形 22"/>
            <p:cNvSpPr/>
            <p:nvPr/>
          </p:nvSpPr>
          <p:spPr>
            <a:xfrm>
              <a:off x="2471068" y="3284984"/>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同好用户</a:t>
              </a:r>
            </a:p>
          </p:txBody>
        </p:sp>
        <p:sp>
          <p:nvSpPr>
            <p:cNvPr id="24" name="圆角矩形 23"/>
            <p:cNvSpPr/>
            <p:nvPr/>
          </p:nvSpPr>
          <p:spPr>
            <a:xfrm>
              <a:off x="2687092" y="3789040"/>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商品</a:t>
              </a:r>
              <a:r>
                <a:rPr lang="en-US" altLang="zh-CN" sz="1000" smtClean="0">
                  <a:solidFill>
                    <a:schemeClr val="tx1"/>
                  </a:solidFill>
                </a:rPr>
                <a:t>tag</a:t>
              </a:r>
              <a:endParaRPr lang="zh-CN" altLang="en-US" sz="1000" smtClean="0">
                <a:solidFill>
                  <a:schemeClr val="tx1"/>
                </a:solidFill>
              </a:endParaRPr>
            </a:p>
          </p:txBody>
        </p:sp>
        <p:sp>
          <p:nvSpPr>
            <p:cNvPr id="25" name="圆角矩形 24"/>
            <p:cNvSpPr/>
            <p:nvPr/>
          </p:nvSpPr>
          <p:spPr>
            <a:xfrm>
              <a:off x="1534964" y="3284984"/>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偏好商品</a:t>
              </a:r>
            </a:p>
          </p:txBody>
        </p:sp>
        <p:sp>
          <p:nvSpPr>
            <p:cNvPr id="61" name="圆角矩形 60"/>
            <p:cNvSpPr/>
            <p:nvPr/>
          </p:nvSpPr>
          <p:spPr>
            <a:xfrm>
              <a:off x="3335164" y="3284984"/>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同款搭配</a:t>
              </a:r>
            </a:p>
          </p:txBody>
        </p:sp>
        <p:sp>
          <p:nvSpPr>
            <p:cNvPr id="63" name="圆角矩形 62"/>
            <p:cNvSpPr/>
            <p:nvPr/>
          </p:nvSpPr>
          <p:spPr>
            <a:xfrm>
              <a:off x="1102916" y="2492896"/>
              <a:ext cx="3096344" cy="64807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smtClean="0">
                  <a:solidFill>
                    <a:schemeClr val="tx1"/>
                  </a:solidFill>
                </a:rPr>
                <a:t>用户关系：店铺、</a:t>
              </a:r>
              <a:r>
                <a:rPr lang="en-US" altLang="zh-CN" sz="1000" smtClean="0">
                  <a:solidFill>
                    <a:schemeClr val="tx1"/>
                  </a:solidFill>
                </a:rPr>
                <a:t>tag</a:t>
              </a:r>
              <a:r>
                <a:rPr lang="zh-CN" altLang="en-US" sz="1000" smtClean="0">
                  <a:solidFill>
                    <a:schemeClr val="tx1"/>
                  </a:solidFill>
                </a:rPr>
                <a:t>、好友、商品、专辑、搭配</a:t>
              </a:r>
              <a:endParaRPr lang="en-US" altLang="zh-CN" sz="1000" smtClean="0">
                <a:solidFill>
                  <a:schemeClr val="tx1"/>
                </a:solidFill>
              </a:endParaRPr>
            </a:p>
            <a:p>
              <a:r>
                <a:rPr lang="zh-CN" altLang="en-US" sz="1000" smtClean="0">
                  <a:solidFill>
                    <a:schemeClr val="tx1"/>
                  </a:solidFill>
                </a:rPr>
                <a:t>商品关系：专辑、搭配、相似、关联、</a:t>
              </a:r>
              <a:r>
                <a:rPr lang="en-US" altLang="zh-CN" sz="1000" smtClean="0">
                  <a:solidFill>
                    <a:schemeClr val="tx1"/>
                  </a:solidFill>
                </a:rPr>
                <a:t>tag</a:t>
              </a:r>
              <a:endParaRPr lang="zh-CN" altLang="en-US" sz="1000" smtClean="0">
                <a:solidFill>
                  <a:schemeClr val="tx1"/>
                </a:solidFill>
              </a:endParaRPr>
            </a:p>
          </p:txBody>
        </p:sp>
        <p:sp>
          <p:nvSpPr>
            <p:cNvPr id="64" name="圆角矩形 63"/>
            <p:cNvSpPr/>
            <p:nvPr/>
          </p:nvSpPr>
          <p:spPr>
            <a:xfrm>
              <a:off x="1895004" y="4941168"/>
              <a:ext cx="504056"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mtClean="0">
                  <a:solidFill>
                    <a:schemeClr val="tx1"/>
                  </a:solidFill>
                </a:rPr>
                <a:t>传播模型</a:t>
              </a:r>
            </a:p>
          </p:txBody>
        </p:sp>
        <p:sp>
          <p:nvSpPr>
            <p:cNvPr id="65" name="圆角矩形 64"/>
            <p:cNvSpPr/>
            <p:nvPr/>
          </p:nvSpPr>
          <p:spPr>
            <a:xfrm>
              <a:off x="1102916" y="4293096"/>
              <a:ext cx="3096344" cy="108012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66" name="圆角矩形 65"/>
            <p:cNvSpPr/>
            <p:nvPr/>
          </p:nvSpPr>
          <p:spPr>
            <a:xfrm>
              <a:off x="1102916" y="3212976"/>
              <a:ext cx="3096344" cy="100811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67" name="圆角矩形 66"/>
            <p:cNvSpPr/>
            <p:nvPr/>
          </p:nvSpPr>
          <p:spPr>
            <a:xfrm>
              <a:off x="4847332" y="3501008"/>
              <a:ext cx="1512168" cy="1080120"/>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关系引擎</a:t>
              </a:r>
              <a:endParaRPr lang="en-US" altLang="zh-CN" smtClean="0">
                <a:solidFill>
                  <a:schemeClr val="tx1"/>
                </a:solidFill>
              </a:endParaRPr>
            </a:p>
            <a:p>
              <a:r>
                <a:rPr lang="zh-CN" altLang="en-US" sz="1000" smtClean="0">
                  <a:solidFill>
                    <a:schemeClr val="tx1"/>
                  </a:solidFill>
                </a:rPr>
                <a:t>商品内容</a:t>
              </a:r>
              <a:endParaRPr lang="en-US" altLang="zh-CN" sz="1000" smtClean="0">
                <a:solidFill>
                  <a:schemeClr val="tx1"/>
                </a:solidFill>
              </a:endParaRPr>
            </a:p>
            <a:p>
              <a:r>
                <a:rPr lang="zh-CN" altLang="en-US" sz="1000" smtClean="0">
                  <a:solidFill>
                    <a:schemeClr val="tx1"/>
                  </a:solidFill>
                </a:rPr>
                <a:t>商品关系</a:t>
              </a:r>
              <a:endParaRPr lang="en-US" altLang="zh-CN" sz="1000" smtClean="0">
                <a:solidFill>
                  <a:schemeClr val="tx1"/>
                </a:solidFill>
              </a:endParaRPr>
            </a:p>
            <a:p>
              <a:r>
                <a:rPr lang="zh-CN" altLang="en-US" sz="1000" smtClean="0">
                  <a:solidFill>
                    <a:schemeClr val="tx1"/>
                  </a:solidFill>
                </a:rPr>
                <a:t>商品和用户关系</a:t>
              </a:r>
              <a:endParaRPr lang="zh-CN" altLang="en-US" smtClean="0">
                <a:solidFill>
                  <a:schemeClr val="tx1"/>
                </a:solidFill>
              </a:endParaRPr>
            </a:p>
          </p:txBody>
        </p:sp>
        <p:sp>
          <p:nvSpPr>
            <p:cNvPr id="68" name="圆角矩形 67"/>
            <p:cNvSpPr/>
            <p:nvPr/>
          </p:nvSpPr>
          <p:spPr>
            <a:xfrm>
              <a:off x="6791548" y="3429000"/>
              <a:ext cx="1440160" cy="1152128"/>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分布式存储</a:t>
              </a:r>
              <a:endParaRPr lang="en-US" altLang="zh-CN" smtClean="0">
                <a:solidFill>
                  <a:schemeClr val="tx1"/>
                </a:solidFill>
              </a:endParaRPr>
            </a:p>
            <a:p>
              <a:r>
                <a:rPr lang="zh-CN" altLang="en-US" sz="1200" smtClean="0">
                  <a:solidFill>
                    <a:schemeClr val="tx1"/>
                  </a:solidFill>
                </a:rPr>
                <a:t>用户关系</a:t>
              </a:r>
              <a:endParaRPr lang="en-US" altLang="zh-CN" sz="1200" smtClean="0">
                <a:solidFill>
                  <a:schemeClr val="tx1"/>
                </a:solidFill>
              </a:endParaRPr>
            </a:p>
            <a:p>
              <a:r>
                <a:rPr lang="zh-CN" altLang="en-US" sz="1200" smtClean="0">
                  <a:solidFill>
                    <a:schemeClr val="tx1"/>
                  </a:solidFill>
                </a:rPr>
                <a:t>商品关系</a:t>
              </a:r>
            </a:p>
          </p:txBody>
        </p:sp>
        <p:sp>
          <p:nvSpPr>
            <p:cNvPr id="69" name="圆角矩形 68"/>
            <p:cNvSpPr/>
            <p:nvPr/>
          </p:nvSpPr>
          <p:spPr>
            <a:xfrm>
              <a:off x="4919340" y="5085184"/>
              <a:ext cx="1440160" cy="1008112"/>
            </a:xfrm>
            <a:prstGeom prst="round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solidFill>
                    <a:schemeClr val="tx1"/>
                  </a:solidFill>
                </a:rPr>
                <a:t>模型学习</a:t>
              </a:r>
              <a:endParaRPr lang="en-US" altLang="zh-CN" smtClean="0">
                <a:solidFill>
                  <a:schemeClr val="tx1"/>
                </a:solidFill>
              </a:endParaRPr>
            </a:p>
            <a:p>
              <a:r>
                <a:rPr lang="zh-CN" altLang="en-US" sz="1200" smtClean="0">
                  <a:solidFill>
                    <a:schemeClr val="tx1"/>
                  </a:solidFill>
                </a:rPr>
                <a:t>场景分析</a:t>
              </a:r>
              <a:endParaRPr lang="en-US" altLang="zh-CN" sz="1200" smtClean="0">
                <a:solidFill>
                  <a:schemeClr val="tx1"/>
                </a:solidFill>
              </a:endParaRPr>
            </a:p>
            <a:p>
              <a:r>
                <a:rPr lang="zh-CN" altLang="en-US" sz="1200" smtClean="0">
                  <a:solidFill>
                    <a:schemeClr val="tx1"/>
                  </a:solidFill>
                </a:rPr>
                <a:t>用户行为建模</a:t>
              </a:r>
              <a:endParaRPr lang="en-US" altLang="zh-CN" sz="1200" smtClean="0">
                <a:solidFill>
                  <a:schemeClr val="tx1"/>
                </a:solidFill>
              </a:endParaRPr>
            </a:p>
            <a:p>
              <a:r>
                <a:rPr lang="en-US" altLang="zh-CN" sz="1200" smtClean="0">
                  <a:solidFill>
                    <a:schemeClr val="tx1"/>
                  </a:solidFill>
                </a:rPr>
                <a:t>ctr</a:t>
              </a:r>
              <a:r>
                <a:rPr lang="zh-CN" altLang="en-US" sz="1200" smtClean="0">
                  <a:solidFill>
                    <a:schemeClr val="tx1"/>
                  </a:solidFill>
                </a:rPr>
                <a:t>预估</a:t>
              </a:r>
            </a:p>
          </p:txBody>
        </p:sp>
        <p:sp>
          <p:nvSpPr>
            <p:cNvPr id="70" name="圆角矩形 69"/>
            <p:cNvSpPr/>
            <p:nvPr/>
          </p:nvSpPr>
          <p:spPr>
            <a:xfrm>
              <a:off x="6935564" y="5085184"/>
              <a:ext cx="1296144" cy="1008112"/>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solidFill>
                    <a:schemeClr val="tx1"/>
                  </a:solidFill>
                </a:rPr>
                <a:t>实时系统</a:t>
              </a:r>
              <a:endParaRPr lang="en-US" altLang="zh-CN" smtClean="0">
                <a:solidFill>
                  <a:schemeClr val="tx1"/>
                </a:solidFill>
              </a:endParaRPr>
            </a:p>
            <a:p>
              <a:r>
                <a:rPr lang="zh-CN" altLang="en-US" sz="1200" smtClean="0">
                  <a:solidFill>
                    <a:schemeClr val="tx1"/>
                  </a:solidFill>
                </a:rPr>
                <a:t>用户短期偏好</a:t>
              </a:r>
              <a:endParaRPr lang="en-US" altLang="zh-CN" sz="1200" smtClean="0">
                <a:solidFill>
                  <a:schemeClr val="tx1"/>
                </a:solidFill>
              </a:endParaRPr>
            </a:p>
            <a:p>
              <a:r>
                <a:rPr lang="zh-CN" altLang="en-US" sz="1200" smtClean="0">
                  <a:solidFill>
                    <a:schemeClr val="tx1"/>
                  </a:solidFill>
                </a:rPr>
                <a:t>实时行为分析</a:t>
              </a:r>
            </a:p>
          </p:txBody>
        </p:sp>
        <p:sp>
          <p:nvSpPr>
            <p:cNvPr id="71" name="圆角矩形 70"/>
            <p:cNvSpPr/>
            <p:nvPr/>
          </p:nvSpPr>
          <p:spPr>
            <a:xfrm>
              <a:off x="4847332" y="2492896"/>
              <a:ext cx="1512168" cy="648072"/>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排序服务</a:t>
              </a:r>
              <a:endParaRPr lang="en-US" altLang="zh-CN" smtClean="0">
                <a:solidFill>
                  <a:schemeClr val="tx1"/>
                </a:solidFill>
              </a:endParaRPr>
            </a:p>
            <a:p>
              <a:pPr algn="ctr"/>
              <a:r>
                <a:rPr lang="zh-CN" altLang="en-US" sz="1200" smtClean="0">
                  <a:solidFill>
                    <a:schemeClr val="tx1"/>
                  </a:solidFill>
                </a:rPr>
                <a:t>引</a:t>
              </a:r>
              <a:r>
                <a:rPr lang="zh-CN" altLang="en-US" sz="1200" smtClean="0">
                  <a:solidFill>
                    <a:schemeClr val="tx1"/>
                  </a:solidFill>
                </a:rPr>
                <a:t>擎交互，排序，过滤，结果解释</a:t>
              </a:r>
            </a:p>
          </p:txBody>
        </p:sp>
        <p:sp>
          <p:nvSpPr>
            <p:cNvPr id="72" name="圆角矩形 71"/>
            <p:cNvSpPr/>
            <p:nvPr/>
          </p:nvSpPr>
          <p:spPr>
            <a:xfrm>
              <a:off x="6791548" y="2492896"/>
              <a:ext cx="1224136" cy="648072"/>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场景分析</a:t>
              </a:r>
              <a:endParaRPr lang="en-US" altLang="zh-CN" smtClean="0">
                <a:solidFill>
                  <a:schemeClr val="tx1"/>
                </a:solidFill>
              </a:endParaRPr>
            </a:p>
            <a:p>
              <a:pPr algn="ctr"/>
              <a:r>
                <a:rPr lang="zh-CN" altLang="en-US" sz="1200" smtClean="0">
                  <a:solidFill>
                    <a:schemeClr val="tx1"/>
                  </a:solidFill>
                </a:rPr>
                <a:t>场景分析、关系匹配</a:t>
              </a:r>
              <a:endParaRPr lang="zh-CN" altLang="en-US" smtClean="0">
                <a:solidFill>
                  <a:schemeClr val="tx1"/>
                </a:solidFill>
              </a:endParaRPr>
            </a:p>
          </p:txBody>
        </p:sp>
        <p:sp>
          <p:nvSpPr>
            <p:cNvPr id="73" name="矩形 72"/>
            <p:cNvSpPr/>
            <p:nvPr/>
          </p:nvSpPr>
          <p:spPr>
            <a:xfrm>
              <a:off x="4919340" y="4725144"/>
              <a:ext cx="3240360"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数</a:t>
              </a:r>
              <a:r>
                <a:rPr lang="zh-CN" altLang="en-US" smtClean="0">
                  <a:solidFill>
                    <a:schemeClr val="tx1"/>
                  </a:solidFill>
                </a:rPr>
                <a:t>据存储和分发</a:t>
              </a:r>
              <a:endParaRPr lang="zh-CN" altLang="en-US" smtClean="0">
                <a:solidFill>
                  <a:schemeClr val="tx1"/>
                </a:solidFill>
              </a:endParaRPr>
            </a:p>
          </p:txBody>
        </p:sp>
        <p:cxnSp>
          <p:nvCxnSpPr>
            <p:cNvPr id="77" name="直接箭头连接符 76"/>
            <p:cNvCxnSpPr/>
            <p:nvPr/>
          </p:nvCxnSpPr>
          <p:spPr>
            <a:xfrm flipV="1">
              <a:off x="5783436" y="4509120"/>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7367612" y="4509120"/>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63" idx="3"/>
              <a:endCxn id="73" idx="1"/>
            </p:cNvCxnSpPr>
            <p:nvPr/>
          </p:nvCxnSpPr>
          <p:spPr>
            <a:xfrm>
              <a:off x="4199260" y="2816932"/>
              <a:ext cx="720080" cy="2016224"/>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5639420" y="4869160"/>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7583636" y="4869160"/>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70" idx="3"/>
              <a:endCxn id="68" idx="3"/>
            </p:cNvCxnSpPr>
            <p:nvPr/>
          </p:nvCxnSpPr>
          <p:spPr>
            <a:xfrm flipV="1">
              <a:off x="8231708" y="4005064"/>
              <a:ext cx="12700" cy="1584176"/>
            </a:xfrm>
            <a:prstGeom prst="bent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形状 94"/>
            <p:cNvCxnSpPr>
              <a:endCxn id="69" idx="1"/>
            </p:cNvCxnSpPr>
            <p:nvPr/>
          </p:nvCxnSpPr>
          <p:spPr>
            <a:xfrm rot="16200000" flipH="1">
              <a:off x="4343276" y="5013176"/>
              <a:ext cx="792088" cy="36004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91" idx="2"/>
              <a:endCxn id="70" idx="2"/>
            </p:cNvCxnSpPr>
            <p:nvPr/>
          </p:nvCxnSpPr>
          <p:spPr>
            <a:xfrm rot="5400000" flipH="1" flipV="1">
              <a:off x="5045354" y="3699030"/>
              <a:ext cx="144016" cy="4932548"/>
            </a:xfrm>
            <a:prstGeom prst="bentConnector3">
              <a:avLst>
                <a:gd name="adj1" fmla="val -15873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圆角矩形 99"/>
            <p:cNvSpPr/>
            <p:nvPr/>
          </p:nvSpPr>
          <p:spPr>
            <a:xfrm>
              <a:off x="4775324" y="1700808"/>
              <a:ext cx="3312368" cy="432048"/>
            </a:xfrm>
            <a:prstGeom prst="round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业务层</a:t>
              </a:r>
            </a:p>
          </p:txBody>
        </p:sp>
        <p:cxnSp>
          <p:nvCxnSpPr>
            <p:cNvPr id="102" name="直接箭头连接符 101"/>
            <p:cNvCxnSpPr/>
            <p:nvPr/>
          </p:nvCxnSpPr>
          <p:spPr>
            <a:xfrm>
              <a:off x="5279380" y="2132856"/>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6359500" y="2636912"/>
              <a:ext cx="43204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6359500" y="2996952"/>
              <a:ext cx="43204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5207372" y="3140968"/>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927452" y="3140968"/>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7727652" y="3140968"/>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7223596" y="3068960"/>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927452" y="2132856"/>
              <a:ext cx="0"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919340" y="2204864"/>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1</a:t>
              </a:r>
              <a:endParaRPr lang="zh-CN" altLang="en-US" sz="1600" dirty="0" smtClean="0">
                <a:solidFill>
                  <a:schemeClr val="tx1">
                    <a:lumMod val="75000"/>
                    <a:lumOff val="25000"/>
                  </a:schemeClr>
                </a:solidFill>
              </a:endParaRPr>
            </a:p>
          </p:txBody>
        </p:sp>
        <p:sp>
          <p:nvSpPr>
            <p:cNvPr id="124" name="TextBox 123"/>
            <p:cNvSpPr txBox="1"/>
            <p:nvPr/>
          </p:nvSpPr>
          <p:spPr>
            <a:xfrm>
              <a:off x="6431508" y="2357264"/>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2</a:t>
              </a:r>
              <a:endParaRPr lang="zh-CN" altLang="en-US" sz="1600" dirty="0" smtClean="0">
                <a:solidFill>
                  <a:schemeClr val="tx1">
                    <a:lumMod val="75000"/>
                    <a:lumOff val="25000"/>
                  </a:schemeClr>
                </a:solidFill>
              </a:endParaRPr>
            </a:p>
          </p:txBody>
        </p:sp>
        <p:sp>
          <p:nvSpPr>
            <p:cNvPr id="125" name="TextBox 124"/>
            <p:cNvSpPr txBox="1"/>
            <p:nvPr/>
          </p:nvSpPr>
          <p:spPr>
            <a:xfrm>
              <a:off x="7727652" y="3140968"/>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3</a:t>
              </a:r>
              <a:endParaRPr lang="zh-CN" altLang="en-US" sz="1600" dirty="0" smtClean="0">
                <a:solidFill>
                  <a:schemeClr val="tx1">
                    <a:lumMod val="75000"/>
                    <a:lumOff val="25000"/>
                  </a:schemeClr>
                </a:solidFill>
              </a:endParaRPr>
            </a:p>
          </p:txBody>
        </p:sp>
        <p:sp>
          <p:nvSpPr>
            <p:cNvPr id="126" name="TextBox 125"/>
            <p:cNvSpPr txBox="1"/>
            <p:nvPr/>
          </p:nvSpPr>
          <p:spPr>
            <a:xfrm>
              <a:off x="6935564" y="3140968"/>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4</a:t>
              </a:r>
              <a:endParaRPr lang="zh-CN" altLang="en-US" sz="1600" dirty="0" smtClean="0">
                <a:solidFill>
                  <a:schemeClr val="tx1">
                    <a:lumMod val="75000"/>
                    <a:lumOff val="25000"/>
                  </a:schemeClr>
                </a:solidFill>
              </a:endParaRPr>
            </a:p>
          </p:txBody>
        </p:sp>
        <p:sp>
          <p:nvSpPr>
            <p:cNvPr id="127" name="TextBox 126"/>
            <p:cNvSpPr txBox="1"/>
            <p:nvPr/>
          </p:nvSpPr>
          <p:spPr>
            <a:xfrm>
              <a:off x="6431508" y="3018438"/>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5</a:t>
              </a:r>
              <a:endParaRPr lang="zh-CN" altLang="en-US" sz="1600" dirty="0" smtClean="0">
                <a:solidFill>
                  <a:schemeClr val="tx1">
                    <a:lumMod val="75000"/>
                    <a:lumOff val="25000"/>
                  </a:schemeClr>
                </a:solidFill>
              </a:endParaRPr>
            </a:p>
          </p:txBody>
        </p:sp>
        <p:sp>
          <p:nvSpPr>
            <p:cNvPr id="128" name="TextBox 127"/>
            <p:cNvSpPr txBox="1"/>
            <p:nvPr/>
          </p:nvSpPr>
          <p:spPr>
            <a:xfrm>
              <a:off x="4847332" y="3140968"/>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6</a:t>
              </a:r>
              <a:endParaRPr lang="zh-CN" altLang="en-US" sz="1600" dirty="0" smtClean="0">
                <a:solidFill>
                  <a:schemeClr val="tx1">
                    <a:lumMod val="75000"/>
                    <a:lumOff val="25000"/>
                  </a:schemeClr>
                </a:solidFill>
              </a:endParaRPr>
            </a:p>
          </p:txBody>
        </p:sp>
        <p:sp>
          <p:nvSpPr>
            <p:cNvPr id="130" name="TextBox 129"/>
            <p:cNvSpPr txBox="1"/>
            <p:nvPr/>
          </p:nvSpPr>
          <p:spPr>
            <a:xfrm>
              <a:off x="5999460" y="3140968"/>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7</a:t>
              </a:r>
              <a:endParaRPr lang="zh-CN" altLang="en-US" sz="1600" dirty="0" smtClean="0">
                <a:solidFill>
                  <a:schemeClr val="tx1">
                    <a:lumMod val="75000"/>
                    <a:lumOff val="25000"/>
                  </a:schemeClr>
                </a:solidFill>
              </a:endParaRPr>
            </a:p>
          </p:txBody>
        </p:sp>
        <p:sp>
          <p:nvSpPr>
            <p:cNvPr id="131" name="TextBox 130"/>
            <p:cNvSpPr txBox="1"/>
            <p:nvPr/>
          </p:nvSpPr>
          <p:spPr>
            <a:xfrm>
              <a:off x="5927452" y="2226350"/>
              <a:ext cx="288032" cy="338554"/>
            </a:xfrm>
            <a:prstGeom prst="rect">
              <a:avLst/>
            </a:prstGeom>
            <a:noFill/>
          </p:spPr>
          <p:txBody>
            <a:bodyPr wrap="square" rtlCol="0">
              <a:spAutoFit/>
            </a:bodyPr>
            <a:lstStyle/>
            <a:p>
              <a:r>
                <a:rPr lang="en-US" altLang="zh-CN" sz="1600" smtClean="0">
                  <a:solidFill>
                    <a:schemeClr val="tx1">
                      <a:lumMod val="75000"/>
                      <a:lumOff val="25000"/>
                    </a:schemeClr>
                  </a:solidFill>
                </a:rPr>
                <a:t>8</a:t>
              </a:r>
              <a:endParaRPr lang="zh-CN" altLang="en-US" sz="1600" dirty="0" smtClean="0">
                <a:solidFill>
                  <a:schemeClr val="tx1">
                    <a:lumMod val="75000"/>
                    <a:lumOff val="25000"/>
                  </a:schemeClr>
                </a:solidFill>
              </a:endParaRPr>
            </a:p>
          </p:txBody>
        </p:sp>
        <p:cxnSp>
          <p:nvCxnSpPr>
            <p:cNvPr id="140" name="直接箭头连接符 139"/>
            <p:cNvCxnSpPr>
              <a:stCxn id="91" idx="0"/>
              <a:endCxn id="136" idx="2"/>
            </p:cNvCxnSpPr>
            <p:nvPr/>
          </p:nvCxnSpPr>
          <p:spPr>
            <a:xfrm flipV="1">
              <a:off x="2651088" y="5445224"/>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应用实例</a:t>
            </a:r>
            <a:endParaRPr lang="zh-CN" altLang="en-US"/>
          </a:p>
        </p:txBody>
      </p:sp>
      <p:pic>
        <p:nvPicPr>
          <p:cNvPr id="54274" name="Picture 2"/>
          <p:cNvPicPr>
            <a:picLocks noChangeAspect="1" noChangeArrowheads="1"/>
          </p:cNvPicPr>
          <p:nvPr/>
        </p:nvPicPr>
        <p:blipFill>
          <a:blip r:embed="rId2" cstate="print"/>
          <a:srcRect/>
          <a:stretch>
            <a:fillRect/>
          </a:stretch>
        </p:blipFill>
        <p:spPr bwMode="auto">
          <a:xfrm>
            <a:off x="539552" y="1412776"/>
            <a:ext cx="7499323" cy="5157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目录</a:t>
            </a:r>
            <a:endParaRPr lang="zh-CN" altLang="en-US" dirty="0"/>
          </a:p>
        </p:txBody>
      </p:sp>
      <p:sp>
        <p:nvSpPr>
          <p:cNvPr id="3" name="内容占位符 2"/>
          <p:cNvSpPr>
            <a:spLocks noGrp="1"/>
          </p:cNvSpPr>
          <p:nvPr>
            <p:ph idx="1"/>
          </p:nvPr>
        </p:nvSpPr>
        <p:spPr>
          <a:xfrm>
            <a:off x="683568" y="1772816"/>
            <a:ext cx="7776864" cy="3384376"/>
          </a:xfrm>
        </p:spPr>
        <p:txBody>
          <a:bodyPr>
            <a:noAutofit/>
          </a:bodyPr>
          <a:lstStyle/>
          <a:p>
            <a:pPr>
              <a:lnSpc>
                <a:spcPct val="200000"/>
              </a:lnSpc>
              <a:buFont typeface="Wingdings" pitchFamily="2" charset="2"/>
              <a:buChar char="Ø"/>
            </a:pPr>
            <a:r>
              <a:rPr lang="zh-CN" altLang="en-US" sz="2000" smtClean="0"/>
              <a:t>概述</a:t>
            </a:r>
            <a:endParaRPr lang="en-US" altLang="zh-CN" sz="2000" smtClean="0"/>
          </a:p>
          <a:p>
            <a:pPr>
              <a:lnSpc>
                <a:spcPct val="200000"/>
              </a:lnSpc>
              <a:buFont typeface="Wingdings" pitchFamily="2" charset="2"/>
              <a:buChar char="Ø"/>
            </a:pPr>
            <a:r>
              <a:rPr lang="zh-CN" altLang="en-US" sz="2000" smtClean="0"/>
              <a:t>关系计算</a:t>
            </a:r>
            <a:endParaRPr lang="en-US" altLang="zh-CN" sz="2000" smtClean="0"/>
          </a:p>
          <a:p>
            <a:pPr>
              <a:lnSpc>
                <a:spcPct val="200000"/>
              </a:lnSpc>
              <a:buFont typeface="Wingdings" pitchFamily="2" charset="2"/>
              <a:buChar char="Ø"/>
            </a:pPr>
            <a:r>
              <a:rPr lang="zh-CN" altLang="en-US" sz="2000" smtClean="0"/>
              <a:t>系统</a:t>
            </a:r>
            <a:endParaRPr lang="en-US" altLang="zh-CN" sz="2000" smtClean="0"/>
          </a:p>
          <a:p>
            <a:pPr>
              <a:lnSpc>
                <a:spcPct val="200000"/>
              </a:lnSpc>
              <a:buFont typeface="Wingdings" pitchFamily="2" charset="2"/>
              <a:buChar char="Ø"/>
            </a:pPr>
            <a:r>
              <a:rPr lang="zh-CN" altLang="en-US" sz="2000" smtClean="0"/>
              <a:t>应用</a:t>
            </a:r>
            <a:endParaRPr lang="en-US" altLang="zh-CN" sz="2000" dirty="0" smtClean="0"/>
          </a:p>
        </p:txBody>
      </p:sp>
    </p:spTree>
    <p:extLst>
      <p:ext uri="{BB962C8B-B14F-4D97-AF65-F5344CB8AC3E}">
        <p14:creationId xmlns:p14="http://schemas.microsoft.com/office/powerpoint/2010/main" xmlns="" val="212790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a:p>
        </p:txBody>
      </p:sp>
      <p:sp>
        <p:nvSpPr>
          <p:cNvPr id="55" name="椭圆 54"/>
          <p:cNvSpPr/>
          <p:nvPr/>
        </p:nvSpPr>
        <p:spPr>
          <a:xfrm>
            <a:off x="2411760" y="3501008"/>
            <a:ext cx="1152128" cy="504056"/>
          </a:xfrm>
          <a:prstGeom prst="ellipse">
            <a:avLst/>
          </a:prstGeom>
          <a:noFill/>
          <a:ln w="635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smtClean="0">
                <a:solidFill>
                  <a:schemeClr val="tx1"/>
                </a:solidFill>
              </a:rPr>
              <a:t>搜索、浏览等</a:t>
            </a:r>
            <a:endParaRPr lang="zh-CN" altLang="en-US" sz="1200" dirty="0" err="1" smtClean="0">
              <a:solidFill>
                <a:schemeClr val="tx1"/>
              </a:solidFill>
            </a:endParaRPr>
          </a:p>
        </p:txBody>
      </p:sp>
      <p:pic>
        <p:nvPicPr>
          <p:cNvPr id="56" name="图片 55" descr="pepole.JPG"/>
          <p:cNvPicPr>
            <a:picLocks noChangeAspect="1"/>
          </p:cNvPicPr>
          <p:nvPr/>
        </p:nvPicPr>
        <p:blipFill>
          <a:blip r:embed="rId2" cstate="print"/>
          <a:stretch>
            <a:fillRect/>
          </a:stretch>
        </p:blipFill>
        <p:spPr>
          <a:xfrm>
            <a:off x="6801893" y="3212976"/>
            <a:ext cx="1298499" cy="9819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57" name="直接箭头连接符 56"/>
          <p:cNvCxnSpPr>
            <a:endCxn id="55" idx="2"/>
          </p:cNvCxnSpPr>
          <p:nvPr/>
        </p:nvCxnSpPr>
        <p:spPr>
          <a:xfrm flipV="1">
            <a:off x="1611802" y="3753036"/>
            <a:ext cx="799958" cy="20253"/>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5" idx="6"/>
          </p:cNvCxnSpPr>
          <p:nvPr/>
        </p:nvCxnSpPr>
        <p:spPr>
          <a:xfrm flipV="1">
            <a:off x="3563888" y="3740176"/>
            <a:ext cx="864096" cy="12860"/>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56" idx="1"/>
          </p:cNvCxnSpPr>
          <p:nvPr/>
        </p:nvCxnSpPr>
        <p:spPr>
          <a:xfrm flipV="1">
            <a:off x="5548883" y="3703928"/>
            <a:ext cx="1253010" cy="36248"/>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pic>
        <p:nvPicPr>
          <p:cNvPr id="60" name="Picture 6" descr="C:\Users\santong.oww\AppData\Local\Microsoft\Windows\Temporary Internet Files\Content.IE5\GQEOTKU8\MC900439937[1].wmf"/>
          <p:cNvPicPr>
            <a:picLocks noChangeAspect="1" noChangeArrowheads="1"/>
          </p:cNvPicPr>
          <p:nvPr/>
        </p:nvPicPr>
        <p:blipFill>
          <a:blip r:embed="rId3" cstate="print"/>
          <a:srcRect/>
          <a:stretch>
            <a:fillRect/>
          </a:stretch>
        </p:blipFill>
        <p:spPr bwMode="auto">
          <a:xfrm>
            <a:off x="876722" y="3311451"/>
            <a:ext cx="742950" cy="909637"/>
          </a:xfrm>
          <a:prstGeom prst="rect">
            <a:avLst/>
          </a:prstGeom>
          <a:noFill/>
        </p:spPr>
      </p:pic>
      <p:grpSp>
        <p:nvGrpSpPr>
          <p:cNvPr id="61" name="组合 60"/>
          <p:cNvGrpSpPr/>
          <p:nvPr/>
        </p:nvGrpSpPr>
        <p:grpSpPr>
          <a:xfrm>
            <a:off x="1619672" y="1124744"/>
            <a:ext cx="5831471" cy="2160240"/>
            <a:chOff x="1403648" y="1196752"/>
            <a:chExt cx="5831471" cy="2160240"/>
          </a:xfrm>
        </p:grpSpPr>
        <p:pic>
          <p:nvPicPr>
            <p:cNvPr id="62" name="Picture 6" descr="C:\Users\santong.oww\AppData\Local\Microsoft\Windows\Temporary Internet Files\Content.IE5\GQEOTKU8\MC900439937[1].wmf"/>
            <p:cNvPicPr>
              <a:picLocks noChangeAspect="1" noChangeArrowheads="1"/>
            </p:cNvPicPr>
            <p:nvPr/>
          </p:nvPicPr>
          <p:blipFill>
            <a:blip r:embed="rId3" cstate="print"/>
            <a:srcRect/>
            <a:stretch>
              <a:fillRect/>
            </a:stretch>
          </p:blipFill>
          <p:spPr bwMode="auto">
            <a:xfrm>
              <a:off x="1662338" y="1454636"/>
              <a:ext cx="461390" cy="462196"/>
            </a:xfrm>
            <a:prstGeom prst="rect">
              <a:avLst/>
            </a:prstGeom>
            <a:noFill/>
          </p:spPr>
        </p:pic>
        <p:pic>
          <p:nvPicPr>
            <p:cNvPr id="63" name="Picture 6" descr="C:\Users\santong.oww\AppData\Local\Microsoft\Windows\Temporary Internet Files\Content.IE5\GQEOTKU8\MC900439937[1].wmf"/>
            <p:cNvPicPr>
              <a:picLocks noChangeAspect="1" noChangeArrowheads="1"/>
            </p:cNvPicPr>
            <p:nvPr/>
          </p:nvPicPr>
          <p:blipFill>
            <a:blip r:embed="rId3" cstate="print"/>
            <a:srcRect/>
            <a:stretch>
              <a:fillRect/>
            </a:stretch>
          </p:blipFill>
          <p:spPr bwMode="auto">
            <a:xfrm>
              <a:off x="2783683" y="1412650"/>
              <a:ext cx="492173" cy="493033"/>
            </a:xfrm>
            <a:prstGeom prst="rect">
              <a:avLst/>
            </a:prstGeom>
            <a:noFill/>
          </p:spPr>
        </p:pic>
        <p:pic>
          <p:nvPicPr>
            <p:cNvPr id="64" name="Picture 6" descr="C:\Users\santong.oww\AppData\Local\Microsoft\Windows\Temporary Internet Files\Content.IE5\GQEOTKU8\MC900439937[1].wmf"/>
            <p:cNvPicPr>
              <a:picLocks noChangeAspect="1" noChangeArrowheads="1"/>
            </p:cNvPicPr>
            <p:nvPr/>
          </p:nvPicPr>
          <p:blipFill>
            <a:blip r:embed="rId3" cstate="print"/>
            <a:srcRect/>
            <a:stretch>
              <a:fillRect/>
            </a:stretch>
          </p:blipFill>
          <p:spPr bwMode="auto">
            <a:xfrm>
              <a:off x="2267744" y="1399558"/>
              <a:ext cx="504056" cy="504936"/>
            </a:xfrm>
            <a:prstGeom prst="rect">
              <a:avLst/>
            </a:prstGeom>
            <a:noFill/>
          </p:spPr>
        </p:pic>
        <p:sp>
          <p:nvSpPr>
            <p:cNvPr id="65" name="椭圆 64"/>
            <p:cNvSpPr/>
            <p:nvPr/>
          </p:nvSpPr>
          <p:spPr>
            <a:xfrm>
              <a:off x="1403648" y="1196752"/>
              <a:ext cx="2016224" cy="864096"/>
            </a:xfrm>
            <a:prstGeom prst="ellipse">
              <a:avLst/>
            </a:prstGeom>
            <a:noFill/>
            <a:ln w="635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err="1" smtClean="0">
                <a:solidFill>
                  <a:schemeClr val="tx1"/>
                </a:solidFill>
              </a:endParaRPr>
            </a:p>
          </p:txBody>
        </p:sp>
        <p:cxnSp>
          <p:nvCxnSpPr>
            <p:cNvPr id="66" name="直接箭头连接符 65"/>
            <p:cNvCxnSpPr>
              <a:stCxn id="64" idx="2"/>
            </p:cNvCxnSpPr>
            <p:nvPr/>
          </p:nvCxnSpPr>
          <p:spPr>
            <a:xfrm>
              <a:off x="2519772" y="1904494"/>
              <a:ext cx="2252638" cy="1452498"/>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3" idx="2"/>
              <a:endCxn id="56" idx="0"/>
            </p:cNvCxnSpPr>
            <p:nvPr/>
          </p:nvCxnSpPr>
          <p:spPr>
            <a:xfrm>
              <a:off x="3029770" y="1905683"/>
              <a:ext cx="4205349" cy="1307293"/>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059832" y="2564904"/>
              <a:ext cx="1224136" cy="461665"/>
            </a:xfrm>
            <a:prstGeom prst="rect">
              <a:avLst/>
            </a:prstGeom>
            <a:noFill/>
          </p:spPr>
          <p:txBody>
            <a:bodyPr wrap="square" rtlCol="0">
              <a:spAutoFit/>
            </a:bodyPr>
            <a:lstStyle/>
            <a:p>
              <a:r>
                <a:rPr lang="zh-CN" altLang="en-US" sz="1200" smtClean="0">
                  <a:solidFill>
                    <a:schemeClr val="tx1">
                      <a:lumMod val="75000"/>
                      <a:lumOff val="25000"/>
                    </a:schemeClr>
                  </a:solidFill>
                </a:rPr>
                <a:t>点击、收藏、购买、评价等</a:t>
              </a:r>
              <a:endParaRPr lang="zh-CN" altLang="en-US" sz="1200" dirty="0" smtClean="0">
                <a:solidFill>
                  <a:schemeClr val="tx1">
                    <a:lumMod val="75000"/>
                    <a:lumOff val="25000"/>
                  </a:schemeClr>
                </a:solidFill>
              </a:endParaRPr>
            </a:p>
          </p:txBody>
        </p:sp>
        <p:sp>
          <p:nvSpPr>
            <p:cNvPr id="69" name="TextBox 68"/>
            <p:cNvSpPr txBox="1"/>
            <p:nvPr/>
          </p:nvSpPr>
          <p:spPr>
            <a:xfrm>
              <a:off x="5580112" y="2708920"/>
              <a:ext cx="1008112" cy="461665"/>
            </a:xfrm>
            <a:prstGeom prst="rect">
              <a:avLst/>
            </a:prstGeom>
            <a:noFill/>
          </p:spPr>
          <p:txBody>
            <a:bodyPr wrap="square" rtlCol="0">
              <a:spAutoFit/>
            </a:bodyPr>
            <a:lstStyle/>
            <a:p>
              <a:r>
                <a:rPr lang="zh-CN" altLang="en-US" sz="1200" smtClean="0">
                  <a:solidFill>
                    <a:schemeClr val="tx1">
                      <a:lumMod val="75000"/>
                      <a:lumOff val="25000"/>
                    </a:schemeClr>
                  </a:solidFill>
                </a:rPr>
                <a:t>收藏、购买、评价等</a:t>
              </a:r>
              <a:endParaRPr lang="zh-CN" altLang="en-US" sz="1200" dirty="0" smtClean="0">
                <a:solidFill>
                  <a:schemeClr val="tx1">
                    <a:lumMod val="75000"/>
                    <a:lumOff val="25000"/>
                  </a:schemeClr>
                </a:solidFill>
              </a:endParaRPr>
            </a:p>
          </p:txBody>
        </p:sp>
      </p:grpSp>
      <p:grpSp>
        <p:nvGrpSpPr>
          <p:cNvPr id="70" name="组合 94"/>
          <p:cNvGrpSpPr/>
          <p:nvPr/>
        </p:nvGrpSpPr>
        <p:grpSpPr>
          <a:xfrm>
            <a:off x="971600" y="1508010"/>
            <a:ext cx="1944216" cy="1731433"/>
            <a:chOff x="755576" y="1580018"/>
            <a:chExt cx="1944216" cy="1731433"/>
          </a:xfrm>
        </p:grpSpPr>
        <p:sp>
          <p:nvSpPr>
            <p:cNvPr id="71" name="TextBox 70"/>
            <p:cNvSpPr txBox="1"/>
            <p:nvPr/>
          </p:nvSpPr>
          <p:spPr>
            <a:xfrm>
              <a:off x="1475656" y="2492896"/>
              <a:ext cx="1224136" cy="461665"/>
            </a:xfrm>
            <a:prstGeom prst="rect">
              <a:avLst/>
            </a:prstGeom>
            <a:noFill/>
          </p:spPr>
          <p:txBody>
            <a:bodyPr wrap="square" rtlCol="0">
              <a:spAutoFit/>
            </a:bodyPr>
            <a:lstStyle/>
            <a:p>
              <a:r>
                <a:rPr lang="zh-CN" altLang="en-US" sz="1200" smtClean="0">
                  <a:solidFill>
                    <a:schemeClr val="tx1">
                      <a:lumMod val="75000"/>
                      <a:lumOff val="25000"/>
                    </a:schemeClr>
                  </a:solidFill>
                </a:rPr>
                <a:t>隐式：年龄、性别、同好</a:t>
              </a:r>
              <a:endParaRPr lang="zh-CN" altLang="en-US" sz="1200" dirty="0" smtClean="0">
                <a:solidFill>
                  <a:schemeClr val="tx1">
                    <a:lumMod val="75000"/>
                    <a:lumOff val="25000"/>
                  </a:schemeClr>
                </a:solidFill>
              </a:endParaRPr>
            </a:p>
          </p:txBody>
        </p:sp>
        <p:grpSp>
          <p:nvGrpSpPr>
            <p:cNvPr id="72" name="组合 46"/>
            <p:cNvGrpSpPr/>
            <p:nvPr/>
          </p:nvGrpSpPr>
          <p:grpSpPr>
            <a:xfrm>
              <a:off x="755576" y="1580018"/>
              <a:ext cx="1764196" cy="1731433"/>
              <a:chOff x="755576" y="-580222"/>
              <a:chExt cx="1764196" cy="1731433"/>
            </a:xfrm>
          </p:grpSpPr>
          <p:sp>
            <p:nvSpPr>
              <p:cNvPr id="73" name="TextBox 72"/>
              <p:cNvSpPr txBox="1"/>
              <p:nvPr/>
            </p:nvSpPr>
            <p:spPr>
              <a:xfrm>
                <a:off x="755576" y="-99392"/>
                <a:ext cx="1152128" cy="461665"/>
              </a:xfrm>
              <a:prstGeom prst="rect">
                <a:avLst/>
              </a:prstGeom>
              <a:noFill/>
            </p:spPr>
            <p:txBody>
              <a:bodyPr wrap="square" rtlCol="0">
                <a:spAutoFit/>
              </a:bodyPr>
              <a:lstStyle/>
              <a:p>
                <a:r>
                  <a:rPr lang="zh-CN" altLang="en-US" sz="1200" smtClean="0">
                    <a:solidFill>
                      <a:schemeClr val="tx1">
                        <a:lumMod val="75000"/>
                        <a:lumOff val="25000"/>
                      </a:schemeClr>
                    </a:solidFill>
                  </a:rPr>
                  <a:t>显式：好友、关注、圈</a:t>
                </a:r>
                <a:endParaRPr lang="zh-CN" altLang="en-US" sz="1200" dirty="0" smtClean="0">
                  <a:solidFill>
                    <a:schemeClr val="tx1">
                      <a:lumMod val="75000"/>
                      <a:lumOff val="25000"/>
                    </a:schemeClr>
                  </a:solidFill>
                </a:endParaRPr>
              </a:p>
            </p:txBody>
          </p:sp>
          <p:cxnSp>
            <p:nvCxnSpPr>
              <p:cNvPr id="74" name="直接箭头连接符 73"/>
              <p:cNvCxnSpPr>
                <a:stCxn id="60" idx="0"/>
                <a:endCxn id="64" idx="2"/>
              </p:cNvCxnSpPr>
              <p:nvPr/>
            </p:nvCxnSpPr>
            <p:spPr>
              <a:xfrm flipV="1">
                <a:off x="1032173" y="-327754"/>
                <a:ext cx="1487599" cy="1478965"/>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0" idx="0"/>
                <a:endCxn id="62" idx="1"/>
              </p:cNvCxnSpPr>
              <p:nvPr/>
            </p:nvCxnSpPr>
            <p:spPr>
              <a:xfrm flipV="1">
                <a:off x="1032173" y="-546514"/>
                <a:ext cx="630165" cy="1697725"/>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2" idx="3"/>
                <a:endCxn id="64" idx="1"/>
              </p:cNvCxnSpPr>
              <p:nvPr/>
            </p:nvCxnSpPr>
            <p:spPr>
              <a:xfrm flipV="1">
                <a:off x="2123728" y="-580222"/>
                <a:ext cx="144016" cy="33708"/>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grpSp>
      <p:pic>
        <p:nvPicPr>
          <p:cNvPr id="77" name="Picture 5" descr="C:\Users\santong.oww\AppData\Local\Microsoft\Windows\Temporary Internet Files\Content.IE5\YKNAUMVW\MC900155643[1].wmf"/>
          <p:cNvPicPr>
            <a:picLocks noChangeAspect="1" noChangeArrowheads="1"/>
          </p:cNvPicPr>
          <p:nvPr/>
        </p:nvPicPr>
        <p:blipFill>
          <a:blip r:embed="rId4" cstate="print"/>
          <a:srcRect/>
          <a:stretch>
            <a:fillRect/>
          </a:stretch>
        </p:blipFill>
        <p:spPr bwMode="auto">
          <a:xfrm>
            <a:off x="4283968" y="3356992"/>
            <a:ext cx="1152127" cy="811386"/>
          </a:xfrm>
          <a:prstGeom prst="rect">
            <a:avLst/>
          </a:prstGeom>
          <a:noFill/>
        </p:spPr>
      </p:pic>
      <p:grpSp>
        <p:nvGrpSpPr>
          <p:cNvPr id="78" name="组合 96"/>
          <p:cNvGrpSpPr/>
          <p:nvPr/>
        </p:nvGrpSpPr>
        <p:grpSpPr>
          <a:xfrm>
            <a:off x="971600" y="4096370"/>
            <a:ext cx="3888432" cy="2140942"/>
            <a:chOff x="755576" y="4168378"/>
            <a:chExt cx="3888432" cy="2140942"/>
          </a:xfrm>
        </p:grpSpPr>
        <p:sp>
          <p:nvSpPr>
            <p:cNvPr id="79" name="椭圆 78"/>
            <p:cNvSpPr/>
            <p:nvPr/>
          </p:nvSpPr>
          <p:spPr>
            <a:xfrm>
              <a:off x="755576" y="4941168"/>
              <a:ext cx="2088232" cy="1368152"/>
            </a:xfrm>
            <a:prstGeom prst="ellipse">
              <a:avLst/>
            </a:prstGeom>
            <a:noFill/>
            <a:ln w="635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err="1" smtClean="0">
                <a:solidFill>
                  <a:schemeClr val="tx1"/>
                </a:solidFill>
              </a:endParaRPr>
            </a:p>
          </p:txBody>
        </p:sp>
        <p:pic>
          <p:nvPicPr>
            <p:cNvPr id="80" name="Picture 4" descr="C:\Users\santong.oww\AppData\Local\Microsoft\Windows\Temporary Internet Files\Content.IE5\3UC4VF3Z\MC900238039[1].wmf"/>
            <p:cNvPicPr>
              <a:picLocks noChangeAspect="1" noChangeArrowheads="1"/>
            </p:cNvPicPr>
            <p:nvPr/>
          </p:nvPicPr>
          <p:blipFill>
            <a:blip r:embed="rId5" cstate="print"/>
            <a:srcRect/>
            <a:stretch>
              <a:fillRect/>
            </a:stretch>
          </p:blipFill>
          <p:spPr bwMode="auto">
            <a:xfrm>
              <a:off x="1043608" y="5085184"/>
              <a:ext cx="620613" cy="504056"/>
            </a:xfrm>
            <a:prstGeom prst="rect">
              <a:avLst/>
            </a:prstGeom>
            <a:noFill/>
          </p:spPr>
        </p:pic>
        <p:pic>
          <p:nvPicPr>
            <p:cNvPr id="81" name="图片 80" descr="pepole.JPG"/>
            <p:cNvPicPr>
              <a:picLocks noChangeAspect="1"/>
            </p:cNvPicPr>
            <p:nvPr/>
          </p:nvPicPr>
          <p:blipFill>
            <a:blip r:embed="rId2" cstate="print"/>
            <a:stretch>
              <a:fillRect/>
            </a:stretch>
          </p:blipFill>
          <p:spPr>
            <a:xfrm>
              <a:off x="1835696" y="5085184"/>
              <a:ext cx="648071" cy="4900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2" name="Picture 4" descr="C:\Users\santong.oww\AppData\Local\Microsoft\Windows\Temporary Internet Files\Content.IE5\3UC4VF3Z\MC900238039[1].wmf"/>
            <p:cNvPicPr>
              <a:picLocks noChangeAspect="1" noChangeArrowheads="1"/>
            </p:cNvPicPr>
            <p:nvPr/>
          </p:nvPicPr>
          <p:blipFill>
            <a:blip r:embed="rId5" cstate="print"/>
            <a:srcRect/>
            <a:stretch>
              <a:fillRect/>
            </a:stretch>
          </p:blipFill>
          <p:spPr bwMode="auto">
            <a:xfrm>
              <a:off x="1979712" y="5589240"/>
              <a:ext cx="620613" cy="504056"/>
            </a:xfrm>
            <a:prstGeom prst="rect">
              <a:avLst/>
            </a:prstGeom>
            <a:noFill/>
          </p:spPr>
        </p:pic>
        <p:pic>
          <p:nvPicPr>
            <p:cNvPr id="83" name="图片 82" descr="pepole.JPG"/>
            <p:cNvPicPr>
              <a:picLocks noChangeAspect="1"/>
            </p:cNvPicPr>
            <p:nvPr/>
          </p:nvPicPr>
          <p:blipFill>
            <a:blip r:embed="rId2" cstate="print"/>
            <a:stretch>
              <a:fillRect/>
            </a:stretch>
          </p:blipFill>
          <p:spPr>
            <a:xfrm>
              <a:off x="1043608" y="5589240"/>
              <a:ext cx="648071" cy="4900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84" name="直接箭头连接符 83"/>
            <p:cNvCxnSpPr>
              <a:stCxn id="60" idx="2"/>
              <a:endCxn id="79" idx="0"/>
            </p:cNvCxnSpPr>
            <p:nvPr/>
          </p:nvCxnSpPr>
          <p:spPr>
            <a:xfrm>
              <a:off x="1032173" y="4221088"/>
              <a:ext cx="767519" cy="720080"/>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79" idx="0"/>
              <a:endCxn id="77" idx="2"/>
            </p:cNvCxnSpPr>
            <p:nvPr/>
          </p:nvCxnSpPr>
          <p:spPr>
            <a:xfrm flipV="1">
              <a:off x="1799692" y="4168378"/>
              <a:ext cx="2844316" cy="772790"/>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99592" y="4448145"/>
              <a:ext cx="1152128" cy="276999"/>
            </a:xfrm>
            <a:prstGeom prst="rect">
              <a:avLst/>
            </a:prstGeom>
            <a:noFill/>
          </p:spPr>
          <p:txBody>
            <a:bodyPr wrap="square" rtlCol="0">
              <a:spAutoFit/>
            </a:bodyPr>
            <a:lstStyle/>
            <a:p>
              <a:r>
                <a:rPr lang="zh-CN" altLang="en-US" sz="1200" smtClean="0">
                  <a:solidFill>
                    <a:schemeClr val="tx1">
                      <a:lumMod val="75000"/>
                      <a:lumOff val="25000"/>
                    </a:schemeClr>
                  </a:solidFill>
                </a:rPr>
                <a:t>历史行为</a:t>
              </a:r>
              <a:endParaRPr lang="zh-CN" altLang="en-US" sz="1200" dirty="0" smtClean="0">
                <a:solidFill>
                  <a:schemeClr val="tx1">
                    <a:lumMod val="75000"/>
                    <a:lumOff val="25000"/>
                  </a:schemeClr>
                </a:solidFill>
              </a:endParaRPr>
            </a:p>
          </p:txBody>
        </p:sp>
        <p:sp>
          <p:nvSpPr>
            <p:cNvPr id="87" name="TextBox 86"/>
            <p:cNvSpPr txBox="1"/>
            <p:nvPr/>
          </p:nvSpPr>
          <p:spPr>
            <a:xfrm>
              <a:off x="2699792" y="4437112"/>
              <a:ext cx="1152128" cy="276999"/>
            </a:xfrm>
            <a:prstGeom prst="rect">
              <a:avLst/>
            </a:prstGeom>
            <a:noFill/>
          </p:spPr>
          <p:txBody>
            <a:bodyPr wrap="square" rtlCol="0">
              <a:spAutoFit/>
            </a:bodyPr>
            <a:lstStyle/>
            <a:p>
              <a:r>
                <a:rPr lang="en-US" altLang="zh-CN" sz="1200" smtClean="0">
                  <a:solidFill>
                    <a:schemeClr val="tx1">
                      <a:lumMod val="75000"/>
                      <a:lumOff val="25000"/>
                    </a:schemeClr>
                  </a:solidFill>
                </a:rPr>
                <a:t>ctr</a:t>
              </a:r>
              <a:r>
                <a:rPr lang="zh-CN" altLang="en-US" sz="1200" smtClean="0">
                  <a:solidFill>
                    <a:schemeClr val="tx1">
                      <a:lumMod val="75000"/>
                      <a:lumOff val="25000"/>
                    </a:schemeClr>
                  </a:solidFill>
                </a:rPr>
                <a:t>、成交</a:t>
              </a:r>
              <a:r>
                <a:rPr lang="en-US" altLang="zh-CN" sz="1200" smtClean="0">
                  <a:solidFill>
                    <a:schemeClr val="tx1">
                      <a:lumMod val="75000"/>
                      <a:lumOff val="25000"/>
                    </a:schemeClr>
                  </a:solidFill>
                </a:rPr>
                <a:t> </a:t>
              </a:r>
              <a:r>
                <a:rPr lang="zh-CN" altLang="en-US" sz="1200" smtClean="0">
                  <a:solidFill>
                    <a:schemeClr val="tx1">
                      <a:lumMod val="75000"/>
                      <a:lumOff val="25000"/>
                    </a:schemeClr>
                  </a:solidFill>
                </a:rPr>
                <a:t>预估</a:t>
              </a:r>
              <a:endParaRPr lang="zh-CN" altLang="en-US" sz="1200" dirty="0" smtClean="0">
                <a:solidFill>
                  <a:schemeClr val="tx1">
                    <a:lumMod val="75000"/>
                    <a:lumOff val="25000"/>
                  </a:schemeClr>
                </a:solidFill>
              </a:endParaRPr>
            </a:p>
          </p:txBody>
        </p:sp>
      </p:grpSp>
      <p:grpSp>
        <p:nvGrpSpPr>
          <p:cNvPr id="88" name="组合 87"/>
          <p:cNvGrpSpPr/>
          <p:nvPr/>
        </p:nvGrpSpPr>
        <p:grpSpPr>
          <a:xfrm>
            <a:off x="3059832" y="4096370"/>
            <a:ext cx="4320480" cy="2500982"/>
            <a:chOff x="2843808" y="4168378"/>
            <a:chExt cx="4320480" cy="2500982"/>
          </a:xfrm>
        </p:grpSpPr>
        <p:grpSp>
          <p:nvGrpSpPr>
            <p:cNvPr id="89" name="组合 51"/>
            <p:cNvGrpSpPr/>
            <p:nvPr/>
          </p:nvGrpSpPr>
          <p:grpSpPr>
            <a:xfrm>
              <a:off x="2843808" y="4168378"/>
              <a:ext cx="4320480" cy="2500982"/>
              <a:chOff x="2843808" y="4168378"/>
              <a:chExt cx="4320480" cy="2500982"/>
            </a:xfrm>
          </p:grpSpPr>
          <p:grpSp>
            <p:nvGrpSpPr>
              <p:cNvPr id="91" name="组合 98"/>
              <p:cNvGrpSpPr/>
              <p:nvPr/>
            </p:nvGrpSpPr>
            <p:grpSpPr>
              <a:xfrm>
                <a:off x="2843808" y="4168378"/>
                <a:ext cx="4248472" cy="2500982"/>
                <a:chOff x="2843808" y="4168378"/>
                <a:chExt cx="4248472" cy="2500982"/>
              </a:xfrm>
            </p:grpSpPr>
            <p:cxnSp>
              <p:nvCxnSpPr>
                <p:cNvPr id="93" name="直接箭头连接符 92"/>
                <p:cNvCxnSpPr>
                  <a:stCxn id="79" idx="6"/>
                  <a:endCxn id="98" idx="2"/>
                </p:cNvCxnSpPr>
                <p:nvPr/>
              </p:nvCxnSpPr>
              <p:spPr>
                <a:xfrm>
                  <a:off x="2843808" y="5553236"/>
                  <a:ext cx="1440160" cy="288032"/>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nvGrpSpPr>
                <p:cNvPr id="94" name="组合 97"/>
                <p:cNvGrpSpPr/>
                <p:nvPr/>
              </p:nvGrpSpPr>
              <p:grpSpPr>
                <a:xfrm>
                  <a:off x="2987824" y="4168378"/>
                  <a:ext cx="4104456" cy="2500982"/>
                  <a:chOff x="2987824" y="4168378"/>
                  <a:chExt cx="4104456" cy="2500982"/>
                </a:xfrm>
              </p:grpSpPr>
              <p:pic>
                <p:nvPicPr>
                  <p:cNvPr id="95" name="Picture 4" descr="C:\Users\santong.oww\AppData\Local\Microsoft\Windows\Temporary Internet Files\Content.IE5\3UC4VF3Z\MC900238039[1].wmf"/>
                  <p:cNvPicPr>
                    <a:picLocks noChangeAspect="1" noChangeArrowheads="1"/>
                  </p:cNvPicPr>
                  <p:nvPr/>
                </p:nvPicPr>
                <p:blipFill>
                  <a:blip r:embed="rId5" cstate="print"/>
                  <a:srcRect/>
                  <a:stretch>
                    <a:fillRect/>
                  </a:stretch>
                </p:blipFill>
                <p:spPr bwMode="auto">
                  <a:xfrm>
                    <a:off x="4572003" y="5301208"/>
                    <a:ext cx="620613" cy="504056"/>
                  </a:xfrm>
                  <a:prstGeom prst="rect">
                    <a:avLst/>
                  </a:prstGeom>
                  <a:noFill/>
                </p:spPr>
              </p:pic>
              <p:pic>
                <p:nvPicPr>
                  <p:cNvPr id="96" name="Picture 4" descr="C:\Users\santong.oww\AppData\Local\Microsoft\Windows\Temporary Internet Files\Content.IE5\3UC4VF3Z\MC900238039[1].wmf"/>
                  <p:cNvPicPr>
                    <a:picLocks noChangeAspect="1" noChangeArrowheads="1"/>
                  </p:cNvPicPr>
                  <p:nvPr/>
                </p:nvPicPr>
                <p:blipFill>
                  <a:blip r:embed="rId5" cstate="print"/>
                  <a:srcRect/>
                  <a:stretch>
                    <a:fillRect/>
                  </a:stretch>
                </p:blipFill>
                <p:spPr bwMode="auto">
                  <a:xfrm>
                    <a:off x="5148066" y="5301208"/>
                    <a:ext cx="620613" cy="504056"/>
                  </a:xfrm>
                  <a:prstGeom prst="rect">
                    <a:avLst/>
                  </a:prstGeom>
                  <a:noFill/>
                </p:spPr>
              </p:pic>
              <p:pic>
                <p:nvPicPr>
                  <p:cNvPr id="97" name="Picture 4" descr="C:\Users\santong.oww\AppData\Local\Microsoft\Windows\Temporary Internet Files\Content.IE5\3UC4VF3Z\MC900238039[1].wmf"/>
                  <p:cNvPicPr>
                    <a:picLocks noChangeAspect="1" noChangeArrowheads="1"/>
                  </p:cNvPicPr>
                  <p:nvPr/>
                </p:nvPicPr>
                <p:blipFill>
                  <a:blip r:embed="rId5" cstate="print"/>
                  <a:srcRect/>
                  <a:stretch>
                    <a:fillRect/>
                  </a:stretch>
                </p:blipFill>
                <p:spPr bwMode="auto">
                  <a:xfrm>
                    <a:off x="5796138" y="5301208"/>
                    <a:ext cx="620613" cy="504056"/>
                  </a:xfrm>
                  <a:prstGeom prst="rect">
                    <a:avLst/>
                  </a:prstGeom>
                  <a:noFill/>
                </p:spPr>
              </p:pic>
              <p:sp>
                <p:nvSpPr>
                  <p:cNvPr id="98" name="椭圆 97"/>
                  <p:cNvSpPr/>
                  <p:nvPr/>
                </p:nvSpPr>
                <p:spPr>
                  <a:xfrm>
                    <a:off x="4283968" y="5013176"/>
                    <a:ext cx="2808312" cy="1656184"/>
                  </a:xfrm>
                  <a:prstGeom prst="ellipse">
                    <a:avLst/>
                  </a:prstGeom>
                  <a:noFill/>
                  <a:ln w="6350"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err="1" smtClean="0">
                      <a:solidFill>
                        <a:schemeClr val="tx1"/>
                      </a:solidFill>
                    </a:endParaRPr>
                  </a:p>
                </p:txBody>
              </p:sp>
              <p:pic>
                <p:nvPicPr>
                  <p:cNvPr id="99" name="图片 98" descr="pepole.JPG"/>
                  <p:cNvPicPr>
                    <a:picLocks noChangeAspect="1"/>
                  </p:cNvPicPr>
                  <p:nvPr/>
                </p:nvPicPr>
                <p:blipFill>
                  <a:blip r:embed="rId2" cstate="print"/>
                  <a:stretch>
                    <a:fillRect/>
                  </a:stretch>
                </p:blipFill>
                <p:spPr>
                  <a:xfrm>
                    <a:off x="4572002" y="5807045"/>
                    <a:ext cx="648071" cy="4900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0" name="图片 99" descr="pepole.JPG"/>
                  <p:cNvPicPr>
                    <a:picLocks noChangeAspect="1"/>
                  </p:cNvPicPr>
                  <p:nvPr/>
                </p:nvPicPr>
                <p:blipFill>
                  <a:blip r:embed="rId2" cstate="print"/>
                  <a:stretch>
                    <a:fillRect/>
                  </a:stretch>
                </p:blipFill>
                <p:spPr>
                  <a:xfrm>
                    <a:off x="5364089" y="5819259"/>
                    <a:ext cx="648071" cy="4900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1" name="图片 100" descr="pepole.JPG"/>
                  <p:cNvPicPr>
                    <a:picLocks noChangeAspect="1"/>
                  </p:cNvPicPr>
                  <p:nvPr/>
                </p:nvPicPr>
                <p:blipFill>
                  <a:blip r:embed="rId2" cstate="print"/>
                  <a:stretch>
                    <a:fillRect/>
                  </a:stretch>
                </p:blipFill>
                <p:spPr>
                  <a:xfrm>
                    <a:off x="6156177" y="5819259"/>
                    <a:ext cx="648071" cy="4900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2" name="TextBox 101"/>
                  <p:cNvSpPr txBox="1"/>
                  <p:nvPr/>
                </p:nvSpPr>
                <p:spPr>
                  <a:xfrm>
                    <a:off x="2987824" y="5589240"/>
                    <a:ext cx="864096" cy="276999"/>
                  </a:xfrm>
                  <a:prstGeom prst="rect">
                    <a:avLst/>
                  </a:prstGeom>
                  <a:noFill/>
                </p:spPr>
                <p:txBody>
                  <a:bodyPr wrap="square" rtlCol="0">
                    <a:spAutoFit/>
                  </a:bodyPr>
                  <a:lstStyle/>
                  <a:p>
                    <a:r>
                      <a:rPr lang="en-US" altLang="zh-CN" sz="1200" smtClean="0">
                        <a:solidFill>
                          <a:schemeClr val="tx1">
                            <a:lumMod val="75000"/>
                            <a:lumOff val="25000"/>
                          </a:schemeClr>
                        </a:solidFill>
                      </a:rPr>
                      <a:t>item</a:t>
                    </a:r>
                    <a:r>
                      <a:rPr lang="zh-CN" altLang="en-US" sz="1200" smtClean="0">
                        <a:solidFill>
                          <a:schemeClr val="tx1">
                            <a:lumMod val="75000"/>
                            <a:lumOff val="25000"/>
                          </a:schemeClr>
                        </a:solidFill>
                      </a:rPr>
                      <a:t>关系</a:t>
                    </a:r>
                    <a:endParaRPr lang="zh-CN" altLang="en-US" sz="1200" dirty="0" smtClean="0">
                      <a:solidFill>
                        <a:schemeClr val="tx1">
                          <a:lumMod val="75000"/>
                          <a:lumOff val="25000"/>
                        </a:schemeClr>
                      </a:solidFill>
                    </a:endParaRPr>
                  </a:p>
                </p:txBody>
              </p:sp>
              <p:sp>
                <p:nvSpPr>
                  <p:cNvPr id="103" name="TextBox 102"/>
                  <p:cNvSpPr txBox="1"/>
                  <p:nvPr/>
                </p:nvSpPr>
                <p:spPr>
                  <a:xfrm>
                    <a:off x="4644008" y="4509120"/>
                    <a:ext cx="1152128" cy="276999"/>
                  </a:xfrm>
                  <a:prstGeom prst="rect">
                    <a:avLst/>
                  </a:prstGeom>
                  <a:noFill/>
                </p:spPr>
                <p:txBody>
                  <a:bodyPr wrap="square" rtlCol="0">
                    <a:spAutoFit/>
                  </a:bodyPr>
                  <a:lstStyle/>
                  <a:p>
                    <a:r>
                      <a:rPr lang="en-US" altLang="zh-CN" sz="1200" smtClean="0">
                        <a:solidFill>
                          <a:schemeClr val="tx1">
                            <a:lumMod val="75000"/>
                            <a:lumOff val="25000"/>
                          </a:schemeClr>
                        </a:solidFill>
                      </a:rPr>
                      <a:t>ctr </a:t>
                    </a:r>
                    <a:r>
                      <a:rPr lang="zh-CN" altLang="en-US" sz="1200" smtClean="0">
                        <a:solidFill>
                          <a:schemeClr val="tx1">
                            <a:lumMod val="75000"/>
                            <a:lumOff val="25000"/>
                          </a:schemeClr>
                        </a:solidFill>
                      </a:rPr>
                      <a:t>、成交预估</a:t>
                    </a:r>
                    <a:endParaRPr lang="zh-CN" altLang="en-US" sz="1200" dirty="0" smtClean="0">
                      <a:solidFill>
                        <a:schemeClr val="tx1">
                          <a:lumMod val="75000"/>
                          <a:lumOff val="25000"/>
                        </a:schemeClr>
                      </a:solidFill>
                    </a:endParaRPr>
                  </a:p>
                </p:txBody>
              </p:sp>
              <p:cxnSp>
                <p:nvCxnSpPr>
                  <p:cNvPr id="104" name="直接箭头连接符 103"/>
                  <p:cNvCxnSpPr>
                    <a:stCxn id="98" idx="0"/>
                    <a:endCxn id="77" idx="2"/>
                  </p:cNvCxnSpPr>
                  <p:nvPr/>
                </p:nvCxnSpPr>
                <p:spPr>
                  <a:xfrm flipH="1" flipV="1">
                    <a:off x="4644008" y="4168378"/>
                    <a:ext cx="1044116" cy="844798"/>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92" name="直接箭头连接符 91"/>
              <p:cNvCxnSpPr>
                <a:stCxn id="98" idx="0"/>
              </p:cNvCxnSpPr>
              <p:nvPr/>
            </p:nvCxnSpPr>
            <p:spPr>
              <a:xfrm flipV="1">
                <a:off x="5688124" y="4293096"/>
                <a:ext cx="1476164" cy="720080"/>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5940152" y="4509120"/>
              <a:ext cx="1152128" cy="276999"/>
            </a:xfrm>
            <a:prstGeom prst="rect">
              <a:avLst/>
            </a:prstGeom>
            <a:noFill/>
          </p:spPr>
          <p:txBody>
            <a:bodyPr wrap="square" rtlCol="0">
              <a:spAutoFit/>
            </a:bodyPr>
            <a:lstStyle/>
            <a:p>
              <a:r>
                <a:rPr lang="en-US" altLang="zh-CN" sz="1200" smtClean="0">
                  <a:solidFill>
                    <a:schemeClr val="tx1">
                      <a:lumMod val="75000"/>
                      <a:lumOff val="25000"/>
                    </a:schemeClr>
                  </a:solidFill>
                </a:rPr>
                <a:t>ctr </a:t>
              </a:r>
              <a:r>
                <a:rPr lang="zh-CN" altLang="en-US" sz="1200" smtClean="0">
                  <a:solidFill>
                    <a:schemeClr val="tx1">
                      <a:lumMod val="75000"/>
                      <a:lumOff val="25000"/>
                    </a:schemeClr>
                  </a:solidFill>
                </a:rPr>
                <a:t>、成交预估</a:t>
              </a:r>
              <a:endParaRPr lang="zh-CN" altLang="en-US" sz="1200" dirty="0" smtClean="0">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checkerboard(across)">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checkerboard(across)">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checkerboard(across)">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diamond(in)">
                                      <p:cBhvr>
                                        <p:cTn id="22" dur="2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a:p>
        </p:txBody>
      </p:sp>
      <p:grpSp>
        <p:nvGrpSpPr>
          <p:cNvPr id="4" name="组合 3"/>
          <p:cNvGrpSpPr/>
          <p:nvPr/>
        </p:nvGrpSpPr>
        <p:grpSpPr>
          <a:xfrm>
            <a:off x="395536" y="1628800"/>
            <a:ext cx="8748464" cy="5086439"/>
            <a:chOff x="395536" y="1628800"/>
            <a:chExt cx="8748464" cy="5086439"/>
          </a:xfrm>
        </p:grpSpPr>
        <p:sp>
          <p:nvSpPr>
            <p:cNvPr id="5" name="TextBox 4"/>
            <p:cNvSpPr txBox="1"/>
            <p:nvPr/>
          </p:nvSpPr>
          <p:spPr>
            <a:xfrm>
              <a:off x="899592" y="3140968"/>
              <a:ext cx="50405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人</a:t>
              </a:r>
            </a:p>
          </p:txBody>
        </p:sp>
        <p:sp>
          <p:nvSpPr>
            <p:cNvPr id="6" name="TextBox 5"/>
            <p:cNvSpPr txBox="1"/>
            <p:nvPr/>
          </p:nvSpPr>
          <p:spPr>
            <a:xfrm>
              <a:off x="1835696" y="1628800"/>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自己</a:t>
              </a:r>
            </a:p>
          </p:txBody>
        </p:sp>
        <p:sp>
          <p:nvSpPr>
            <p:cNvPr id="7" name="TextBox 6"/>
            <p:cNvSpPr txBox="1"/>
            <p:nvPr/>
          </p:nvSpPr>
          <p:spPr>
            <a:xfrm>
              <a:off x="1835696" y="2204864"/>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地域</a:t>
              </a:r>
            </a:p>
          </p:txBody>
        </p:sp>
        <p:sp>
          <p:nvSpPr>
            <p:cNvPr id="8" name="TextBox 7"/>
            <p:cNvSpPr txBox="1"/>
            <p:nvPr/>
          </p:nvSpPr>
          <p:spPr>
            <a:xfrm>
              <a:off x="1835696" y="2844225"/>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微群</a:t>
              </a:r>
            </a:p>
          </p:txBody>
        </p:sp>
        <p:sp>
          <p:nvSpPr>
            <p:cNvPr id="9" name="TextBox 8"/>
            <p:cNvSpPr txBox="1"/>
            <p:nvPr/>
          </p:nvSpPr>
          <p:spPr>
            <a:xfrm>
              <a:off x="1835696" y="3348281"/>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达人</a:t>
              </a:r>
            </a:p>
          </p:txBody>
        </p:sp>
        <p:sp>
          <p:nvSpPr>
            <p:cNvPr id="10" name="TextBox 9"/>
            <p:cNvSpPr txBox="1"/>
            <p:nvPr/>
          </p:nvSpPr>
          <p:spPr>
            <a:xfrm>
              <a:off x="1835696" y="3780329"/>
              <a:ext cx="648072" cy="830997"/>
            </a:xfrm>
            <a:prstGeom prst="rect">
              <a:avLst/>
            </a:prstGeom>
            <a:noFill/>
          </p:spPr>
          <p:txBody>
            <a:bodyPr wrap="square" rtlCol="0">
              <a:spAutoFit/>
            </a:bodyPr>
            <a:lstStyle/>
            <a:p>
              <a:r>
                <a:rPr lang="zh-CN" altLang="en-US" sz="1600" b="1" dirty="0" smtClean="0">
                  <a:solidFill>
                    <a:schemeClr val="tx1">
                      <a:lumMod val="75000"/>
                      <a:lumOff val="25000"/>
                    </a:schemeClr>
                  </a:solidFill>
                </a:rPr>
                <a:t>淘内</a:t>
              </a:r>
              <a:r>
                <a:rPr lang="en-US" altLang="zh-CN" sz="1600" b="1" dirty="0" smtClean="0">
                  <a:solidFill>
                    <a:schemeClr val="tx1">
                      <a:lumMod val="75000"/>
                      <a:lumOff val="25000"/>
                    </a:schemeClr>
                  </a:solidFill>
                </a:rPr>
                <a:t>SNS</a:t>
              </a:r>
              <a:r>
                <a:rPr lang="zh-CN" altLang="en-US" sz="1600" b="1" dirty="0" smtClean="0">
                  <a:solidFill>
                    <a:schemeClr val="tx1">
                      <a:lumMod val="75000"/>
                      <a:lumOff val="25000"/>
                    </a:schemeClr>
                  </a:solidFill>
                </a:rPr>
                <a:t>关系</a:t>
              </a:r>
            </a:p>
          </p:txBody>
        </p:sp>
        <p:sp>
          <p:nvSpPr>
            <p:cNvPr id="11" name="TextBox 10"/>
            <p:cNvSpPr txBox="1"/>
            <p:nvPr/>
          </p:nvSpPr>
          <p:spPr>
            <a:xfrm>
              <a:off x="1907704" y="4716433"/>
              <a:ext cx="648072" cy="584775"/>
            </a:xfrm>
            <a:prstGeom prst="rect">
              <a:avLst/>
            </a:prstGeom>
            <a:noFill/>
          </p:spPr>
          <p:txBody>
            <a:bodyPr wrap="square" rtlCol="0">
              <a:spAutoFit/>
            </a:bodyPr>
            <a:lstStyle/>
            <a:p>
              <a:r>
                <a:rPr lang="zh-CN" altLang="en-US" sz="1600" b="1" dirty="0" smtClean="0">
                  <a:solidFill>
                    <a:schemeClr val="tx1">
                      <a:lumMod val="75000"/>
                      <a:lumOff val="25000"/>
                    </a:schemeClr>
                  </a:solidFill>
                </a:rPr>
                <a:t>外部关系</a:t>
              </a:r>
            </a:p>
          </p:txBody>
        </p:sp>
        <p:sp>
          <p:nvSpPr>
            <p:cNvPr id="12" name="TextBox 11"/>
            <p:cNvSpPr txBox="1"/>
            <p:nvPr/>
          </p:nvSpPr>
          <p:spPr>
            <a:xfrm>
              <a:off x="3707904" y="1628800"/>
              <a:ext cx="86409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购买过</a:t>
              </a:r>
            </a:p>
          </p:txBody>
        </p:sp>
        <p:sp>
          <p:nvSpPr>
            <p:cNvPr id="13" name="TextBox 12"/>
            <p:cNvSpPr txBox="1"/>
            <p:nvPr/>
          </p:nvSpPr>
          <p:spPr>
            <a:xfrm>
              <a:off x="3707904" y="2154342"/>
              <a:ext cx="100811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收藏过</a:t>
              </a:r>
            </a:p>
          </p:txBody>
        </p:sp>
        <p:sp>
          <p:nvSpPr>
            <p:cNvPr id="14" name="TextBox 13"/>
            <p:cNvSpPr txBox="1"/>
            <p:nvPr/>
          </p:nvSpPr>
          <p:spPr>
            <a:xfrm>
              <a:off x="3707904" y="2730406"/>
              <a:ext cx="1296144"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加入购物车</a:t>
              </a:r>
            </a:p>
          </p:txBody>
        </p:sp>
        <p:sp>
          <p:nvSpPr>
            <p:cNvPr id="15" name="TextBox 14"/>
            <p:cNvSpPr txBox="1"/>
            <p:nvPr/>
          </p:nvSpPr>
          <p:spPr>
            <a:xfrm>
              <a:off x="3707904" y="3234462"/>
              <a:ext cx="864096" cy="338554"/>
            </a:xfrm>
            <a:prstGeom prst="rect">
              <a:avLst/>
            </a:prstGeom>
            <a:noFill/>
          </p:spPr>
          <p:txBody>
            <a:bodyPr wrap="square" rtlCol="0">
              <a:spAutoFit/>
            </a:bodyPr>
            <a:lstStyle/>
            <a:p>
              <a:r>
                <a:rPr lang="en-US" altLang="zh-CN" sz="1600" b="1" dirty="0" smtClean="0">
                  <a:solidFill>
                    <a:schemeClr val="tx1">
                      <a:lumMod val="75000"/>
                      <a:lumOff val="25000"/>
                    </a:schemeClr>
                  </a:solidFill>
                </a:rPr>
                <a:t>Follow</a:t>
              </a:r>
              <a:endParaRPr lang="zh-CN" altLang="en-US" sz="1600" b="1" dirty="0" smtClean="0">
                <a:solidFill>
                  <a:schemeClr val="tx1">
                    <a:lumMod val="75000"/>
                    <a:lumOff val="25000"/>
                  </a:schemeClr>
                </a:solidFill>
              </a:endParaRPr>
            </a:p>
          </p:txBody>
        </p:sp>
        <p:sp>
          <p:nvSpPr>
            <p:cNvPr id="16" name="TextBox 15"/>
            <p:cNvSpPr txBox="1"/>
            <p:nvPr/>
          </p:nvSpPr>
          <p:spPr>
            <a:xfrm>
              <a:off x="3707904" y="3789040"/>
              <a:ext cx="936104" cy="338554"/>
            </a:xfrm>
            <a:prstGeom prst="rect">
              <a:avLst/>
            </a:prstGeom>
            <a:noFill/>
          </p:spPr>
          <p:txBody>
            <a:bodyPr wrap="square" rtlCol="0">
              <a:spAutoFit/>
            </a:bodyPr>
            <a:lstStyle/>
            <a:p>
              <a:r>
                <a:rPr lang="en-US" altLang="zh-CN" sz="1600" b="1" dirty="0" smtClean="0">
                  <a:solidFill>
                    <a:schemeClr val="tx1">
                      <a:lumMod val="75000"/>
                      <a:lumOff val="25000"/>
                    </a:schemeClr>
                  </a:solidFill>
                </a:rPr>
                <a:t>Like</a:t>
              </a:r>
              <a:endParaRPr lang="zh-CN" altLang="en-US" sz="1600" b="1" dirty="0" smtClean="0">
                <a:solidFill>
                  <a:schemeClr val="tx1">
                    <a:lumMod val="75000"/>
                    <a:lumOff val="25000"/>
                  </a:schemeClr>
                </a:solidFill>
              </a:endParaRPr>
            </a:p>
          </p:txBody>
        </p:sp>
        <p:sp>
          <p:nvSpPr>
            <p:cNvPr id="17" name="TextBox 16"/>
            <p:cNvSpPr txBox="1"/>
            <p:nvPr/>
          </p:nvSpPr>
          <p:spPr>
            <a:xfrm>
              <a:off x="3707904" y="4386590"/>
              <a:ext cx="1152128"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隐性计算</a:t>
              </a:r>
            </a:p>
          </p:txBody>
        </p:sp>
        <p:sp>
          <p:nvSpPr>
            <p:cNvPr id="18" name="TextBox 17"/>
            <p:cNvSpPr txBox="1"/>
            <p:nvPr/>
          </p:nvSpPr>
          <p:spPr>
            <a:xfrm>
              <a:off x="2843808" y="3090446"/>
              <a:ext cx="50405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人</a:t>
              </a:r>
            </a:p>
          </p:txBody>
        </p:sp>
        <p:sp>
          <p:nvSpPr>
            <p:cNvPr id="19" name="TextBox 18"/>
            <p:cNvSpPr txBox="1"/>
            <p:nvPr/>
          </p:nvSpPr>
          <p:spPr>
            <a:xfrm>
              <a:off x="5508104" y="2204864"/>
              <a:ext cx="86409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专辑</a:t>
              </a:r>
            </a:p>
          </p:txBody>
        </p:sp>
        <p:sp>
          <p:nvSpPr>
            <p:cNvPr id="20" name="TextBox 19"/>
            <p:cNvSpPr txBox="1"/>
            <p:nvPr/>
          </p:nvSpPr>
          <p:spPr>
            <a:xfrm>
              <a:off x="5508104" y="2844225"/>
              <a:ext cx="100811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店铺</a:t>
              </a:r>
            </a:p>
          </p:txBody>
        </p:sp>
        <p:sp>
          <p:nvSpPr>
            <p:cNvPr id="21" name="TextBox 20"/>
            <p:cNvSpPr txBox="1"/>
            <p:nvPr/>
          </p:nvSpPr>
          <p:spPr>
            <a:xfrm>
              <a:off x="5508104" y="3450486"/>
              <a:ext cx="1296144"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商品</a:t>
              </a:r>
            </a:p>
          </p:txBody>
        </p:sp>
        <p:sp>
          <p:nvSpPr>
            <p:cNvPr id="22" name="TextBox 21"/>
            <p:cNvSpPr txBox="1"/>
            <p:nvPr/>
          </p:nvSpPr>
          <p:spPr>
            <a:xfrm>
              <a:off x="6516216" y="2163053"/>
              <a:ext cx="122413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买了又买</a:t>
              </a:r>
            </a:p>
          </p:txBody>
        </p:sp>
        <p:sp>
          <p:nvSpPr>
            <p:cNvPr id="23" name="TextBox 22"/>
            <p:cNvSpPr txBox="1"/>
            <p:nvPr/>
          </p:nvSpPr>
          <p:spPr>
            <a:xfrm>
              <a:off x="6444208" y="3573016"/>
              <a:ext cx="100811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看了又看</a:t>
              </a:r>
            </a:p>
          </p:txBody>
        </p:sp>
        <p:sp>
          <p:nvSpPr>
            <p:cNvPr id="24" name="TextBox 23"/>
            <p:cNvSpPr txBox="1"/>
            <p:nvPr/>
          </p:nvSpPr>
          <p:spPr>
            <a:xfrm>
              <a:off x="6516216" y="2862808"/>
              <a:ext cx="1296144"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相似</a:t>
              </a:r>
            </a:p>
          </p:txBody>
        </p:sp>
        <p:sp>
          <p:nvSpPr>
            <p:cNvPr id="25" name="TextBox 24"/>
            <p:cNvSpPr txBox="1"/>
            <p:nvPr/>
          </p:nvSpPr>
          <p:spPr>
            <a:xfrm>
              <a:off x="7812360" y="2357264"/>
              <a:ext cx="86409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专辑</a:t>
              </a:r>
            </a:p>
          </p:txBody>
        </p:sp>
        <p:sp>
          <p:nvSpPr>
            <p:cNvPr id="26" name="TextBox 25"/>
            <p:cNvSpPr txBox="1"/>
            <p:nvPr/>
          </p:nvSpPr>
          <p:spPr>
            <a:xfrm>
              <a:off x="7812360" y="2996952"/>
              <a:ext cx="100811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商品</a:t>
              </a:r>
            </a:p>
          </p:txBody>
        </p:sp>
        <p:sp>
          <p:nvSpPr>
            <p:cNvPr id="27" name="TextBox 26"/>
            <p:cNvSpPr txBox="1"/>
            <p:nvPr/>
          </p:nvSpPr>
          <p:spPr>
            <a:xfrm>
              <a:off x="7847856" y="3573016"/>
              <a:ext cx="1296144"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店铺</a:t>
              </a:r>
            </a:p>
          </p:txBody>
        </p:sp>
        <p:sp>
          <p:nvSpPr>
            <p:cNvPr id="28" name="椭圆 27"/>
            <p:cNvSpPr/>
            <p:nvPr/>
          </p:nvSpPr>
          <p:spPr>
            <a:xfrm>
              <a:off x="827584" y="3068960"/>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29" name="椭圆 28"/>
            <p:cNvSpPr/>
            <p:nvPr/>
          </p:nvSpPr>
          <p:spPr>
            <a:xfrm>
              <a:off x="2771800" y="2996952"/>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0" name="椭圆 29"/>
            <p:cNvSpPr/>
            <p:nvPr/>
          </p:nvSpPr>
          <p:spPr>
            <a:xfrm>
              <a:off x="5580112" y="2132856"/>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1" name="椭圆 30"/>
            <p:cNvSpPr/>
            <p:nvPr/>
          </p:nvSpPr>
          <p:spPr>
            <a:xfrm>
              <a:off x="5580112" y="2780928"/>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2" name="椭圆 31"/>
            <p:cNvSpPr/>
            <p:nvPr/>
          </p:nvSpPr>
          <p:spPr>
            <a:xfrm>
              <a:off x="5580112" y="3386020"/>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3" name="椭圆 32"/>
            <p:cNvSpPr/>
            <p:nvPr/>
          </p:nvSpPr>
          <p:spPr>
            <a:xfrm>
              <a:off x="7884368" y="2276872"/>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4" name="椭圆 33"/>
            <p:cNvSpPr/>
            <p:nvPr/>
          </p:nvSpPr>
          <p:spPr>
            <a:xfrm>
              <a:off x="7884368" y="2924944"/>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sp>
          <p:nvSpPr>
            <p:cNvPr id="35" name="椭圆 34"/>
            <p:cNvSpPr/>
            <p:nvPr/>
          </p:nvSpPr>
          <p:spPr>
            <a:xfrm>
              <a:off x="7884368" y="3501008"/>
              <a:ext cx="504056" cy="504056"/>
            </a:xfrm>
            <a:prstGeom prst="ellipse">
              <a:avLst/>
            </a:prstGeom>
            <a:solidFill>
              <a:srgbClr val="2BA6D2">
                <a:alpha val="0"/>
              </a:srgb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smtClean="0">
                <a:solidFill>
                  <a:schemeClr val="bg1"/>
                </a:solidFill>
              </a:endParaRPr>
            </a:p>
          </p:txBody>
        </p:sp>
        <p:cxnSp>
          <p:nvCxnSpPr>
            <p:cNvPr id="36" name="直接连接符 35"/>
            <p:cNvCxnSpPr>
              <a:stCxn id="28" idx="6"/>
              <a:endCxn id="6" idx="1"/>
            </p:cNvCxnSpPr>
            <p:nvPr/>
          </p:nvCxnSpPr>
          <p:spPr>
            <a:xfrm flipV="1">
              <a:off x="1331640" y="1798077"/>
              <a:ext cx="504056" cy="1522911"/>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7" name="直接连接符 36"/>
            <p:cNvCxnSpPr>
              <a:stCxn id="28" idx="6"/>
              <a:endCxn id="7" idx="1"/>
            </p:cNvCxnSpPr>
            <p:nvPr/>
          </p:nvCxnSpPr>
          <p:spPr>
            <a:xfrm flipV="1">
              <a:off x="1331640" y="2374141"/>
              <a:ext cx="504056" cy="94684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8" name="直接连接符 37"/>
            <p:cNvCxnSpPr>
              <a:stCxn id="28" idx="6"/>
              <a:endCxn id="8" idx="1"/>
            </p:cNvCxnSpPr>
            <p:nvPr/>
          </p:nvCxnSpPr>
          <p:spPr>
            <a:xfrm flipV="1">
              <a:off x="1331640" y="3013502"/>
              <a:ext cx="504056" cy="307486"/>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9" name="直接连接符 38"/>
            <p:cNvCxnSpPr>
              <a:stCxn id="5" idx="3"/>
              <a:endCxn id="9" idx="1"/>
            </p:cNvCxnSpPr>
            <p:nvPr/>
          </p:nvCxnSpPr>
          <p:spPr>
            <a:xfrm>
              <a:off x="1403648" y="3310245"/>
              <a:ext cx="432048" cy="20731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0" name="直接连接符 39"/>
            <p:cNvCxnSpPr>
              <a:stCxn id="28" idx="6"/>
              <a:endCxn id="10" idx="1"/>
            </p:cNvCxnSpPr>
            <p:nvPr/>
          </p:nvCxnSpPr>
          <p:spPr>
            <a:xfrm>
              <a:off x="1331640" y="3320988"/>
              <a:ext cx="504056" cy="87484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1" name="直接连接符 40"/>
            <p:cNvCxnSpPr>
              <a:stCxn id="28" idx="6"/>
              <a:endCxn id="11" idx="1"/>
            </p:cNvCxnSpPr>
            <p:nvPr/>
          </p:nvCxnSpPr>
          <p:spPr>
            <a:xfrm>
              <a:off x="1331640" y="3320988"/>
              <a:ext cx="576064" cy="168783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2" name="直接连接符 41"/>
            <p:cNvCxnSpPr>
              <a:endCxn id="29" idx="2"/>
            </p:cNvCxnSpPr>
            <p:nvPr/>
          </p:nvCxnSpPr>
          <p:spPr>
            <a:xfrm>
              <a:off x="2411760" y="1772816"/>
              <a:ext cx="360040" cy="1476164"/>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3" name="直接连接符 42"/>
            <p:cNvCxnSpPr>
              <a:endCxn id="29" idx="2"/>
            </p:cNvCxnSpPr>
            <p:nvPr/>
          </p:nvCxnSpPr>
          <p:spPr>
            <a:xfrm>
              <a:off x="2411760" y="2348880"/>
              <a:ext cx="360040" cy="90010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4" name="直接连接符 43"/>
            <p:cNvCxnSpPr>
              <a:endCxn id="29" idx="2"/>
            </p:cNvCxnSpPr>
            <p:nvPr/>
          </p:nvCxnSpPr>
          <p:spPr>
            <a:xfrm>
              <a:off x="2411760" y="3068960"/>
              <a:ext cx="360040" cy="18002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5" name="直接连接符 44"/>
            <p:cNvCxnSpPr>
              <a:endCxn id="29" idx="2"/>
            </p:cNvCxnSpPr>
            <p:nvPr/>
          </p:nvCxnSpPr>
          <p:spPr>
            <a:xfrm flipV="1">
              <a:off x="2411760" y="3248980"/>
              <a:ext cx="360040" cy="25202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6" name="直接箭头连接符 45"/>
            <p:cNvCxnSpPr>
              <a:endCxn id="29" idx="2"/>
            </p:cNvCxnSpPr>
            <p:nvPr/>
          </p:nvCxnSpPr>
          <p:spPr>
            <a:xfrm flipV="1">
              <a:off x="2411760" y="3248980"/>
              <a:ext cx="360040" cy="97210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7" name="直接连接符 46"/>
            <p:cNvCxnSpPr>
              <a:endCxn id="29" idx="2"/>
            </p:cNvCxnSpPr>
            <p:nvPr/>
          </p:nvCxnSpPr>
          <p:spPr>
            <a:xfrm flipV="1">
              <a:off x="2411760" y="3248980"/>
              <a:ext cx="360040" cy="1836204"/>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8" name="直接连接符 47"/>
            <p:cNvCxnSpPr>
              <a:stCxn id="29" idx="6"/>
            </p:cNvCxnSpPr>
            <p:nvPr/>
          </p:nvCxnSpPr>
          <p:spPr>
            <a:xfrm flipV="1">
              <a:off x="3275856" y="1916832"/>
              <a:ext cx="504056" cy="133214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9" name="直接连接符 48"/>
            <p:cNvCxnSpPr>
              <a:stCxn id="29" idx="6"/>
            </p:cNvCxnSpPr>
            <p:nvPr/>
          </p:nvCxnSpPr>
          <p:spPr>
            <a:xfrm flipV="1">
              <a:off x="3275856" y="2420889"/>
              <a:ext cx="504056" cy="828091"/>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0" name="直接连接符 49"/>
            <p:cNvCxnSpPr>
              <a:stCxn id="29" idx="6"/>
              <a:endCxn id="14" idx="1"/>
            </p:cNvCxnSpPr>
            <p:nvPr/>
          </p:nvCxnSpPr>
          <p:spPr>
            <a:xfrm flipV="1">
              <a:off x="3275856" y="2899683"/>
              <a:ext cx="432048" cy="34929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1" name="直接连接符 50"/>
            <p:cNvCxnSpPr>
              <a:stCxn id="29" idx="6"/>
              <a:endCxn id="15" idx="1"/>
            </p:cNvCxnSpPr>
            <p:nvPr/>
          </p:nvCxnSpPr>
          <p:spPr>
            <a:xfrm>
              <a:off x="3275856" y="3248980"/>
              <a:ext cx="432048" cy="154759"/>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2" name="直接连接符 51"/>
            <p:cNvCxnSpPr>
              <a:stCxn id="29" idx="6"/>
              <a:endCxn id="16" idx="1"/>
            </p:cNvCxnSpPr>
            <p:nvPr/>
          </p:nvCxnSpPr>
          <p:spPr>
            <a:xfrm>
              <a:off x="3275856" y="3248980"/>
              <a:ext cx="432048" cy="70933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29" idx="6"/>
              <a:endCxn id="17" idx="1"/>
            </p:cNvCxnSpPr>
            <p:nvPr/>
          </p:nvCxnSpPr>
          <p:spPr>
            <a:xfrm>
              <a:off x="3275856" y="3248980"/>
              <a:ext cx="432048" cy="1306887"/>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54" name="直接连接符 53"/>
            <p:cNvCxnSpPr>
              <a:endCxn id="19" idx="1"/>
            </p:cNvCxnSpPr>
            <p:nvPr/>
          </p:nvCxnSpPr>
          <p:spPr>
            <a:xfrm>
              <a:off x="4427984" y="1772816"/>
              <a:ext cx="1080120" cy="601325"/>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5" name="直接连接符 54"/>
            <p:cNvCxnSpPr>
              <a:endCxn id="31" idx="2"/>
            </p:cNvCxnSpPr>
            <p:nvPr/>
          </p:nvCxnSpPr>
          <p:spPr>
            <a:xfrm>
              <a:off x="4427984" y="1772816"/>
              <a:ext cx="1152128" cy="1260140"/>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a:endCxn id="21" idx="1"/>
            </p:cNvCxnSpPr>
            <p:nvPr/>
          </p:nvCxnSpPr>
          <p:spPr>
            <a:xfrm>
              <a:off x="4427984" y="1772816"/>
              <a:ext cx="1080120" cy="1846947"/>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57" name="直接连接符 56"/>
            <p:cNvCxnSpPr>
              <a:endCxn id="19" idx="1"/>
            </p:cNvCxnSpPr>
            <p:nvPr/>
          </p:nvCxnSpPr>
          <p:spPr>
            <a:xfrm>
              <a:off x="4427984" y="2276872"/>
              <a:ext cx="1080120" cy="97269"/>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8" name="直接连接符 57"/>
            <p:cNvCxnSpPr>
              <a:endCxn id="31" idx="2"/>
            </p:cNvCxnSpPr>
            <p:nvPr/>
          </p:nvCxnSpPr>
          <p:spPr>
            <a:xfrm>
              <a:off x="4427984" y="2276872"/>
              <a:ext cx="1152128" cy="756084"/>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59" name="直接连接符 58"/>
            <p:cNvCxnSpPr>
              <a:endCxn id="21" idx="1"/>
            </p:cNvCxnSpPr>
            <p:nvPr/>
          </p:nvCxnSpPr>
          <p:spPr>
            <a:xfrm>
              <a:off x="4427984" y="2348880"/>
              <a:ext cx="1080120" cy="127088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0" name="直接连接符 59"/>
            <p:cNvCxnSpPr>
              <a:endCxn id="19" idx="1"/>
            </p:cNvCxnSpPr>
            <p:nvPr/>
          </p:nvCxnSpPr>
          <p:spPr>
            <a:xfrm flipV="1">
              <a:off x="4716016" y="2374141"/>
              <a:ext cx="792088" cy="550803"/>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61" name="直接连接符 60"/>
            <p:cNvCxnSpPr>
              <a:endCxn id="31" idx="2"/>
            </p:cNvCxnSpPr>
            <p:nvPr/>
          </p:nvCxnSpPr>
          <p:spPr>
            <a:xfrm>
              <a:off x="4788024" y="2924944"/>
              <a:ext cx="792088" cy="108012"/>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62" name="直接连接符 61"/>
            <p:cNvCxnSpPr>
              <a:endCxn id="21" idx="1"/>
            </p:cNvCxnSpPr>
            <p:nvPr/>
          </p:nvCxnSpPr>
          <p:spPr>
            <a:xfrm>
              <a:off x="4788024" y="2852936"/>
              <a:ext cx="720080" cy="766827"/>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63" name="直接连接符 62"/>
            <p:cNvCxnSpPr>
              <a:stCxn id="15" idx="3"/>
              <a:endCxn id="19" idx="1"/>
            </p:cNvCxnSpPr>
            <p:nvPr/>
          </p:nvCxnSpPr>
          <p:spPr>
            <a:xfrm flipV="1">
              <a:off x="4572000" y="2374141"/>
              <a:ext cx="936104" cy="102959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4" name="直接连接符 63"/>
            <p:cNvCxnSpPr>
              <a:stCxn id="15" idx="3"/>
              <a:endCxn id="20" idx="1"/>
            </p:cNvCxnSpPr>
            <p:nvPr/>
          </p:nvCxnSpPr>
          <p:spPr>
            <a:xfrm flipV="1">
              <a:off x="4572000" y="3013502"/>
              <a:ext cx="936104" cy="390237"/>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65" name="直接连接符 64"/>
            <p:cNvCxnSpPr>
              <a:stCxn id="15" idx="3"/>
              <a:endCxn id="21" idx="1"/>
            </p:cNvCxnSpPr>
            <p:nvPr/>
          </p:nvCxnSpPr>
          <p:spPr>
            <a:xfrm>
              <a:off x="4572000" y="3403739"/>
              <a:ext cx="936104" cy="216024"/>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66" name="直接连接符 65"/>
            <p:cNvCxnSpPr>
              <a:endCxn id="19" idx="1"/>
            </p:cNvCxnSpPr>
            <p:nvPr/>
          </p:nvCxnSpPr>
          <p:spPr>
            <a:xfrm flipV="1">
              <a:off x="4427984" y="2374141"/>
              <a:ext cx="1080120" cy="163092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7" name="直接连接符 66"/>
            <p:cNvCxnSpPr>
              <a:endCxn id="20" idx="1"/>
            </p:cNvCxnSpPr>
            <p:nvPr/>
          </p:nvCxnSpPr>
          <p:spPr>
            <a:xfrm flipV="1">
              <a:off x="4427984" y="3013502"/>
              <a:ext cx="1080120" cy="991562"/>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a:endCxn id="21" idx="1"/>
            </p:cNvCxnSpPr>
            <p:nvPr/>
          </p:nvCxnSpPr>
          <p:spPr>
            <a:xfrm flipV="1">
              <a:off x="4427984" y="3619763"/>
              <a:ext cx="1080120" cy="385301"/>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9" name="直接连接符 68"/>
            <p:cNvCxnSpPr>
              <a:endCxn id="19" idx="1"/>
            </p:cNvCxnSpPr>
            <p:nvPr/>
          </p:nvCxnSpPr>
          <p:spPr>
            <a:xfrm flipV="1">
              <a:off x="4716016" y="2374141"/>
              <a:ext cx="792088" cy="220698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0" name="直接连接符 69"/>
            <p:cNvCxnSpPr>
              <a:endCxn id="20" idx="1"/>
            </p:cNvCxnSpPr>
            <p:nvPr/>
          </p:nvCxnSpPr>
          <p:spPr>
            <a:xfrm flipV="1">
              <a:off x="4716016" y="3013502"/>
              <a:ext cx="792088" cy="1567626"/>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71" name="直接箭头连接符 70"/>
            <p:cNvCxnSpPr>
              <a:endCxn id="21" idx="1"/>
            </p:cNvCxnSpPr>
            <p:nvPr/>
          </p:nvCxnSpPr>
          <p:spPr>
            <a:xfrm flipV="1">
              <a:off x="4716016" y="3619763"/>
              <a:ext cx="792088" cy="961365"/>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30" idx="6"/>
              <a:endCxn id="22" idx="1"/>
            </p:cNvCxnSpPr>
            <p:nvPr/>
          </p:nvCxnSpPr>
          <p:spPr>
            <a:xfrm flipV="1">
              <a:off x="6084168" y="2332330"/>
              <a:ext cx="432048" cy="52554"/>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30" idx="6"/>
              <a:endCxn id="24" idx="1"/>
            </p:cNvCxnSpPr>
            <p:nvPr/>
          </p:nvCxnSpPr>
          <p:spPr>
            <a:xfrm>
              <a:off x="6084168" y="2384884"/>
              <a:ext cx="432048" cy="64720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4" name="直接连接符 73"/>
            <p:cNvCxnSpPr>
              <a:stCxn id="30" idx="6"/>
              <a:endCxn id="23" idx="1"/>
            </p:cNvCxnSpPr>
            <p:nvPr/>
          </p:nvCxnSpPr>
          <p:spPr>
            <a:xfrm>
              <a:off x="6084168" y="2384884"/>
              <a:ext cx="360040" cy="1357409"/>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5" name="直接连接符 74"/>
            <p:cNvCxnSpPr>
              <a:stCxn id="31" idx="6"/>
              <a:endCxn id="22" idx="1"/>
            </p:cNvCxnSpPr>
            <p:nvPr/>
          </p:nvCxnSpPr>
          <p:spPr>
            <a:xfrm flipV="1">
              <a:off x="6084168" y="2332330"/>
              <a:ext cx="432048" cy="700626"/>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6" name="直接连接符 75"/>
            <p:cNvCxnSpPr>
              <a:stCxn id="31" idx="6"/>
              <a:endCxn id="24" idx="1"/>
            </p:cNvCxnSpPr>
            <p:nvPr/>
          </p:nvCxnSpPr>
          <p:spPr>
            <a:xfrm flipV="1">
              <a:off x="6084168" y="3032085"/>
              <a:ext cx="432048" cy="871"/>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7" name="直接连接符 76"/>
            <p:cNvCxnSpPr>
              <a:stCxn id="31" idx="6"/>
              <a:endCxn id="23" idx="1"/>
            </p:cNvCxnSpPr>
            <p:nvPr/>
          </p:nvCxnSpPr>
          <p:spPr>
            <a:xfrm>
              <a:off x="6084168" y="3032956"/>
              <a:ext cx="360040" cy="70933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8" name="直接连接符 77"/>
            <p:cNvCxnSpPr>
              <a:stCxn id="32" idx="6"/>
            </p:cNvCxnSpPr>
            <p:nvPr/>
          </p:nvCxnSpPr>
          <p:spPr>
            <a:xfrm flipV="1">
              <a:off x="6084168" y="2420888"/>
              <a:ext cx="432048" cy="121716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9" name="直接连接符 78"/>
            <p:cNvCxnSpPr>
              <a:stCxn id="32" idx="6"/>
              <a:endCxn id="24" idx="1"/>
            </p:cNvCxnSpPr>
            <p:nvPr/>
          </p:nvCxnSpPr>
          <p:spPr>
            <a:xfrm flipV="1">
              <a:off x="6084168" y="3032085"/>
              <a:ext cx="432048" cy="60596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0" name="直接连接符 79"/>
            <p:cNvCxnSpPr>
              <a:stCxn id="32" idx="6"/>
              <a:endCxn id="23" idx="1"/>
            </p:cNvCxnSpPr>
            <p:nvPr/>
          </p:nvCxnSpPr>
          <p:spPr>
            <a:xfrm>
              <a:off x="6084168" y="3638048"/>
              <a:ext cx="360040" cy="104245"/>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1" name="直接连接符 80"/>
            <p:cNvCxnSpPr>
              <a:endCxn id="25" idx="1"/>
            </p:cNvCxnSpPr>
            <p:nvPr/>
          </p:nvCxnSpPr>
          <p:spPr>
            <a:xfrm>
              <a:off x="7380312" y="2276872"/>
              <a:ext cx="432048" cy="249669"/>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2" name="直接连接符 81"/>
            <p:cNvCxnSpPr>
              <a:endCxn id="26" idx="1"/>
            </p:cNvCxnSpPr>
            <p:nvPr/>
          </p:nvCxnSpPr>
          <p:spPr>
            <a:xfrm>
              <a:off x="7380312" y="2277199"/>
              <a:ext cx="432048" cy="88903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7380312" y="2276872"/>
              <a:ext cx="432048" cy="1495291"/>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4" name="直接连接符 83"/>
            <p:cNvCxnSpPr>
              <a:endCxn id="25" idx="1"/>
            </p:cNvCxnSpPr>
            <p:nvPr/>
          </p:nvCxnSpPr>
          <p:spPr>
            <a:xfrm flipV="1">
              <a:off x="7092280" y="2526541"/>
              <a:ext cx="720080" cy="542419"/>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5" name="直接连接符 84"/>
            <p:cNvCxnSpPr>
              <a:endCxn id="26" idx="1"/>
            </p:cNvCxnSpPr>
            <p:nvPr/>
          </p:nvCxnSpPr>
          <p:spPr>
            <a:xfrm>
              <a:off x="7092280" y="3069287"/>
              <a:ext cx="720080" cy="96942"/>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7092280" y="3068960"/>
              <a:ext cx="720080" cy="703203"/>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7" name="直接连接符 86"/>
            <p:cNvCxnSpPr>
              <a:stCxn id="23" idx="3"/>
              <a:endCxn id="25" idx="1"/>
            </p:cNvCxnSpPr>
            <p:nvPr/>
          </p:nvCxnSpPr>
          <p:spPr>
            <a:xfrm flipV="1">
              <a:off x="7452320" y="2526541"/>
              <a:ext cx="360040" cy="1215752"/>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8" name="直接连接符 87"/>
            <p:cNvCxnSpPr>
              <a:stCxn id="23" idx="3"/>
              <a:endCxn id="26" idx="1"/>
            </p:cNvCxnSpPr>
            <p:nvPr/>
          </p:nvCxnSpPr>
          <p:spPr>
            <a:xfrm flipV="1">
              <a:off x="7452320" y="3166229"/>
              <a:ext cx="360040" cy="576064"/>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9" name="直接连接符 88"/>
            <p:cNvCxnSpPr>
              <a:stCxn id="23" idx="3"/>
            </p:cNvCxnSpPr>
            <p:nvPr/>
          </p:nvCxnSpPr>
          <p:spPr>
            <a:xfrm>
              <a:off x="7452320" y="3742293"/>
              <a:ext cx="360040" cy="2987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395536" y="5373216"/>
              <a:ext cx="1656184" cy="830997"/>
            </a:xfrm>
            <a:prstGeom prst="rect">
              <a:avLst/>
            </a:prstGeom>
            <a:noFill/>
            <a:ln>
              <a:solidFill>
                <a:schemeClr val="dk1">
                  <a:shade val="95000"/>
                  <a:satMod val="105000"/>
                </a:schemeClr>
              </a:solidFill>
              <a:prstDash val="dash"/>
            </a:ln>
          </p:spPr>
          <p:txBody>
            <a:bodyPr wrap="square" rtlCol="0">
              <a:spAutoFit/>
            </a:bodyPr>
            <a:lstStyle/>
            <a:p>
              <a:r>
                <a:rPr lang="en-US" altLang="zh-CN" sz="1600" b="1" dirty="0" smtClean="0">
                  <a:solidFill>
                    <a:schemeClr val="tx1">
                      <a:lumMod val="75000"/>
                      <a:lumOff val="25000"/>
                    </a:schemeClr>
                  </a:solidFill>
                </a:rPr>
                <a:t>User Profile</a:t>
              </a:r>
            </a:p>
            <a:p>
              <a:r>
                <a:rPr lang="en-US" altLang="zh-CN" sz="1600" b="1" dirty="0" smtClean="0">
                  <a:solidFill>
                    <a:schemeClr val="tx1">
                      <a:lumMod val="75000"/>
                      <a:lumOff val="25000"/>
                    </a:schemeClr>
                  </a:solidFill>
                </a:rPr>
                <a:t>User</a:t>
              </a:r>
              <a:r>
                <a:rPr lang="zh-CN" altLang="en-US" sz="1600" b="1" dirty="0" smtClean="0">
                  <a:solidFill>
                    <a:schemeClr val="tx1">
                      <a:lumMod val="75000"/>
                      <a:lumOff val="25000"/>
                    </a:schemeClr>
                  </a:solidFill>
                </a:rPr>
                <a:t>质量分层</a:t>
              </a:r>
              <a:endParaRPr lang="en-US" altLang="zh-CN" sz="1600" b="1" dirty="0" smtClean="0">
                <a:solidFill>
                  <a:schemeClr val="tx1">
                    <a:lumMod val="75000"/>
                    <a:lumOff val="25000"/>
                  </a:schemeClr>
                </a:solidFill>
              </a:endParaRPr>
            </a:p>
            <a:p>
              <a:r>
                <a:rPr lang="en-US" altLang="zh-CN" sz="1600" b="1" dirty="0" smtClean="0">
                  <a:solidFill>
                    <a:schemeClr val="tx1">
                      <a:lumMod val="75000"/>
                      <a:lumOff val="25000"/>
                    </a:schemeClr>
                  </a:solidFill>
                </a:rPr>
                <a:t>User spam</a:t>
              </a:r>
              <a:endParaRPr lang="zh-CN" altLang="en-US" sz="1600" b="1" dirty="0" smtClean="0">
                <a:solidFill>
                  <a:schemeClr val="tx1">
                    <a:lumMod val="75000"/>
                    <a:lumOff val="25000"/>
                  </a:schemeClr>
                </a:solidFill>
              </a:endParaRPr>
            </a:p>
          </p:txBody>
        </p:sp>
        <p:sp>
          <p:nvSpPr>
            <p:cNvPr id="91" name="TextBox 90"/>
            <p:cNvSpPr txBox="1"/>
            <p:nvPr/>
          </p:nvSpPr>
          <p:spPr>
            <a:xfrm>
              <a:off x="7164288" y="5085184"/>
              <a:ext cx="1656184" cy="1569660"/>
            </a:xfrm>
            <a:prstGeom prst="rect">
              <a:avLst/>
            </a:prstGeom>
            <a:noFill/>
            <a:ln>
              <a:solidFill>
                <a:schemeClr val="dk1">
                  <a:shade val="95000"/>
                  <a:satMod val="105000"/>
                </a:schemeClr>
              </a:solidFill>
              <a:prstDash val="dash"/>
            </a:ln>
          </p:spPr>
          <p:txBody>
            <a:bodyPr wrap="square" rtlCol="0">
              <a:spAutoFit/>
            </a:bodyPr>
            <a:lstStyle/>
            <a:p>
              <a:r>
                <a:rPr lang="zh-CN" altLang="en-US" sz="1600" b="1" dirty="0" smtClean="0">
                  <a:solidFill>
                    <a:schemeClr val="tx1">
                      <a:lumMod val="75000"/>
                      <a:lumOff val="25000"/>
                    </a:schemeClr>
                  </a:solidFill>
                </a:rPr>
                <a:t>店铺标签：</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小而美店铺</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特色店铺</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店铺运营质量</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店铺服务质量</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店铺</a:t>
              </a:r>
              <a:r>
                <a:rPr lang="en-US" altLang="zh-CN" sz="1600" b="1" dirty="0" smtClean="0">
                  <a:solidFill>
                    <a:schemeClr val="tx1">
                      <a:lumMod val="75000"/>
                      <a:lumOff val="25000"/>
                    </a:schemeClr>
                  </a:solidFill>
                </a:rPr>
                <a:t>spam</a:t>
              </a:r>
              <a:r>
                <a:rPr lang="zh-CN" altLang="en-US" sz="1600" b="1" dirty="0" smtClean="0">
                  <a:solidFill>
                    <a:schemeClr val="tx1">
                      <a:lumMod val="75000"/>
                      <a:lumOff val="25000"/>
                    </a:schemeClr>
                  </a:solidFill>
                </a:rPr>
                <a:t>度</a:t>
              </a:r>
            </a:p>
          </p:txBody>
        </p:sp>
        <p:sp>
          <p:nvSpPr>
            <p:cNvPr id="92" name="TextBox 91"/>
            <p:cNvSpPr txBox="1"/>
            <p:nvPr/>
          </p:nvSpPr>
          <p:spPr>
            <a:xfrm>
              <a:off x="5004048" y="4653136"/>
              <a:ext cx="1944216" cy="2062103"/>
            </a:xfrm>
            <a:prstGeom prst="rect">
              <a:avLst/>
            </a:prstGeom>
            <a:noFill/>
            <a:ln>
              <a:solidFill>
                <a:schemeClr val="tx1"/>
              </a:solidFill>
              <a:prstDash val="dash"/>
            </a:ln>
          </p:spPr>
          <p:txBody>
            <a:bodyPr wrap="square" rtlCol="0">
              <a:spAutoFit/>
            </a:bodyPr>
            <a:lstStyle/>
            <a:p>
              <a:r>
                <a:rPr lang="zh-CN" altLang="en-US" sz="1600" b="1" dirty="0" smtClean="0">
                  <a:solidFill>
                    <a:schemeClr val="tx1">
                      <a:lumMod val="75000"/>
                      <a:lumOff val="25000"/>
                    </a:schemeClr>
                  </a:solidFill>
                </a:rPr>
                <a:t>类目属性体系</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商品特色标签</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同款，产品节点库</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商品质量标签：人气，点击满意度，文本质量</a:t>
              </a:r>
              <a:endParaRPr lang="en-US" altLang="zh-CN" sz="1600" b="1" dirty="0" smtClean="0">
                <a:solidFill>
                  <a:schemeClr val="tx1">
                    <a:lumMod val="75000"/>
                    <a:lumOff val="25000"/>
                  </a:schemeClr>
                </a:solidFill>
              </a:endParaRPr>
            </a:p>
            <a:p>
              <a:r>
                <a:rPr lang="zh-CN" altLang="en-US" sz="1600" b="1" dirty="0" smtClean="0">
                  <a:solidFill>
                    <a:schemeClr val="tx1">
                      <a:lumMod val="75000"/>
                      <a:lumOff val="25000"/>
                    </a:schemeClr>
                  </a:solidFill>
                </a:rPr>
                <a:t>虚假交易标签</a:t>
              </a:r>
              <a:endParaRPr lang="en-US" altLang="zh-CN" sz="1600" b="1" dirty="0" smtClean="0">
                <a:solidFill>
                  <a:schemeClr val="tx1">
                    <a:lumMod val="75000"/>
                    <a:lumOff val="25000"/>
                  </a:schemeClr>
                </a:solidFill>
              </a:endParaRPr>
            </a:p>
            <a:p>
              <a:r>
                <a:rPr lang="en-US" altLang="zh-CN" sz="1600" b="1" dirty="0" smtClean="0">
                  <a:solidFill>
                    <a:schemeClr val="tx1">
                      <a:lumMod val="75000"/>
                      <a:lumOff val="25000"/>
                    </a:schemeClr>
                  </a:solidFill>
                </a:rPr>
                <a:t>Spam</a:t>
              </a:r>
              <a:r>
                <a:rPr lang="zh-CN" altLang="en-US" sz="1600" b="1" dirty="0" smtClean="0">
                  <a:solidFill>
                    <a:schemeClr val="tx1">
                      <a:lumMod val="75000"/>
                      <a:lumOff val="25000"/>
                    </a:schemeClr>
                  </a:solidFill>
                </a:rPr>
                <a:t>标签</a:t>
              </a:r>
              <a:endParaRPr lang="en-US" altLang="zh-CN" sz="1600" b="1" dirty="0" smtClean="0">
                <a:solidFill>
                  <a:schemeClr val="tx1">
                    <a:lumMod val="75000"/>
                    <a:lumOff val="25000"/>
                  </a:schemeClr>
                </a:solidFill>
              </a:endParaRPr>
            </a:p>
          </p:txBody>
        </p:sp>
        <p:cxnSp>
          <p:nvCxnSpPr>
            <p:cNvPr id="93" name="直接连接符 92"/>
            <p:cNvCxnSpPr/>
            <p:nvPr/>
          </p:nvCxnSpPr>
          <p:spPr>
            <a:xfrm>
              <a:off x="1043608" y="3645024"/>
              <a:ext cx="0" cy="1656184"/>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467544" y="4242574"/>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属性</a:t>
              </a:r>
            </a:p>
          </p:txBody>
        </p:sp>
        <p:cxnSp>
          <p:nvCxnSpPr>
            <p:cNvPr id="95" name="直接连接符 94"/>
            <p:cNvCxnSpPr/>
            <p:nvPr/>
          </p:nvCxnSpPr>
          <p:spPr>
            <a:xfrm>
              <a:off x="5868144" y="3933056"/>
              <a:ext cx="0" cy="936104"/>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5292080" y="4221088"/>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属性</a:t>
              </a:r>
            </a:p>
          </p:txBody>
        </p:sp>
        <p:cxnSp>
          <p:nvCxnSpPr>
            <p:cNvPr id="97" name="直接连接符 96"/>
            <p:cNvCxnSpPr/>
            <p:nvPr/>
          </p:nvCxnSpPr>
          <p:spPr>
            <a:xfrm>
              <a:off x="8172400" y="4085456"/>
              <a:ext cx="0" cy="936104"/>
            </a:xfrm>
            <a:prstGeom prst="line">
              <a:avLst/>
            </a:prstGeom>
            <a:ln>
              <a:prstDash val="dash"/>
              <a:tailEnd type="none"/>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596336" y="4373488"/>
              <a:ext cx="648072"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属性</a:t>
              </a:r>
            </a:p>
          </p:txBody>
        </p:sp>
        <p:sp>
          <p:nvSpPr>
            <p:cNvPr id="99" name="TextBox 98"/>
            <p:cNvSpPr txBox="1"/>
            <p:nvPr/>
          </p:nvSpPr>
          <p:spPr>
            <a:xfrm>
              <a:off x="3707904" y="4746630"/>
              <a:ext cx="1152128"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时序关系</a:t>
              </a:r>
            </a:p>
          </p:txBody>
        </p:sp>
        <p:cxnSp>
          <p:nvCxnSpPr>
            <p:cNvPr id="100" name="直接箭头连接符 99"/>
            <p:cNvCxnSpPr>
              <a:endCxn id="99" idx="1"/>
            </p:cNvCxnSpPr>
            <p:nvPr/>
          </p:nvCxnSpPr>
          <p:spPr>
            <a:xfrm>
              <a:off x="3275856" y="3284984"/>
              <a:ext cx="432048" cy="1630923"/>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01" name="直接箭头连接符 100"/>
            <p:cNvCxnSpPr/>
            <p:nvPr/>
          </p:nvCxnSpPr>
          <p:spPr>
            <a:xfrm flipV="1">
              <a:off x="4644008" y="3619764"/>
              <a:ext cx="864096" cy="1321404"/>
            </a:xfrm>
            <a:prstGeom prst="straightConnector1">
              <a:avLst/>
            </a:prstGeom>
            <a:ln>
              <a:tailEnd type="non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什么是关系搜索</a:t>
            </a:r>
            <a:endParaRPr lang="en-US" altLang="zh-CN" sz="2000" b="1" smtClean="0">
              <a:latin typeface="+mn-ea"/>
            </a:endParaRPr>
          </a:p>
          <a:p>
            <a:pPr lvl="0">
              <a:lnSpc>
                <a:spcPct val="200000"/>
              </a:lnSpc>
              <a:buFont typeface="Wingdings" pitchFamily="2" charset="2"/>
              <a:buChar char="ü"/>
            </a:pPr>
            <a:r>
              <a:rPr lang="zh-CN" altLang="en-US" sz="1600" smtClean="0">
                <a:solidFill>
                  <a:prstClr val="black"/>
                </a:solidFill>
              </a:rPr>
              <a:t>基于淘宝关系数据（用户</a:t>
            </a:r>
            <a:r>
              <a:rPr lang="en-US" altLang="zh-CN" sz="1600" smtClean="0">
                <a:solidFill>
                  <a:prstClr val="black"/>
                </a:solidFill>
              </a:rPr>
              <a:t>-</a:t>
            </a:r>
            <a:r>
              <a:rPr lang="zh-CN" altLang="en-US" sz="1600" smtClean="0">
                <a:solidFill>
                  <a:prstClr val="black"/>
                </a:solidFill>
              </a:rPr>
              <a:t>商品</a:t>
            </a:r>
            <a:r>
              <a:rPr lang="en-US" altLang="zh-CN" sz="1600" smtClean="0">
                <a:solidFill>
                  <a:prstClr val="black"/>
                </a:solidFill>
              </a:rPr>
              <a:t>-</a:t>
            </a:r>
            <a:r>
              <a:rPr lang="zh-CN" altLang="en-US" sz="1600" smtClean="0">
                <a:solidFill>
                  <a:prstClr val="black"/>
                </a:solidFill>
              </a:rPr>
              <a:t>店</a:t>
            </a:r>
            <a:r>
              <a:rPr lang="zh-CN" altLang="en-US" sz="1600" smtClean="0">
                <a:solidFill>
                  <a:prstClr val="black"/>
                </a:solidFill>
              </a:rPr>
              <a:t>铺等</a:t>
            </a:r>
            <a:r>
              <a:rPr lang="zh-CN" altLang="en-US" sz="1600" smtClean="0">
                <a:solidFill>
                  <a:prstClr val="black"/>
                </a:solidFill>
              </a:rPr>
              <a:t>）的查询和排序系统，能够支持不同场景下的关系搜索和推荐服务；</a:t>
            </a:r>
            <a:endParaRPr lang="en-US" altLang="zh-CN" sz="1600" smtClean="0">
              <a:solidFill>
                <a:prstClr val="black"/>
              </a:solidFill>
            </a:endParaRPr>
          </a:p>
          <a:p>
            <a:pPr>
              <a:lnSpc>
                <a:spcPct val="200000"/>
              </a:lnSpc>
            </a:pPr>
            <a:r>
              <a:rPr lang="zh-CN" altLang="en-US" sz="2000" b="1" smtClean="0">
                <a:latin typeface="+mn-ea"/>
              </a:rPr>
              <a:t>关系搜索的特点</a:t>
            </a:r>
            <a:endParaRPr lang="en-US" altLang="zh-CN" sz="2000" b="1" smtClean="0">
              <a:latin typeface="+mn-ea"/>
            </a:endParaRPr>
          </a:p>
          <a:p>
            <a:pPr>
              <a:lnSpc>
                <a:spcPct val="200000"/>
              </a:lnSpc>
              <a:buFont typeface="Wingdings" pitchFamily="2" charset="2"/>
              <a:buChar char="ü"/>
            </a:pPr>
            <a:r>
              <a:rPr lang="zh-CN" altLang="en-US" sz="1600" smtClean="0">
                <a:solidFill>
                  <a:prstClr val="black"/>
                </a:solidFill>
              </a:rPr>
              <a:t>用</a:t>
            </a:r>
            <a:r>
              <a:rPr lang="zh-CN" altLang="en-US" sz="1600" smtClean="0">
                <a:solidFill>
                  <a:prstClr val="black"/>
                </a:solidFill>
              </a:rPr>
              <a:t>户关系网络决定搜索的路径</a:t>
            </a:r>
            <a:endParaRPr lang="en-US" altLang="zh-CN" sz="1600" smtClean="0">
              <a:solidFill>
                <a:prstClr val="black"/>
              </a:solidFill>
            </a:endParaRPr>
          </a:p>
          <a:p>
            <a:pPr>
              <a:lnSpc>
                <a:spcPct val="200000"/>
              </a:lnSpc>
              <a:buFont typeface="Wingdings" pitchFamily="2" charset="2"/>
              <a:buChar char="ü"/>
            </a:pPr>
            <a:r>
              <a:rPr lang="zh-CN" altLang="en-US" sz="1600" smtClean="0">
                <a:solidFill>
                  <a:prstClr val="black"/>
                </a:solidFill>
              </a:rPr>
              <a:t>场景决定不同关系对搜索的影响</a:t>
            </a:r>
            <a:endParaRPr lang="en-US" altLang="zh-CN" sz="1600" smtClean="0">
              <a:solidFill>
                <a:prstClr val="black"/>
              </a:solidFill>
            </a:endParaRPr>
          </a:p>
          <a:p>
            <a:pPr>
              <a:lnSpc>
                <a:spcPct val="200000"/>
              </a:lnSpc>
              <a:buFont typeface="Wingdings" pitchFamily="2" charset="2"/>
              <a:buChar char="ü"/>
            </a:pPr>
            <a:r>
              <a:rPr lang="zh-CN" altLang="en-US" sz="1600" smtClean="0">
                <a:solidFill>
                  <a:prstClr val="black"/>
                </a:solidFill>
              </a:rPr>
              <a:t>群体或群组行为形成的关系影响个体</a:t>
            </a:r>
            <a:endParaRPr lang="en-US" altLang="zh-CN" sz="1600" smtClean="0">
              <a:solidFill>
                <a:prstClr val="black"/>
              </a:solidFill>
            </a:endParaRPr>
          </a:p>
          <a:p>
            <a:pPr>
              <a:lnSpc>
                <a:spcPct val="200000"/>
              </a:lnSpc>
              <a:buFont typeface="Wingdings" pitchFamily="2" charset="2"/>
              <a:buChar char="ü"/>
            </a:pPr>
            <a:endParaRPr lang="en-US" altLang="zh-CN" sz="1600" smtClean="0">
              <a:solidFill>
                <a:prstClr val="black"/>
              </a:solidFill>
            </a:endParaRPr>
          </a:p>
          <a:p>
            <a:pPr>
              <a:lnSpc>
                <a:spcPct val="15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概述</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关系搜索的作用</a:t>
            </a:r>
            <a:endParaRPr lang="en-US" altLang="zh-CN" sz="2000" b="1" smtClean="0">
              <a:latin typeface="+mn-ea"/>
            </a:endParaRPr>
          </a:p>
          <a:p>
            <a:pPr lvl="0">
              <a:lnSpc>
                <a:spcPct val="200000"/>
              </a:lnSpc>
              <a:buFont typeface="Wingdings" pitchFamily="2" charset="2"/>
              <a:buChar char="ü"/>
            </a:pPr>
            <a:r>
              <a:rPr lang="zh-CN" altLang="en-US" sz="1600" smtClean="0">
                <a:solidFill>
                  <a:prstClr val="black"/>
                </a:solidFill>
              </a:rPr>
              <a:t>用户行为有延续性和可预见性。过去</a:t>
            </a:r>
            <a:r>
              <a:rPr lang="en-US" altLang="zh-CN" sz="1600" smtClean="0">
                <a:solidFill>
                  <a:prstClr val="black"/>
                </a:solidFill>
              </a:rPr>
              <a:t>14</a:t>
            </a:r>
            <a:r>
              <a:rPr lang="zh-CN" altLang="en-US" sz="1600" smtClean="0">
                <a:solidFill>
                  <a:prstClr val="black"/>
                </a:solidFill>
              </a:rPr>
              <a:t>天用户浏览过的店铺和未来一天访问的店铺有</a:t>
            </a:r>
            <a:r>
              <a:rPr lang="en-US" altLang="zh-CN" sz="1600" smtClean="0">
                <a:solidFill>
                  <a:prstClr val="black"/>
                </a:solidFill>
              </a:rPr>
              <a:t>40%</a:t>
            </a:r>
            <a:r>
              <a:rPr lang="zh-CN" altLang="en-US" sz="1600" smtClean="0">
                <a:solidFill>
                  <a:prstClr val="black"/>
                </a:solidFill>
              </a:rPr>
              <a:t>的重合度；近期购买过连衣裙的用户搜索“女鞋”时，出搭配或者风格相似的鞋子；</a:t>
            </a:r>
            <a:endParaRPr lang="en-US" altLang="zh-CN" sz="1600" smtClean="0">
              <a:solidFill>
                <a:prstClr val="black"/>
              </a:solidFill>
            </a:endParaRPr>
          </a:p>
          <a:p>
            <a:pPr lvl="0">
              <a:lnSpc>
                <a:spcPct val="200000"/>
              </a:lnSpc>
              <a:buFont typeface="Wingdings" pitchFamily="2" charset="2"/>
              <a:buChar char="ü"/>
            </a:pPr>
            <a:r>
              <a:rPr lang="zh-CN" altLang="en-US" sz="1600" smtClean="0">
                <a:solidFill>
                  <a:prstClr val="black"/>
                </a:solidFill>
              </a:rPr>
              <a:t>用户行为传播，社交化的搜索购物体验。比如用户会更愿意看到关注达人推荐的商品和用户更相信好友的评价；</a:t>
            </a:r>
            <a:endParaRPr lang="en-US" altLang="zh-CN" sz="1600" smtClean="0">
              <a:solidFill>
                <a:prstClr val="black"/>
              </a:solidFill>
            </a:endParaRPr>
          </a:p>
          <a:p>
            <a:pPr lvl="0">
              <a:lnSpc>
                <a:spcPct val="200000"/>
              </a:lnSpc>
              <a:buFont typeface="Wingdings" pitchFamily="2" charset="2"/>
              <a:buChar char="ü"/>
            </a:pPr>
            <a:r>
              <a:rPr lang="zh-CN" altLang="en-US" sz="1600" smtClean="0">
                <a:solidFill>
                  <a:prstClr val="black"/>
                </a:solidFill>
              </a:rPr>
              <a:t>关联内容搜索。搜索“户外帐篷”出关联的优惠套餐和关联内容，比如帐篷选购、露营须知等。</a:t>
            </a:r>
            <a:endParaRPr lang="en-US" altLang="zh-CN" sz="1600" smtClean="0">
              <a:solidFill>
                <a:prstClr val="black"/>
              </a:solidFill>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600" smtClean="0">
              <a:solidFill>
                <a:prstClr val="black"/>
              </a:solidFill>
            </a:endParaRPr>
          </a:p>
          <a:p>
            <a:pPr>
              <a:lnSpc>
                <a:spcPct val="15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关系表达</a:t>
            </a:r>
            <a:endParaRPr lang="en-US" altLang="zh-CN" sz="2000"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pic>
        <p:nvPicPr>
          <p:cNvPr id="3075" name="Picture 3"/>
          <p:cNvPicPr>
            <a:picLocks noChangeAspect="1" noChangeArrowheads="1"/>
          </p:cNvPicPr>
          <p:nvPr/>
        </p:nvPicPr>
        <p:blipFill>
          <a:blip r:embed="rId3" cstate="print"/>
          <a:srcRect/>
          <a:stretch>
            <a:fillRect/>
          </a:stretch>
        </p:blipFill>
        <p:spPr bwMode="auto">
          <a:xfrm>
            <a:off x="5648275" y="1916832"/>
            <a:ext cx="2162175" cy="1952625"/>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5508104" y="3789040"/>
            <a:ext cx="2524125" cy="1990725"/>
          </a:xfrm>
          <a:prstGeom prst="rect">
            <a:avLst/>
          </a:prstGeom>
          <a:noFill/>
          <a:ln w="9525">
            <a:noFill/>
            <a:miter lim="800000"/>
            <a:headEnd/>
            <a:tailEnd/>
          </a:ln>
        </p:spPr>
      </p:pic>
      <p:sp>
        <p:nvSpPr>
          <p:cNvPr id="60" name="TextBox 59"/>
          <p:cNvSpPr txBox="1"/>
          <p:nvPr/>
        </p:nvSpPr>
        <p:spPr>
          <a:xfrm>
            <a:off x="5580112" y="5877272"/>
            <a:ext cx="2520280" cy="338554"/>
          </a:xfrm>
          <a:prstGeom prst="rect">
            <a:avLst/>
          </a:prstGeom>
          <a:noFill/>
        </p:spPr>
        <p:txBody>
          <a:bodyPr wrap="square" rtlCol="0">
            <a:spAutoFit/>
          </a:bodyPr>
          <a:lstStyle/>
          <a:p>
            <a:pPr algn="ctr"/>
            <a:r>
              <a:rPr lang="zh-CN" altLang="en-US" sz="1600" smtClean="0">
                <a:solidFill>
                  <a:schemeClr val="tx1">
                    <a:lumMod val="75000"/>
                    <a:lumOff val="25000"/>
                  </a:schemeClr>
                </a:solidFill>
              </a:rPr>
              <a:t>带权重有向和无向图</a:t>
            </a:r>
            <a:endParaRPr lang="zh-CN" altLang="en-US" sz="1600" dirty="0" smtClean="0">
              <a:solidFill>
                <a:schemeClr val="tx1">
                  <a:lumMod val="75000"/>
                  <a:lumOff val="25000"/>
                </a:schemeClr>
              </a:solidFill>
            </a:endParaRPr>
          </a:p>
        </p:txBody>
      </p:sp>
      <p:sp>
        <p:nvSpPr>
          <p:cNvPr id="67" name="矩形 66"/>
          <p:cNvSpPr/>
          <p:nvPr/>
        </p:nvSpPr>
        <p:spPr>
          <a:xfrm>
            <a:off x="1691680" y="5805264"/>
            <a:ext cx="877163" cy="369332"/>
          </a:xfrm>
          <a:prstGeom prst="rect">
            <a:avLst/>
          </a:prstGeom>
        </p:spPr>
        <p:txBody>
          <a:bodyPr wrap="none">
            <a:spAutoFit/>
          </a:bodyPr>
          <a:lstStyle/>
          <a:p>
            <a:r>
              <a:rPr lang="zh-CN" altLang="en-US" smtClean="0"/>
              <a:t>二分图</a:t>
            </a:r>
            <a:endParaRPr lang="zh-CN" altLang="en-US"/>
          </a:p>
        </p:txBody>
      </p:sp>
      <p:grpSp>
        <p:nvGrpSpPr>
          <p:cNvPr id="89" name="组合 88"/>
          <p:cNvGrpSpPr/>
          <p:nvPr/>
        </p:nvGrpSpPr>
        <p:grpSpPr>
          <a:xfrm>
            <a:off x="467544" y="2276872"/>
            <a:ext cx="3024336" cy="3240360"/>
            <a:chOff x="1115616" y="2276872"/>
            <a:chExt cx="2376264" cy="3240360"/>
          </a:xfrm>
        </p:grpSpPr>
        <p:sp>
          <p:nvSpPr>
            <p:cNvPr id="68" name="椭圆 67"/>
            <p:cNvSpPr/>
            <p:nvPr/>
          </p:nvSpPr>
          <p:spPr>
            <a:xfrm>
              <a:off x="1403648" y="287442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69" name="椭圆 68"/>
            <p:cNvSpPr/>
            <p:nvPr/>
          </p:nvSpPr>
          <p:spPr>
            <a:xfrm>
              <a:off x="1403648" y="3378478"/>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70" name="椭圆 69"/>
            <p:cNvSpPr/>
            <p:nvPr/>
          </p:nvSpPr>
          <p:spPr>
            <a:xfrm>
              <a:off x="1403648" y="395454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71" name="椭圆 70"/>
            <p:cNvSpPr/>
            <p:nvPr/>
          </p:nvSpPr>
          <p:spPr>
            <a:xfrm>
              <a:off x="1403648" y="4530606"/>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72" name="圆角矩形 71"/>
            <p:cNvSpPr/>
            <p:nvPr/>
          </p:nvSpPr>
          <p:spPr>
            <a:xfrm>
              <a:off x="2771800" y="25863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73" name="圆角矩形 72"/>
            <p:cNvSpPr/>
            <p:nvPr/>
          </p:nvSpPr>
          <p:spPr>
            <a:xfrm>
              <a:off x="2771800" y="31624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74" name="圆角矩形 73"/>
            <p:cNvSpPr/>
            <p:nvPr/>
          </p:nvSpPr>
          <p:spPr>
            <a:xfrm>
              <a:off x="2771800" y="3810526"/>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75" name="圆角矩形 74"/>
            <p:cNvSpPr/>
            <p:nvPr/>
          </p:nvSpPr>
          <p:spPr>
            <a:xfrm>
              <a:off x="2771800" y="43865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76" name="圆角矩形 75"/>
            <p:cNvSpPr/>
            <p:nvPr/>
          </p:nvSpPr>
          <p:spPr>
            <a:xfrm>
              <a:off x="2771800" y="49626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a:t>
              </a:r>
              <a:endParaRPr lang="zh-CN" altLang="en-US" smtClean="0">
                <a:solidFill>
                  <a:schemeClr val="tx1"/>
                </a:solidFill>
              </a:endParaRPr>
            </a:p>
          </p:txBody>
        </p:sp>
        <p:cxnSp>
          <p:nvCxnSpPr>
            <p:cNvPr id="77" name="直接箭头连接符 76"/>
            <p:cNvCxnSpPr>
              <a:stCxn id="68" idx="6"/>
              <a:endCxn id="72" idx="1"/>
            </p:cNvCxnSpPr>
            <p:nvPr/>
          </p:nvCxnSpPr>
          <p:spPr>
            <a:xfrm flipV="1">
              <a:off x="1763688" y="2766410"/>
              <a:ext cx="100811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8" idx="6"/>
              <a:endCxn id="74" idx="1"/>
            </p:cNvCxnSpPr>
            <p:nvPr/>
          </p:nvCxnSpPr>
          <p:spPr>
            <a:xfrm>
              <a:off x="1763688" y="3054442"/>
              <a:ext cx="1008112" cy="9361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9" idx="6"/>
              <a:endCxn id="73" idx="1"/>
            </p:cNvCxnSpPr>
            <p:nvPr/>
          </p:nvCxnSpPr>
          <p:spPr>
            <a:xfrm flipV="1">
              <a:off x="1763688" y="3342474"/>
              <a:ext cx="1008112" cy="216024"/>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0" idx="6"/>
              <a:endCxn id="73" idx="1"/>
            </p:cNvCxnSpPr>
            <p:nvPr/>
          </p:nvCxnSpPr>
          <p:spPr>
            <a:xfrm flipV="1">
              <a:off x="1763688" y="3342474"/>
              <a:ext cx="1008112" cy="79208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1" idx="6"/>
              <a:endCxn id="76" idx="1"/>
            </p:cNvCxnSpPr>
            <p:nvPr/>
          </p:nvCxnSpPr>
          <p:spPr>
            <a:xfrm>
              <a:off x="1763688" y="4710626"/>
              <a:ext cx="1008112" cy="43204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71" idx="6"/>
              <a:endCxn id="75" idx="1"/>
            </p:cNvCxnSpPr>
            <p:nvPr/>
          </p:nvCxnSpPr>
          <p:spPr>
            <a:xfrm flipV="1">
              <a:off x="1763688" y="4566610"/>
              <a:ext cx="1008112" cy="144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1115616" y="2276872"/>
              <a:ext cx="936104" cy="324036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88" name="椭圆 87"/>
            <p:cNvSpPr/>
            <p:nvPr/>
          </p:nvSpPr>
          <p:spPr>
            <a:xfrm>
              <a:off x="2473481" y="2276872"/>
              <a:ext cx="1018399" cy="324036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grpSp>
      <p:cxnSp>
        <p:nvCxnSpPr>
          <p:cNvPr id="27" name="直接箭头连接符 26"/>
          <p:cNvCxnSpPr>
            <a:stCxn id="69" idx="6"/>
            <a:endCxn id="74" idx="1"/>
          </p:cNvCxnSpPr>
          <p:nvPr/>
        </p:nvCxnSpPr>
        <p:spPr>
          <a:xfrm>
            <a:off x="1292363" y="3558498"/>
            <a:ext cx="1283052"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0" idx="6"/>
            <a:endCxn id="74" idx="1"/>
          </p:cNvCxnSpPr>
          <p:nvPr/>
        </p:nvCxnSpPr>
        <p:spPr>
          <a:xfrm flipV="1">
            <a:off x="1292363" y="3990546"/>
            <a:ext cx="1283052" cy="144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69" idx="6"/>
            <a:endCxn id="75" idx="1"/>
          </p:cNvCxnSpPr>
          <p:nvPr/>
        </p:nvCxnSpPr>
        <p:spPr>
          <a:xfrm>
            <a:off x="1292363" y="3558498"/>
            <a:ext cx="1283052" cy="1008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a:p>
        </p:txBody>
      </p:sp>
      <p:sp>
        <p:nvSpPr>
          <p:cNvPr id="34" name="TextBox 33"/>
          <p:cNvSpPr txBox="1"/>
          <p:nvPr/>
        </p:nvSpPr>
        <p:spPr>
          <a:xfrm>
            <a:off x="755576" y="5754742"/>
            <a:ext cx="2880320" cy="338554"/>
          </a:xfrm>
          <a:prstGeom prst="rect">
            <a:avLst/>
          </a:prstGeom>
          <a:noFill/>
        </p:spPr>
        <p:txBody>
          <a:bodyPr wrap="square" rtlCol="0">
            <a:spAutoFit/>
          </a:bodyPr>
          <a:lstStyle/>
          <a:p>
            <a:pPr algn="ctr"/>
            <a:r>
              <a:rPr lang="zh-CN" altLang="en-US" sz="1600" smtClean="0">
                <a:solidFill>
                  <a:schemeClr val="tx1">
                    <a:lumMod val="75000"/>
                    <a:lumOff val="25000"/>
                  </a:schemeClr>
                </a:solidFill>
              </a:rPr>
              <a:t>用户关系和用户商品图模型</a:t>
            </a:r>
            <a:endParaRPr lang="zh-CN" altLang="en-US" sz="1600" dirty="0" smtClean="0">
              <a:solidFill>
                <a:schemeClr val="tx1">
                  <a:lumMod val="75000"/>
                  <a:lumOff val="25000"/>
                </a:schemeClr>
              </a:solidFill>
            </a:endParaRPr>
          </a:p>
        </p:txBody>
      </p:sp>
      <p:grpSp>
        <p:nvGrpSpPr>
          <p:cNvPr id="42" name="组合 41"/>
          <p:cNvGrpSpPr/>
          <p:nvPr/>
        </p:nvGrpSpPr>
        <p:grpSpPr>
          <a:xfrm>
            <a:off x="1331640" y="2586390"/>
            <a:ext cx="1800200" cy="2736304"/>
            <a:chOff x="1331640" y="2586390"/>
            <a:chExt cx="1800200" cy="2736304"/>
          </a:xfrm>
        </p:grpSpPr>
        <p:sp>
          <p:nvSpPr>
            <p:cNvPr id="7" name="椭圆 6"/>
            <p:cNvSpPr/>
            <p:nvPr/>
          </p:nvSpPr>
          <p:spPr>
            <a:xfrm>
              <a:off x="1331640" y="287442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endParaRPr lang="zh-CN" altLang="en-US" smtClean="0">
                <a:solidFill>
                  <a:schemeClr val="tx1"/>
                </a:solidFill>
              </a:endParaRPr>
            </a:p>
          </p:txBody>
        </p:sp>
        <p:sp>
          <p:nvSpPr>
            <p:cNvPr id="8" name="椭圆 7"/>
            <p:cNvSpPr/>
            <p:nvPr/>
          </p:nvSpPr>
          <p:spPr>
            <a:xfrm>
              <a:off x="1331640" y="3378478"/>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t>
              </a:r>
              <a:endParaRPr lang="zh-CN" altLang="en-US" smtClean="0">
                <a:solidFill>
                  <a:schemeClr val="tx1"/>
                </a:solidFill>
              </a:endParaRPr>
            </a:p>
          </p:txBody>
        </p:sp>
        <p:sp>
          <p:nvSpPr>
            <p:cNvPr id="9" name="椭圆 8"/>
            <p:cNvSpPr/>
            <p:nvPr/>
          </p:nvSpPr>
          <p:spPr>
            <a:xfrm>
              <a:off x="1331640" y="3954542"/>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a:t>
              </a:r>
              <a:endParaRPr lang="zh-CN" altLang="en-US" smtClean="0">
                <a:solidFill>
                  <a:schemeClr val="tx1"/>
                </a:solidFill>
              </a:endParaRPr>
            </a:p>
          </p:txBody>
        </p:sp>
        <p:sp>
          <p:nvSpPr>
            <p:cNvPr id="10" name="椭圆 9"/>
            <p:cNvSpPr/>
            <p:nvPr/>
          </p:nvSpPr>
          <p:spPr>
            <a:xfrm>
              <a:off x="1331640" y="4530606"/>
              <a:ext cx="360040" cy="360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
              </a:r>
              <a:endParaRPr lang="zh-CN" altLang="en-US" smtClean="0">
                <a:solidFill>
                  <a:schemeClr val="tx1"/>
                </a:solidFill>
              </a:endParaRPr>
            </a:p>
          </p:txBody>
        </p:sp>
        <p:sp>
          <p:nvSpPr>
            <p:cNvPr id="11" name="圆角矩形 10"/>
            <p:cNvSpPr/>
            <p:nvPr/>
          </p:nvSpPr>
          <p:spPr>
            <a:xfrm>
              <a:off x="2699792" y="25863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a:t>
              </a:r>
              <a:endParaRPr lang="zh-CN" altLang="en-US" smtClean="0">
                <a:solidFill>
                  <a:schemeClr val="tx1"/>
                </a:solidFill>
              </a:endParaRPr>
            </a:p>
          </p:txBody>
        </p:sp>
        <p:sp>
          <p:nvSpPr>
            <p:cNvPr id="12" name="圆角矩形 11"/>
            <p:cNvSpPr/>
            <p:nvPr/>
          </p:nvSpPr>
          <p:spPr>
            <a:xfrm>
              <a:off x="2699792" y="31624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a:t>
              </a:r>
              <a:endParaRPr lang="zh-CN" altLang="en-US" smtClean="0">
                <a:solidFill>
                  <a:schemeClr val="tx1"/>
                </a:solidFill>
              </a:endParaRPr>
            </a:p>
          </p:txBody>
        </p:sp>
        <p:sp>
          <p:nvSpPr>
            <p:cNvPr id="13" name="圆角矩形 12"/>
            <p:cNvSpPr/>
            <p:nvPr/>
          </p:nvSpPr>
          <p:spPr>
            <a:xfrm>
              <a:off x="2699792" y="3810526"/>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a:t>
              </a:r>
              <a:endParaRPr lang="zh-CN" altLang="en-US" smtClean="0">
                <a:solidFill>
                  <a:schemeClr val="tx1"/>
                </a:solidFill>
              </a:endParaRPr>
            </a:p>
          </p:txBody>
        </p:sp>
        <p:sp>
          <p:nvSpPr>
            <p:cNvPr id="14" name="圆角矩形 13"/>
            <p:cNvSpPr/>
            <p:nvPr/>
          </p:nvSpPr>
          <p:spPr>
            <a:xfrm>
              <a:off x="2699792" y="4386590"/>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a:t>
              </a:r>
              <a:endParaRPr lang="zh-CN" altLang="en-US" smtClean="0">
                <a:solidFill>
                  <a:schemeClr val="tx1"/>
                </a:solidFill>
              </a:endParaRPr>
            </a:p>
          </p:txBody>
        </p:sp>
        <p:sp>
          <p:nvSpPr>
            <p:cNvPr id="15" name="圆角矩形 14"/>
            <p:cNvSpPr/>
            <p:nvPr/>
          </p:nvSpPr>
          <p:spPr>
            <a:xfrm>
              <a:off x="2699792" y="4962654"/>
              <a:ext cx="432048" cy="36004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a:t>
              </a:r>
              <a:endParaRPr lang="zh-CN" altLang="en-US" smtClean="0">
                <a:solidFill>
                  <a:schemeClr val="tx1"/>
                </a:solidFill>
              </a:endParaRPr>
            </a:p>
          </p:txBody>
        </p:sp>
        <p:cxnSp>
          <p:nvCxnSpPr>
            <p:cNvPr id="16" name="直接箭头连接符 15"/>
            <p:cNvCxnSpPr>
              <a:stCxn id="7" idx="6"/>
              <a:endCxn id="11" idx="1"/>
            </p:cNvCxnSpPr>
            <p:nvPr/>
          </p:nvCxnSpPr>
          <p:spPr>
            <a:xfrm flipV="1">
              <a:off x="1691680" y="2766410"/>
              <a:ext cx="100811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13" idx="1"/>
            </p:cNvCxnSpPr>
            <p:nvPr/>
          </p:nvCxnSpPr>
          <p:spPr>
            <a:xfrm>
              <a:off x="1691680" y="3054442"/>
              <a:ext cx="1008112" cy="9361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6"/>
              <a:endCxn id="12" idx="1"/>
            </p:cNvCxnSpPr>
            <p:nvPr/>
          </p:nvCxnSpPr>
          <p:spPr>
            <a:xfrm flipV="1">
              <a:off x="1691680" y="3342474"/>
              <a:ext cx="1008112" cy="216024"/>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6"/>
              <a:endCxn id="12" idx="1"/>
            </p:cNvCxnSpPr>
            <p:nvPr/>
          </p:nvCxnSpPr>
          <p:spPr>
            <a:xfrm flipV="1">
              <a:off x="1691680" y="3342474"/>
              <a:ext cx="1008112" cy="79208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6"/>
              <a:endCxn id="15" idx="1"/>
            </p:cNvCxnSpPr>
            <p:nvPr/>
          </p:nvCxnSpPr>
          <p:spPr>
            <a:xfrm>
              <a:off x="1691680" y="4710626"/>
              <a:ext cx="1008112" cy="432048"/>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7" idx="2"/>
              <a:endCxn id="8" idx="2"/>
            </p:cNvCxnSpPr>
            <p:nvPr/>
          </p:nvCxnSpPr>
          <p:spPr>
            <a:xfrm rot="10800000" flipV="1">
              <a:off x="1331640" y="3054442"/>
              <a:ext cx="12700" cy="504056"/>
            </a:xfrm>
            <a:prstGeom prst="curvedConnector3">
              <a:avLst>
                <a:gd name="adj1" fmla="val 255223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0" idx="2"/>
              <a:endCxn id="8" idx="2"/>
            </p:cNvCxnSpPr>
            <p:nvPr/>
          </p:nvCxnSpPr>
          <p:spPr>
            <a:xfrm rot="10800000">
              <a:off x="1331640" y="3558498"/>
              <a:ext cx="12700" cy="1152128"/>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9" idx="2"/>
              <a:endCxn id="7" idx="2"/>
            </p:cNvCxnSpPr>
            <p:nvPr/>
          </p:nvCxnSpPr>
          <p:spPr>
            <a:xfrm rot="10800000">
              <a:off x="1331640" y="3054442"/>
              <a:ext cx="12700" cy="1080120"/>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9" idx="2"/>
              <a:endCxn id="10" idx="2"/>
            </p:cNvCxnSpPr>
            <p:nvPr/>
          </p:nvCxnSpPr>
          <p:spPr>
            <a:xfrm rot="10800000" flipV="1">
              <a:off x="1331640" y="4134562"/>
              <a:ext cx="12700" cy="576064"/>
            </a:xfrm>
            <a:prstGeom prst="curvedConnector3">
              <a:avLst>
                <a:gd name="adj1" fmla="val 244478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6"/>
              <a:endCxn id="14" idx="1"/>
            </p:cNvCxnSpPr>
            <p:nvPr/>
          </p:nvCxnSpPr>
          <p:spPr>
            <a:xfrm flipV="1">
              <a:off x="1691680" y="4566610"/>
              <a:ext cx="1008112" cy="144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内容占位符 2"/>
          <p:cNvSpPr>
            <a:spLocks noGrp="1"/>
          </p:cNvSpPr>
          <p:nvPr>
            <p:ph idx="1"/>
          </p:nvPr>
        </p:nvSpPr>
        <p:spPr>
          <a:xfrm>
            <a:off x="251520" y="1556792"/>
            <a:ext cx="7920880" cy="3456384"/>
          </a:xfrm>
        </p:spPr>
        <p:txBody>
          <a:bodyPr>
            <a:noAutofit/>
          </a:bodyPr>
          <a:lstStyle/>
          <a:p>
            <a:pPr>
              <a:lnSpc>
                <a:spcPct val="200000"/>
              </a:lnSpc>
            </a:pPr>
            <a:r>
              <a:rPr lang="zh-CN" altLang="en-US" sz="2000" b="1" smtClean="0">
                <a:latin typeface="+mn-ea"/>
              </a:rPr>
              <a:t>关系表达</a:t>
            </a:r>
            <a:endParaRPr lang="en-US" altLang="zh-CN" sz="2000" smtClean="0">
              <a:latin typeface="+mn-ea"/>
            </a:endParaRP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sp>
        <p:nvSpPr>
          <p:cNvPr id="39" name="TextBox 38"/>
          <p:cNvSpPr txBox="1"/>
          <p:nvPr/>
        </p:nvSpPr>
        <p:spPr>
          <a:xfrm>
            <a:off x="6300192" y="5733256"/>
            <a:ext cx="1080120" cy="338554"/>
          </a:xfrm>
          <a:prstGeom prst="rect">
            <a:avLst/>
          </a:prstGeom>
          <a:noFill/>
        </p:spPr>
        <p:txBody>
          <a:bodyPr wrap="square" rtlCol="0">
            <a:spAutoFit/>
          </a:bodyPr>
          <a:lstStyle/>
          <a:p>
            <a:pPr algn="ctr"/>
            <a:r>
              <a:rPr lang="en-US" altLang="zh-CN" sz="1600" smtClean="0">
                <a:solidFill>
                  <a:schemeClr val="tx1">
                    <a:lumMod val="75000"/>
                    <a:lumOff val="25000"/>
                  </a:schemeClr>
                </a:solidFill>
              </a:rPr>
              <a:t>U-I </a:t>
            </a:r>
            <a:r>
              <a:rPr lang="zh-CN" altLang="en-US" sz="1600" smtClean="0">
                <a:solidFill>
                  <a:schemeClr val="tx1">
                    <a:lumMod val="75000"/>
                    <a:lumOff val="25000"/>
                  </a:schemeClr>
                </a:solidFill>
              </a:rPr>
              <a:t>矩阵</a:t>
            </a:r>
            <a:endParaRPr lang="zh-CN" altLang="en-US" sz="1600" dirty="0" smtClean="0">
              <a:solidFill>
                <a:schemeClr val="tx1">
                  <a:lumMod val="75000"/>
                  <a:lumOff val="25000"/>
                </a:schemeClr>
              </a:solidFill>
            </a:endParaRPr>
          </a:p>
        </p:txBody>
      </p:sp>
      <p:pic>
        <p:nvPicPr>
          <p:cNvPr id="4100" name="Picture 4"/>
          <p:cNvPicPr>
            <a:picLocks noChangeAspect="1" noChangeArrowheads="1"/>
          </p:cNvPicPr>
          <p:nvPr/>
        </p:nvPicPr>
        <p:blipFill>
          <a:blip r:embed="rId2" cstate="print"/>
          <a:srcRect/>
          <a:stretch>
            <a:fillRect/>
          </a:stretch>
        </p:blipFill>
        <p:spPr bwMode="auto">
          <a:xfrm>
            <a:off x="4572000" y="2708920"/>
            <a:ext cx="4100474" cy="2328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关系计算</a:t>
            </a:r>
            <a:endParaRPr lang="zh-CN" altLang="en-US" dirty="0"/>
          </a:p>
        </p:txBody>
      </p:sp>
      <p:sp>
        <p:nvSpPr>
          <p:cNvPr id="3" name="内容占位符 2"/>
          <p:cNvSpPr>
            <a:spLocks noGrp="1"/>
          </p:cNvSpPr>
          <p:nvPr>
            <p:ph idx="1"/>
          </p:nvPr>
        </p:nvSpPr>
        <p:spPr>
          <a:xfrm>
            <a:off x="611560" y="1340768"/>
            <a:ext cx="7920880" cy="4320480"/>
          </a:xfrm>
        </p:spPr>
        <p:txBody>
          <a:bodyPr>
            <a:noAutofit/>
          </a:bodyPr>
          <a:lstStyle/>
          <a:p>
            <a:pPr>
              <a:lnSpc>
                <a:spcPct val="200000"/>
              </a:lnSpc>
            </a:pPr>
            <a:r>
              <a:rPr lang="zh-CN" altLang="en-US" sz="2000" b="1" smtClean="0">
                <a:latin typeface="+mn-ea"/>
              </a:rPr>
              <a:t>相似度</a:t>
            </a:r>
            <a:endParaRPr lang="en-US" altLang="zh-CN" sz="2000" b="1" smtClean="0">
              <a:latin typeface="+mn-ea"/>
            </a:endParaRPr>
          </a:p>
          <a:p>
            <a:pPr lvl="0">
              <a:lnSpc>
                <a:spcPct val="200000"/>
              </a:lnSpc>
              <a:buFont typeface="Wingdings" pitchFamily="2" charset="2"/>
              <a:buChar char="ü"/>
            </a:pPr>
            <a:r>
              <a:rPr lang="en-US" altLang="zh-CN" sz="1600" smtClean="0">
                <a:solidFill>
                  <a:prstClr val="black"/>
                </a:solidFill>
              </a:rPr>
              <a:t>Cosine                                                      </a:t>
            </a: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r>
              <a:rPr lang="en-US" altLang="zh-CN" sz="1600" smtClean="0"/>
              <a:t>Pearson Correlation Coefficient</a:t>
            </a:r>
          </a:p>
          <a:p>
            <a:pPr lvl="0">
              <a:lnSpc>
                <a:spcPct val="200000"/>
              </a:lnSpc>
              <a:buFont typeface="Wingdings" pitchFamily="2" charset="2"/>
              <a:buChar char="ü"/>
            </a:pPr>
            <a:endParaRPr lang="en-US" altLang="zh-CN" sz="1600" smtClean="0">
              <a:solidFill>
                <a:prstClr val="black"/>
              </a:solidFill>
            </a:endParaRPr>
          </a:p>
          <a:p>
            <a:pPr lvl="0">
              <a:lnSpc>
                <a:spcPct val="200000"/>
              </a:lnSpc>
              <a:buFont typeface="Wingdings" pitchFamily="2" charset="2"/>
              <a:buChar char="ü"/>
            </a:pPr>
            <a:r>
              <a:rPr lang="en-US" altLang="zh-CN" sz="1600" smtClean="0">
                <a:solidFill>
                  <a:prstClr val="black"/>
                </a:solidFill>
              </a:rPr>
              <a:t>Jaccard</a:t>
            </a:r>
          </a:p>
          <a:p>
            <a:pPr lvl="0">
              <a:lnSpc>
                <a:spcPct val="200000"/>
              </a:lnSpc>
              <a:buFont typeface="Wingdings" pitchFamily="2" charset="2"/>
              <a:buChar char="ü"/>
            </a:pPr>
            <a:r>
              <a:rPr lang="en-US" altLang="zh-CN" sz="1600" smtClean="0"/>
              <a:t>Vector Space Similarity</a:t>
            </a:r>
            <a:endParaRPr lang="en-US" altLang="zh-CN" sz="1600" smtClean="0">
              <a:solidFill>
                <a:prstClr val="black"/>
              </a:solidFill>
            </a:endParaRPr>
          </a:p>
          <a:p>
            <a:pPr lvl="0">
              <a:lnSpc>
                <a:spcPct val="200000"/>
              </a:lnSpc>
              <a:buFont typeface="Wingdings" pitchFamily="2" charset="2"/>
              <a:buChar char="ü"/>
            </a:pPr>
            <a:endParaRPr lang="en-US" altLang="zh-CN" sz="1200" dirty="0" smtClean="0"/>
          </a:p>
          <a:p>
            <a:pPr>
              <a:lnSpc>
                <a:spcPct val="200000"/>
              </a:lnSpc>
            </a:pPr>
            <a:endParaRPr lang="en-US" altLang="zh-CN" sz="1600" b="1" dirty="0">
              <a:latin typeface="+mn-ea"/>
            </a:endParaRPr>
          </a:p>
        </p:txBody>
      </p:sp>
      <p:pic>
        <p:nvPicPr>
          <p:cNvPr id="2050" name="Picture 2"/>
          <p:cNvPicPr>
            <a:picLocks noChangeAspect="1" noChangeArrowheads="1"/>
          </p:cNvPicPr>
          <p:nvPr/>
        </p:nvPicPr>
        <p:blipFill>
          <a:blip r:embed="rId4" cstate="print"/>
          <a:srcRect/>
          <a:stretch>
            <a:fillRect/>
          </a:stretch>
        </p:blipFill>
        <p:spPr bwMode="auto">
          <a:xfrm>
            <a:off x="3783285" y="4725144"/>
            <a:ext cx="4029075" cy="1190625"/>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923928" y="2871589"/>
            <a:ext cx="5010150" cy="1133475"/>
          </a:xfrm>
          <a:prstGeom prst="rect">
            <a:avLst/>
          </a:prstGeom>
          <a:noFill/>
          <a:ln w="9525">
            <a:noFill/>
            <a:miter lim="800000"/>
            <a:headEnd/>
            <a:tailEnd/>
          </a:ln>
        </p:spPr>
      </p:pic>
      <p:graphicFrame>
        <p:nvGraphicFramePr>
          <p:cNvPr id="10244" name="Object 4"/>
          <p:cNvGraphicFramePr>
            <a:graphicFrameLocks noChangeAspect="1"/>
          </p:cNvGraphicFramePr>
          <p:nvPr/>
        </p:nvGraphicFramePr>
        <p:xfrm>
          <a:off x="3995936" y="4077072"/>
          <a:ext cx="1728192" cy="713818"/>
        </p:xfrm>
        <a:graphic>
          <a:graphicData uri="http://schemas.openxmlformats.org/presentationml/2006/ole">
            <p:oleObj spid="_x0000_s10244" name="公式" r:id="rId6" imgW="1168200" imgH="482400" progId="Equation.3">
              <p:embed/>
            </p:oleObj>
          </a:graphicData>
        </a:graphic>
      </p:graphicFrame>
      <p:graphicFrame>
        <p:nvGraphicFramePr>
          <p:cNvPr id="10245" name="Object 5"/>
          <p:cNvGraphicFramePr>
            <a:graphicFrameLocks noChangeAspect="1"/>
          </p:cNvGraphicFramePr>
          <p:nvPr/>
        </p:nvGraphicFramePr>
        <p:xfrm>
          <a:off x="3995936" y="1577294"/>
          <a:ext cx="2592288" cy="1314146"/>
        </p:xfrm>
        <a:graphic>
          <a:graphicData uri="http://schemas.openxmlformats.org/presentationml/2006/ole">
            <p:oleObj spid="_x0000_s10245" name="公式" r:id="rId7" imgW="1828800" imgH="927000" progId="Equation.3">
              <p:embed/>
            </p:oleObj>
          </a:graphicData>
        </a:graphic>
      </p:graphicFrame>
    </p:spTree>
    <p:extLst>
      <p:ext uri="{BB962C8B-B14F-4D97-AF65-F5344CB8AC3E}">
        <p14:creationId xmlns:p14="http://schemas.microsoft.com/office/powerpoint/2010/main" xmlns="" val="1844683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一淘广告数据">
      <a:dk1>
        <a:sysClr val="windowText" lastClr="000000"/>
      </a:dk1>
      <a:lt1>
        <a:sysClr val="window" lastClr="FFFFFF"/>
      </a:lt1>
      <a:dk2>
        <a:srgbClr val="313C55"/>
      </a:dk2>
      <a:lt2>
        <a:srgbClr val="EEECE1"/>
      </a:lt2>
      <a:accent1>
        <a:srgbClr val="458AE6"/>
      </a:accent1>
      <a:accent2>
        <a:srgbClr val="39BCC0"/>
      </a:accent2>
      <a:accent3>
        <a:srgbClr val="94CC5C"/>
      </a:accent3>
      <a:accent4>
        <a:srgbClr val="E6B522"/>
      </a:accent4>
      <a:accent5>
        <a:srgbClr val="B0704A"/>
      </a:accent5>
      <a:accent6>
        <a:srgbClr val="6280A1"/>
      </a:accent6>
      <a:hlink>
        <a:srgbClr val="458AE6"/>
      </a:hlink>
      <a:folHlink>
        <a:srgbClr val="E6B522"/>
      </a:folHlink>
    </a:clrScheme>
    <a:fontScheme name="jingjing">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31727</TotalTime>
  <Words>1061</Words>
  <Application>Microsoft Office PowerPoint</Application>
  <PresentationFormat>全屏显示(4:3)</PresentationFormat>
  <Paragraphs>246</Paragraphs>
  <Slides>17</Slides>
  <Notes>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0" baseType="lpstr">
      <vt:lpstr>Office 主题</vt:lpstr>
      <vt:lpstr>公式</vt:lpstr>
      <vt:lpstr>Equation</vt:lpstr>
      <vt:lpstr>一淘搜索算法----三桐 santong.oww@taobao.com 2013-7-13   </vt:lpstr>
      <vt:lpstr>目录</vt:lpstr>
      <vt:lpstr>概述</vt:lpstr>
      <vt:lpstr>概述</vt:lpstr>
      <vt:lpstr>概述</vt:lpstr>
      <vt:lpstr>概述</vt:lpstr>
      <vt:lpstr>关系计算</vt:lpstr>
      <vt:lpstr>关系计算</vt:lpstr>
      <vt:lpstr>关系计算</vt:lpstr>
      <vt:lpstr>关系计算</vt:lpstr>
      <vt:lpstr>关系计算</vt:lpstr>
      <vt:lpstr>关系计算</vt:lpstr>
      <vt:lpstr>关系计算</vt:lpstr>
      <vt:lpstr>关系计算</vt:lpstr>
      <vt:lpstr>关系计算</vt:lpstr>
      <vt:lpstr>系统</vt:lpstr>
      <vt:lpstr>应用实例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一淘商品搜索2011总结</dc:title>
  <dc:creator>静虚</dc:creator>
  <cp:lastModifiedBy>santong.oww</cp:lastModifiedBy>
  <cp:revision>866</cp:revision>
  <dcterms:modified xsi:type="dcterms:W3CDTF">2013-07-12T06:54:15Z</dcterms:modified>
</cp:coreProperties>
</file>