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258" r:id="rId3"/>
    <p:sldId id="268" r:id="rId4"/>
    <p:sldId id="264" r:id="rId5"/>
    <p:sldId id="267" r:id="rId6"/>
    <p:sldId id="320" r:id="rId7"/>
    <p:sldId id="273" r:id="rId8"/>
    <p:sldId id="307" r:id="rId9"/>
    <p:sldId id="271" r:id="rId10"/>
    <p:sldId id="259" r:id="rId11"/>
    <p:sldId id="308" r:id="rId12"/>
    <p:sldId id="321" r:id="rId13"/>
    <p:sldId id="256" r:id="rId14"/>
    <p:sldId id="317" r:id="rId15"/>
    <p:sldId id="294" r:id="rId16"/>
    <p:sldId id="319" r:id="rId17"/>
    <p:sldId id="295" r:id="rId18"/>
    <p:sldId id="296" r:id="rId19"/>
    <p:sldId id="297" r:id="rId20"/>
    <p:sldId id="298" r:id="rId21"/>
    <p:sldId id="299" r:id="rId22"/>
    <p:sldId id="300" r:id="rId23"/>
    <p:sldId id="310" r:id="rId24"/>
    <p:sldId id="292" r:id="rId25"/>
    <p:sldId id="312" r:id="rId26"/>
    <p:sldId id="313" r:id="rId27"/>
    <p:sldId id="315" r:id="rId28"/>
    <p:sldId id="301" r:id="rId29"/>
    <p:sldId id="302" r:id="rId30"/>
    <p:sldId id="304" r:id="rId31"/>
    <p:sldId id="305" r:id="rId32"/>
    <p:sldId id="316" r:id="rId33"/>
    <p:sldId id="287" r:id="rId34"/>
    <p:sldId id="288" r:id="rId35"/>
    <p:sldId id="322" r:id="rId36"/>
    <p:sldId id="284" r:id="rId37"/>
    <p:sldId id="290" r:id="rId38"/>
    <p:sldId id="311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E2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inimized">
    <p:restoredLeft sz="17206" autoAdjust="0"/>
    <p:restoredTop sz="34426" autoAdjust="0"/>
  </p:normalViewPr>
  <p:slideViewPr>
    <p:cSldViewPr>
      <p:cViewPr varScale="1">
        <p:scale>
          <a:sx n="21" d="100"/>
          <a:sy n="21" d="100"/>
        </p:scale>
        <p:origin x="-27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81D976-901F-41B6-BEB9-9F6B46F17CC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C99903F-336B-44CA-BE6F-574F732DD287}">
      <dgm:prSet phldrT="[文本]" custT="1"/>
      <dgm:spPr/>
      <dgm:t>
        <a:bodyPr/>
        <a:lstStyle/>
        <a:p>
          <a:r>
            <a:rPr lang="zh-CN" altLang="en-US" sz="2800" b="1" dirty="0" smtClean="0"/>
            <a:t>购物前</a:t>
          </a:r>
          <a:endParaRPr lang="zh-CN" altLang="en-US" sz="2800" b="1" dirty="0"/>
        </a:p>
      </dgm:t>
    </dgm:pt>
    <dgm:pt modelId="{E1649EEE-8CF4-4DA9-96E2-6E431A296394}" type="parTrans" cxnId="{6D1CF6C9-2155-43B5-8A3C-8A9F2FDDB029}">
      <dgm:prSet/>
      <dgm:spPr/>
      <dgm:t>
        <a:bodyPr/>
        <a:lstStyle/>
        <a:p>
          <a:endParaRPr lang="zh-CN" altLang="en-US" sz="2800" b="1"/>
        </a:p>
      </dgm:t>
    </dgm:pt>
    <dgm:pt modelId="{39328BA6-829F-45AF-906A-0770EAE83949}" type="sibTrans" cxnId="{6D1CF6C9-2155-43B5-8A3C-8A9F2FDDB029}">
      <dgm:prSet custT="1"/>
      <dgm:spPr/>
      <dgm:t>
        <a:bodyPr/>
        <a:lstStyle/>
        <a:p>
          <a:endParaRPr lang="zh-CN" altLang="en-US" sz="2800" b="1"/>
        </a:p>
      </dgm:t>
    </dgm:pt>
    <dgm:pt modelId="{A0F6F3E6-C23E-4054-80D5-7FDEB11327B8}">
      <dgm:prSet phldrT="[文本]" custT="1"/>
      <dgm:spPr/>
      <dgm:t>
        <a:bodyPr/>
        <a:lstStyle/>
        <a:p>
          <a:r>
            <a:rPr lang="zh-CN" altLang="en-US" sz="2800" b="1" dirty="0" smtClean="0"/>
            <a:t>购物中</a:t>
          </a:r>
          <a:endParaRPr lang="zh-CN" altLang="en-US" sz="2800" b="1" dirty="0"/>
        </a:p>
      </dgm:t>
    </dgm:pt>
    <dgm:pt modelId="{F31D5D7F-FB7C-484B-99D0-5DDF023B5F7E}" type="parTrans" cxnId="{978D3AAF-06FC-47A3-A724-7D456AA06E11}">
      <dgm:prSet/>
      <dgm:spPr/>
      <dgm:t>
        <a:bodyPr/>
        <a:lstStyle/>
        <a:p>
          <a:endParaRPr lang="zh-CN" altLang="en-US" sz="2800" b="1"/>
        </a:p>
      </dgm:t>
    </dgm:pt>
    <dgm:pt modelId="{11F03DFD-7510-48AC-B634-546DFDC12139}" type="sibTrans" cxnId="{978D3AAF-06FC-47A3-A724-7D456AA06E11}">
      <dgm:prSet custT="1"/>
      <dgm:spPr/>
      <dgm:t>
        <a:bodyPr/>
        <a:lstStyle/>
        <a:p>
          <a:endParaRPr lang="zh-CN" altLang="en-US" sz="2800" b="1"/>
        </a:p>
      </dgm:t>
    </dgm:pt>
    <dgm:pt modelId="{B15DE21F-6B3F-438D-BC16-D9EEACDB133B}">
      <dgm:prSet phldrT="[文本]" custT="1"/>
      <dgm:spPr/>
      <dgm:t>
        <a:bodyPr/>
        <a:lstStyle/>
        <a:p>
          <a:r>
            <a:rPr lang="zh-CN" altLang="en-US" sz="2800" b="1" dirty="0" smtClean="0"/>
            <a:t>购物后</a:t>
          </a:r>
          <a:endParaRPr lang="zh-CN" altLang="en-US" sz="2800" b="1" dirty="0"/>
        </a:p>
      </dgm:t>
    </dgm:pt>
    <dgm:pt modelId="{E05446DE-27D6-4D9E-847A-6DEC02896AE2}" type="parTrans" cxnId="{82E5B72C-FB79-49F5-8B2E-B580015A9CA0}">
      <dgm:prSet/>
      <dgm:spPr/>
      <dgm:t>
        <a:bodyPr/>
        <a:lstStyle/>
        <a:p>
          <a:endParaRPr lang="zh-CN" altLang="en-US" sz="2800" b="1"/>
        </a:p>
      </dgm:t>
    </dgm:pt>
    <dgm:pt modelId="{4BC5C632-0EFA-44AA-9D0B-FF3FFFC4C242}" type="sibTrans" cxnId="{82E5B72C-FB79-49F5-8B2E-B580015A9CA0}">
      <dgm:prSet/>
      <dgm:spPr/>
      <dgm:t>
        <a:bodyPr/>
        <a:lstStyle/>
        <a:p>
          <a:endParaRPr lang="zh-CN" altLang="en-US" sz="2800" b="1"/>
        </a:p>
      </dgm:t>
    </dgm:pt>
    <dgm:pt modelId="{E70E2B9D-5066-4E62-8C18-C26E354394F0}">
      <dgm:prSet phldrT="[文本]" custT="1"/>
      <dgm:spPr/>
      <dgm:t>
        <a:bodyPr/>
        <a:lstStyle/>
        <a:p>
          <a:r>
            <a:rPr lang="zh-CN" altLang="en-US" sz="2000" b="1" dirty="0" smtClean="0"/>
            <a:t>买什么</a:t>
          </a:r>
          <a:endParaRPr lang="zh-CN" altLang="en-US" sz="2000" b="1" dirty="0"/>
        </a:p>
      </dgm:t>
    </dgm:pt>
    <dgm:pt modelId="{21CC3397-2778-4721-8D8A-5FFC0017B5D4}" type="parTrans" cxnId="{21DC2A1A-C9EB-4E82-8BE2-74322CDB9977}">
      <dgm:prSet/>
      <dgm:spPr/>
      <dgm:t>
        <a:bodyPr/>
        <a:lstStyle/>
        <a:p>
          <a:endParaRPr lang="zh-CN" altLang="en-US" sz="2800" b="1"/>
        </a:p>
      </dgm:t>
    </dgm:pt>
    <dgm:pt modelId="{4E42F1A9-5E5E-484F-BB90-B35192946249}" type="sibTrans" cxnId="{21DC2A1A-C9EB-4E82-8BE2-74322CDB9977}">
      <dgm:prSet/>
      <dgm:spPr/>
      <dgm:t>
        <a:bodyPr/>
        <a:lstStyle/>
        <a:p>
          <a:endParaRPr lang="zh-CN" altLang="en-US" sz="2800" b="1"/>
        </a:p>
      </dgm:t>
    </dgm:pt>
    <dgm:pt modelId="{113BAB5C-8DD8-4961-8EE8-B36F5C34B9C9}">
      <dgm:prSet phldrT="[文本]" custT="1"/>
      <dgm:spPr/>
      <dgm:t>
        <a:bodyPr/>
        <a:lstStyle/>
        <a:p>
          <a:r>
            <a:rPr lang="zh-CN" altLang="en-US" sz="2000" b="1" dirty="0" smtClean="0"/>
            <a:t>去哪儿买</a:t>
          </a:r>
          <a:endParaRPr lang="zh-CN" altLang="en-US" sz="2000" b="1" dirty="0"/>
        </a:p>
      </dgm:t>
    </dgm:pt>
    <dgm:pt modelId="{E88B1221-2B86-4BA0-A23A-A0B91A1C7E3E}" type="parTrans" cxnId="{4324C3BC-5E5D-4768-A5A9-056E7F8244BC}">
      <dgm:prSet/>
      <dgm:spPr/>
      <dgm:t>
        <a:bodyPr/>
        <a:lstStyle/>
        <a:p>
          <a:endParaRPr lang="zh-CN" altLang="en-US" sz="2800" b="1"/>
        </a:p>
      </dgm:t>
    </dgm:pt>
    <dgm:pt modelId="{2479ADF9-0750-48BB-B23D-23186BC396EC}" type="sibTrans" cxnId="{4324C3BC-5E5D-4768-A5A9-056E7F8244BC}">
      <dgm:prSet/>
      <dgm:spPr/>
      <dgm:t>
        <a:bodyPr/>
        <a:lstStyle/>
        <a:p>
          <a:endParaRPr lang="zh-CN" altLang="en-US" sz="2800" b="1"/>
        </a:p>
      </dgm:t>
    </dgm:pt>
    <dgm:pt modelId="{8624C4E2-9435-4C31-9E63-AB9D51A912AE}" type="pres">
      <dgm:prSet presAssocID="{5681D976-901F-41B6-BEB9-9F6B46F17CC8}" presName="Name0" presStyleCnt="0">
        <dgm:presLayoutVars>
          <dgm:dir/>
          <dgm:resizeHandles val="exact"/>
        </dgm:presLayoutVars>
      </dgm:prSet>
      <dgm:spPr/>
    </dgm:pt>
    <dgm:pt modelId="{603B4D34-A217-4C10-94BF-18075843B734}" type="pres">
      <dgm:prSet presAssocID="{7C99903F-336B-44CA-BE6F-574F732DD28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CA57F6-1CDF-4191-B07D-E3CD20EE3EBA}" type="pres">
      <dgm:prSet presAssocID="{39328BA6-829F-45AF-906A-0770EAE83949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C14F5EA3-E2BA-4D3B-B6F9-DFB2F206A79A}" type="pres">
      <dgm:prSet presAssocID="{39328BA6-829F-45AF-906A-0770EAE83949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2738E9D-75C0-4973-BFB5-28A9B16309CD}" type="pres">
      <dgm:prSet presAssocID="{A0F6F3E6-C23E-4054-80D5-7FDEB11327B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A7FD54-F2FE-43CC-A9CD-73883C6FC228}" type="pres">
      <dgm:prSet presAssocID="{11F03DFD-7510-48AC-B634-546DFDC12139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3C6E8F21-F021-478D-A930-5C436CCA684D}" type="pres">
      <dgm:prSet presAssocID="{11F03DFD-7510-48AC-B634-546DFDC12139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67023190-755B-436F-ABC4-2BB9E53B4F67}" type="pres">
      <dgm:prSet presAssocID="{B15DE21F-6B3F-438D-BC16-D9EEACDB133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2E5B72C-FB79-49F5-8B2E-B580015A9CA0}" srcId="{5681D976-901F-41B6-BEB9-9F6B46F17CC8}" destId="{B15DE21F-6B3F-438D-BC16-D9EEACDB133B}" srcOrd="2" destOrd="0" parTransId="{E05446DE-27D6-4D9E-847A-6DEC02896AE2}" sibTransId="{4BC5C632-0EFA-44AA-9D0B-FF3FFFC4C242}"/>
    <dgm:cxn modelId="{884C40F1-C5B9-4A0B-93A4-F006AEA86812}" type="presOf" srcId="{E70E2B9D-5066-4E62-8C18-C26E354394F0}" destId="{603B4D34-A217-4C10-94BF-18075843B734}" srcOrd="0" destOrd="1" presId="urn:microsoft.com/office/officeart/2005/8/layout/process1"/>
    <dgm:cxn modelId="{4324C3BC-5E5D-4768-A5A9-056E7F8244BC}" srcId="{7C99903F-336B-44CA-BE6F-574F732DD287}" destId="{113BAB5C-8DD8-4961-8EE8-B36F5C34B9C9}" srcOrd="1" destOrd="0" parTransId="{E88B1221-2B86-4BA0-A23A-A0B91A1C7E3E}" sibTransId="{2479ADF9-0750-48BB-B23D-23186BC396EC}"/>
    <dgm:cxn modelId="{21DC2A1A-C9EB-4E82-8BE2-74322CDB9977}" srcId="{7C99903F-336B-44CA-BE6F-574F732DD287}" destId="{E70E2B9D-5066-4E62-8C18-C26E354394F0}" srcOrd="0" destOrd="0" parTransId="{21CC3397-2778-4721-8D8A-5FFC0017B5D4}" sibTransId="{4E42F1A9-5E5E-484F-BB90-B35192946249}"/>
    <dgm:cxn modelId="{978D3AAF-06FC-47A3-A724-7D456AA06E11}" srcId="{5681D976-901F-41B6-BEB9-9F6B46F17CC8}" destId="{A0F6F3E6-C23E-4054-80D5-7FDEB11327B8}" srcOrd="1" destOrd="0" parTransId="{F31D5D7F-FB7C-484B-99D0-5DDF023B5F7E}" sibTransId="{11F03DFD-7510-48AC-B634-546DFDC12139}"/>
    <dgm:cxn modelId="{63FFD780-D81F-4420-99D4-F34A1A9D85E3}" type="presOf" srcId="{7C99903F-336B-44CA-BE6F-574F732DD287}" destId="{603B4D34-A217-4C10-94BF-18075843B734}" srcOrd="0" destOrd="0" presId="urn:microsoft.com/office/officeart/2005/8/layout/process1"/>
    <dgm:cxn modelId="{87D7943F-59F5-40A4-B4EC-6E7D3430FB7C}" type="presOf" srcId="{39328BA6-829F-45AF-906A-0770EAE83949}" destId="{DFCA57F6-1CDF-4191-B07D-E3CD20EE3EBA}" srcOrd="0" destOrd="0" presId="urn:microsoft.com/office/officeart/2005/8/layout/process1"/>
    <dgm:cxn modelId="{2BF8FD1B-0E49-4D74-82DC-4AAB9AFF3B37}" type="presOf" srcId="{39328BA6-829F-45AF-906A-0770EAE83949}" destId="{C14F5EA3-E2BA-4D3B-B6F9-DFB2F206A79A}" srcOrd="1" destOrd="0" presId="urn:microsoft.com/office/officeart/2005/8/layout/process1"/>
    <dgm:cxn modelId="{6D1CF6C9-2155-43B5-8A3C-8A9F2FDDB029}" srcId="{5681D976-901F-41B6-BEB9-9F6B46F17CC8}" destId="{7C99903F-336B-44CA-BE6F-574F732DD287}" srcOrd="0" destOrd="0" parTransId="{E1649EEE-8CF4-4DA9-96E2-6E431A296394}" sibTransId="{39328BA6-829F-45AF-906A-0770EAE83949}"/>
    <dgm:cxn modelId="{656BBAD1-4C06-4722-A90E-C353A29543FE}" type="presOf" srcId="{B15DE21F-6B3F-438D-BC16-D9EEACDB133B}" destId="{67023190-755B-436F-ABC4-2BB9E53B4F67}" srcOrd="0" destOrd="0" presId="urn:microsoft.com/office/officeart/2005/8/layout/process1"/>
    <dgm:cxn modelId="{D3C88AFA-8CF9-42CC-8481-B4A1D0791D58}" type="presOf" srcId="{5681D976-901F-41B6-BEB9-9F6B46F17CC8}" destId="{8624C4E2-9435-4C31-9E63-AB9D51A912AE}" srcOrd="0" destOrd="0" presId="urn:microsoft.com/office/officeart/2005/8/layout/process1"/>
    <dgm:cxn modelId="{F7604DED-0B20-4FE3-8D17-24816B5F5E62}" type="presOf" srcId="{113BAB5C-8DD8-4961-8EE8-B36F5C34B9C9}" destId="{603B4D34-A217-4C10-94BF-18075843B734}" srcOrd="0" destOrd="2" presId="urn:microsoft.com/office/officeart/2005/8/layout/process1"/>
    <dgm:cxn modelId="{FA2B173C-3294-4ECC-B156-67F997D9699B}" type="presOf" srcId="{11F03DFD-7510-48AC-B634-546DFDC12139}" destId="{3C6E8F21-F021-478D-A930-5C436CCA684D}" srcOrd="1" destOrd="0" presId="urn:microsoft.com/office/officeart/2005/8/layout/process1"/>
    <dgm:cxn modelId="{6F77C188-B22E-4D8D-BC4F-886660BD264A}" type="presOf" srcId="{A0F6F3E6-C23E-4054-80D5-7FDEB11327B8}" destId="{52738E9D-75C0-4973-BFB5-28A9B16309CD}" srcOrd="0" destOrd="0" presId="urn:microsoft.com/office/officeart/2005/8/layout/process1"/>
    <dgm:cxn modelId="{81779C98-77BF-45D4-B400-FF959A4840DD}" type="presOf" srcId="{11F03DFD-7510-48AC-B634-546DFDC12139}" destId="{03A7FD54-F2FE-43CC-A9CD-73883C6FC228}" srcOrd="0" destOrd="0" presId="urn:microsoft.com/office/officeart/2005/8/layout/process1"/>
    <dgm:cxn modelId="{390193F8-11D4-4937-9D5D-475FFD3D6E90}" type="presParOf" srcId="{8624C4E2-9435-4C31-9E63-AB9D51A912AE}" destId="{603B4D34-A217-4C10-94BF-18075843B734}" srcOrd="0" destOrd="0" presId="urn:microsoft.com/office/officeart/2005/8/layout/process1"/>
    <dgm:cxn modelId="{B707257D-B81E-4C10-BC24-694372E6F6DB}" type="presParOf" srcId="{8624C4E2-9435-4C31-9E63-AB9D51A912AE}" destId="{DFCA57F6-1CDF-4191-B07D-E3CD20EE3EBA}" srcOrd="1" destOrd="0" presId="urn:microsoft.com/office/officeart/2005/8/layout/process1"/>
    <dgm:cxn modelId="{C8188D4A-625D-4C67-9A49-1D473FABB73B}" type="presParOf" srcId="{DFCA57F6-1CDF-4191-B07D-E3CD20EE3EBA}" destId="{C14F5EA3-E2BA-4D3B-B6F9-DFB2F206A79A}" srcOrd="0" destOrd="0" presId="urn:microsoft.com/office/officeart/2005/8/layout/process1"/>
    <dgm:cxn modelId="{A761E223-0646-4C08-B7CA-D26AAE98DAF9}" type="presParOf" srcId="{8624C4E2-9435-4C31-9E63-AB9D51A912AE}" destId="{52738E9D-75C0-4973-BFB5-28A9B16309CD}" srcOrd="2" destOrd="0" presId="urn:microsoft.com/office/officeart/2005/8/layout/process1"/>
    <dgm:cxn modelId="{D0C13F4E-4271-4C9C-A7E1-B9D2E2E768EF}" type="presParOf" srcId="{8624C4E2-9435-4C31-9E63-AB9D51A912AE}" destId="{03A7FD54-F2FE-43CC-A9CD-73883C6FC228}" srcOrd="3" destOrd="0" presId="urn:microsoft.com/office/officeart/2005/8/layout/process1"/>
    <dgm:cxn modelId="{CE3BF5A5-254F-4791-A124-D402CC1A0067}" type="presParOf" srcId="{03A7FD54-F2FE-43CC-A9CD-73883C6FC228}" destId="{3C6E8F21-F021-478D-A930-5C436CCA684D}" srcOrd="0" destOrd="0" presId="urn:microsoft.com/office/officeart/2005/8/layout/process1"/>
    <dgm:cxn modelId="{F82C239A-3678-42E1-9223-0C802D02C6D5}" type="presParOf" srcId="{8624C4E2-9435-4C31-9E63-AB9D51A912AE}" destId="{67023190-755B-436F-ABC4-2BB9E53B4F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3B4D34-A217-4C10-94BF-18075843B734}">
      <dsp:nvSpPr>
        <dsp:cNvPr id="0" name=""/>
        <dsp:cNvSpPr/>
      </dsp:nvSpPr>
      <dsp:spPr>
        <a:xfrm>
          <a:off x="7214" y="2004075"/>
          <a:ext cx="2156442" cy="15364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购物前</a:t>
          </a:r>
          <a:endParaRPr lang="zh-CN" altLang="en-US" sz="28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/>
            <a:t>买什么</a:t>
          </a:r>
          <a:endParaRPr lang="zh-CN" alt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b="1" kern="1200" dirty="0" smtClean="0"/>
            <a:t>去哪儿买</a:t>
          </a:r>
          <a:endParaRPr lang="zh-CN" altLang="en-US" sz="2000" b="1" kern="1200" dirty="0"/>
        </a:p>
      </dsp:txBody>
      <dsp:txXfrm>
        <a:off x="7214" y="2004075"/>
        <a:ext cx="2156442" cy="1536465"/>
      </dsp:txXfrm>
    </dsp:sp>
    <dsp:sp modelId="{DFCA57F6-1CDF-4191-B07D-E3CD20EE3EBA}">
      <dsp:nvSpPr>
        <dsp:cNvPr id="0" name=""/>
        <dsp:cNvSpPr/>
      </dsp:nvSpPr>
      <dsp:spPr>
        <a:xfrm>
          <a:off x="2379301" y="2504909"/>
          <a:ext cx="457165" cy="534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b="1" kern="1200"/>
        </a:p>
      </dsp:txBody>
      <dsp:txXfrm>
        <a:off x="2379301" y="2504909"/>
        <a:ext cx="457165" cy="534797"/>
      </dsp:txXfrm>
    </dsp:sp>
    <dsp:sp modelId="{52738E9D-75C0-4973-BFB5-28A9B16309CD}">
      <dsp:nvSpPr>
        <dsp:cNvPr id="0" name=""/>
        <dsp:cNvSpPr/>
      </dsp:nvSpPr>
      <dsp:spPr>
        <a:xfrm>
          <a:off x="3026234" y="2004075"/>
          <a:ext cx="2156442" cy="15364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购物中</a:t>
          </a:r>
          <a:endParaRPr lang="zh-CN" altLang="en-US" sz="2800" b="1" kern="1200" dirty="0"/>
        </a:p>
      </dsp:txBody>
      <dsp:txXfrm>
        <a:off x="3026234" y="2004075"/>
        <a:ext cx="2156442" cy="1536465"/>
      </dsp:txXfrm>
    </dsp:sp>
    <dsp:sp modelId="{03A7FD54-F2FE-43CC-A9CD-73883C6FC228}">
      <dsp:nvSpPr>
        <dsp:cNvPr id="0" name=""/>
        <dsp:cNvSpPr/>
      </dsp:nvSpPr>
      <dsp:spPr>
        <a:xfrm>
          <a:off x="5398321" y="2504909"/>
          <a:ext cx="457165" cy="5347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b="1" kern="1200"/>
        </a:p>
      </dsp:txBody>
      <dsp:txXfrm>
        <a:off x="5398321" y="2504909"/>
        <a:ext cx="457165" cy="534797"/>
      </dsp:txXfrm>
    </dsp:sp>
    <dsp:sp modelId="{67023190-755B-436F-ABC4-2BB9E53B4F67}">
      <dsp:nvSpPr>
        <dsp:cNvPr id="0" name=""/>
        <dsp:cNvSpPr/>
      </dsp:nvSpPr>
      <dsp:spPr>
        <a:xfrm>
          <a:off x="6045254" y="2004075"/>
          <a:ext cx="2156442" cy="15364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/>
            <a:t>购物后</a:t>
          </a:r>
          <a:endParaRPr lang="zh-CN" altLang="en-US" sz="2800" b="1" kern="1200" dirty="0"/>
        </a:p>
      </dsp:txBody>
      <dsp:txXfrm>
        <a:off x="6045254" y="2004075"/>
        <a:ext cx="2156442" cy="1536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04740-BAE2-4C35-9270-E919EFDFE289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B696-8644-4E7C-B0EB-AC11E6B7B0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7A66-7E33-4C32-90DF-E4A64A3A9896}" type="datetimeFigureOut">
              <a:rPr lang="zh-CN" altLang="en-US" smtClean="0"/>
              <a:pPr/>
              <a:t>2013/7/10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17B46-1475-4F8C-9B6B-27D1632F6E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CN" altLang="en-US" sz="2800" dirty="0" smtClean="0"/>
              <a:t>怎么找到</a:t>
            </a:r>
            <a:r>
              <a:rPr lang="en-US" altLang="zh-CN" sz="2800" dirty="0" smtClean="0"/>
              <a:t>query</a:t>
            </a:r>
            <a:r>
              <a:rPr lang="zh-CN" altLang="en-US" sz="2800" dirty="0" smtClean="0"/>
              <a:t>的相关知识呢？</a:t>
            </a:r>
            <a:endParaRPr lang="en-US" altLang="zh-CN" sz="2800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相关搜索是通过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Log</a:t>
            </a:r>
            <a:r>
              <a:rPr kumimoji="0" lang="zh-CN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来做的，但是我们并没有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zh-CN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知识的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log</a:t>
            </a:r>
            <a:r>
              <a:rPr kumimoji="0" lang="zh-CN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！</a:t>
            </a:r>
            <a:endParaRPr kumimoji="0" lang="en-US" altLang="zh-CN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、利用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的搜索日志</a:t>
            </a:r>
            <a:r>
              <a:rPr lang="en-US" altLang="zh-CN" sz="1200" b="0" dirty="0" err="1" smtClean="0">
                <a:latin typeface="微软雅黑" pitchFamily="34" charset="-122"/>
                <a:ea typeface="微软雅黑" pitchFamily="34" charset="-122"/>
              </a:rPr>
              <a:t>pv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排序，取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top query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作为词根；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也分词，目前选择只有一个词构成的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，同时利用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AliWS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的语义标签，只要产品类型、品牌词；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、知识库的知识（称为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，包括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title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）进行分词；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、对于每个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，选取与其相关的知识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，这里的相关判断标准是知识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title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中含有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这个词，这样就得到了每个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对应的知识点集合；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、训练过程是，针对每个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对应的知识点集合（语料集）训练一个</a:t>
            </a:r>
            <a:r>
              <a:rPr lang="en-US" altLang="zh-CN" sz="1200" b="0" dirty="0" err="1" smtClean="0">
                <a:latin typeface="微软雅黑" pitchFamily="34" charset="-122"/>
                <a:ea typeface="微软雅黑" pitchFamily="34" charset="-122"/>
              </a:rPr>
              <a:t>lda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模型；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、训练数据预处理是指，停用词去除、字符归一化、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title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词加权等，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title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词加权的意思是，认为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title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中的词比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content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中的重要，可以把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title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中的词在预料中重复几次；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LDA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训练，可以采用集团的</a:t>
            </a:r>
            <a:r>
              <a:rPr lang="en-US" altLang="zh-CN" sz="1200" b="0" dirty="0" err="1" smtClean="0">
                <a:latin typeface="微软雅黑" pitchFamily="34" charset="-122"/>
                <a:ea typeface="微软雅黑" pitchFamily="34" charset="-122"/>
              </a:rPr>
              <a:t>mpi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集群，但是由于我们这个应用的特点是语料集个数多，每个语料集不大，所以我们采用单机版本（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mallet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机器学习包），为了提高速度，我们放到</a:t>
            </a:r>
            <a:r>
              <a:rPr lang="en-US" altLang="zh-CN" sz="1200" b="0" dirty="0" err="1" smtClean="0">
                <a:latin typeface="微软雅黑" pitchFamily="34" charset="-122"/>
                <a:ea typeface="微软雅黑" pitchFamily="34" charset="-122"/>
              </a:rPr>
              <a:t>hadoop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上做并行；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LDA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训练完后，对于一个语料集，可以得到其中每个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的主题概率向量，即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主题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文档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，相对于向量空间模型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P(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词语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文档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，这个主题概率向量维度降低了并且描述能力提高了；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、对于每个语料集，利用</a:t>
            </a:r>
            <a:r>
              <a:rPr lang="en-US" altLang="zh-CN" sz="1200" b="0" dirty="0" err="1" smtClean="0">
                <a:latin typeface="微软雅黑" pitchFamily="34" charset="-122"/>
                <a:ea typeface="微软雅黑" pitchFamily="34" charset="-122"/>
              </a:rPr>
              <a:t>kmeans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进行聚类，聚类的目的是把语义上描述相同或相似内容的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doc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聚到一个簇内；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、聚类完成后，比如聚成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个簇，我们希望对这些簇做个排序，把质量高的簇排在前面，把质量低的簇排在后面，我们可以只取一部分簇处理，实际上聚类中，总会有个簇是个大杂烩，这样的簇对于我们来言，可以删掉；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、簇内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title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过滤，是把那些明显不适合作为相关知识的过滤掉，比如，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是“羽绒服”，如果有个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title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是“广州天河服装市场的羽绒服怎么样”，这个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title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太具体，不具有普遍意义，可以过滤掉；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、簇内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title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排序，因为我们对每个簇只挑选少数几个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title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出来使用，排序是挑选的依据；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、通过算法，可以为每个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提供相关知识的候选集合，最后再让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surfer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过一下，即可上线；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这里只考虑了一个全量流程，实际中还要考虑增量，因为</a:t>
            </a:r>
            <a:r>
              <a:rPr lang="en-US" altLang="zh-CN" sz="1200" b="0" dirty="0" smtClean="0">
                <a:latin typeface="微软雅黑" pitchFamily="34" charset="-122"/>
                <a:ea typeface="微软雅黑" pitchFamily="34" charset="-122"/>
              </a:rPr>
              <a:t>query</a:t>
            </a:r>
            <a:r>
              <a:rPr lang="zh-CN" altLang="en-US" sz="1200" b="0" dirty="0" smtClean="0">
                <a:latin typeface="微软雅黑" pitchFamily="34" charset="-122"/>
                <a:ea typeface="微软雅黑" pitchFamily="34" charset="-122"/>
              </a:rPr>
              <a:t>随时间会变化，知识库也会不断更新。</a:t>
            </a:r>
            <a:endParaRPr lang="en-US" altLang="zh-CN" sz="1200" b="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17B46-1475-4F8C-9B6B-27D1632F6EF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6936" y="18864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u9.com.cn/Health/50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angpai.taobao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abytree.com/" TargetMode="External"/><Relationship Id="rId4" Type="http://schemas.openxmlformats.org/officeDocument/2006/relationships/hyperlink" Target="http://baike.1688.com/doc/online/index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6304" y="2393593"/>
            <a:ext cx="6804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文本挖掘在电子商务场景中</a:t>
            </a:r>
            <a:endParaRPr lang="en-US" altLang="zh-CN" sz="4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应用、机遇和挑战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48264" y="4407495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千诀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孙健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1434215"/>
            <a:ext cx="6182085" cy="5091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1979712" y="307504"/>
            <a:ext cx="716428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3600" dirty="0" smtClean="0">
                <a:solidFill>
                  <a:srgbClr val="002060"/>
                </a:solidFill>
              </a:rPr>
              <a:t>针对用户点评信息的挖掘和应用</a:t>
            </a:r>
            <a:r>
              <a:rPr lang="en-US" altLang="zh-CN" sz="3600" dirty="0" smtClean="0">
                <a:solidFill>
                  <a:srgbClr val="002060"/>
                </a:solidFill>
              </a:rPr>
              <a:t>(4)</a:t>
            </a:r>
            <a:endParaRPr kumimoji="0" lang="zh-CN" altLang="en-US" sz="36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979712" y="307504"/>
            <a:ext cx="716428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3600" dirty="0" smtClean="0">
                <a:solidFill>
                  <a:srgbClr val="002060"/>
                </a:solidFill>
              </a:rPr>
              <a:t>针对用户点评信息的挖掘和应用</a:t>
            </a:r>
            <a:r>
              <a:rPr lang="en-US" altLang="zh-CN" sz="3600" dirty="0" smtClean="0">
                <a:solidFill>
                  <a:srgbClr val="002060"/>
                </a:solidFill>
              </a:rPr>
              <a:t>(5)</a:t>
            </a:r>
            <a:endParaRPr kumimoji="0" lang="zh-CN" altLang="en-US" sz="36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340768"/>
            <a:ext cx="8435280" cy="53029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CN" altLang="en-US" sz="2400" dirty="0" smtClean="0"/>
              <a:t>“</a:t>
            </a:r>
            <a:r>
              <a:rPr lang="zh-CN" altLang="en-US" sz="2400" b="1" dirty="0" smtClean="0"/>
              <a:t>外观不错，功能也挺多，就是玩游戏有点卡，触屏有时反应没那么快，不过这确实不是卖家能解决的问题～总体来说不错了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zh-CN" sz="2400" dirty="0" smtClean="0"/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zh-CN" sz="2400" dirty="0" smtClean="0"/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zh-CN" sz="2400" dirty="0" smtClean="0"/>
          </a:p>
          <a:p>
            <a:pPr marL="1200150" lvl="2" indent="-285750">
              <a:spcBef>
                <a:spcPct val="20000"/>
              </a:spcBef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内容占位符 7"/>
          <p:cNvSpPr txBox="1">
            <a:spLocks/>
          </p:cNvSpPr>
          <p:nvPr/>
        </p:nvSpPr>
        <p:spPr>
          <a:xfrm>
            <a:off x="1000100" y="2996952"/>
            <a:ext cx="3071834" cy="24288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外观，          不错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功能，              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游戏，              卡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反应， （没）快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总体，          不错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内容占位符 7"/>
          <p:cNvSpPr txBox="1">
            <a:spLocks/>
          </p:cNvSpPr>
          <p:nvPr/>
        </p:nvSpPr>
        <p:spPr>
          <a:xfrm>
            <a:off x="5072066" y="2996952"/>
            <a:ext cx="3071834" cy="24288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外观， 不错，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功能，     多，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游戏，     卡，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反应，      快，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总体，  不错，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1&gt;</a:t>
            </a: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236534" y="4221088"/>
            <a:ext cx="978408" cy="42862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340768"/>
            <a:ext cx="8229600" cy="532859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电子商务场景中的用户痛点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海量文本挖掘在电子商务场景中的应用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针对用户点评信息的挖掘和应用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购物知识搜索产品中的文本挖掘</a:t>
            </a:r>
            <a:endParaRPr lang="en-US" altLang="zh-CN" sz="2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构建电子商务知识词库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机遇和挑战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2339478" y="379512"/>
            <a:ext cx="597693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zh-CN" altLang="en-US" sz="36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提 纲</a:t>
            </a:r>
            <a:endParaRPr kumimoji="0" lang="zh-CN" altLang="en-US" sz="36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979712" y="307504"/>
            <a:ext cx="716428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3600" dirty="0" smtClean="0">
                <a:solidFill>
                  <a:srgbClr val="002060"/>
                </a:solidFill>
              </a:rPr>
              <a:t>购物知识搜索中的文本挖掘</a:t>
            </a:r>
            <a:endParaRPr kumimoji="0" lang="zh-CN" altLang="en-US" sz="36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196752"/>
            <a:ext cx="8435280" cy="55446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3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6456" y="1196752"/>
            <a:ext cx="76200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979712" y="307504"/>
            <a:ext cx="716428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3600" dirty="0" smtClean="0">
                <a:solidFill>
                  <a:srgbClr val="002060"/>
                </a:solidFill>
              </a:rPr>
              <a:t>购物知识搜索中的文本挖掘</a:t>
            </a:r>
            <a:endParaRPr kumimoji="0" lang="zh-CN" altLang="en-US" sz="36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196752"/>
            <a:ext cx="8435280" cy="55446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zh-CN" sz="3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6456" y="1196752"/>
            <a:ext cx="76200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000100" y="18864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rgbClr val="002060"/>
                </a:solidFill>
              </a:rPr>
              <a:t>购物知识搜索中的文本挖掘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9806" y="1268760"/>
            <a:ext cx="61817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右箭头 8"/>
          <p:cNvSpPr/>
          <p:nvPr/>
        </p:nvSpPr>
        <p:spPr>
          <a:xfrm rot="5400000">
            <a:off x="4351607" y="1947421"/>
            <a:ext cx="285752" cy="64294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0" name="内容占位符 7"/>
          <p:cNvSpPr txBox="1">
            <a:spLocks/>
          </p:cNvSpPr>
          <p:nvPr/>
        </p:nvSpPr>
        <p:spPr>
          <a:xfrm>
            <a:off x="958302" y="2483206"/>
            <a:ext cx="7358114" cy="928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羽绒服怎么洗涤    羽绒服怎么挑选     怎么防止羽绒服掉毛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羽绒服十大品牌    羽绒服能水洗吗    怎样去除羽绒服上的油污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041601"/>
            <a:ext cx="87630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内容占位符 2"/>
          <p:cNvSpPr txBox="1">
            <a:spLocks/>
          </p:cNvSpPr>
          <p:nvPr/>
        </p:nvSpPr>
        <p:spPr>
          <a:xfrm>
            <a:off x="107504" y="1196752"/>
            <a:ext cx="8964488" cy="2520280"/>
          </a:xfrm>
          <a:prstGeom prst="rect">
            <a:avLst/>
          </a:prstGeom>
          <a:ln w="635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07504" y="4005064"/>
            <a:ext cx="8964488" cy="2808312"/>
          </a:xfrm>
          <a:prstGeom prst="rect">
            <a:avLst/>
          </a:prstGeom>
          <a:ln w="635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000100" y="18864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zh-CN" altLang="en-US" sz="4400" dirty="0" smtClean="0">
                <a:solidFill>
                  <a:srgbClr val="002060"/>
                </a:solidFill>
              </a:rPr>
              <a:t>购物知识搜索中的文本挖掘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07504" y="1196752"/>
            <a:ext cx="8964488" cy="2520280"/>
          </a:xfrm>
          <a:prstGeom prst="rect">
            <a:avLst/>
          </a:prstGeom>
          <a:ln w="63500">
            <a:noFill/>
          </a:ln>
        </p:spPr>
        <p:txBody>
          <a:bodyPr>
            <a:norm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endParaRPr lang="en-US" altLang="zh-CN" sz="2800" dirty="0" smtClean="0"/>
          </a:p>
          <a:p>
            <a:pPr marL="742950" lvl="1" indent="-285750">
              <a:spcBef>
                <a:spcPct val="20000"/>
              </a:spcBef>
              <a:defRPr/>
            </a:pPr>
            <a:endParaRPr lang="en-US" altLang="zh-CN" sz="2800" dirty="0" smtClean="0"/>
          </a:p>
          <a:p>
            <a:pPr marL="742950" lvl="1" indent="-285750">
              <a:spcBef>
                <a:spcPct val="20000"/>
              </a:spcBef>
              <a:defRPr/>
            </a:pPr>
            <a:r>
              <a:rPr lang="zh-CN" altLang="en-US" sz="2800" dirty="0" smtClean="0"/>
              <a:t>购物知识搜索中的</a:t>
            </a:r>
            <a:r>
              <a:rPr lang="en-US" altLang="zh-CN" sz="2800" dirty="0" smtClean="0"/>
              <a:t>&lt;Query-</a:t>
            </a:r>
            <a:r>
              <a:rPr lang="zh-CN" altLang="en-US" sz="2800" dirty="0" smtClean="0"/>
              <a:t>问题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挖掘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07504" y="4005064"/>
            <a:ext cx="8964488" cy="2808312"/>
          </a:xfrm>
          <a:prstGeom prst="rect">
            <a:avLst/>
          </a:prstGeom>
          <a:ln w="63500">
            <a:noFill/>
          </a:ln>
        </p:spPr>
        <p:txBody>
          <a:bodyPr>
            <a:norm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endParaRPr lang="en-US" altLang="zh-CN" sz="2800" dirty="0" smtClean="0"/>
          </a:p>
          <a:p>
            <a:pPr marL="742950" lvl="1" indent="-285750">
              <a:spcBef>
                <a:spcPct val="20000"/>
              </a:spcBef>
              <a:defRPr/>
            </a:pPr>
            <a:r>
              <a:rPr lang="zh-CN" altLang="en-US" sz="2800" dirty="0" smtClean="0"/>
              <a:t>购物知识搜索中的</a:t>
            </a:r>
            <a:r>
              <a:rPr lang="en-US" altLang="zh-CN" sz="2800" dirty="0" smtClean="0"/>
              <a:t>&lt;</a:t>
            </a:r>
            <a:r>
              <a:rPr lang="zh-CN" altLang="en-US" sz="2800" dirty="0" smtClean="0"/>
              <a:t>问题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答案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挖掘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000100" y="188640"/>
            <a:ext cx="8229600" cy="11430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购物知识搜索中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query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相关知识挖掘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340768"/>
            <a:ext cx="8435280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CN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这个问题抽象</a:t>
            </a:r>
            <a:r>
              <a:rPr lang="zh-CN" altLang="en-US" sz="2800" dirty="0" smtClean="0">
                <a:sym typeface="Wingdings" pitchFamily="2" charset="2"/>
              </a:rPr>
              <a:t>为</a:t>
            </a:r>
            <a:endParaRPr lang="en-US" altLang="zh-CN" sz="2800" dirty="0" smtClean="0">
              <a:sym typeface="Wingdings" pitchFamily="2" charset="2"/>
            </a:endParaRP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400" dirty="0" smtClean="0">
                <a:sym typeface="Wingdings" pitchFamily="2" charset="2"/>
              </a:rPr>
              <a:t>由一个</a:t>
            </a:r>
            <a:r>
              <a:rPr lang="en-US" altLang="zh-CN" sz="2400" dirty="0" smtClean="0">
                <a:sym typeface="Wingdings" pitchFamily="2" charset="2"/>
              </a:rPr>
              <a:t>query</a:t>
            </a:r>
            <a:r>
              <a:rPr lang="zh-CN" altLang="en-US" sz="2400" dirty="0" smtClean="0">
                <a:sym typeface="Wingdings" pitchFamily="2" charset="2"/>
              </a:rPr>
              <a:t>给出几个相关知识</a:t>
            </a:r>
            <a:endParaRPr lang="en-US" altLang="zh-CN" sz="2400" dirty="0" smtClean="0">
              <a:sym typeface="Wingdings" pitchFamily="2" charset="2"/>
            </a:endParaRP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zh-CN" sz="2400" dirty="0" smtClean="0">
              <a:sym typeface="Wingdings" pitchFamily="2" charset="2"/>
            </a:endParaRP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400" dirty="0" smtClean="0">
                <a:sym typeface="Wingdings" pitchFamily="2" charset="2"/>
              </a:rPr>
              <a:t>这几个相关知识的语义互相独立</a:t>
            </a:r>
            <a:endParaRPr lang="en-US" altLang="zh-CN" sz="2400" dirty="0" smtClean="0">
              <a:sym typeface="Wingdings" pitchFamily="2" charset="2"/>
            </a:endParaRP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US" altLang="zh-CN" sz="28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000100" y="188640"/>
            <a:ext cx="8229600" cy="11430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购物知识搜索中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query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相关知识挖掘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23528" y="1340768"/>
            <a:ext cx="8568952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noProof="0" dirty="0" smtClean="0"/>
              <a:t>挖掘方法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CN" altLang="en-US" sz="2800" dirty="0" smtClean="0">
                <a:sym typeface="Wingdings" pitchFamily="2" charset="2"/>
              </a:rPr>
              <a:t>把知识聚成几类，每类里面挑选最优的知识条目展现</a:t>
            </a:r>
            <a:endParaRPr lang="en-US" altLang="zh-CN" sz="2800" dirty="0" smtClean="0">
              <a:sym typeface="Wingdings" pitchFamily="2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altLang="zh-CN" sz="2800" dirty="0" smtClean="0">
              <a:sym typeface="Wingdings" pitchFamily="2" charset="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ym typeface="Wingdings" pitchFamily="2" charset="2"/>
              </a:rPr>
              <a:t>知识聚类</a:t>
            </a:r>
            <a:endParaRPr lang="en-US" altLang="zh-CN" sz="3200" dirty="0" smtClean="0">
              <a:sym typeface="Wingdings" pitchFamily="2" charset="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800" dirty="0" smtClean="0">
                <a:sym typeface="Wingdings" pitchFamily="2" charset="2"/>
              </a:rPr>
              <a:t>传统的向量空间模型有两个问题：一是不能解决同义词或多义词问题，二是向量维度高，聚类效果不好；</a:t>
            </a:r>
            <a:endParaRPr lang="en-US" altLang="zh-CN" sz="2800" dirty="0" smtClean="0">
              <a:sym typeface="Wingdings" pitchFamily="2" charset="2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zh-CN" altLang="en-US" sz="2800" dirty="0" smtClean="0">
                <a:sym typeface="Wingdings" pitchFamily="2" charset="2"/>
              </a:rPr>
              <a:t>采用主题模型</a:t>
            </a:r>
            <a:r>
              <a:rPr lang="en-US" altLang="zh-CN" sz="2800" dirty="0" smtClean="0">
                <a:sym typeface="Wingdings" pitchFamily="2" charset="2"/>
              </a:rPr>
              <a:t>(topic model)</a:t>
            </a:r>
            <a:r>
              <a:rPr lang="zh-CN" altLang="en-US" sz="2800" dirty="0" smtClean="0">
                <a:sym typeface="Wingdings" pitchFamily="2" charset="2"/>
              </a:rPr>
              <a:t>，可以较好解决这两个问题</a:t>
            </a:r>
            <a:endParaRPr lang="en-US" altLang="zh-CN" sz="28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985870" y="188640"/>
            <a:ext cx="8229600" cy="11430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zh-CN" altLang="en-US" sz="4400" dirty="0" smtClean="0"/>
              <a:t>购物知识搜索中</a:t>
            </a:r>
            <a:r>
              <a:rPr lang="en-US" altLang="zh-CN" sz="4400" dirty="0" smtClean="0"/>
              <a:t>query</a:t>
            </a:r>
            <a:r>
              <a:rPr lang="zh-CN" altLang="en-US" sz="4400" dirty="0" smtClean="0"/>
              <a:t>相关知识挖掘</a:t>
            </a:r>
            <a:endParaRPr lang="zh-CN" altLang="en-US" sz="4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214422"/>
            <a:ext cx="7859761" cy="557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340768"/>
            <a:ext cx="8229600" cy="532859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电子商务场景中的用户痛点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海量文本挖掘在电子商务场景中的应用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针对用户点评信息的挖掘和应用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购物知识搜索产品中的文本挖掘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构建电子商务知识词库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机遇和挑战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2339478" y="379512"/>
            <a:ext cx="597693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zh-CN" altLang="en-US" sz="36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提 纲</a:t>
            </a:r>
            <a:endParaRPr kumimoji="0" lang="zh-CN" altLang="en-US" sz="36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000100" y="188640"/>
            <a:ext cx="8229600" cy="11430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购物知识搜索中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query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相关知识挖掘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340768"/>
            <a:ext cx="8435280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dirty="0" smtClean="0">
                <a:sym typeface="Wingdings" pitchFamily="2" charset="2"/>
              </a:rPr>
              <a:t>query</a:t>
            </a:r>
            <a:r>
              <a:rPr lang="zh-CN" altLang="en-US" sz="3200" dirty="0" smtClean="0">
                <a:sym typeface="Wingdings" pitchFamily="2" charset="2"/>
              </a:rPr>
              <a:t>“羽绒服”及所有与其相关的知识点（这里只显示</a:t>
            </a:r>
            <a:r>
              <a:rPr lang="en-US" altLang="zh-CN" sz="3200" dirty="0" smtClean="0">
                <a:sym typeface="Wingdings" pitchFamily="2" charset="2"/>
              </a:rPr>
              <a:t>title</a:t>
            </a:r>
            <a:r>
              <a:rPr lang="zh-CN" altLang="en-US" sz="3200" dirty="0" smtClean="0">
                <a:sym typeface="Wingdings" pitchFamily="2" charset="2"/>
              </a:rPr>
              <a:t>，共</a:t>
            </a:r>
            <a:r>
              <a:rPr lang="en-US" altLang="zh-CN" sz="3200" dirty="0" smtClean="0">
                <a:sym typeface="Wingdings" pitchFamily="2" charset="2"/>
              </a:rPr>
              <a:t>19200</a:t>
            </a:r>
            <a:r>
              <a:rPr lang="zh-CN" altLang="en-US" sz="3200" dirty="0" smtClean="0">
                <a:sym typeface="Wingdings" pitchFamily="2" charset="2"/>
              </a:rPr>
              <a:t>条知识点）</a:t>
            </a:r>
            <a:endParaRPr lang="en-US" altLang="zh-CN" sz="2800" dirty="0" smtClean="0"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06" y="4110343"/>
            <a:ext cx="12144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羽绒服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1571604" y="4214818"/>
            <a:ext cx="500066" cy="2857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2432297"/>
            <a:ext cx="6286544" cy="442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000100" y="188640"/>
            <a:ext cx="8229600" cy="11430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购物知识搜索中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query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相关知识挖掘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340768"/>
            <a:ext cx="8435280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>
                <a:sym typeface="Wingdings" pitchFamily="2" charset="2"/>
              </a:rPr>
              <a:t>知识点的主题概率向量</a:t>
            </a:r>
            <a:r>
              <a:rPr lang="en-US" altLang="zh-CN" sz="3200" dirty="0" smtClean="0">
                <a:sym typeface="Wingdings" pitchFamily="2" charset="2"/>
              </a:rPr>
              <a:t>P(</a:t>
            </a:r>
            <a:r>
              <a:rPr lang="en-US" altLang="zh-CN" sz="3200" dirty="0" err="1" smtClean="0">
                <a:sym typeface="Wingdings" pitchFamily="2" charset="2"/>
              </a:rPr>
              <a:t>topic|doc</a:t>
            </a:r>
            <a:r>
              <a:rPr lang="en-US" altLang="zh-CN" sz="3200" dirty="0" smtClean="0">
                <a:sym typeface="Wingdings" pitchFamily="2" charset="2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sym typeface="Wingdings" pitchFamily="2" charset="2"/>
              </a:rPr>
              <a:t>比如“羽绒服坏了一个小眼</a:t>
            </a:r>
            <a:r>
              <a:rPr lang="en-US" altLang="zh-CN" sz="2800" dirty="0" smtClean="0">
                <a:sym typeface="Wingdings" pitchFamily="2" charset="2"/>
              </a:rPr>
              <a:t>,</a:t>
            </a:r>
            <a:r>
              <a:rPr lang="zh-CN" altLang="en-US" sz="2800" dirty="0" smtClean="0">
                <a:sym typeface="Wingdings" pitchFamily="2" charset="2"/>
              </a:rPr>
              <a:t>漏毛怎么办</a:t>
            </a:r>
            <a:r>
              <a:rPr lang="en-US" altLang="zh-CN" sz="2800" dirty="0" smtClean="0">
                <a:sym typeface="Wingdings" pitchFamily="2" charset="2"/>
              </a:rPr>
              <a:t>?</a:t>
            </a:r>
            <a:r>
              <a:rPr lang="zh-CN" altLang="en-US" sz="2800" dirty="0" smtClean="0">
                <a:sym typeface="Wingdings" pitchFamily="2" charset="2"/>
              </a:rPr>
              <a:t>”这个知识</a:t>
            </a:r>
            <a:r>
              <a:rPr lang="en-US" altLang="zh-CN" sz="2800" dirty="0" smtClean="0">
                <a:sym typeface="Wingdings" pitchFamily="2" charset="2"/>
              </a:rPr>
              <a:t>doc</a:t>
            </a:r>
            <a:r>
              <a:rPr lang="zh-CN" altLang="en-US" sz="2800" dirty="0" smtClean="0">
                <a:sym typeface="Wingdings" pitchFamily="2" charset="2"/>
              </a:rPr>
              <a:t>的</a:t>
            </a:r>
            <a:r>
              <a:rPr lang="en-US" altLang="zh-CN" sz="2800" dirty="0" smtClean="0">
                <a:sym typeface="Wingdings" pitchFamily="2" charset="2"/>
              </a:rPr>
              <a:t>topic</a:t>
            </a:r>
            <a:r>
              <a:rPr lang="zh-CN" altLang="en-US" sz="2800" dirty="0" smtClean="0">
                <a:sym typeface="Wingdings" pitchFamily="2" charset="2"/>
              </a:rPr>
              <a:t>向量如下（</a:t>
            </a:r>
            <a:r>
              <a:rPr lang="en-US" altLang="zh-CN" sz="2800" dirty="0" smtClean="0">
                <a:sym typeface="Wingdings" pitchFamily="2" charset="2"/>
              </a:rPr>
              <a:t>80</a:t>
            </a:r>
            <a:r>
              <a:rPr lang="zh-CN" altLang="en-US" sz="2800" dirty="0" smtClean="0">
                <a:sym typeface="Wingdings" pitchFamily="2" charset="2"/>
              </a:rPr>
              <a:t>个</a:t>
            </a:r>
            <a:r>
              <a:rPr lang="en-US" altLang="zh-CN" sz="2800" dirty="0" smtClean="0">
                <a:sym typeface="Wingdings" pitchFamily="2" charset="2"/>
              </a:rPr>
              <a:t>topic</a:t>
            </a:r>
            <a:r>
              <a:rPr lang="zh-CN" altLang="en-US" sz="2800" dirty="0" smtClean="0">
                <a:sym typeface="Wingdings" pitchFamily="2" charset="2"/>
              </a:rPr>
              <a:t>）</a:t>
            </a:r>
            <a:endParaRPr lang="en-US" altLang="zh-CN" sz="2800" dirty="0" smtClean="0">
              <a:sym typeface="Wingdings" pitchFamily="2" charset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69" y="2886098"/>
            <a:ext cx="892492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000100" y="188640"/>
            <a:ext cx="8229600" cy="11430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购物知识搜索中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query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相关知识挖掘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340768"/>
            <a:ext cx="8435280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dirty="0" err="1" smtClean="0">
                <a:sym typeface="Wingdings" pitchFamily="2" charset="2"/>
              </a:rPr>
              <a:t>Kmeans</a:t>
            </a:r>
            <a:r>
              <a:rPr lang="zh-CN" altLang="en-US" sz="3200" dirty="0" smtClean="0">
                <a:sym typeface="Wingdings" pitchFamily="2" charset="2"/>
              </a:rPr>
              <a:t>聚类后的簇示例</a:t>
            </a:r>
            <a:endParaRPr lang="en-US" altLang="zh-CN" sz="3200" dirty="0" smtClean="0">
              <a:sym typeface="Wingdings" pitchFamily="2" charset="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800" dirty="0" smtClean="0">
                <a:sym typeface="Wingdings" pitchFamily="2" charset="2"/>
              </a:rPr>
              <a:t>从中可以看到，簇以及簇内的</a:t>
            </a:r>
            <a:r>
              <a:rPr lang="en-US" altLang="zh-CN" sz="2800" dirty="0" smtClean="0">
                <a:sym typeface="Wingdings" pitchFamily="2" charset="2"/>
              </a:rPr>
              <a:t>title</a:t>
            </a:r>
            <a:r>
              <a:rPr lang="zh-CN" altLang="en-US" sz="2800" dirty="0" smtClean="0">
                <a:sym typeface="Wingdings" pitchFamily="2" charset="2"/>
              </a:rPr>
              <a:t>的质量都参差不齐，所以需要对簇以及簇内的</a:t>
            </a:r>
            <a:r>
              <a:rPr lang="en-US" altLang="zh-CN" sz="2800" dirty="0" smtClean="0">
                <a:sym typeface="Wingdings" pitchFamily="2" charset="2"/>
              </a:rPr>
              <a:t>title</a:t>
            </a:r>
            <a:r>
              <a:rPr lang="zh-CN" altLang="en-US" sz="2800" dirty="0" smtClean="0">
                <a:sym typeface="Wingdings" pitchFamily="2" charset="2"/>
              </a:rPr>
              <a:t>都进行排序，然后挑选。</a:t>
            </a:r>
            <a:endParaRPr lang="en-US" altLang="zh-CN" sz="2800" dirty="0" smtClean="0">
              <a:sym typeface="Wingdings" pitchFamily="2" charset="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7" y="3354316"/>
            <a:ext cx="7000923" cy="343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2976" y="3441651"/>
            <a:ext cx="4857784" cy="3273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000100" y="188640"/>
            <a:ext cx="8229600" cy="11430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购物知识搜索中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query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相关知识挖掘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340768"/>
            <a:ext cx="8435280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>
                <a:sym typeface="Wingdings" pitchFamily="2" charset="2"/>
              </a:rPr>
              <a:t>最后得到的相关知识结果</a:t>
            </a:r>
            <a:endParaRPr lang="en-US" altLang="zh-CN" sz="2800" dirty="0" smtClean="0"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232" y="4071942"/>
            <a:ext cx="12144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羽绒服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714744" y="4143380"/>
            <a:ext cx="500066" cy="2857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928802"/>
            <a:ext cx="2064929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518864" y="3140968"/>
            <a:ext cx="8229600" cy="11430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400" dirty="0" smtClean="0"/>
              <a:t>购物知识搜索中的</a:t>
            </a:r>
            <a:r>
              <a:rPr lang="en-US" altLang="zh-CN" sz="4400" dirty="0" smtClean="0"/>
              <a:t>&lt;</a:t>
            </a:r>
            <a:r>
              <a:rPr lang="zh-CN" altLang="en-US" sz="4400" dirty="0" smtClean="0"/>
              <a:t>问题</a:t>
            </a:r>
            <a:r>
              <a:rPr lang="en-US" altLang="zh-CN" sz="4400" dirty="0" smtClean="0"/>
              <a:t>-</a:t>
            </a:r>
            <a:r>
              <a:rPr lang="zh-CN" altLang="en-US" sz="4400" dirty="0" smtClean="0"/>
              <a:t>答案</a:t>
            </a:r>
            <a:r>
              <a:rPr lang="en-US" altLang="zh-CN" sz="4400" dirty="0" smtClean="0"/>
              <a:t>&gt;</a:t>
            </a:r>
            <a:r>
              <a:rPr lang="zh-CN" altLang="en-US" sz="4400" dirty="0" smtClean="0"/>
              <a:t>挖掘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310952" y="18864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淘宝详情页是很大的知识宝库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 descr="image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8037" y="1556792"/>
            <a:ext cx="71723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56792"/>
            <a:ext cx="88201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cid:image001.png@01CE66B7.BC1DA1F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98698" y="2132856"/>
            <a:ext cx="28384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7" descr="cid:image006.png@01CE66B7.BC1DA1F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2060848"/>
            <a:ext cx="73818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310952" y="19776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淘宝详情页是很大的知识宝库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8" y="1196752"/>
            <a:ext cx="78200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 txBox="1">
            <a:spLocks/>
          </p:cNvSpPr>
          <p:nvPr/>
        </p:nvSpPr>
        <p:spPr>
          <a:xfrm>
            <a:off x="961256" y="6381328"/>
            <a:ext cx="5482952" cy="324036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/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zh-CN" dirty="0" smtClean="0">
                <a:hlinkClick r:id="rId4"/>
              </a:rPr>
              <a:t>http://www.gu9.com.cn/Health/50.html</a:t>
            </a:r>
            <a:endParaRPr lang="en-US" altLang="zh-CN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043608" y="18864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1340768"/>
            <a:ext cx="8229600" cy="532859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/>
              <a:t>阿里内部各产品线具有大量的优质数据</a:t>
            </a:r>
            <a:endParaRPr lang="en-US" altLang="zh-CN" sz="28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/>
              <a:t>详情页</a:t>
            </a:r>
            <a:endParaRPr lang="en-US" altLang="zh-CN" sz="28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/>
              <a:t>淘宝帮派 </a:t>
            </a:r>
            <a:r>
              <a:rPr lang="en-US" altLang="zh-CN" sz="2800" dirty="0" smtClean="0">
                <a:hlinkClick r:id="rId3"/>
              </a:rPr>
              <a:t>bangpai.taobao.com</a:t>
            </a:r>
            <a:endParaRPr lang="en-US" altLang="zh-CN" sz="28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/>
              <a:t>生意经  </a:t>
            </a:r>
            <a:r>
              <a:rPr lang="en-US" altLang="zh-CN" sz="2800" dirty="0" smtClean="0">
                <a:hlinkClick r:id="rId4"/>
              </a:rPr>
              <a:t>baike.1688.com/doc/online/index.html</a:t>
            </a:r>
            <a:endParaRPr lang="en-US" altLang="zh-CN" sz="280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800" dirty="0" smtClean="0"/>
              <a:t>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noProof="0" dirty="0" smtClean="0"/>
              <a:t>外网垂直类网站</a:t>
            </a:r>
            <a:endParaRPr lang="en-US" altLang="zh-CN" sz="2800" noProof="0" dirty="0" smtClean="0"/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800" dirty="0" smtClean="0">
                <a:hlinkClick r:id="rId5"/>
              </a:rPr>
              <a:t>www.babytree.com</a:t>
            </a:r>
            <a:endParaRPr lang="en-US" altLang="zh-CN" sz="2800" dirty="0" smtClean="0"/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043608" y="18864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400" dirty="0" smtClean="0"/>
              <a:t>问答数据的全网获取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流程图: 多文档 3"/>
          <p:cNvSpPr/>
          <p:nvPr/>
        </p:nvSpPr>
        <p:spPr>
          <a:xfrm>
            <a:off x="611560" y="1772816"/>
            <a:ext cx="1296144" cy="936104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宝贝详情页数据</a:t>
            </a:r>
            <a:endParaRPr lang="zh-CN" altLang="en-US" sz="1600" dirty="0"/>
          </a:p>
        </p:txBody>
      </p:sp>
      <p:sp>
        <p:nvSpPr>
          <p:cNvPr id="5" name="流程图: 多文档 4"/>
          <p:cNvSpPr/>
          <p:nvPr/>
        </p:nvSpPr>
        <p:spPr>
          <a:xfrm>
            <a:off x="611560" y="3429000"/>
            <a:ext cx="1296144" cy="936104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生意经、</a:t>
            </a:r>
            <a:r>
              <a:rPr lang="en-US" altLang="zh-CN" sz="1600" dirty="0" smtClean="0"/>
              <a:t>CRM</a:t>
            </a:r>
            <a:r>
              <a:rPr lang="zh-CN" altLang="en-US" sz="1600" dirty="0" smtClean="0"/>
              <a:t>等</a:t>
            </a:r>
            <a:endParaRPr lang="zh-CN" altLang="en-US" sz="1600" dirty="0"/>
          </a:p>
        </p:txBody>
      </p:sp>
      <p:sp>
        <p:nvSpPr>
          <p:cNvPr id="6" name="流程图: 多文档 5"/>
          <p:cNvSpPr/>
          <p:nvPr/>
        </p:nvSpPr>
        <p:spPr>
          <a:xfrm>
            <a:off x="539552" y="5013176"/>
            <a:ext cx="1296144" cy="936104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资讯、</a:t>
            </a:r>
            <a:r>
              <a:rPr lang="en-US" altLang="zh-CN" sz="1600" dirty="0" smtClean="0"/>
              <a:t>BBS</a:t>
            </a:r>
            <a:r>
              <a:rPr lang="zh-CN" altLang="en-US" sz="1600" dirty="0" smtClean="0"/>
              <a:t>等内网数据</a:t>
            </a:r>
            <a:endParaRPr lang="zh-CN" altLang="en-US" sz="1600" dirty="0"/>
          </a:p>
        </p:txBody>
      </p:sp>
      <p:sp>
        <p:nvSpPr>
          <p:cNvPr id="9" name="流程图: 多文档 8"/>
          <p:cNvSpPr/>
          <p:nvPr/>
        </p:nvSpPr>
        <p:spPr>
          <a:xfrm>
            <a:off x="6876256" y="1772816"/>
            <a:ext cx="1296144" cy="936104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外部</a:t>
            </a:r>
            <a:r>
              <a:rPr lang="en-US" altLang="zh-CN" sz="1600" dirty="0" smtClean="0"/>
              <a:t>Q&amp;A</a:t>
            </a:r>
            <a:r>
              <a:rPr lang="zh-CN" altLang="en-US" sz="1600" dirty="0" smtClean="0"/>
              <a:t>专业网站</a:t>
            </a:r>
            <a:endParaRPr lang="zh-CN" altLang="en-US" sz="1600" dirty="0"/>
          </a:p>
        </p:txBody>
      </p:sp>
      <p:sp>
        <p:nvSpPr>
          <p:cNvPr id="10" name="流程图: 多文档 9"/>
          <p:cNvSpPr/>
          <p:nvPr/>
        </p:nvSpPr>
        <p:spPr>
          <a:xfrm>
            <a:off x="6876256" y="2924944"/>
            <a:ext cx="1296144" cy="936104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外部购物相关</a:t>
            </a:r>
            <a:r>
              <a:rPr lang="en-US" altLang="zh-CN" sz="1600" dirty="0" smtClean="0"/>
              <a:t>BBS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323528" y="1196752"/>
            <a:ext cx="1872208" cy="51125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/>
              <a:t>内网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588224" y="1196752"/>
            <a:ext cx="1872208" cy="51125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zh-CN" altLang="en-US" dirty="0" smtClean="0"/>
              <a:t>外网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131840" y="1196752"/>
            <a:ext cx="2448272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131840" y="2204864"/>
            <a:ext cx="2448272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单页面信息抽取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131840" y="3212976"/>
            <a:ext cx="2448272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多页面信息处理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3131840" y="5229200"/>
            <a:ext cx="2448272" cy="1152128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问答知识库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131840" y="4221088"/>
            <a:ext cx="2448272" cy="8640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人工干预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3" idx="2"/>
            <a:endCxn id="14" idx="0"/>
          </p:cNvCxnSpPr>
          <p:nvPr/>
        </p:nvCxnSpPr>
        <p:spPr>
          <a:xfrm>
            <a:off x="4355976" y="206084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2"/>
            <a:endCxn id="15" idx="0"/>
          </p:cNvCxnSpPr>
          <p:nvPr/>
        </p:nvCxnSpPr>
        <p:spPr>
          <a:xfrm>
            <a:off x="4355976" y="306896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2"/>
            <a:endCxn id="17" idx="0"/>
          </p:cNvCxnSpPr>
          <p:nvPr/>
        </p:nvCxnSpPr>
        <p:spPr>
          <a:xfrm>
            <a:off x="4355976" y="40770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2"/>
          </p:cNvCxnSpPr>
          <p:nvPr/>
        </p:nvCxnSpPr>
        <p:spPr>
          <a:xfrm>
            <a:off x="4355976" y="508518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1" idx="3"/>
            <a:endCxn id="13" idx="1"/>
          </p:cNvCxnSpPr>
          <p:nvPr/>
        </p:nvCxnSpPr>
        <p:spPr>
          <a:xfrm flipV="1">
            <a:off x="2195736" y="1628800"/>
            <a:ext cx="936104" cy="21242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2" idx="1"/>
            <a:endCxn id="13" idx="3"/>
          </p:cNvCxnSpPr>
          <p:nvPr/>
        </p:nvCxnSpPr>
        <p:spPr>
          <a:xfrm rot="10800000">
            <a:off x="5580112" y="1628800"/>
            <a:ext cx="1008112" cy="21242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流程图: 多文档 21"/>
          <p:cNvSpPr/>
          <p:nvPr/>
        </p:nvSpPr>
        <p:spPr>
          <a:xfrm>
            <a:off x="6876256" y="4149080"/>
            <a:ext cx="1296144" cy="936104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B2C</a:t>
            </a:r>
            <a:r>
              <a:rPr lang="zh-CN" altLang="en-US" sz="1600" dirty="0" smtClean="0"/>
              <a:t>网站购物问答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  <p:bldP spid="6" grpId="0" build="allAtOnce" animBg="1"/>
      <p:bldP spid="9" grpId="0" build="allAtOnce" animBg="1"/>
      <p:bldP spid="10" grpId="0" build="allAtOnce" animBg="1"/>
      <p:bldP spid="11" grpId="0" build="allAtOnce" animBg="1"/>
      <p:bldP spid="12" grpId="0" build="allAtOnce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339478" y="379512"/>
            <a:ext cx="597693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zh-CN" altLang="en-US" sz="36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购物链</a:t>
            </a:r>
            <a:endParaRPr kumimoji="0" lang="zh-CN" altLang="en-US" sz="36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539552" y="1052736"/>
          <a:ext cx="8208912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238944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基于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Wrapper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的问答知识抽取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流程图: 多文档 2"/>
          <p:cNvSpPr/>
          <p:nvPr/>
        </p:nvSpPr>
        <p:spPr>
          <a:xfrm>
            <a:off x="395536" y="1700808"/>
            <a:ext cx="1656184" cy="86409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抓取数据</a:t>
            </a:r>
            <a:endParaRPr lang="zh-CN" altLang="en-US" sz="1600" dirty="0"/>
          </a:p>
        </p:txBody>
      </p:sp>
      <p:sp>
        <p:nvSpPr>
          <p:cNvPr id="4" name="圆角矩形 3"/>
          <p:cNvSpPr/>
          <p:nvPr/>
        </p:nvSpPr>
        <p:spPr>
          <a:xfrm>
            <a:off x="395536" y="3068960"/>
            <a:ext cx="1728192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URL pattern</a:t>
            </a:r>
            <a:r>
              <a:rPr lang="zh-CN" altLang="en-US" sz="1600" dirty="0" smtClean="0"/>
              <a:t>过滤</a:t>
            </a:r>
            <a:endParaRPr lang="zh-CN" altLang="en-US" sz="1600" dirty="0"/>
          </a:p>
        </p:txBody>
      </p:sp>
      <p:sp>
        <p:nvSpPr>
          <p:cNvPr id="5" name="圆角矩形 4"/>
          <p:cNvSpPr/>
          <p:nvPr/>
        </p:nvSpPr>
        <p:spPr>
          <a:xfrm>
            <a:off x="395536" y="4221088"/>
            <a:ext cx="1728192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全文条件过滤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395536" y="5301208"/>
            <a:ext cx="1728192" cy="7200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建立抽取树</a:t>
            </a:r>
            <a:endParaRPr lang="en-US" altLang="zh-CN" sz="1600" dirty="0" smtClean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259632" y="263691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" idx="2"/>
            <a:endCxn id="5" idx="0"/>
          </p:cNvCxnSpPr>
          <p:nvPr/>
        </p:nvCxnSpPr>
        <p:spPr>
          <a:xfrm>
            <a:off x="1259632" y="371703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" idx="2"/>
            <a:endCxn id="6" idx="0"/>
          </p:cNvCxnSpPr>
          <p:nvPr/>
        </p:nvCxnSpPr>
        <p:spPr>
          <a:xfrm>
            <a:off x="1259632" y="486916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流程图: 预定义过程 65"/>
          <p:cNvSpPr/>
          <p:nvPr/>
        </p:nvSpPr>
        <p:spPr>
          <a:xfrm>
            <a:off x="7812360" y="5517232"/>
            <a:ext cx="1224136" cy="648072"/>
          </a:xfrm>
          <a:prstGeom prst="flowChartPredefined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结构化知识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3275856" y="2996952"/>
            <a:ext cx="1728192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定位关键区域</a:t>
            </a:r>
            <a:endParaRPr lang="en-US" altLang="zh-CN" sz="1600" dirty="0" smtClean="0"/>
          </a:p>
        </p:txBody>
      </p:sp>
      <p:grpSp>
        <p:nvGrpSpPr>
          <p:cNvPr id="7" name="组合 53"/>
          <p:cNvGrpSpPr/>
          <p:nvPr/>
        </p:nvGrpSpPr>
        <p:grpSpPr>
          <a:xfrm>
            <a:off x="2483768" y="5229200"/>
            <a:ext cx="3312368" cy="864096"/>
            <a:chOff x="3203848" y="1196752"/>
            <a:chExt cx="3312368" cy="864096"/>
          </a:xfrm>
          <a:noFill/>
        </p:grpSpPr>
        <p:sp>
          <p:nvSpPr>
            <p:cNvPr id="50" name="矩形 49"/>
            <p:cNvSpPr/>
            <p:nvPr/>
          </p:nvSpPr>
          <p:spPr>
            <a:xfrm>
              <a:off x="3275856" y="1556792"/>
              <a:ext cx="1008112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精确定位</a:t>
              </a:r>
              <a:endParaRPr lang="zh-CN" altLang="en-US" sz="1400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4355976" y="1556792"/>
              <a:ext cx="1008112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模糊定位</a:t>
              </a:r>
              <a:endParaRPr lang="zh-CN" altLang="en-US" sz="14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5436096" y="1556792"/>
              <a:ext cx="1008112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条件定位</a:t>
              </a:r>
              <a:endParaRPr lang="zh-CN" altLang="en-US" sz="14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3203848" y="1196752"/>
              <a:ext cx="3312368" cy="864096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sz="1600" dirty="0" err="1" smtClean="0"/>
                <a:t>Xpath</a:t>
              </a:r>
              <a:r>
                <a:rPr lang="zh-CN" altLang="en-US" sz="1600" dirty="0" smtClean="0"/>
                <a:t>解析定位器</a:t>
              </a:r>
              <a:endParaRPr lang="zh-CN" altLang="en-US" sz="1600" dirty="0"/>
            </a:p>
          </p:txBody>
        </p:sp>
      </p:grpSp>
      <p:sp>
        <p:nvSpPr>
          <p:cNvPr id="55" name="圆角矩形 54"/>
          <p:cNvSpPr/>
          <p:nvPr/>
        </p:nvSpPr>
        <p:spPr>
          <a:xfrm>
            <a:off x="6228184" y="1844824"/>
            <a:ext cx="1224136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获取字段值</a:t>
            </a:r>
            <a:endParaRPr lang="en-US" altLang="zh-CN" sz="1600" dirty="0" smtClean="0"/>
          </a:p>
        </p:txBody>
      </p:sp>
      <p:grpSp>
        <p:nvGrpSpPr>
          <p:cNvPr id="8" name="组合 63"/>
          <p:cNvGrpSpPr/>
          <p:nvPr/>
        </p:nvGrpSpPr>
        <p:grpSpPr>
          <a:xfrm>
            <a:off x="2483768" y="4077072"/>
            <a:ext cx="3312368" cy="864096"/>
            <a:chOff x="3203848" y="1196752"/>
            <a:chExt cx="3312368" cy="864096"/>
          </a:xfrm>
          <a:noFill/>
        </p:grpSpPr>
        <p:sp>
          <p:nvSpPr>
            <p:cNvPr id="65" name="矩形 64"/>
            <p:cNvSpPr/>
            <p:nvPr/>
          </p:nvSpPr>
          <p:spPr>
            <a:xfrm>
              <a:off x="3275856" y="1556792"/>
              <a:ext cx="1008112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类目</a:t>
              </a:r>
              <a:endParaRPr lang="zh-CN" altLang="en-US" sz="1400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355976" y="1556792"/>
              <a:ext cx="1008112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标签</a:t>
              </a:r>
              <a:endParaRPr lang="zh-CN" altLang="en-US" sz="1400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5436096" y="1556792"/>
              <a:ext cx="1008112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关键词</a:t>
              </a:r>
              <a:endParaRPr lang="zh-CN" altLang="en-US" sz="1400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3203848" y="1196752"/>
              <a:ext cx="3312368" cy="864096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600" dirty="0" smtClean="0"/>
                <a:t>区域条件过滤</a:t>
              </a:r>
              <a:endParaRPr lang="en-US" altLang="zh-CN" sz="1600" dirty="0" smtClean="0"/>
            </a:p>
          </p:txBody>
        </p:sp>
      </p:grpSp>
      <p:grpSp>
        <p:nvGrpSpPr>
          <p:cNvPr id="9" name="组合 71"/>
          <p:cNvGrpSpPr/>
          <p:nvPr/>
        </p:nvGrpSpPr>
        <p:grpSpPr>
          <a:xfrm>
            <a:off x="2483768" y="1772816"/>
            <a:ext cx="3312368" cy="864096"/>
            <a:chOff x="3203848" y="1196752"/>
            <a:chExt cx="3312368" cy="864096"/>
          </a:xfrm>
          <a:noFill/>
        </p:grpSpPr>
        <p:sp>
          <p:nvSpPr>
            <p:cNvPr id="73" name="矩形 72"/>
            <p:cNvSpPr/>
            <p:nvPr/>
          </p:nvSpPr>
          <p:spPr>
            <a:xfrm>
              <a:off x="3275856" y="1556792"/>
              <a:ext cx="1008112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问题</a:t>
              </a:r>
              <a:endParaRPr lang="zh-CN" altLang="en-US" sz="1400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4355976" y="1556792"/>
              <a:ext cx="1008112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回答</a:t>
              </a:r>
              <a:endParaRPr lang="zh-CN" altLang="en-US" sz="1400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5436096" y="1556792"/>
              <a:ext cx="1008112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其它信息</a:t>
              </a:r>
              <a:endParaRPr lang="zh-CN" altLang="en-US" sz="1400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3203848" y="1196752"/>
              <a:ext cx="3312368" cy="864096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600" dirty="0" smtClean="0"/>
                <a:t>字段定位</a:t>
              </a:r>
              <a:endParaRPr lang="en-US" altLang="zh-CN" sz="1600" dirty="0" smtClean="0"/>
            </a:p>
          </p:txBody>
        </p:sp>
      </p:grpSp>
      <p:sp>
        <p:nvSpPr>
          <p:cNvPr id="77" name="圆角矩形 76"/>
          <p:cNvSpPr/>
          <p:nvPr/>
        </p:nvSpPr>
        <p:spPr>
          <a:xfrm>
            <a:off x="6228184" y="2708920"/>
            <a:ext cx="1224136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过滤去噪</a:t>
            </a:r>
            <a:endParaRPr lang="en-US" altLang="zh-CN" sz="1600" dirty="0" smtClean="0"/>
          </a:p>
        </p:txBody>
      </p:sp>
      <p:sp>
        <p:nvSpPr>
          <p:cNvPr id="81" name="圆角矩形 80"/>
          <p:cNvSpPr/>
          <p:nvPr/>
        </p:nvSpPr>
        <p:spPr>
          <a:xfrm>
            <a:off x="6228184" y="4653136"/>
            <a:ext cx="1224136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单记录生成</a:t>
            </a:r>
            <a:endParaRPr lang="en-US" altLang="zh-CN" sz="1600" dirty="0" smtClean="0"/>
          </a:p>
        </p:txBody>
      </p:sp>
      <p:sp>
        <p:nvSpPr>
          <p:cNvPr id="82" name="圆角矩形 81"/>
          <p:cNvSpPr/>
          <p:nvPr/>
        </p:nvSpPr>
        <p:spPr>
          <a:xfrm>
            <a:off x="6228184" y="3645024"/>
            <a:ext cx="1224136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类目映射</a:t>
            </a:r>
            <a:endParaRPr lang="en-US" altLang="zh-CN" sz="1600" dirty="0" smtClean="0"/>
          </a:p>
        </p:txBody>
      </p:sp>
      <p:cxnSp>
        <p:nvCxnSpPr>
          <p:cNvPr id="83" name="直接箭头连接符 82"/>
          <p:cNvCxnSpPr>
            <a:stCxn id="6" idx="3"/>
            <a:endCxn id="53" idx="1"/>
          </p:cNvCxnSpPr>
          <p:nvPr/>
        </p:nvCxnSpPr>
        <p:spPr>
          <a:xfrm>
            <a:off x="2123728" y="566124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53" idx="0"/>
            <a:endCxn id="71" idx="2"/>
          </p:cNvCxnSpPr>
          <p:nvPr/>
        </p:nvCxnSpPr>
        <p:spPr>
          <a:xfrm flipV="1">
            <a:off x="4139952" y="494116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1" idx="0"/>
            <a:endCxn id="48" idx="2"/>
          </p:cNvCxnSpPr>
          <p:nvPr/>
        </p:nvCxnSpPr>
        <p:spPr>
          <a:xfrm flipV="1">
            <a:off x="4139952" y="364502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48" idx="0"/>
            <a:endCxn id="74" idx="2"/>
          </p:cNvCxnSpPr>
          <p:nvPr/>
        </p:nvCxnSpPr>
        <p:spPr>
          <a:xfrm flipV="1">
            <a:off x="4139952" y="256490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6" idx="3"/>
          </p:cNvCxnSpPr>
          <p:nvPr/>
        </p:nvCxnSpPr>
        <p:spPr>
          <a:xfrm>
            <a:off x="5796136" y="220486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55" idx="2"/>
            <a:endCxn id="77" idx="0"/>
          </p:cNvCxnSpPr>
          <p:nvPr/>
        </p:nvCxnSpPr>
        <p:spPr>
          <a:xfrm>
            <a:off x="6840252" y="249289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7" idx="2"/>
            <a:endCxn id="82" idx="0"/>
          </p:cNvCxnSpPr>
          <p:nvPr/>
        </p:nvCxnSpPr>
        <p:spPr>
          <a:xfrm>
            <a:off x="6840252" y="335699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82" idx="2"/>
            <a:endCxn id="81" idx="0"/>
          </p:cNvCxnSpPr>
          <p:nvPr/>
        </p:nvCxnSpPr>
        <p:spPr>
          <a:xfrm>
            <a:off x="6840252" y="429309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圆角矩形 115"/>
          <p:cNvSpPr/>
          <p:nvPr/>
        </p:nvSpPr>
        <p:spPr>
          <a:xfrm>
            <a:off x="6228184" y="5517232"/>
            <a:ext cx="1224136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合并去重</a:t>
            </a:r>
            <a:endParaRPr lang="en-US" altLang="zh-CN" sz="1600" dirty="0" smtClean="0"/>
          </a:p>
        </p:txBody>
      </p:sp>
      <p:cxnSp>
        <p:nvCxnSpPr>
          <p:cNvPr id="117" name="直接箭头连接符 116"/>
          <p:cNvCxnSpPr>
            <a:stCxn id="81" idx="2"/>
            <a:endCxn id="116" idx="0"/>
          </p:cNvCxnSpPr>
          <p:nvPr/>
        </p:nvCxnSpPr>
        <p:spPr>
          <a:xfrm>
            <a:off x="6840252" y="530120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6" idx="3"/>
            <a:endCxn id="66" idx="1"/>
          </p:cNvCxnSpPr>
          <p:nvPr/>
        </p:nvCxnSpPr>
        <p:spPr>
          <a:xfrm>
            <a:off x="7452320" y="5841268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66" grpId="0" animBg="1"/>
      <p:bldP spid="48" grpId="0" animBg="1"/>
      <p:bldP spid="55" grpId="0" animBg="1"/>
      <p:bldP spid="77" grpId="0" animBg="1"/>
      <p:bldP spid="81" grpId="0" animBg="1"/>
      <p:bldP spid="82" grpId="0" animBg="1"/>
      <p:bldP spid="1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238944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淘宝详情页问答知识抽取流程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流程图: 多文档 2"/>
          <p:cNvSpPr/>
          <p:nvPr/>
        </p:nvSpPr>
        <p:spPr>
          <a:xfrm>
            <a:off x="323528" y="1340768"/>
            <a:ext cx="1656184" cy="864096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原始数据</a:t>
            </a:r>
            <a:endParaRPr lang="zh-CN" altLang="en-US" sz="1600" dirty="0"/>
          </a:p>
        </p:txBody>
      </p:sp>
      <p:sp>
        <p:nvSpPr>
          <p:cNvPr id="4" name="圆角矩形 3"/>
          <p:cNvSpPr/>
          <p:nvPr/>
        </p:nvSpPr>
        <p:spPr>
          <a:xfrm>
            <a:off x="323528" y="2492896"/>
            <a:ext cx="1728192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解压缩</a:t>
            </a:r>
            <a:endParaRPr lang="zh-CN" altLang="en-US" sz="1600" dirty="0"/>
          </a:p>
        </p:txBody>
      </p:sp>
      <p:sp>
        <p:nvSpPr>
          <p:cNvPr id="5" name="圆角矩形 4"/>
          <p:cNvSpPr/>
          <p:nvPr/>
        </p:nvSpPr>
        <p:spPr>
          <a:xfrm>
            <a:off x="323528" y="3501008"/>
            <a:ext cx="1728192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抽取有格式字段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（类目、宝贝名）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323528" y="4509120"/>
            <a:ext cx="1728192" cy="64807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获取无格式详情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2771800" y="1772816"/>
            <a:ext cx="1224136" cy="792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建立抽取树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（结构化详情文本）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2771800" y="2708920"/>
            <a:ext cx="1224136" cy="792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抽取详情页中图片链接</a:t>
            </a:r>
            <a:endParaRPr lang="zh-CN" altLang="en-US" sz="1600" dirty="0"/>
          </a:p>
        </p:txBody>
      </p:sp>
      <p:cxnSp>
        <p:nvCxnSpPr>
          <p:cNvPr id="16" name="形状 15"/>
          <p:cNvCxnSpPr>
            <a:stCxn id="6" idx="3"/>
            <a:endCxn id="7" idx="1"/>
          </p:cNvCxnSpPr>
          <p:nvPr/>
        </p:nvCxnSpPr>
        <p:spPr>
          <a:xfrm flipV="1">
            <a:off x="2051720" y="2168860"/>
            <a:ext cx="720080" cy="26642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211960" y="1772816"/>
            <a:ext cx="1224136" cy="792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去噪（过滤肯定不是</a:t>
            </a:r>
            <a:r>
              <a:rPr lang="en-US" altLang="zh-CN" sz="1600" dirty="0" smtClean="0"/>
              <a:t>KV</a:t>
            </a:r>
            <a:r>
              <a:rPr lang="zh-CN" altLang="en-US" sz="1600" dirty="0" smtClean="0"/>
              <a:t>的分支）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5652120" y="1772816"/>
            <a:ext cx="1224136" cy="792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找</a:t>
            </a:r>
            <a:r>
              <a:rPr lang="en-US" altLang="zh-CN" sz="1400" dirty="0" smtClean="0"/>
              <a:t>Key</a:t>
            </a:r>
          </a:p>
          <a:p>
            <a:pPr algn="ctr"/>
            <a:r>
              <a:rPr lang="zh-CN" altLang="en-US" sz="1400" dirty="0" smtClean="0"/>
              <a:t>（文本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结构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属性</a:t>
            </a:r>
            <a:r>
              <a:rPr lang="en-US" altLang="zh-CN" sz="1400" dirty="0" smtClean="0"/>
              <a:t>+</a:t>
            </a:r>
            <a:r>
              <a:rPr lang="zh-CN" altLang="en-US" sz="1400" dirty="0" smtClean="0"/>
              <a:t>风格）</a:t>
            </a:r>
            <a:endParaRPr lang="zh-CN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7092280" y="1772816"/>
            <a:ext cx="1224136" cy="792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后续</a:t>
            </a:r>
            <a:r>
              <a:rPr lang="en-US" altLang="zh-CN" sz="1400" dirty="0" smtClean="0"/>
              <a:t>Value</a:t>
            </a:r>
            <a:r>
              <a:rPr lang="zh-CN" altLang="en-US" sz="1400" dirty="0" smtClean="0"/>
              <a:t>（完整性并反馈找</a:t>
            </a:r>
            <a:r>
              <a:rPr lang="en-US" altLang="zh-CN" sz="1400" dirty="0" smtClean="0"/>
              <a:t>Key</a:t>
            </a:r>
            <a:r>
              <a:rPr lang="zh-CN" altLang="en-US" sz="1400" dirty="0" smtClean="0"/>
              <a:t>）</a:t>
            </a:r>
            <a:endParaRPr lang="zh-CN" altLang="en-US" sz="1400" dirty="0"/>
          </a:p>
        </p:txBody>
      </p:sp>
      <p:sp>
        <p:nvSpPr>
          <p:cNvPr id="20" name="矩形 19"/>
          <p:cNvSpPr/>
          <p:nvPr/>
        </p:nvSpPr>
        <p:spPr>
          <a:xfrm>
            <a:off x="7092280" y="5373216"/>
            <a:ext cx="1224136" cy="792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黑白名单等后处理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4211960" y="2708920"/>
            <a:ext cx="1224136" cy="792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Dump</a:t>
            </a:r>
            <a:r>
              <a:rPr lang="zh-CN" altLang="en-US" sz="1600" dirty="0" smtClean="0"/>
              <a:t>图片</a:t>
            </a:r>
            <a:endParaRPr lang="zh-CN" altLang="en-US" sz="1600" dirty="0"/>
          </a:p>
        </p:txBody>
      </p:sp>
      <p:sp>
        <p:nvSpPr>
          <p:cNvPr id="22" name="矩形 21"/>
          <p:cNvSpPr/>
          <p:nvPr/>
        </p:nvSpPr>
        <p:spPr>
          <a:xfrm>
            <a:off x="5652120" y="2708920"/>
            <a:ext cx="1224136" cy="792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预处理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（过滤文字占比过低）</a:t>
            </a:r>
            <a:endParaRPr lang="zh-CN" altLang="en-US" sz="1600" dirty="0"/>
          </a:p>
        </p:txBody>
      </p:sp>
      <p:sp>
        <p:nvSpPr>
          <p:cNvPr id="23" name="矩形 22"/>
          <p:cNvSpPr/>
          <p:nvPr/>
        </p:nvSpPr>
        <p:spPr>
          <a:xfrm>
            <a:off x="7092280" y="2708920"/>
            <a:ext cx="1224136" cy="792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OCR</a:t>
            </a:r>
            <a:endParaRPr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5580112" y="5373216"/>
            <a:ext cx="1224136" cy="792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合并去重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3779912" y="5373216"/>
            <a:ext cx="1224136" cy="792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购物知识识别</a:t>
            </a:r>
            <a:endParaRPr lang="zh-CN" altLang="en-US" sz="1400" dirty="0"/>
          </a:p>
        </p:txBody>
      </p:sp>
      <p:cxnSp>
        <p:nvCxnSpPr>
          <p:cNvPr id="28" name="肘形连接符 27"/>
          <p:cNvCxnSpPr>
            <a:stCxn id="6" idx="3"/>
            <a:endCxn id="8" idx="1"/>
          </p:cNvCxnSpPr>
          <p:nvPr/>
        </p:nvCxnSpPr>
        <p:spPr>
          <a:xfrm flipV="1">
            <a:off x="2051720" y="3104964"/>
            <a:ext cx="720080" cy="17281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180470" y="2172140"/>
            <a:ext cx="7154" cy="320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4" idx="2"/>
            <a:endCxn id="5" idx="0"/>
          </p:cNvCxnSpPr>
          <p:nvPr/>
        </p:nvCxnSpPr>
        <p:spPr>
          <a:xfrm>
            <a:off x="1187624" y="314096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" idx="2"/>
            <a:endCxn id="6" idx="0"/>
          </p:cNvCxnSpPr>
          <p:nvPr/>
        </p:nvCxnSpPr>
        <p:spPr>
          <a:xfrm>
            <a:off x="1187624" y="41490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" idx="3"/>
            <a:endCxn id="17" idx="1"/>
          </p:cNvCxnSpPr>
          <p:nvPr/>
        </p:nvCxnSpPr>
        <p:spPr>
          <a:xfrm>
            <a:off x="3995936" y="216886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3"/>
            <a:endCxn id="18" idx="1"/>
          </p:cNvCxnSpPr>
          <p:nvPr/>
        </p:nvCxnSpPr>
        <p:spPr>
          <a:xfrm>
            <a:off x="5436096" y="216886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8" idx="3"/>
            <a:endCxn id="19" idx="1"/>
          </p:cNvCxnSpPr>
          <p:nvPr/>
        </p:nvCxnSpPr>
        <p:spPr>
          <a:xfrm>
            <a:off x="6876256" y="216886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8" idx="3"/>
            <a:endCxn id="21" idx="1"/>
          </p:cNvCxnSpPr>
          <p:nvPr/>
        </p:nvCxnSpPr>
        <p:spPr>
          <a:xfrm>
            <a:off x="3995936" y="310496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1" idx="3"/>
            <a:endCxn id="22" idx="1"/>
          </p:cNvCxnSpPr>
          <p:nvPr/>
        </p:nvCxnSpPr>
        <p:spPr>
          <a:xfrm>
            <a:off x="5436096" y="310496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2" idx="3"/>
            <a:endCxn id="23" idx="1"/>
          </p:cNvCxnSpPr>
          <p:nvPr/>
        </p:nvCxnSpPr>
        <p:spPr>
          <a:xfrm>
            <a:off x="6876256" y="310496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4" idx="1"/>
            <a:endCxn id="25" idx="3"/>
          </p:cNvCxnSpPr>
          <p:nvPr/>
        </p:nvCxnSpPr>
        <p:spPr>
          <a:xfrm flipH="1">
            <a:off x="5004048" y="576926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流程图: 预定义过程 65"/>
          <p:cNvSpPr/>
          <p:nvPr/>
        </p:nvSpPr>
        <p:spPr>
          <a:xfrm>
            <a:off x="467544" y="5445224"/>
            <a:ext cx="1584176" cy="684656"/>
          </a:xfrm>
          <a:prstGeom prst="flowChartPredefined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结构化知识</a:t>
            </a:r>
            <a:endParaRPr lang="zh-CN" altLang="en-US" dirty="0"/>
          </a:p>
        </p:txBody>
      </p:sp>
      <p:cxnSp>
        <p:nvCxnSpPr>
          <p:cNvPr id="68" name="肘形连接符 67"/>
          <p:cNvCxnSpPr>
            <a:stCxn id="19" idx="3"/>
            <a:endCxn id="20" idx="3"/>
          </p:cNvCxnSpPr>
          <p:nvPr/>
        </p:nvCxnSpPr>
        <p:spPr>
          <a:xfrm>
            <a:off x="8316416" y="2168860"/>
            <a:ext cx="12700" cy="36004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5" idx="1"/>
            <a:endCxn id="66" idx="1"/>
          </p:cNvCxnSpPr>
          <p:nvPr/>
        </p:nvCxnSpPr>
        <p:spPr>
          <a:xfrm rot="10800000" flipH="1" flipV="1">
            <a:off x="323528" y="3825044"/>
            <a:ext cx="144016" cy="1962508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123728" y="18448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文本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23728" y="278092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图像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195736" y="1556792"/>
            <a:ext cx="6264696" cy="21602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zh-CN" altLang="en-US" dirty="0"/>
          </a:p>
        </p:txBody>
      </p:sp>
      <p:cxnSp>
        <p:nvCxnSpPr>
          <p:cNvPr id="62" name="肘形连接符 61"/>
          <p:cNvCxnSpPr>
            <a:stCxn id="23" idx="3"/>
            <a:endCxn id="20" idx="3"/>
          </p:cNvCxnSpPr>
          <p:nvPr/>
        </p:nvCxnSpPr>
        <p:spPr>
          <a:xfrm>
            <a:off x="8316416" y="3104964"/>
            <a:ext cx="12700" cy="2664296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20" idx="1"/>
            <a:endCxn id="24" idx="3"/>
          </p:cNvCxnSpPr>
          <p:nvPr/>
        </p:nvCxnSpPr>
        <p:spPr>
          <a:xfrm flipH="1">
            <a:off x="6804248" y="5769260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>
            <a:off x="2123728" y="5733256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66" grpId="0" animBg="1"/>
      <p:bldP spid="79" grpId="0"/>
      <p:bldP spid="80" grpId="0"/>
      <p:bldP spid="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1043608" y="18864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400" dirty="0" smtClean="0"/>
              <a:t>挖掘到的数据量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539552" y="1484784"/>
          <a:ext cx="7920880" cy="475253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001643"/>
                <a:gridCol w="2338681"/>
                <a:gridCol w="2580556"/>
              </a:tblGrid>
              <a:tr h="6789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数据来源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/>
                        <a:t>URL</a:t>
                      </a:r>
                      <a:r>
                        <a:rPr lang="zh-CN" altLang="en-US" sz="2800" b="1" u="none" strike="noStrike" dirty="0"/>
                        <a:t>总数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1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有效数据量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678933"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67893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2800" b="0" i="0" u="none" strike="noStrike" kern="120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+mn-cs"/>
                        </a:rPr>
                        <a:t>宝贝详情页</a:t>
                      </a:r>
                      <a:endParaRPr lang="en-US" altLang="en-US" sz="2800" b="0" i="0" u="none" strike="noStrike" kern="1200" dirty="0">
                        <a:solidFill>
                          <a:srgbClr val="000000"/>
                        </a:solidFill>
                        <a:latin typeface="宋体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 smtClean="0"/>
                        <a:t>2</a:t>
                      </a:r>
                      <a:r>
                        <a:rPr lang="zh-CN" altLang="en-US" sz="2800" u="none" strike="noStrike" dirty="0" smtClean="0"/>
                        <a:t>亿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 smtClean="0"/>
                        <a:t>&gt;2000</a:t>
                      </a:r>
                      <a:r>
                        <a:rPr lang="zh-CN" altLang="en-US" sz="2800" u="none" strike="noStrike" dirty="0" smtClean="0"/>
                        <a:t>万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6789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生意经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3000</a:t>
                      </a:r>
                      <a:r>
                        <a:rPr lang="zh-CN" altLang="en-US" sz="2800" b="0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万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 smtClean="0"/>
                        <a:t>115</a:t>
                      </a:r>
                      <a:r>
                        <a:rPr lang="zh-CN" altLang="en-US" sz="2800" u="none" strike="noStrike" dirty="0" smtClean="0"/>
                        <a:t>万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678933">
                <a:tc>
                  <a:txBody>
                    <a:bodyPr/>
                    <a:lstStyle/>
                    <a:p>
                      <a:pPr algn="ctr" fontAlgn="ctr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6789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外网</a:t>
                      </a:r>
                      <a:r>
                        <a:rPr lang="en-US" altLang="zh-CN" sz="2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Q&amp;A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 smtClean="0"/>
                        <a:t>2000</a:t>
                      </a:r>
                      <a:r>
                        <a:rPr lang="zh-CN" altLang="en-US" sz="2800" u="none" strike="noStrike" dirty="0" smtClean="0"/>
                        <a:t>万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 smtClean="0"/>
                        <a:t>500</a:t>
                      </a:r>
                      <a:r>
                        <a:rPr lang="zh-CN" altLang="en-US" sz="2800" u="none" strike="noStrike" dirty="0" smtClean="0"/>
                        <a:t>万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</a:tr>
              <a:tr h="67893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外网</a:t>
                      </a:r>
                      <a:r>
                        <a:rPr lang="en-US" altLang="zh-CN" sz="28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BBS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r>
                        <a:rPr lang="zh-CN" altLang="en-US" sz="2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万</a:t>
                      </a:r>
                      <a:endParaRPr lang="en-US" altLang="zh-CN" sz="2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2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zh-CN" altLang="en-US" sz="28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万</a:t>
                      </a:r>
                      <a:endParaRPr lang="en-US" altLang="zh-CN" sz="28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691680" y="188640"/>
            <a:ext cx="7452320" cy="8191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电子商务知识词库建设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251520" y="1196752"/>
            <a:ext cx="8640960" cy="540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针对电子商务领域，</a:t>
            </a: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赋予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Term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语义信息，比如产品词、品牌、型号、颜色等</a:t>
            </a:r>
            <a:endParaRPr kumimoji="0" lang="en-US" altLang="zh-CN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建立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Term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之间的关系，比如手机</a:t>
            </a: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诺基亚品牌含有哪些型号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组合 159"/>
          <p:cNvGrpSpPr/>
          <p:nvPr/>
        </p:nvGrpSpPr>
        <p:grpSpPr>
          <a:xfrm>
            <a:off x="37071" y="3213522"/>
            <a:ext cx="9143441" cy="3167806"/>
            <a:chOff x="37071" y="2636912"/>
            <a:chExt cx="9143441" cy="3167806"/>
          </a:xfrm>
        </p:grpSpPr>
        <p:grpSp>
          <p:nvGrpSpPr>
            <p:cNvPr id="5" name="组合 80"/>
            <p:cNvGrpSpPr/>
            <p:nvPr/>
          </p:nvGrpSpPr>
          <p:grpSpPr>
            <a:xfrm>
              <a:off x="4014828" y="2636912"/>
              <a:ext cx="719956" cy="479970"/>
              <a:chOff x="3978036" y="1845096"/>
              <a:chExt cx="719956" cy="479970"/>
            </a:xfrm>
          </p:grpSpPr>
          <p:sp>
            <p:nvSpPr>
              <p:cNvPr id="82" name="圆角矩形 81"/>
              <p:cNvSpPr/>
              <p:nvPr/>
            </p:nvSpPr>
            <p:spPr>
              <a:xfrm>
                <a:off x="3978036" y="1845096"/>
                <a:ext cx="719956" cy="47997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3" name="圆角矩形 4"/>
              <p:cNvSpPr/>
              <p:nvPr/>
            </p:nvSpPr>
            <p:spPr>
              <a:xfrm>
                <a:off x="3992094" y="1859154"/>
                <a:ext cx="691840" cy="451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100" kern="1200" dirty="0" smtClean="0"/>
                  <a:t>电器</a:t>
                </a:r>
                <a:endParaRPr lang="zh-CN" altLang="en-US" sz="1100" kern="1200" dirty="0"/>
              </a:p>
            </p:txBody>
          </p:sp>
        </p:grpSp>
        <p:sp>
          <p:nvSpPr>
            <p:cNvPr id="6" name="直接连接符 5"/>
            <p:cNvSpPr/>
            <p:nvPr/>
          </p:nvSpPr>
          <p:spPr>
            <a:xfrm>
              <a:off x="865020" y="3116883"/>
              <a:ext cx="3509785" cy="1919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509785" y="0"/>
                  </a:moveTo>
                  <a:lnTo>
                    <a:pt x="3509785" y="95994"/>
                  </a:lnTo>
                  <a:lnTo>
                    <a:pt x="0" y="95994"/>
                  </a:lnTo>
                  <a:lnTo>
                    <a:pt x="0" y="19198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7" name="组合 82"/>
            <p:cNvGrpSpPr/>
            <p:nvPr/>
          </p:nvGrpSpPr>
          <p:grpSpPr>
            <a:xfrm>
              <a:off x="505042" y="3308871"/>
              <a:ext cx="719956" cy="479970"/>
              <a:chOff x="468250" y="2517055"/>
              <a:chExt cx="719956" cy="479970"/>
            </a:xfrm>
          </p:grpSpPr>
          <p:sp>
            <p:nvSpPr>
              <p:cNvPr id="80" name="圆角矩形 79"/>
              <p:cNvSpPr/>
              <p:nvPr/>
            </p:nvSpPr>
            <p:spPr>
              <a:xfrm>
                <a:off x="468250" y="2517055"/>
                <a:ext cx="719956" cy="47997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1" name="圆角矩形 7"/>
              <p:cNvSpPr/>
              <p:nvPr/>
            </p:nvSpPr>
            <p:spPr>
              <a:xfrm>
                <a:off x="482308" y="2531113"/>
                <a:ext cx="691840" cy="451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100" kern="1200" dirty="0" smtClean="0"/>
                  <a:t>家用电器</a:t>
                </a:r>
                <a:endParaRPr lang="zh-CN" altLang="en-US" sz="1100" kern="1200" dirty="0"/>
              </a:p>
            </p:txBody>
          </p:sp>
        </p:grpSp>
        <p:sp>
          <p:nvSpPr>
            <p:cNvPr id="8" name="直接连接符 8"/>
            <p:cNvSpPr/>
            <p:nvPr/>
          </p:nvSpPr>
          <p:spPr>
            <a:xfrm>
              <a:off x="397049" y="3788842"/>
              <a:ext cx="467971" cy="1919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971" y="0"/>
                  </a:moveTo>
                  <a:lnTo>
                    <a:pt x="467971" y="95994"/>
                  </a:lnTo>
                  <a:lnTo>
                    <a:pt x="0" y="95994"/>
                  </a:lnTo>
                  <a:lnTo>
                    <a:pt x="0" y="19198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9" name="组合 84"/>
            <p:cNvGrpSpPr/>
            <p:nvPr/>
          </p:nvGrpSpPr>
          <p:grpSpPr>
            <a:xfrm>
              <a:off x="37071" y="3980830"/>
              <a:ext cx="719956" cy="479970"/>
              <a:chOff x="279" y="3189014"/>
              <a:chExt cx="719956" cy="479970"/>
            </a:xfrm>
          </p:grpSpPr>
          <p:sp>
            <p:nvSpPr>
              <p:cNvPr id="78" name="圆角矩形 77"/>
              <p:cNvSpPr/>
              <p:nvPr/>
            </p:nvSpPr>
            <p:spPr>
              <a:xfrm>
                <a:off x="279" y="3189014"/>
                <a:ext cx="719956" cy="47997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9" name="圆角矩形 10"/>
              <p:cNvSpPr/>
              <p:nvPr/>
            </p:nvSpPr>
            <p:spPr>
              <a:xfrm>
                <a:off x="14337" y="3203072"/>
                <a:ext cx="691840" cy="451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100" kern="1200" dirty="0" smtClean="0"/>
                  <a:t>大家电</a:t>
                </a:r>
                <a:endParaRPr lang="zh-CN" altLang="en-US" sz="1100" kern="1200" dirty="0"/>
              </a:p>
            </p:txBody>
          </p:sp>
        </p:grpSp>
        <p:sp>
          <p:nvSpPr>
            <p:cNvPr id="10" name="直接连接符 11"/>
            <p:cNvSpPr/>
            <p:nvPr/>
          </p:nvSpPr>
          <p:spPr>
            <a:xfrm>
              <a:off x="865020" y="3788842"/>
              <a:ext cx="467971" cy="1919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5994"/>
                  </a:lnTo>
                  <a:lnTo>
                    <a:pt x="467971" y="95994"/>
                  </a:lnTo>
                  <a:lnTo>
                    <a:pt x="467971" y="19198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1" name="组合 86"/>
            <p:cNvGrpSpPr/>
            <p:nvPr/>
          </p:nvGrpSpPr>
          <p:grpSpPr>
            <a:xfrm>
              <a:off x="973013" y="3980830"/>
              <a:ext cx="719956" cy="479970"/>
              <a:chOff x="936221" y="3189014"/>
              <a:chExt cx="719956" cy="479970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936221" y="3189014"/>
                <a:ext cx="719956" cy="47997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7" name="圆角矩形 13"/>
              <p:cNvSpPr/>
              <p:nvPr/>
            </p:nvSpPr>
            <p:spPr>
              <a:xfrm>
                <a:off x="950279" y="3203072"/>
                <a:ext cx="691840" cy="451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100" kern="1200" dirty="0" smtClean="0"/>
                  <a:t>影音电器</a:t>
                </a:r>
                <a:endParaRPr lang="zh-CN" altLang="en-US" sz="1100" kern="1200" dirty="0"/>
              </a:p>
            </p:txBody>
          </p:sp>
        </p:grpSp>
        <p:sp>
          <p:nvSpPr>
            <p:cNvPr id="12" name="直接连接符 14"/>
            <p:cNvSpPr/>
            <p:nvPr/>
          </p:nvSpPr>
          <p:spPr>
            <a:xfrm>
              <a:off x="2268934" y="3116883"/>
              <a:ext cx="2105871" cy="1919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105871" y="0"/>
                  </a:moveTo>
                  <a:lnTo>
                    <a:pt x="2105871" y="95994"/>
                  </a:lnTo>
                  <a:lnTo>
                    <a:pt x="0" y="95994"/>
                  </a:lnTo>
                  <a:lnTo>
                    <a:pt x="0" y="19198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3" name="组合 88"/>
            <p:cNvGrpSpPr/>
            <p:nvPr/>
          </p:nvGrpSpPr>
          <p:grpSpPr>
            <a:xfrm>
              <a:off x="1908956" y="3308871"/>
              <a:ext cx="719956" cy="479970"/>
              <a:chOff x="1872164" y="2517055"/>
              <a:chExt cx="719956" cy="479970"/>
            </a:xfrm>
          </p:grpSpPr>
          <p:sp>
            <p:nvSpPr>
              <p:cNvPr id="74" name="圆角矩形 73"/>
              <p:cNvSpPr/>
              <p:nvPr/>
            </p:nvSpPr>
            <p:spPr>
              <a:xfrm>
                <a:off x="1872164" y="2517055"/>
                <a:ext cx="719956" cy="47997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5" name="圆角矩形 16"/>
              <p:cNvSpPr/>
              <p:nvPr/>
            </p:nvSpPr>
            <p:spPr>
              <a:xfrm>
                <a:off x="1886222" y="2531113"/>
                <a:ext cx="691840" cy="451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100" kern="1200" dirty="0" smtClean="0"/>
                  <a:t>电脑设备</a:t>
                </a:r>
                <a:endParaRPr lang="zh-CN" altLang="en-US" sz="1100" kern="1200" dirty="0"/>
              </a:p>
            </p:txBody>
          </p:sp>
        </p:grpSp>
        <p:sp>
          <p:nvSpPr>
            <p:cNvPr id="14" name="直接连接符 17"/>
            <p:cNvSpPr/>
            <p:nvPr/>
          </p:nvSpPr>
          <p:spPr>
            <a:xfrm>
              <a:off x="2223214" y="3788842"/>
              <a:ext cx="91440" cy="1919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9198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5" name="组合 90"/>
            <p:cNvGrpSpPr/>
            <p:nvPr/>
          </p:nvGrpSpPr>
          <p:grpSpPr>
            <a:xfrm>
              <a:off x="1908956" y="3980830"/>
              <a:ext cx="719956" cy="479970"/>
              <a:chOff x="1872164" y="3189014"/>
              <a:chExt cx="719956" cy="479970"/>
            </a:xfrm>
          </p:grpSpPr>
          <p:sp>
            <p:nvSpPr>
              <p:cNvPr id="72" name="圆角矩形 71"/>
              <p:cNvSpPr/>
              <p:nvPr/>
            </p:nvSpPr>
            <p:spPr>
              <a:xfrm>
                <a:off x="1872164" y="3189014"/>
                <a:ext cx="719956" cy="47997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圆角矩形 19"/>
              <p:cNvSpPr/>
              <p:nvPr/>
            </p:nvSpPr>
            <p:spPr>
              <a:xfrm>
                <a:off x="1886222" y="3203072"/>
                <a:ext cx="691840" cy="451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100" kern="1200" dirty="0" smtClean="0"/>
                  <a:t>…</a:t>
                </a:r>
                <a:endParaRPr lang="zh-CN" altLang="en-US" sz="1100" kern="1200" dirty="0"/>
              </a:p>
            </p:txBody>
          </p:sp>
        </p:grpSp>
        <p:sp>
          <p:nvSpPr>
            <p:cNvPr id="16" name="直接连接符 20"/>
            <p:cNvSpPr/>
            <p:nvPr/>
          </p:nvSpPr>
          <p:spPr>
            <a:xfrm>
              <a:off x="4374806" y="3116883"/>
              <a:ext cx="3509785" cy="1919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5994"/>
                  </a:lnTo>
                  <a:lnTo>
                    <a:pt x="3509785" y="95994"/>
                  </a:lnTo>
                  <a:lnTo>
                    <a:pt x="3509785" y="19198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7" name="组合 92"/>
            <p:cNvGrpSpPr/>
            <p:nvPr/>
          </p:nvGrpSpPr>
          <p:grpSpPr>
            <a:xfrm>
              <a:off x="7524614" y="3308871"/>
              <a:ext cx="719956" cy="479970"/>
              <a:chOff x="7487822" y="2517055"/>
              <a:chExt cx="719956" cy="479970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7487822" y="2517055"/>
                <a:ext cx="719956" cy="47997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1" name="圆角矩形 22"/>
              <p:cNvSpPr/>
              <p:nvPr/>
            </p:nvSpPr>
            <p:spPr>
              <a:xfrm>
                <a:off x="7501880" y="2531113"/>
                <a:ext cx="691840" cy="451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100" kern="1200" dirty="0" smtClean="0"/>
                  <a:t>手机数码</a:t>
                </a:r>
                <a:endParaRPr lang="zh-CN" altLang="en-US" sz="1100" kern="1200" dirty="0"/>
              </a:p>
            </p:txBody>
          </p:sp>
        </p:grpSp>
        <p:sp>
          <p:nvSpPr>
            <p:cNvPr id="18" name="直接连接符 23"/>
            <p:cNvSpPr/>
            <p:nvPr/>
          </p:nvSpPr>
          <p:spPr>
            <a:xfrm>
              <a:off x="6948649" y="3788842"/>
              <a:ext cx="935942" cy="1919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5942" y="0"/>
                  </a:moveTo>
                  <a:lnTo>
                    <a:pt x="935942" y="95994"/>
                  </a:lnTo>
                  <a:lnTo>
                    <a:pt x="0" y="95994"/>
                  </a:lnTo>
                  <a:lnTo>
                    <a:pt x="0" y="19198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9" name="组合 94"/>
            <p:cNvGrpSpPr/>
            <p:nvPr/>
          </p:nvGrpSpPr>
          <p:grpSpPr>
            <a:xfrm>
              <a:off x="6588671" y="3980830"/>
              <a:ext cx="719956" cy="479970"/>
              <a:chOff x="6551879" y="3189014"/>
              <a:chExt cx="719956" cy="479970"/>
            </a:xfrm>
          </p:grpSpPr>
          <p:sp>
            <p:nvSpPr>
              <p:cNvPr id="68" name="圆角矩形 67"/>
              <p:cNvSpPr/>
              <p:nvPr/>
            </p:nvSpPr>
            <p:spPr>
              <a:xfrm>
                <a:off x="6551879" y="3189014"/>
                <a:ext cx="719956" cy="47997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9" name="圆角矩形 25"/>
              <p:cNvSpPr/>
              <p:nvPr/>
            </p:nvSpPr>
            <p:spPr>
              <a:xfrm>
                <a:off x="6565937" y="3203072"/>
                <a:ext cx="691840" cy="451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100" kern="1200" dirty="0" smtClean="0"/>
                  <a:t>手机</a:t>
                </a:r>
                <a:endParaRPr lang="zh-CN" altLang="en-US" sz="1100" kern="1200" dirty="0"/>
              </a:p>
            </p:txBody>
          </p:sp>
        </p:grpSp>
        <p:sp>
          <p:nvSpPr>
            <p:cNvPr id="20" name="直接连接符 26"/>
            <p:cNvSpPr/>
            <p:nvPr/>
          </p:nvSpPr>
          <p:spPr>
            <a:xfrm>
              <a:off x="5544734" y="4460801"/>
              <a:ext cx="1403914" cy="1919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03914" y="0"/>
                  </a:moveTo>
                  <a:lnTo>
                    <a:pt x="1403914" y="95994"/>
                  </a:lnTo>
                  <a:lnTo>
                    <a:pt x="0" y="95994"/>
                  </a:lnTo>
                  <a:lnTo>
                    <a:pt x="0" y="19198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1" name="组合 96"/>
            <p:cNvGrpSpPr/>
            <p:nvPr/>
          </p:nvGrpSpPr>
          <p:grpSpPr>
            <a:xfrm>
              <a:off x="5184756" y="4652789"/>
              <a:ext cx="719956" cy="479970"/>
              <a:chOff x="5147964" y="3860973"/>
              <a:chExt cx="719956" cy="479970"/>
            </a:xfrm>
          </p:grpSpPr>
          <p:sp>
            <p:nvSpPr>
              <p:cNvPr id="66" name="圆角矩形 65"/>
              <p:cNvSpPr/>
              <p:nvPr/>
            </p:nvSpPr>
            <p:spPr>
              <a:xfrm>
                <a:off x="5147964" y="3860973"/>
                <a:ext cx="719956" cy="47997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7" name="圆角矩形 28"/>
              <p:cNvSpPr/>
              <p:nvPr/>
            </p:nvSpPr>
            <p:spPr>
              <a:xfrm>
                <a:off x="5162022" y="3875031"/>
                <a:ext cx="691840" cy="451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100" kern="1200" dirty="0" smtClean="0"/>
                  <a:t>诺基亚</a:t>
                </a:r>
                <a:endParaRPr lang="zh-CN" altLang="en-US" sz="1100" kern="1200" dirty="0"/>
              </a:p>
            </p:txBody>
          </p:sp>
        </p:grpSp>
        <p:sp>
          <p:nvSpPr>
            <p:cNvPr id="22" name="直接连接符 29"/>
            <p:cNvSpPr/>
            <p:nvPr/>
          </p:nvSpPr>
          <p:spPr>
            <a:xfrm>
              <a:off x="3204877" y="5132760"/>
              <a:ext cx="2339857" cy="1919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39857" y="0"/>
                  </a:moveTo>
                  <a:lnTo>
                    <a:pt x="2339857" y="95994"/>
                  </a:lnTo>
                  <a:lnTo>
                    <a:pt x="0" y="95994"/>
                  </a:lnTo>
                  <a:lnTo>
                    <a:pt x="0" y="19198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3" name="组合 98"/>
            <p:cNvGrpSpPr/>
            <p:nvPr/>
          </p:nvGrpSpPr>
          <p:grpSpPr>
            <a:xfrm>
              <a:off x="2844899" y="5324748"/>
              <a:ext cx="719956" cy="479970"/>
              <a:chOff x="2808107" y="4532932"/>
              <a:chExt cx="719956" cy="479970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808107" y="4532932"/>
                <a:ext cx="719956" cy="47997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5" name="圆角矩形 31"/>
              <p:cNvSpPr/>
              <p:nvPr/>
            </p:nvSpPr>
            <p:spPr>
              <a:xfrm>
                <a:off x="2822165" y="4546990"/>
                <a:ext cx="691840" cy="451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100" kern="1200" dirty="0" smtClean="0"/>
                  <a:t>N97</a:t>
                </a:r>
                <a:endParaRPr lang="zh-CN" altLang="en-US" sz="1100" kern="1200" dirty="0"/>
              </a:p>
            </p:txBody>
          </p:sp>
        </p:grpSp>
        <p:sp>
          <p:nvSpPr>
            <p:cNvPr id="24" name="直接连接符 32"/>
            <p:cNvSpPr/>
            <p:nvPr/>
          </p:nvSpPr>
          <p:spPr>
            <a:xfrm>
              <a:off x="4140820" y="5132760"/>
              <a:ext cx="1403914" cy="1919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03914" y="0"/>
                  </a:moveTo>
                  <a:lnTo>
                    <a:pt x="1403914" y="95994"/>
                  </a:lnTo>
                  <a:lnTo>
                    <a:pt x="0" y="95994"/>
                  </a:lnTo>
                  <a:lnTo>
                    <a:pt x="0" y="19198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5" name="组合 100"/>
            <p:cNvGrpSpPr/>
            <p:nvPr/>
          </p:nvGrpSpPr>
          <p:grpSpPr>
            <a:xfrm>
              <a:off x="3780842" y="5324748"/>
              <a:ext cx="719956" cy="479970"/>
              <a:chOff x="3744050" y="4532932"/>
              <a:chExt cx="719956" cy="479970"/>
            </a:xfrm>
          </p:grpSpPr>
          <p:sp>
            <p:nvSpPr>
              <p:cNvPr id="62" name="圆角矩形 61"/>
              <p:cNvSpPr/>
              <p:nvPr/>
            </p:nvSpPr>
            <p:spPr>
              <a:xfrm>
                <a:off x="3744050" y="4532932"/>
                <a:ext cx="719956" cy="47997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3" name="圆角矩形 34"/>
              <p:cNvSpPr/>
              <p:nvPr/>
            </p:nvSpPr>
            <p:spPr>
              <a:xfrm>
                <a:off x="3758108" y="4546990"/>
                <a:ext cx="691840" cy="451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100" kern="1200" dirty="0" smtClean="0"/>
                  <a:t>N8</a:t>
                </a:r>
                <a:endParaRPr lang="zh-CN" altLang="en-US" sz="1100" kern="1200" dirty="0"/>
              </a:p>
            </p:txBody>
          </p:sp>
        </p:grpSp>
        <p:sp>
          <p:nvSpPr>
            <p:cNvPr id="26" name="直接连接符 35"/>
            <p:cNvSpPr/>
            <p:nvPr/>
          </p:nvSpPr>
          <p:spPr>
            <a:xfrm>
              <a:off x="5076763" y="5132760"/>
              <a:ext cx="467971" cy="1919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971" y="0"/>
                  </a:moveTo>
                  <a:lnTo>
                    <a:pt x="467971" y="95994"/>
                  </a:lnTo>
                  <a:lnTo>
                    <a:pt x="0" y="95994"/>
                  </a:lnTo>
                  <a:lnTo>
                    <a:pt x="0" y="19198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7" name="组合 102"/>
            <p:cNvGrpSpPr/>
            <p:nvPr/>
          </p:nvGrpSpPr>
          <p:grpSpPr>
            <a:xfrm>
              <a:off x="4716785" y="5324748"/>
              <a:ext cx="719956" cy="479970"/>
              <a:chOff x="4679993" y="4532932"/>
              <a:chExt cx="719956" cy="479970"/>
            </a:xfrm>
          </p:grpSpPr>
          <p:sp>
            <p:nvSpPr>
              <p:cNvPr id="60" name="圆角矩形 59"/>
              <p:cNvSpPr/>
              <p:nvPr/>
            </p:nvSpPr>
            <p:spPr>
              <a:xfrm>
                <a:off x="4679993" y="4532932"/>
                <a:ext cx="719956" cy="47997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1" name="圆角矩形 37"/>
              <p:cNvSpPr/>
              <p:nvPr/>
            </p:nvSpPr>
            <p:spPr>
              <a:xfrm>
                <a:off x="4694051" y="4546990"/>
                <a:ext cx="691840" cy="451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100" kern="1200" dirty="0" smtClean="0"/>
                  <a:t>E71</a:t>
                </a:r>
                <a:endParaRPr lang="zh-CN" altLang="en-US" sz="1100" kern="1200" dirty="0"/>
              </a:p>
            </p:txBody>
          </p:sp>
        </p:grpSp>
        <p:sp>
          <p:nvSpPr>
            <p:cNvPr id="28" name="直接连接符 38"/>
            <p:cNvSpPr/>
            <p:nvPr/>
          </p:nvSpPr>
          <p:spPr>
            <a:xfrm>
              <a:off x="5544734" y="5132760"/>
              <a:ext cx="467971" cy="1919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5994"/>
                  </a:lnTo>
                  <a:lnTo>
                    <a:pt x="467971" y="95994"/>
                  </a:lnTo>
                  <a:lnTo>
                    <a:pt x="467971" y="19198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9" name="组合 104"/>
            <p:cNvGrpSpPr/>
            <p:nvPr/>
          </p:nvGrpSpPr>
          <p:grpSpPr>
            <a:xfrm>
              <a:off x="5652728" y="5324748"/>
              <a:ext cx="719956" cy="479970"/>
              <a:chOff x="5615936" y="4532932"/>
              <a:chExt cx="719956" cy="479970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5615936" y="4532932"/>
                <a:ext cx="719956" cy="47997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9" name="圆角矩形 40"/>
              <p:cNvSpPr/>
              <p:nvPr/>
            </p:nvSpPr>
            <p:spPr>
              <a:xfrm>
                <a:off x="5629994" y="4546990"/>
                <a:ext cx="691840" cy="451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100" kern="1200" dirty="0" smtClean="0"/>
                  <a:t>N85</a:t>
                </a:r>
                <a:endParaRPr lang="zh-CN" altLang="en-US" sz="1100" kern="1200" dirty="0"/>
              </a:p>
            </p:txBody>
          </p:sp>
        </p:grpSp>
        <p:sp>
          <p:nvSpPr>
            <p:cNvPr id="30" name="直接连接符 41"/>
            <p:cNvSpPr/>
            <p:nvPr/>
          </p:nvSpPr>
          <p:spPr>
            <a:xfrm>
              <a:off x="5544734" y="5132760"/>
              <a:ext cx="1403914" cy="1919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5994"/>
                  </a:lnTo>
                  <a:lnTo>
                    <a:pt x="1403914" y="95994"/>
                  </a:lnTo>
                  <a:lnTo>
                    <a:pt x="1403914" y="19198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31" name="组合 106"/>
            <p:cNvGrpSpPr/>
            <p:nvPr/>
          </p:nvGrpSpPr>
          <p:grpSpPr>
            <a:xfrm>
              <a:off x="6588671" y="5324748"/>
              <a:ext cx="719956" cy="479970"/>
              <a:chOff x="6551879" y="4532932"/>
              <a:chExt cx="719956" cy="479970"/>
            </a:xfrm>
          </p:grpSpPr>
          <p:sp>
            <p:nvSpPr>
              <p:cNvPr id="56" name="圆角矩形 55"/>
              <p:cNvSpPr/>
              <p:nvPr/>
            </p:nvSpPr>
            <p:spPr>
              <a:xfrm>
                <a:off x="6551879" y="4532932"/>
                <a:ext cx="719956" cy="47997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7" name="圆角矩形 43"/>
              <p:cNvSpPr/>
              <p:nvPr/>
            </p:nvSpPr>
            <p:spPr>
              <a:xfrm>
                <a:off x="6565937" y="4546990"/>
                <a:ext cx="691840" cy="451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100" kern="1200" dirty="0" smtClean="0"/>
                  <a:t>E63</a:t>
                </a:r>
                <a:endParaRPr lang="zh-CN" altLang="en-US" sz="1100" kern="1200" dirty="0"/>
              </a:p>
            </p:txBody>
          </p:sp>
        </p:grpSp>
        <p:sp>
          <p:nvSpPr>
            <p:cNvPr id="32" name="直接连接符 44"/>
            <p:cNvSpPr/>
            <p:nvPr/>
          </p:nvSpPr>
          <p:spPr>
            <a:xfrm>
              <a:off x="5544734" y="5132760"/>
              <a:ext cx="2339857" cy="1919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5994"/>
                  </a:lnTo>
                  <a:lnTo>
                    <a:pt x="2339857" y="95994"/>
                  </a:lnTo>
                  <a:lnTo>
                    <a:pt x="2339857" y="19198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33" name="组合 108"/>
            <p:cNvGrpSpPr/>
            <p:nvPr/>
          </p:nvGrpSpPr>
          <p:grpSpPr>
            <a:xfrm>
              <a:off x="7524614" y="5324748"/>
              <a:ext cx="719956" cy="479970"/>
              <a:chOff x="7487822" y="4532932"/>
              <a:chExt cx="719956" cy="479970"/>
            </a:xfrm>
          </p:grpSpPr>
          <p:sp>
            <p:nvSpPr>
              <p:cNvPr id="54" name="圆角矩形 53"/>
              <p:cNvSpPr/>
              <p:nvPr/>
            </p:nvSpPr>
            <p:spPr>
              <a:xfrm>
                <a:off x="7487822" y="4532932"/>
                <a:ext cx="719956" cy="47997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5" name="圆角矩形 46"/>
              <p:cNvSpPr/>
              <p:nvPr/>
            </p:nvSpPr>
            <p:spPr>
              <a:xfrm>
                <a:off x="7501880" y="4546990"/>
                <a:ext cx="691840" cy="451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100" kern="1200" dirty="0" smtClean="0"/>
                  <a:t>…</a:t>
                </a:r>
                <a:endParaRPr lang="zh-CN" altLang="en-US" sz="1100" kern="1200" dirty="0"/>
              </a:p>
            </p:txBody>
          </p:sp>
        </p:grpSp>
        <p:sp>
          <p:nvSpPr>
            <p:cNvPr id="34" name="直接连接符 47"/>
            <p:cNvSpPr/>
            <p:nvPr/>
          </p:nvSpPr>
          <p:spPr>
            <a:xfrm>
              <a:off x="6480677" y="4460801"/>
              <a:ext cx="467971" cy="1919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971" y="0"/>
                  </a:moveTo>
                  <a:lnTo>
                    <a:pt x="467971" y="95994"/>
                  </a:lnTo>
                  <a:lnTo>
                    <a:pt x="0" y="95994"/>
                  </a:lnTo>
                  <a:lnTo>
                    <a:pt x="0" y="19198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35" name="组合 110"/>
            <p:cNvGrpSpPr/>
            <p:nvPr/>
          </p:nvGrpSpPr>
          <p:grpSpPr>
            <a:xfrm>
              <a:off x="6120699" y="4652789"/>
              <a:ext cx="719956" cy="479970"/>
              <a:chOff x="6083907" y="3860973"/>
              <a:chExt cx="719956" cy="479970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6083907" y="3860973"/>
                <a:ext cx="719956" cy="47997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3" name="圆角矩形 49"/>
              <p:cNvSpPr/>
              <p:nvPr/>
            </p:nvSpPr>
            <p:spPr>
              <a:xfrm>
                <a:off x="6097965" y="3875031"/>
                <a:ext cx="691840" cy="451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100" kern="1200" dirty="0" smtClean="0"/>
                  <a:t>苹果</a:t>
                </a:r>
                <a:endParaRPr lang="zh-CN" altLang="en-US" sz="1100" kern="1200" dirty="0"/>
              </a:p>
            </p:txBody>
          </p:sp>
        </p:grpSp>
        <p:sp>
          <p:nvSpPr>
            <p:cNvPr id="36" name="直接连接符 50"/>
            <p:cNvSpPr/>
            <p:nvPr/>
          </p:nvSpPr>
          <p:spPr>
            <a:xfrm>
              <a:off x="6948649" y="4460801"/>
              <a:ext cx="467971" cy="1919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5994"/>
                  </a:lnTo>
                  <a:lnTo>
                    <a:pt x="467971" y="95994"/>
                  </a:lnTo>
                  <a:lnTo>
                    <a:pt x="467971" y="19198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37" name="组合 112"/>
            <p:cNvGrpSpPr/>
            <p:nvPr/>
          </p:nvGrpSpPr>
          <p:grpSpPr>
            <a:xfrm>
              <a:off x="7056642" y="4652789"/>
              <a:ext cx="719956" cy="479970"/>
              <a:chOff x="7019850" y="3860973"/>
              <a:chExt cx="719956" cy="479970"/>
            </a:xfrm>
          </p:grpSpPr>
          <p:sp>
            <p:nvSpPr>
              <p:cNvPr id="50" name="圆角矩形 49"/>
              <p:cNvSpPr/>
              <p:nvPr/>
            </p:nvSpPr>
            <p:spPr>
              <a:xfrm>
                <a:off x="7019850" y="3860973"/>
                <a:ext cx="719956" cy="47997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1" name="圆角矩形 52"/>
              <p:cNvSpPr/>
              <p:nvPr/>
            </p:nvSpPr>
            <p:spPr>
              <a:xfrm>
                <a:off x="7033908" y="3875031"/>
                <a:ext cx="691840" cy="451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100" kern="1200" dirty="0" smtClean="0"/>
                  <a:t>HTC</a:t>
                </a:r>
                <a:endParaRPr lang="zh-CN" altLang="en-US" sz="1100" kern="1200" dirty="0"/>
              </a:p>
            </p:txBody>
          </p:sp>
        </p:grpSp>
        <p:sp>
          <p:nvSpPr>
            <p:cNvPr id="38" name="直接连接符 53"/>
            <p:cNvSpPr/>
            <p:nvPr/>
          </p:nvSpPr>
          <p:spPr>
            <a:xfrm>
              <a:off x="6948649" y="4460801"/>
              <a:ext cx="1403914" cy="1919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5994"/>
                  </a:lnTo>
                  <a:lnTo>
                    <a:pt x="1403914" y="95994"/>
                  </a:lnTo>
                  <a:lnTo>
                    <a:pt x="1403914" y="19198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39" name="组合 114"/>
            <p:cNvGrpSpPr/>
            <p:nvPr/>
          </p:nvGrpSpPr>
          <p:grpSpPr>
            <a:xfrm>
              <a:off x="7992585" y="4652789"/>
              <a:ext cx="719956" cy="479970"/>
              <a:chOff x="7955793" y="3860973"/>
              <a:chExt cx="719956" cy="479970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7955793" y="3860973"/>
                <a:ext cx="719956" cy="47997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9" name="圆角矩形 55"/>
              <p:cNvSpPr/>
              <p:nvPr/>
            </p:nvSpPr>
            <p:spPr>
              <a:xfrm>
                <a:off x="7969851" y="3875031"/>
                <a:ext cx="691840" cy="451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100" kern="1200" dirty="0" smtClean="0"/>
                  <a:t>…</a:t>
                </a:r>
                <a:endParaRPr lang="zh-CN" altLang="en-US" sz="1100" kern="1200" dirty="0"/>
              </a:p>
            </p:txBody>
          </p:sp>
        </p:grpSp>
        <p:sp>
          <p:nvSpPr>
            <p:cNvPr id="40" name="直接连接符 56"/>
            <p:cNvSpPr/>
            <p:nvPr/>
          </p:nvSpPr>
          <p:spPr>
            <a:xfrm>
              <a:off x="7838872" y="3788842"/>
              <a:ext cx="91440" cy="1919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9198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41" name="组合 116"/>
            <p:cNvGrpSpPr/>
            <p:nvPr/>
          </p:nvGrpSpPr>
          <p:grpSpPr>
            <a:xfrm>
              <a:off x="7524614" y="3980830"/>
              <a:ext cx="719956" cy="479970"/>
              <a:chOff x="7487822" y="3189014"/>
              <a:chExt cx="719956" cy="479970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7487822" y="3189014"/>
                <a:ext cx="719956" cy="47997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圆角矩形 58"/>
              <p:cNvSpPr/>
              <p:nvPr/>
            </p:nvSpPr>
            <p:spPr>
              <a:xfrm>
                <a:off x="7501880" y="3203072"/>
                <a:ext cx="691840" cy="451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100" kern="1200" dirty="0" smtClean="0"/>
                  <a:t>数码相机</a:t>
                </a:r>
                <a:endParaRPr lang="zh-CN" altLang="en-US" sz="1100" kern="1200" dirty="0"/>
              </a:p>
            </p:txBody>
          </p:sp>
        </p:grpSp>
        <p:sp>
          <p:nvSpPr>
            <p:cNvPr id="42" name="直接连接符 59"/>
            <p:cNvSpPr/>
            <p:nvPr/>
          </p:nvSpPr>
          <p:spPr>
            <a:xfrm>
              <a:off x="7884592" y="3788842"/>
              <a:ext cx="935942" cy="19198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95994"/>
                  </a:lnTo>
                  <a:lnTo>
                    <a:pt x="935942" y="95994"/>
                  </a:lnTo>
                  <a:lnTo>
                    <a:pt x="935942" y="19198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43" name="组合 118"/>
            <p:cNvGrpSpPr/>
            <p:nvPr/>
          </p:nvGrpSpPr>
          <p:grpSpPr>
            <a:xfrm>
              <a:off x="8460556" y="3980830"/>
              <a:ext cx="719956" cy="479970"/>
              <a:chOff x="8423764" y="3189014"/>
              <a:chExt cx="719956" cy="479970"/>
            </a:xfrm>
          </p:grpSpPr>
          <p:sp>
            <p:nvSpPr>
              <p:cNvPr id="44" name="圆角矩形 43"/>
              <p:cNvSpPr/>
              <p:nvPr/>
            </p:nvSpPr>
            <p:spPr>
              <a:xfrm>
                <a:off x="8423764" y="3189014"/>
                <a:ext cx="719956" cy="47997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圆角矩形 61"/>
              <p:cNvSpPr/>
              <p:nvPr/>
            </p:nvSpPr>
            <p:spPr>
              <a:xfrm>
                <a:off x="8437822" y="3203072"/>
                <a:ext cx="691840" cy="451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100" kern="1200" dirty="0" smtClean="0"/>
                  <a:t>随身视听</a:t>
                </a:r>
                <a:endParaRPr lang="zh-CN" altLang="en-US" sz="1100" kern="12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800200" y="250786"/>
            <a:ext cx="7452320" cy="8191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电子商务知识库建设 现状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2248" y="2050986"/>
            <a:ext cx="5840561" cy="3466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340768"/>
            <a:ext cx="8229600" cy="532859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电子商务场景中的用户痛点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海量文本挖掘在电子商务场景中的应用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针对用户点评信息的挖掘和应用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购物知识搜索产品中的文本挖掘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构建电子商务知识词库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机遇和挑战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2339478" y="379512"/>
            <a:ext cx="597693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zh-CN" altLang="en-US" sz="36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提 纲</a:t>
            </a:r>
            <a:endParaRPr kumimoji="0" lang="zh-CN" altLang="en-US" sz="36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88640"/>
            <a:ext cx="8258204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机遇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13184" y="804034"/>
            <a:ext cx="8435280" cy="50732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互联网信息正日益丰富</a:t>
            </a:r>
            <a:endParaRPr lang="en-US" altLang="zh-CN" sz="3200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E2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E2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UGC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计算能力越来越强，集群</a:t>
            </a:r>
            <a:r>
              <a:rPr lang="zh-CN" altLang="en-US" sz="3200" dirty="0" smtClean="0"/>
              <a:t>协同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E2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更深入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E2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E2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实时性更强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E2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/>
              <a:t>建立在用户数据积累上的对用户需求的理解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457200" y="188640"/>
            <a:ext cx="8258204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挑战</a:t>
            </a: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452106"/>
            <a:ext cx="8229600" cy="49292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高质量的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语义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知识库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从海量信息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处理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到 海量信息的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理解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 人找信息  到 信息找人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323528" y="2276872"/>
            <a:ext cx="8507288" cy="38164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谢谢！</a:t>
            </a:r>
            <a:endParaRPr kumimoji="0" lang="en-US" altLang="zh-CN" sz="54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725" y="1263352"/>
            <a:ext cx="74485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1440160" y="307504"/>
            <a:ext cx="7956376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3200" dirty="0" smtClean="0">
                <a:solidFill>
                  <a:srgbClr val="002060"/>
                </a:solidFill>
              </a:rPr>
              <a:t>用户痛点</a:t>
            </a:r>
            <a:r>
              <a:rPr lang="en-US" altLang="zh-CN" sz="3200" dirty="0" smtClean="0">
                <a:solidFill>
                  <a:srgbClr val="002060"/>
                </a:solidFill>
              </a:rPr>
              <a:t>1: </a:t>
            </a:r>
            <a:r>
              <a:rPr lang="zh-CN" altLang="en-US" sz="3200" dirty="0" smtClean="0">
                <a:solidFill>
                  <a:srgbClr val="002060"/>
                </a:solidFill>
              </a:rPr>
              <a:t>点评这么多？</a:t>
            </a:r>
            <a:endParaRPr kumimoji="0" lang="zh-CN" altLang="en-US" sz="32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068835"/>
            <a:ext cx="86296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2195736" y="307504"/>
            <a:ext cx="6948264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3600" dirty="0" smtClean="0">
                <a:solidFill>
                  <a:srgbClr val="002060"/>
                </a:solidFill>
              </a:rPr>
              <a:t>用户痛点</a:t>
            </a:r>
            <a:r>
              <a:rPr lang="en-US" altLang="zh-CN" sz="3600" dirty="0" smtClean="0">
                <a:solidFill>
                  <a:srgbClr val="002060"/>
                </a:solidFill>
              </a:rPr>
              <a:t>2</a:t>
            </a:r>
            <a:r>
              <a:rPr lang="zh-CN" altLang="en-US" sz="3600" dirty="0" smtClean="0">
                <a:solidFill>
                  <a:srgbClr val="002060"/>
                </a:solidFill>
              </a:rPr>
              <a:t>：有疑问怎么办</a:t>
            </a:r>
            <a:r>
              <a:rPr lang="en-US" altLang="zh-CN" sz="3600" dirty="0" smtClean="0">
                <a:solidFill>
                  <a:srgbClr val="002060"/>
                </a:solidFill>
              </a:rPr>
              <a:t>?</a:t>
            </a:r>
            <a:endParaRPr kumimoji="0" lang="zh-CN" altLang="en-US" sz="36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5124" name="Picture 4" descr="http://pic11.nipic.com/20101123/6249340_192819015894_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3346175"/>
            <a:ext cx="5265166" cy="3511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57200" y="1340768"/>
            <a:ext cx="8229600" cy="5328592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电子商务场景中的用户痛点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海量文本挖掘在电子商务场景中的应用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针对用户点评信息的挖掘和应用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购物知识搜索产品中的文本挖掘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构建电子商务知识词库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机遇和挑战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2339478" y="379512"/>
            <a:ext cx="597693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0" lang="zh-CN" altLang="en-US" sz="3600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提 纲</a:t>
            </a:r>
            <a:endParaRPr kumimoji="0" lang="zh-CN" altLang="en-US" sz="36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700808"/>
            <a:ext cx="7161613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979712" y="307504"/>
            <a:ext cx="716428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3600" dirty="0" smtClean="0">
                <a:solidFill>
                  <a:srgbClr val="002060"/>
                </a:solidFill>
              </a:rPr>
              <a:t>针对用户点评信息的挖掘和应用</a:t>
            </a:r>
            <a:r>
              <a:rPr lang="en-US" altLang="zh-CN" sz="3600" dirty="0" smtClean="0">
                <a:solidFill>
                  <a:srgbClr val="002060"/>
                </a:solidFill>
              </a:rPr>
              <a:t>(1)</a:t>
            </a:r>
            <a:endParaRPr lang="zh-CN" altLang="en-US" sz="36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979712" y="307504"/>
            <a:ext cx="716428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3600" dirty="0" smtClean="0">
                <a:solidFill>
                  <a:srgbClr val="002060"/>
                </a:solidFill>
              </a:rPr>
              <a:t>针对用户点评信息的挖掘和应用</a:t>
            </a:r>
            <a:r>
              <a:rPr lang="en-US" altLang="zh-CN" sz="3600" dirty="0" smtClean="0">
                <a:solidFill>
                  <a:srgbClr val="002060"/>
                </a:solidFill>
              </a:rPr>
              <a:t>(2)</a:t>
            </a:r>
            <a:endParaRPr lang="zh-CN" altLang="en-US" sz="36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1340768"/>
            <a:ext cx="8435280" cy="5040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淘宝每天的点评量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CN" altLang="en-US" sz="2800" dirty="0" smtClean="0"/>
              <a:t>约</a:t>
            </a:r>
            <a:r>
              <a:rPr lang="en-US" altLang="zh-CN" sz="2800" dirty="0" smtClean="0"/>
              <a:t>700</a:t>
            </a:r>
            <a:r>
              <a:rPr lang="zh-CN" altLang="en-US" sz="2800" dirty="0" smtClean="0"/>
              <a:t>万；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一淘每天的点评量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CN" altLang="en-US" sz="2800" noProof="0" dirty="0" smtClean="0"/>
              <a:t>约</a:t>
            </a:r>
            <a:r>
              <a:rPr lang="en-US" altLang="zh-CN" sz="2800" noProof="0" dirty="0" smtClean="0"/>
              <a:t>36</a:t>
            </a:r>
            <a:r>
              <a:rPr lang="zh-CN" altLang="en-US" sz="2800" noProof="0" dirty="0" smtClean="0"/>
              <a:t>万；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1735958"/>
            <a:ext cx="4929222" cy="478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1979712" y="307504"/>
            <a:ext cx="716428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3600" dirty="0" smtClean="0">
                <a:solidFill>
                  <a:srgbClr val="002060"/>
                </a:solidFill>
              </a:rPr>
              <a:t>针对用户点评信息的挖掘和应用</a:t>
            </a:r>
            <a:r>
              <a:rPr lang="en-US" altLang="zh-CN" sz="3600" dirty="0" smtClean="0">
                <a:solidFill>
                  <a:srgbClr val="002060"/>
                </a:solidFill>
              </a:rPr>
              <a:t>(3)</a:t>
            </a:r>
            <a:endParaRPr kumimoji="0" lang="zh-CN" altLang="en-US" sz="3600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4079</TotalTime>
  <Words>1723</Words>
  <Application>Microsoft Office PowerPoint</Application>
  <PresentationFormat>全屏显示(4:3)</PresentationFormat>
  <Paragraphs>349</Paragraphs>
  <Slides>38</Slides>
  <Notes>38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千诀(孙健)</cp:lastModifiedBy>
  <cp:revision>139</cp:revision>
  <dcterms:created xsi:type="dcterms:W3CDTF">2013-06-14T07:26:38Z</dcterms:created>
  <dcterms:modified xsi:type="dcterms:W3CDTF">2013-07-10T09:04:01Z</dcterms:modified>
</cp:coreProperties>
</file>