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83" r:id="rId3"/>
    <p:sldId id="284" r:id="rId4"/>
    <p:sldId id="285" r:id="rId5"/>
    <p:sldId id="261" r:id="rId6"/>
    <p:sldId id="323" r:id="rId7"/>
    <p:sldId id="324" r:id="rId8"/>
    <p:sldId id="286" r:id="rId9"/>
    <p:sldId id="317" r:id="rId10"/>
    <p:sldId id="318" r:id="rId11"/>
    <p:sldId id="322" r:id="rId12"/>
    <p:sldId id="319" r:id="rId13"/>
    <p:sldId id="287" r:id="rId14"/>
    <p:sldId id="288" r:id="rId15"/>
    <p:sldId id="289" r:id="rId16"/>
    <p:sldId id="290" r:id="rId17"/>
    <p:sldId id="291" r:id="rId18"/>
    <p:sldId id="296" r:id="rId19"/>
    <p:sldId id="294" r:id="rId20"/>
    <p:sldId id="295" r:id="rId21"/>
    <p:sldId id="298" r:id="rId22"/>
    <p:sldId id="297" r:id="rId23"/>
    <p:sldId id="320" r:id="rId24"/>
    <p:sldId id="321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5" r:id="rId39"/>
    <p:sldId id="316" r:id="rId40"/>
    <p:sldId id="282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6D2"/>
    <a:srgbClr val="EF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12" autoAdjust="0"/>
  </p:normalViewPr>
  <p:slideViewPr>
    <p:cSldViewPr>
      <p:cViewPr varScale="1">
        <p:scale>
          <a:sx n="74" d="100"/>
          <a:sy n="74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3BED5-F9B3-4FBE-B4B4-893E68ADF852}" type="datetimeFigureOut">
              <a:rPr lang="zh-CN" altLang="en-US" smtClean="0"/>
              <a:t>2013/7/11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D1324-0EDD-4A04-9C35-89EE9E2AD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576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F0EBB-8599-4D4C-855E-501DDFAD970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696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F0EBB-8599-4D4C-855E-501DDFAD970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365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F0EBB-8599-4D4C-855E-501DDFAD970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70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F0EBB-8599-4D4C-855E-501DDFAD970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70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F0EBB-8599-4D4C-855E-501DDFAD970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773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全称为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High-Speed Service Framework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，旨在为淘宝的应用提供一个分布式的服务框架，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从分布式应用层面以及统一的发布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调用方式层面为大家提供支持，从而可以很容易的开发分布式的应用以及提供或使用公用功能模块，而不用考虑分布式领域中的各种细节技术，例如远程通讯、性能损耗、调用的透明化、同步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异步调用方式的实现等等问题。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1324-0EDD-4A04-9C35-89EE9E2AD9B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052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F0EBB-8599-4D4C-855E-501DDFAD970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304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ea typeface="楷体" pitchFamily="49" charset="-122"/>
              </a:rPr>
              <a:t>每个集群对应一个配置，许多小集群如</a:t>
            </a:r>
            <a:r>
              <a:rPr lang="en-US" altLang="zh-CN" sz="1200" dirty="0" smtClean="0">
                <a:ea typeface="楷体" pitchFamily="49" charset="-122"/>
              </a:rPr>
              <a:t>Forest, SP, QP, Ups </a:t>
            </a:r>
            <a:r>
              <a:rPr lang="zh-CN" altLang="en-US" sz="1200" dirty="0" smtClean="0">
                <a:ea typeface="楷体" pitchFamily="49" charset="-122"/>
              </a:rPr>
              <a:t>等会共用 </a:t>
            </a:r>
            <a:r>
              <a:rPr lang="en-US" altLang="zh-CN" sz="1200" dirty="0" err="1" smtClean="0">
                <a:ea typeface="楷体" pitchFamily="49" charset="-122"/>
              </a:rPr>
              <a:t>CMServer</a:t>
            </a:r>
            <a:r>
              <a:rPr lang="zh-CN" altLang="en-US" sz="1200" dirty="0" smtClean="0">
                <a:ea typeface="楷体" pitchFamily="49" charset="-122"/>
              </a:rPr>
              <a:t>，现有的方式是配置在同一个</a:t>
            </a:r>
            <a:r>
              <a:rPr lang="en-US" altLang="zh-CN" sz="1200" dirty="0" err="1" smtClean="0">
                <a:ea typeface="楷体" pitchFamily="49" charset="-122"/>
              </a:rPr>
              <a:t>clustermap.xml</a:t>
            </a:r>
            <a:r>
              <a:rPr lang="en-US" altLang="zh-CN" sz="1200" dirty="0" smtClean="0">
                <a:ea typeface="楷体" pitchFamily="49" charset="-122"/>
              </a:rPr>
              <a:t> </a:t>
            </a:r>
            <a:r>
              <a:rPr lang="zh-CN" altLang="en-US" sz="1200" dirty="0" smtClean="0">
                <a:ea typeface="楷体" pitchFamily="49" charset="-122"/>
              </a:rPr>
              <a:t>中，这种方式随着应用的增多，对如</a:t>
            </a:r>
            <a:r>
              <a:rPr lang="en-US" altLang="zh-CN" sz="1200" dirty="0" smtClean="0">
                <a:ea typeface="楷体" pitchFamily="49" charset="-122"/>
              </a:rPr>
              <a:t>forest</a:t>
            </a:r>
            <a:r>
              <a:rPr lang="zh-CN" altLang="en-US" sz="1200" dirty="0" smtClean="0">
                <a:ea typeface="楷体" pitchFamily="49" charset="-122"/>
              </a:rPr>
              <a:t>集群的修改操作，可能会影响其他的集群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F0EBB-8599-4D4C-855E-501DDFAD970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87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F0EBB-8599-4D4C-855E-501DDFAD970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634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F0EBB-8599-4D4C-855E-501DDFAD970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234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F0EBB-8599-4D4C-855E-501DDFAD970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54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sz="1400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F0EBB-8599-4D4C-855E-501DDFAD970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290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F0EBB-8599-4D4C-855E-501DDFAD970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610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F0EBB-8599-4D4C-855E-501DDFAD970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48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400" dirty="0" smtClean="0">
                <a:latin typeface="Hiragino Sans GB W3"/>
                <a:ea typeface="Hiragino Sans GB W3"/>
                <a:cs typeface="Hiragino Sans GB W3"/>
              </a:rPr>
              <a:t>按行分配机器，按列分配机器等</a:t>
            </a:r>
            <a:endParaRPr lang="en-US" altLang="zh-CN" sz="1400" dirty="0" smtClean="0">
              <a:latin typeface="Hiragino Sans GB W3"/>
              <a:ea typeface="Hiragino Sans GB W3"/>
              <a:cs typeface="Hiragino Sans GB W3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400" dirty="0" smtClean="0">
                <a:latin typeface="Hiragino Sans GB W3"/>
                <a:ea typeface="Hiragino Sans GB W3"/>
                <a:cs typeface="Hiragino Sans GB W3"/>
              </a:rPr>
              <a:t>重构背景：</a:t>
            </a:r>
            <a:endParaRPr lang="en-US" altLang="zh-CN" sz="1400" dirty="0" smtClean="0">
              <a:latin typeface="Hiragino Sans GB W3"/>
              <a:ea typeface="Hiragino Sans GB W3"/>
              <a:cs typeface="Hiragino Sans GB W3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a.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Kingso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集群化及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集群共享功能，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Clustermap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Searcher/Detail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绑定、列对应模式已经无法满足需求。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b. SP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需看到下面所有服务的拓扑及存活状态。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c. SAP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多端口注册及前端服务查询。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d.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问天使用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的心跳机制存在瓶颈。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运维管理需求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cpu_busy,latency,qps,iowait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load_one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offline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机器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服务信息颗粒度更小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	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UPS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这类的服务，一台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上可能有多个应用，每个应用又有多张表的一个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，由于表数据不同，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每张表的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数又是不一样的。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Dispatcher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角色希望可以通过向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cm server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订阅，以取得上述信息。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g.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丰富服务有效性检查测试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需支持如下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种健康检测：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注册者主动以心跳方式汇报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以七层健康检查等方式被动检查注册者的状态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维护初始化时的状态不变化（）</a:t>
            </a:r>
          </a:p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Planner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，简称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，是一个统一的搜索服务接口。它的职责是根据用户指定的查询条件（关键词、类目等），得到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Plan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的结果，制定查询计划，查询搜索的各大系统，直接得到最终结果返回给用户。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Etao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ha3 :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b2c_cluster.json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c2c_cluster.json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coupon_cluster.json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discovery_cluster.json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epid_cluster.json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groupon_cluster.json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product_cluster.json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sample_cluster.json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shop_cluster.json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tmall_cluster.json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tonghuitb_cluster.json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usersearch_cluster.json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wanke_cluster.json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zhuanji_cluster.json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sz="1400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F0EBB-8599-4D4C-855E-501DDFAD970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290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400" dirty="0" smtClean="0">
                <a:latin typeface="Hiragino Sans GB W3"/>
                <a:ea typeface="Hiragino Sans GB W3"/>
                <a:cs typeface="Hiragino Sans GB W3"/>
              </a:rPr>
              <a:t>按行分配机器，按列分配机器等</a:t>
            </a:r>
            <a:endParaRPr lang="en-US" altLang="zh-CN" sz="1400" dirty="0" smtClean="0">
              <a:latin typeface="Hiragino Sans GB W3"/>
              <a:ea typeface="Hiragino Sans GB W3"/>
              <a:cs typeface="Hiragino Sans GB W3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400" dirty="0" smtClean="0">
                <a:latin typeface="Hiragino Sans GB W3"/>
                <a:ea typeface="Hiragino Sans GB W3"/>
                <a:cs typeface="Hiragino Sans GB W3"/>
              </a:rPr>
              <a:t>重构背景：</a:t>
            </a:r>
            <a:endParaRPr lang="en-US" altLang="zh-CN" sz="1400" dirty="0" smtClean="0">
              <a:latin typeface="Hiragino Sans GB W3"/>
              <a:ea typeface="Hiragino Sans GB W3"/>
              <a:cs typeface="Hiragino Sans GB W3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a.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Kingso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集群化及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集群共享功能，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Clustermap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Searcher/Detail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绑定、列对应模式已经无法满足需求。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b. SP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需看到下面所有服务的拓扑及存活状态。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c. SAP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多端口注册及前端服务查询。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d.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问天使用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的心跳机制存在瓶颈。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运维管理需求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cpu_busy,latency,qps,iowait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load_one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offline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机器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服务信息颗粒度更小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	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UPS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这类的服务，一台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上可能有多个应用，每个应用又有多张表的一个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，由于表数据不同，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每张表的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数又是不一样的。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Dispatcher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角色希望可以通过向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cm server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订阅，以取得上述信息。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g.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丰富服务有效性检查测试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需支持如下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种健康检测：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注册者主动以心跳方式汇报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以七层健康检查等方式被动检查注册者的状态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维护初始化时的状态不变化（）</a:t>
            </a:r>
          </a:p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sz="1400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F0EBB-8599-4D4C-855E-501DDFAD970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290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Planner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，简称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，是一个统一的搜索服务接口。它的职责是根据用户指定的查询条件（关键词、类目等），得到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Plan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的结果，制定查询计划，查询搜索的各大系统，直接得到最终结果返回给用户。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1324-0EDD-4A04-9C35-89EE9E2AD9B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968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通过上面的介绍的功能特性和性能分析，我们知道</a:t>
            </a:r>
            <a:r>
              <a:rPr lang="en-US" altLang="zh-CN" dirty="0" err="1" smtClean="0"/>
              <a:t>Clustermap</a:t>
            </a:r>
            <a:r>
              <a:rPr lang="zh-CN" altLang="en-US" dirty="0" smtClean="0"/>
              <a:t>的应用场景：适合大规模的集群管理，和内部的服务定位，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F0EBB-8599-4D4C-855E-501DDFAD970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281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F0EBB-8599-4D4C-855E-501DDFAD970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66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F0EBB-8599-4D4C-855E-501DDFAD970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66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F0EBB-8599-4D4C-855E-501DDFAD970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64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过程 18"/>
          <p:cNvSpPr/>
          <p:nvPr userDrawn="1"/>
        </p:nvSpPr>
        <p:spPr>
          <a:xfrm>
            <a:off x="0" y="0"/>
            <a:ext cx="9144000" cy="443711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流程图: 过程 16"/>
          <p:cNvSpPr/>
          <p:nvPr userDrawn="1"/>
        </p:nvSpPr>
        <p:spPr>
          <a:xfrm>
            <a:off x="1038192" y="1055148"/>
            <a:ext cx="7134109" cy="259228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016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流程图: 过程 17"/>
          <p:cNvSpPr/>
          <p:nvPr userDrawn="1"/>
        </p:nvSpPr>
        <p:spPr>
          <a:xfrm>
            <a:off x="1187624" y="911132"/>
            <a:ext cx="6835245" cy="288032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流程图: 过程 15"/>
          <p:cNvSpPr/>
          <p:nvPr userDrawn="1"/>
        </p:nvSpPr>
        <p:spPr>
          <a:xfrm>
            <a:off x="2483768" y="5169394"/>
            <a:ext cx="5328592" cy="576064"/>
          </a:xfrm>
          <a:prstGeom prst="flowChartProcess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26927"/>
            <a:ext cx="7772400" cy="1470025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55776" y="5193221"/>
            <a:ext cx="4727322" cy="504056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Picture 2" descr="D:\work\06小敏的PPT私家菜谱\一淘模板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149196"/>
            <a:ext cx="1014617" cy="65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组合 14"/>
          <p:cNvGrpSpPr/>
          <p:nvPr userDrawn="1"/>
        </p:nvGrpSpPr>
        <p:grpSpPr>
          <a:xfrm rot="2700000">
            <a:off x="7311746" y="5319341"/>
            <a:ext cx="471111" cy="276169"/>
            <a:chOff x="4283968" y="2924944"/>
            <a:chExt cx="2088232" cy="1224136"/>
          </a:xfrm>
        </p:grpSpPr>
        <p:sp>
          <p:nvSpPr>
            <p:cNvPr id="10" name="椭圆 9"/>
            <p:cNvSpPr/>
            <p:nvPr userDrawn="1"/>
          </p:nvSpPr>
          <p:spPr>
            <a:xfrm>
              <a:off x="4283968" y="2924944"/>
              <a:ext cx="1224136" cy="1224136"/>
            </a:xfrm>
            <a:prstGeom prst="ellipse">
              <a:avLst/>
            </a:prstGeom>
            <a:solidFill>
              <a:srgbClr val="2BA6D2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流程图: 终止 10"/>
            <p:cNvSpPr/>
            <p:nvPr userDrawn="1"/>
          </p:nvSpPr>
          <p:spPr>
            <a:xfrm>
              <a:off x="5292080" y="3394436"/>
              <a:ext cx="864096" cy="285152"/>
            </a:xfrm>
            <a:prstGeom prst="flowChartTerminator">
              <a:avLst/>
            </a:prstGeom>
            <a:solidFill>
              <a:srgbClr val="2BA6D2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椭圆 11"/>
            <p:cNvSpPr/>
            <p:nvPr userDrawn="1"/>
          </p:nvSpPr>
          <p:spPr>
            <a:xfrm>
              <a:off x="4499992" y="3140968"/>
              <a:ext cx="792088" cy="7920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流程图: 终止 12"/>
            <p:cNvSpPr/>
            <p:nvPr userDrawn="1"/>
          </p:nvSpPr>
          <p:spPr>
            <a:xfrm>
              <a:off x="5508104" y="3394436"/>
              <a:ext cx="864096" cy="285152"/>
            </a:xfrm>
            <a:prstGeom prst="flowChartTerminator">
              <a:avLst/>
            </a:prstGeom>
            <a:solidFill>
              <a:srgbClr val="2BA6D2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流程图: 过程 13"/>
            <p:cNvSpPr/>
            <p:nvPr userDrawn="1"/>
          </p:nvSpPr>
          <p:spPr>
            <a:xfrm>
              <a:off x="5665135" y="3248980"/>
              <a:ext cx="58993" cy="5760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EF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2320" y="274638"/>
            <a:ext cx="123448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79096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3" descr="D:\work\06小敏的PPT私家菜谱\橙模板2\淘宝网橙色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441784"/>
            <a:ext cx="935435" cy="29958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流程图: 过程 16"/>
          <p:cNvSpPr/>
          <p:nvPr userDrawn="1"/>
        </p:nvSpPr>
        <p:spPr>
          <a:xfrm>
            <a:off x="0" y="2996951"/>
            <a:ext cx="9144000" cy="2356427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 rot="2700000">
            <a:off x="6099733" y="3215618"/>
            <a:ext cx="3808468" cy="2232555"/>
            <a:chOff x="4283968" y="2924944"/>
            <a:chExt cx="2088232" cy="1224136"/>
          </a:xfrm>
        </p:grpSpPr>
        <p:sp>
          <p:nvSpPr>
            <p:cNvPr id="11" name="椭圆 10"/>
            <p:cNvSpPr/>
            <p:nvPr userDrawn="1"/>
          </p:nvSpPr>
          <p:spPr>
            <a:xfrm>
              <a:off x="4283968" y="2924944"/>
              <a:ext cx="1224136" cy="122413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流程图: 终止 11"/>
            <p:cNvSpPr/>
            <p:nvPr userDrawn="1"/>
          </p:nvSpPr>
          <p:spPr>
            <a:xfrm>
              <a:off x="5292080" y="3394436"/>
              <a:ext cx="864096" cy="285152"/>
            </a:xfrm>
            <a:prstGeom prst="flowChartTerminator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4499992" y="3140968"/>
              <a:ext cx="792088" cy="7920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流程图: 终止 13"/>
            <p:cNvSpPr/>
            <p:nvPr userDrawn="1"/>
          </p:nvSpPr>
          <p:spPr>
            <a:xfrm>
              <a:off x="5508104" y="3394436"/>
              <a:ext cx="864096" cy="285152"/>
            </a:xfrm>
            <a:prstGeom prst="flowChartTerminator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流程图: 过程 14"/>
            <p:cNvSpPr/>
            <p:nvPr userDrawn="1"/>
          </p:nvSpPr>
          <p:spPr>
            <a:xfrm>
              <a:off x="5665135" y="3248980"/>
              <a:ext cx="58993" cy="576064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流程图: 过程 15"/>
          <p:cNvSpPr/>
          <p:nvPr userDrawn="1"/>
        </p:nvSpPr>
        <p:spPr>
          <a:xfrm>
            <a:off x="0" y="5353378"/>
            <a:ext cx="9144000" cy="73991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流程图: 过程 6"/>
          <p:cNvSpPr/>
          <p:nvPr userDrawn="1"/>
        </p:nvSpPr>
        <p:spPr>
          <a:xfrm>
            <a:off x="0" y="2132856"/>
            <a:ext cx="9144000" cy="86409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699792" y="2284306"/>
            <a:ext cx="5290865" cy="150018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0" name="流程图: 过程 19"/>
          <p:cNvSpPr/>
          <p:nvPr userDrawn="1"/>
        </p:nvSpPr>
        <p:spPr>
          <a:xfrm>
            <a:off x="2699792" y="3856501"/>
            <a:ext cx="5688632" cy="576064"/>
          </a:xfrm>
          <a:prstGeom prst="flowChartProcess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组合 20"/>
          <p:cNvGrpSpPr/>
          <p:nvPr userDrawn="1"/>
        </p:nvGrpSpPr>
        <p:grpSpPr>
          <a:xfrm rot="2700000">
            <a:off x="7887810" y="4006448"/>
            <a:ext cx="471111" cy="276169"/>
            <a:chOff x="4283968" y="2924944"/>
            <a:chExt cx="2088232" cy="1224136"/>
          </a:xfrm>
        </p:grpSpPr>
        <p:sp>
          <p:nvSpPr>
            <p:cNvPr id="22" name="椭圆 21"/>
            <p:cNvSpPr/>
            <p:nvPr userDrawn="1"/>
          </p:nvSpPr>
          <p:spPr>
            <a:xfrm>
              <a:off x="4283968" y="2924944"/>
              <a:ext cx="1224136" cy="1224136"/>
            </a:xfrm>
            <a:prstGeom prst="ellipse">
              <a:avLst/>
            </a:prstGeom>
            <a:solidFill>
              <a:srgbClr val="2BA6D2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流程图: 终止 22"/>
            <p:cNvSpPr/>
            <p:nvPr userDrawn="1"/>
          </p:nvSpPr>
          <p:spPr>
            <a:xfrm>
              <a:off x="5292080" y="3394436"/>
              <a:ext cx="864096" cy="285152"/>
            </a:xfrm>
            <a:prstGeom prst="flowChartTerminator">
              <a:avLst/>
            </a:prstGeom>
            <a:solidFill>
              <a:srgbClr val="2BA6D2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椭圆 23"/>
            <p:cNvSpPr/>
            <p:nvPr userDrawn="1"/>
          </p:nvSpPr>
          <p:spPr>
            <a:xfrm>
              <a:off x="4499992" y="3140968"/>
              <a:ext cx="792088" cy="7920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流程图: 终止 24"/>
            <p:cNvSpPr/>
            <p:nvPr userDrawn="1"/>
          </p:nvSpPr>
          <p:spPr>
            <a:xfrm>
              <a:off x="5508104" y="3394436"/>
              <a:ext cx="864096" cy="285152"/>
            </a:xfrm>
            <a:prstGeom prst="flowChartTerminator">
              <a:avLst/>
            </a:prstGeom>
            <a:solidFill>
              <a:srgbClr val="2BA6D2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流程图: 过程 25"/>
            <p:cNvSpPr/>
            <p:nvPr userDrawn="1"/>
          </p:nvSpPr>
          <p:spPr>
            <a:xfrm>
              <a:off x="5665135" y="3248980"/>
              <a:ext cx="58993" cy="5760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7" name="Picture 2" descr="D:\work\06小敏的PPT私家菜谱\一淘模板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26473"/>
            <a:ext cx="1512168" cy="97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2699792" y="3867125"/>
            <a:ext cx="5290865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9" name="流程图: 过程 18"/>
          <p:cNvSpPr/>
          <p:nvPr userDrawn="1"/>
        </p:nvSpPr>
        <p:spPr>
          <a:xfrm>
            <a:off x="0" y="2996952"/>
            <a:ext cx="2267744" cy="2356426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4038600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776"/>
            <a:ext cx="4038600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30859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3407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030859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V="1">
            <a:off x="0" y="6810424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work\06小敏的PPT私家菜谱\一淘模板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88864"/>
            <a:ext cx="1512168" cy="97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流程图: 过程 10"/>
          <p:cNvSpPr/>
          <p:nvPr userDrawn="1"/>
        </p:nvSpPr>
        <p:spPr>
          <a:xfrm>
            <a:off x="0" y="2015369"/>
            <a:ext cx="2915816" cy="1178213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1" y="1923241"/>
            <a:ext cx="2232249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75856" y="273050"/>
            <a:ext cx="5410944" cy="60362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9551" y="3284984"/>
            <a:ext cx="2232249" cy="30243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Picture 3" descr="D:\work\06小敏的PPT私家菜谱\橙模板2\淘宝网橙色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368" y="6441784"/>
            <a:ext cx="935435" cy="29958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 rot="2700000">
            <a:off x="6268067" y="4765611"/>
            <a:ext cx="3808468" cy="2232555"/>
            <a:chOff x="4283968" y="2924944"/>
            <a:chExt cx="2088232" cy="1224136"/>
          </a:xfrm>
        </p:grpSpPr>
        <p:sp>
          <p:nvSpPr>
            <p:cNvPr id="13" name="椭圆 12"/>
            <p:cNvSpPr/>
            <p:nvPr userDrawn="1"/>
          </p:nvSpPr>
          <p:spPr>
            <a:xfrm>
              <a:off x="4283968" y="2924944"/>
              <a:ext cx="1224136" cy="12241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流程图: 终止 13"/>
            <p:cNvSpPr/>
            <p:nvPr userDrawn="1"/>
          </p:nvSpPr>
          <p:spPr>
            <a:xfrm>
              <a:off x="5292080" y="3394436"/>
              <a:ext cx="864096" cy="285152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4499992" y="3140968"/>
              <a:ext cx="792088" cy="7920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流程图: 终止 15"/>
            <p:cNvSpPr/>
            <p:nvPr userDrawn="1"/>
          </p:nvSpPr>
          <p:spPr>
            <a:xfrm>
              <a:off x="5508104" y="3394436"/>
              <a:ext cx="864096" cy="285152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流程图: 过程 16"/>
            <p:cNvSpPr/>
            <p:nvPr userDrawn="1"/>
          </p:nvSpPr>
          <p:spPr>
            <a:xfrm>
              <a:off x="5665135" y="3248980"/>
              <a:ext cx="58993" cy="5760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" name="流程图: 过程 8"/>
          <p:cNvSpPr/>
          <p:nvPr userDrawn="1"/>
        </p:nvSpPr>
        <p:spPr>
          <a:xfrm>
            <a:off x="0" y="0"/>
            <a:ext cx="9144000" cy="479715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流程图: 过程 9"/>
          <p:cNvSpPr/>
          <p:nvPr userDrawn="1"/>
        </p:nvSpPr>
        <p:spPr>
          <a:xfrm>
            <a:off x="1038192" y="735107"/>
            <a:ext cx="7134109" cy="3305167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016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流程图: 过程 10"/>
          <p:cNvSpPr/>
          <p:nvPr userDrawn="1"/>
        </p:nvSpPr>
        <p:spPr>
          <a:xfrm>
            <a:off x="1187624" y="548680"/>
            <a:ext cx="6835245" cy="367240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1904" y="501317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1904" y="322312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1904" y="5579914"/>
            <a:ext cx="5486400" cy="5853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518344" y="0"/>
            <a:ext cx="7625655" cy="18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91680" y="188640"/>
            <a:ext cx="7452320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" descr="D:\work\06小敏的PPT私家菜谱\一淘模板\LOGO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21" y="272828"/>
            <a:ext cx="1014617" cy="65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/>
          <p:cNvCxnSpPr/>
          <p:nvPr userDrawn="1"/>
        </p:nvCxnSpPr>
        <p:spPr>
          <a:xfrm>
            <a:off x="0" y="1052736"/>
            <a:ext cx="914399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flipV="1">
            <a:off x="0" y="6810424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2053BD3-540F-4FC4-8B3A-27AE6C788D71}" type="slidenum">
              <a:rPr lang="en-US" altLang="zh-CN" sz="1400">
                <a:latin typeface="微软雅黑" pitchFamily="34" charset="-122"/>
                <a:ea typeface="微软雅黑" pitchFamily="34" charset="-122"/>
              </a:rPr>
              <a:pPr algn="r"/>
              <a:t>1</a:t>
            </a:fld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1" name="Rectangle 9"/>
          <p:cNvSpPr>
            <a:spLocks noChangeArrowheads="1"/>
          </p:cNvSpPr>
          <p:nvPr/>
        </p:nvSpPr>
        <p:spPr bwMode="auto">
          <a:xfrm>
            <a:off x="457200" y="1828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 b="1" dirty="0">
                <a:ea typeface="微软雅黑" pitchFamily="34" charset="-122"/>
              </a:rPr>
              <a:t> </a:t>
            </a:r>
            <a:r>
              <a:rPr lang="en-US" altLang="zh-CN" sz="4400" dirty="0"/>
              <a:t>CM--</a:t>
            </a:r>
            <a:r>
              <a:rPr lang="zh-CN" altLang="zh-CN" sz="4400" dirty="0"/>
              <a:t>集群管理与负载均衡系统</a:t>
            </a:r>
            <a:endParaRPr lang="en-US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2" name="Rectangle 11"/>
          <p:cNvSpPr>
            <a:spLocks noChangeArrowheads="1"/>
          </p:cNvSpPr>
          <p:nvPr/>
        </p:nvSpPr>
        <p:spPr bwMode="auto">
          <a:xfrm>
            <a:off x="2411760" y="5157192"/>
            <a:ext cx="48768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五竹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latin typeface="Verdana" pitchFamily="34" charset="0"/>
                <a:cs typeface="Verdana" pitchFamily="34" charset="0"/>
              </a:rPr>
              <a:t>搜索</a:t>
            </a:r>
            <a:r>
              <a:rPr lang="zh-CN" altLang="en-US" dirty="0">
                <a:latin typeface="Verdana" pitchFamily="34" charset="0"/>
                <a:cs typeface="Verdana" pitchFamily="34" charset="0"/>
              </a:rPr>
              <a:t>与算法</a:t>
            </a:r>
          </a:p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835696" y="0"/>
            <a:ext cx="3513584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性能与应用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—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性能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ea typeface="微软雅黑" pitchFamily="34" charset="-122"/>
              <a:cs typeface="Arial Unicode MS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81079" y="1052737"/>
            <a:ext cx="7651362" cy="5544615"/>
            <a:chOff x="1033463" y="1339530"/>
            <a:chExt cx="7094696" cy="4261485"/>
          </a:xfrm>
        </p:grpSpPr>
        <p:sp>
          <p:nvSpPr>
            <p:cNvPr id="5" name="TextBox 5"/>
            <p:cNvSpPr txBox="1"/>
            <p:nvPr/>
          </p:nvSpPr>
          <p:spPr>
            <a:xfrm>
              <a:off x="1033463" y="1339530"/>
              <a:ext cx="2202947" cy="31406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测试</a:t>
              </a:r>
              <a:r>
                <a:rPr lang="zh-CN" altLang="en-US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说明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33465" y="1711393"/>
              <a:ext cx="7094694" cy="1233111"/>
            </a:xfrm>
            <a:prstGeom prst="roundRect">
              <a:avLst>
                <a:gd name="adj" fmla="val 3026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marL="342900" indent="-342900">
                <a:lnSpc>
                  <a:spcPts val="2000"/>
                </a:lnSpc>
                <a:buAutoNum type="arabicPeriod"/>
              </a:pPr>
              <a:r>
                <a:rPr lang="zh-CN" altLang="en-US" sz="2400" dirty="0" smtClean="0">
                  <a:ea typeface="楷体" panose="02010609060101010101" pitchFamily="49" charset="-122"/>
                </a:rPr>
                <a:t>测试环境：</a:t>
              </a:r>
              <a:endParaRPr lang="en-US" altLang="zh-CN" sz="2400" dirty="0" smtClean="0">
                <a:ea typeface="楷体" panose="02010609060101010101" pitchFamily="49" charset="-122"/>
              </a:endParaRPr>
            </a:p>
            <a:p>
              <a:pPr>
                <a:lnSpc>
                  <a:spcPts val="2000"/>
                </a:lnSpc>
              </a:pPr>
              <a:r>
                <a:rPr lang="en-US" altLang="zh-CN" sz="2400" dirty="0">
                  <a:ea typeface="楷体" panose="02010609060101010101" pitchFamily="49" charset="-122"/>
                </a:rPr>
                <a:t> </a:t>
              </a:r>
              <a:r>
                <a:rPr lang="en-US" altLang="zh-CN" sz="2400" dirty="0" smtClean="0">
                  <a:ea typeface="楷体" panose="02010609060101010101" pitchFamily="49" charset="-122"/>
                </a:rPr>
                <a:t>    </a:t>
              </a:r>
              <a:r>
                <a:rPr lang="en-US" altLang="zh-CN" sz="2400" dirty="0" err="1" smtClean="0">
                  <a:ea typeface="楷体" panose="02010609060101010101" pitchFamily="49" charset="-122"/>
                </a:rPr>
                <a:t>linux</a:t>
              </a:r>
              <a:r>
                <a:rPr lang="en-US" altLang="zh-CN" sz="2400" dirty="0" smtClean="0">
                  <a:ea typeface="楷体" panose="02010609060101010101" pitchFamily="49" charset="-122"/>
                </a:rPr>
                <a:t>  2.6.18-164.el5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400" dirty="0">
                  <a:ea typeface="楷体" panose="02010609060101010101" pitchFamily="49" charset="-122"/>
                </a:rPr>
                <a:t> </a:t>
              </a:r>
              <a:r>
                <a:rPr lang="en-US" altLang="zh-CN" sz="2400" dirty="0" smtClean="0">
                  <a:ea typeface="楷体" panose="02010609060101010101" pitchFamily="49" charset="-122"/>
                </a:rPr>
                <a:t>    </a:t>
              </a:r>
              <a:r>
                <a:rPr lang="en-US" altLang="zh-CN" sz="2400" dirty="0" err="1" smtClean="0">
                  <a:ea typeface="楷体" panose="02010609060101010101" pitchFamily="49" charset="-122"/>
                </a:rPr>
                <a:t>cpu</a:t>
              </a:r>
              <a:r>
                <a:rPr lang="en-US" altLang="zh-CN" sz="2400" dirty="0">
                  <a:ea typeface="楷体" panose="02010609060101010101" pitchFamily="49" charset="-122"/>
                </a:rPr>
                <a:t>: </a:t>
              </a:r>
              <a:r>
                <a:rPr lang="en-US" altLang="zh-CN" sz="2400" dirty="0" smtClean="0">
                  <a:ea typeface="楷体" panose="02010609060101010101" pitchFamily="49" charset="-122"/>
                </a:rPr>
                <a:t> 16 core Intel(R</a:t>
              </a:r>
              <a:r>
                <a:rPr lang="en-US" altLang="zh-CN" sz="2400" dirty="0">
                  <a:ea typeface="楷体" panose="02010609060101010101" pitchFamily="49" charset="-122"/>
                </a:rPr>
                <a:t>) Xeon(R) CPU </a:t>
              </a:r>
              <a:r>
                <a:rPr lang="en-US" altLang="zh-CN" sz="2400" dirty="0" smtClean="0">
                  <a:ea typeface="楷体" panose="02010609060101010101" pitchFamily="49" charset="-122"/>
                </a:rPr>
                <a:t>E5620 </a:t>
              </a:r>
              <a:r>
                <a:rPr lang="en-US" altLang="zh-CN" sz="2400" dirty="0" err="1" smtClean="0">
                  <a:ea typeface="楷体" panose="02010609060101010101" pitchFamily="49" charset="-122"/>
                </a:rPr>
                <a:t>cpu</a:t>
              </a:r>
              <a:r>
                <a:rPr lang="en-US" altLang="zh-CN" sz="2400" dirty="0">
                  <a:ea typeface="楷体" panose="02010609060101010101" pitchFamily="49" charset="-122"/>
                </a:rPr>
                <a:t> MHz: </a:t>
              </a:r>
              <a:r>
                <a:rPr lang="en-US" altLang="zh-CN" sz="2400" dirty="0" smtClean="0">
                  <a:ea typeface="楷体" panose="02010609060101010101" pitchFamily="49" charset="-122"/>
                </a:rPr>
                <a:t>2400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400" dirty="0">
                  <a:ea typeface="楷体" panose="02010609060101010101" pitchFamily="49" charset="-122"/>
                </a:rPr>
                <a:t> </a:t>
              </a:r>
              <a:r>
                <a:rPr lang="en-US" altLang="zh-CN" sz="2400" dirty="0" smtClean="0">
                  <a:ea typeface="楷体" panose="02010609060101010101" pitchFamily="49" charset="-122"/>
                </a:rPr>
                <a:t>    memory: 32G</a:t>
              </a:r>
              <a:endParaRPr lang="zh-CN" altLang="en-US" sz="2400" dirty="0">
                <a:ea typeface="楷体" panose="02010609060101010101" pitchFamily="49" charset="-122"/>
              </a:endParaRPr>
            </a:p>
            <a:p>
              <a:pPr>
                <a:lnSpc>
                  <a:spcPts val="2000"/>
                </a:lnSpc>
              </a:pPr>
              <a:endParaRPr lang="en-US" altLang="zh-CN" sz="2000" dirty="0" smtClean="0">
                <a:ea typeface="楷体" panose="02010609060101010101" pitchFamily="49" charset="-122"/>
              </a:endParaRPr>
            </a:p>
            <a:p>
              <a:pPr>
                <a:lnSpc>
                  <a:spcPts val="2000"/>
                </a:lnSpc>
              </a:pPr>
              <a:r>
                <a:rPr lang="en-US" altLang="zh-CN" sz="2000" dirty="0">
                  <a:ea typeface="楷体" panose="02010609060101010101" pitchFamily="49" charset="-122"/>
                </a:rPr>
                <a:t> </a:t>
              </a:r>
              <a:r>
                <a:rPr lang="en-US" altLang="zh-CN" sz="2000" dirty="0" smtClean="0">
                  <a:ea typeface="楷体" panose="02010609060101010101" pitchFamily="49" charset="-122"/>
                </a:rPr>
                <a:t>   </a:t>
              </a: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033464" y="1339530"/>
              <a:ext cx="7094694" cy="4261485"/>
              <a:chOff x="728670" y="1339530"/>
              <a:chExt cx="7094694" cy="4261485"/>
            </a:xfrm>
          </p:grpSpPr>
          <p:sp>
            <p:nvSpPr>
              <p:cNvPr id="6" name="TextBox 6"/>
              <p:cNvSpPr txBox="1"/>
              <p:nvPr/>
            </p:nvSpPr>
            <p:spPr>
              <a:xfrm>
                <a:off x="728671" y="3159323"/>
                <a:ext cx="2202947" cy="314060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测试结果</a:t>
                </a:r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728670" y="3470272"/>
                <a:ext cx="7094694" cy="2130743"/>
              </a:xfrm>
              <a:prstGeom prst="roundRect">
                <a:avLst>
                  <a:gd name="adj" fmla="val 3026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>
                <a:no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400" dirty="0" smtClean="0">
                    <a:ea typeface="楷体" panose="02010609060101010101" pitchFamily="49" charset="-122"/>
                  </a:rPr>
                  <a:t>在无 </a:t>
                </a:r>
                <a:r>
                  <a:rPr lang="en-US" altLang="zh-CN" sz="2400" dirty="0">
                    <a:ea typeface="楷体" panose="02010609060101010101" pitchFamily="49" charset="-122"/>
                  </a:rPr>
                  <a:t>CM </a:t>
                </a:r>
                <a:r>
                  <a:rPr lang="zh-CN" altLang="en-US" sz="2400" dirty="0">
                    <a:ea typeface="楷体" panose="02010609060101010101" pitchFamily="49" charset="-122"/>
                  </a:rPr>
                  <a:t>级连的情况下</a:t>
                </a:r>
                <a:r>
                  <a:rPr lang="en-US" altLang="zh-CN" sz="2400" dirty="0">
                    <a:ea typeface="楷体" panose="02010609060101010101" pitchFamily="49" charset="-122"/>
                  </a:rPr>
                  <a:t>,</a:t>
                </a:r>
                <a:r>
                  <a:rPr lang="zh-CN" altLang="en-US" sz="2400" dirty="0">
                    <a:ea typeface="楷体" panose="02010609060101010101" pitchFamily="49" charset="-122"/>
                  </a:rPr>
                  <a:t>单个</a:t>
                </a:r>
                <a:r>
                  <a:rPr lang="en-US" altLang="zh-CN" sz="2400" dirty="0" err="1">
                    <a:ea typeface="楷体" panose="02010609060101010101" pitchFamily="49" charset="-122"/>
                  </a:rPr>
                  <a:t>CMServer</a:t>
                </a:r>
                <a:r>
                  <a:rPr lang="en-US" altLang="zh-CN" sz="2400" dirty="0">
                    <a:ea typeface="楷体" panose="02010609060101010101" pitchFamily="49" charset="-122"/>
                  </a:rPr>
                  <a:t> </a:t>
                </a:r>
                <a:r>
                  <a:rPr lang="zh-CN" altLang="en-US" sz="2400" dirty="0">
                    <a:ea typeface="楷体" panose="02010609060101010101" pitchFamily="49" charset="-122"/>
                  </a:rPr>
                  <a:t>可以同时支持</a:t>
                </a:r>
                <a:r>
                  <a:rPr lang="en-US" altLang="zh-CN" sz="2400" dirty="0">
                    <a:ea typeface="楷体" panose="02010609060101010101" pitchFamily="49" charset="-122"/>
                  </a:rPr>
                  <a:t>:</a:t>
                </a:r>
              </a:p>
              <a:p>
                <a:pPr marL="342900" indent="-342900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lang="en-US" altLang="zh-CN" sz="2400" dirty="0" smtClean="0">
                    <a:ea typeface="楷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ea typeface="楷体" panose="02010609060101010101" pitchFamily="49" charset="-122"/>
                  </a:rPr>
                  <a:t>心跳</a:t>
                </a:r>
                <a:r>
                  <a:rPr lang="zh-CN" altLang="en-US" sz="2400" dirty="0">
                    <a:ea typeface="楷体" panose="02010609060101010101" pitchFamily="49" charset="-122"/>
                  </a:rPr>
                  <a:t>汇报节点</a:t>
                </a:r>
                <a:r>
                  <a:rPr lang="en-US" altLang="zh-CN" sz="2400" dirty="0">
                    <a:ea typeface="楷体" panose="02010609060101010101" pitchFamily="49" charset="-122"/>
                  </a:rPr>
                  <a:t>(</a:t>
                </a:r>
                <a:r>
                  <a:rPr lang="zh-CN" altLang="en-US" sz="2400" dirty="0">
                    <a:ea typeface="楷体" panose="02010609060101010101" pitchFamily="49" charset="-122"/>
                  </a:rPr>
                  <a:t>汇报周期</a:t>
                </a:r>
                <a:r>
                  <a:rPr lang="en-US" altLang="zh-CN" sz="2400" dirty="0">
                    <a:ea typeface="楷体" panose="02010609060101010101" pitchFamily="49" charset="-122"/>
                  </a:rPr>
                  <a:t>100ms) 10000</a:t>
                </a:r>
                <a:r>
                  <a:rPr lang="zh-CN" altLang="en-US" sz="2400" dirty="0">
                    <a:ea typeface="楷体" panose="02010609060101010101" pitchFamily="49" charset="-122"/>
                  </a:rPr>
                  <a:t>个</a:t>
                </a:r>
              </a:p>
              <a:p>
                <a:pPr marL="342900" indent="-342900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lang="en-US" altLang="zh-CN" sz="2400" dirty="0" smtClean="0">
                    <a:ea typeface="楷体" panose="02010609060101010101" pitchFamily="49" charset="-122"/>
                  </a:rPr>
                  <a:t> 4/7</a:t>
                </a:r>
                <a:r>
                  <a:rPr lang="zh-CN" altLang="en-US" sz="2400" dirty="0">
                    <a:ea typeface="楷体" panose="02010609060101010101" pitchFamily="49" charset="-122"/>
                  </a:rPr>
                  <a:t>层健康检查节点</a:t>
                </a:r>
                <a:r>
                  <a:rPr lang="en-US" altLang="zh-CN" sz="2400" dirty="0">
                    <a:ea typeface="楷体" panose="02010609060101010101" pitchFamily="49" charset="-122"/>
                  </a:rPr>
                  <a:t>(</a:t>
                </a:r>
                <a:r>
                  <a:rPr lang="zh-CN" altLang="en-US" sz="2400" dirty="0">
                    <a:ea typeface="楷体" panose="02010609060101010101" pitchFamily="49" charset="-122"/>
                  </a:rPr>
                  <a:t>检查周期</a:t>
                </a:r>
                <a:r>
                  <a:rPr lang="en-US" altLang="zh-CN" sz="2400" dirty="0">
                    <a:ea typeface="楷体" panose="02010609060101010101" pitchFamily="49" charset="-122"/>
                  </a:rPr>
                  <a:t>1s) 6000</a:t>
                </a:r>
                <a:r>
                  <a:rPr lang="zh-CN" altLang="en-US" sz="2400" dirty="0">
                    <a:ea typeface="楷体" panose="02010609060101010101" pitchFamily="49" charset="-122"/>
                  </a:rPr>
                  <a:t>个</a:t>
                </a:r>
              </a:p>
              <a:p>
                <a:pPr marL="342900" indent="-342900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lang="en-US" altLang="zh-CN" sz="2400" dirty="0" smtClean="0">
                    <a:ea typeface="楷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ea typeface="楷体" panose="02010609060101010101" pitchFamily="49" charset="-122"/>
                  </a:rPr>
                  <a:t>订阅</a:t>
                </a:r>
                <a:r>
                  <a:rPr lang="zh-CN" altLang="en-US" sz="2400" dirty="0">
                    <a:ea typeface="楷体" panose="02010609060101010101" pitchFamily="49" charset="-122"/>
                  </a:rPr>
                  <a:t>节点</a:t>
                </a:r>
                <a:r>
                  <a:rPr lang="en-US" altLang="zh-CN" sz="2400" dirty="0">
                    <a:ea typeface="楷体" panose="02010609060101010101" pitchFamily="49" charset="-122"/>
                  </a:rPr>
                  <a:t>(</a:t>
                </a:r>
                <a:r>
                  <a:rPr lang="zh-CN" altLang="en-US" sz="2400" dirty="0">
                    <a:ea typeface="楷体" panose="02010609060101010101" pitchFamily="49" charset="-122"/>
                  </a:rPr>
                  <a:t>更新周期</a:t>
                </a:r>
                <a:r>
                  <a:rPr lang="en-US" altLang="zh-CN" sz="2400" dirty="0">
                    <a:ea typeface="楷体" panose="02010609060101010101" pitchFamily="49" charset="-122"/>
                  </a:rPr>
                  <a:t>1s) 4000</a:t>
                </a:r>
                <a:r>
                  <a:rPr lang="zh-CN" altLang="en-US" sz="2400" dirty="0" smtClean="0">
                    <a:ea typeface="楷体" panose="02010609060101010101" pitchFamily="49" charset="-122"/>
                  </a:rPr>
                  <a:t>个</a:t>
                </a:r>
                <a:endParaRPr lang="en-US" altLang="zh-CN" sz="2400" dirty="0"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lang="zh-CN" altLang="en-US" sz="2400" dirty="0">
                    <a:ea typeface="楷体" panose="02010609060101010101" pitchFamily="49" charset="-122"/>
                  </a:rPr>
                  <a:t>瓶颈主要是千</a:t>
                </a:r>
                <a:r>
                  <a:rPr lang="en-US" altLang="zh-CN" sz="2400" dirty="0">
                    <a:ea typeface="楷体" panose="02010609060101010101" pitchFamily="49" charset="-122"/>
                  </a:rPr>
                  <a:t>M</a:t>
                </a:r>
                <a:r>
                  <a:rPr lang="zh-CN" altLang="en-US" sz="2400" dirty="0">
                    <a:ea typeface="楷体" panose="02010609060101010101" pitchFamily="49" charset="-122"/>
                  </a:rPr>
                  <a:t>网卡的带宽占满</a:t>
                </a:r>
                <a:endParaRPr lang="zh-CN" altLang="en-US" sz="2400" dirty="0"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728671" y="1339530"/>
                <a:ext cx="7094693" cy="1834843"/>
              </a:xfrm>
              <a:prstGeom prst="roundRect">
                <a:avLst>
                  <a:gd name="adj" fmla="val 2953"/>
                </a:avLst>
              </a:prstGeom>
              <a:noFill/>
              <a:ln w="635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>
                <a:no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endParaRPr lang="zh-CN" altLang="en-US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293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494027" y="69978"/>
            <a:ext cx="3513584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性能与应用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—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应用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ea typeface="微软雅黑" pitchFamily="34" charset="-122"/>
              <a:cs typeface="Arial Unicode MS" pitchFamily="34" charset="-122"/>
            </a:endParaRPr>
          </a:p>
        </p:txBody>
      </p:sp>
      <p:pic>
        <p:nvPicPr>
          <p:cNvPr id="1026" name="Picture 2" descr="Image:CM2管理的集群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496944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46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494027" y="69978"/>
            <a:ext cx="3513584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性能与应用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—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应用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827584" y="1465494"/>
            <a:ext cx="7776864" cy="26776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>
                <a:ea typeface="楷体" panose="02010609060101010101" pitchFamily="49" charset="-122"/>
              </a:rPr>
              <a:t>管理搜索内部所有集群，</a:t>
            </a:r>
            <a:r>
              <a:rPr lang="en-US" altLang="zh-CN" sz="2800" dirty="0" smtClean="0">
                <a:ea typeface="楷体" panose="02010609060101010101" pitchFamily="49" charset="-122"/>
              </a:rPr>
              <a:t>14</a:t>
            </a:r>
            <a:r>
              <a:rPr lang="zh-CN" altLang="en-US" sz="2800" dirty="0" smtClean="0">
                <a:ea typeface="楷体" panose="02010609060101010101" pitchFamily="49" charset="-122"/>
              </a:rPr>
              <a:t>个业务线</a:t>
            </a:r>
            <a:r>
              <a:rPr lang="en-US" altLang="zh-CN" sz="2800" dirty="0" smtClean="0">
                <a:ea typeface="楷体" panose="02010609060101010101" pitchFamily="49" charset="-122"/>
              </a:rPr>
              <a:t>,31</a:t>
            </a:r>
            <a:r>
              <a:rPr lang="zh-CN" altLang="en-US" sz="2800" dirty="0" smtClean="0">
                <a:ea typeface="楷体" panose="02010609060101010101" pitchFamily="49" charset="-122"/>
              </a:rPr>
              <a:t>个集群</a:t>
            </a:r>
            <a:endParaRPr lang="en-US" altLang="zh-CN" sz="2800" dirty="0" smtClean="0"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ea typeface="楷体" panose="02010609060101010101" pitchFamily="49" charset="-122"/>
              </a:rPr>
              <a:t>统一搜索内部</a:t>
            </a:r>
            <a:r>
              <a:rPr lang="zh-CN" altLang="en-US" sz="2800" dirty="0" smtClean="0">
                <a:ea typeface="楷体" panose="02010609060101010101" pitchFamily="49" charset="-122"/>
              </a:rPr>
              <a:t>所有服务定位和</a:t>
            </a:r>
            <a:r>
              <a:rPr lang="zh-CN" altLang="en-US" sz="2800" dirty="0" smtClean="0">
                <a:ea typeface="楷体" panose="02010609060101010101" pitchFamily="49" charset="-122"/>
              </a:rPr>
              <a:t>集群状态管理</a:t>
            </a:r>
            <a:endParaRPr lang="zh-CN" altLang="en-US" sz="2800" dirty="0"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>
                <a:ea typeface="楷体" panose="02010609060101010101" pitchFamily="49" charset="-122"/>
              </a:rPr>
              <a:t>替换搜索内部</a:t>
            </a:r>
            <a:r>
              <a:rPr lang="en-US" altLang="zh-CN" sz="2800" dirty="0" smtClean="0">
                <a:ea typeface="楷体" panose="02010609060101010101" pitchFamily="49" charset="-122"/>
              </a:rPr>
              <a:t>LB</a:t>
            </a:r>
            <a:r>
              <a:rPr lang="zh-CN" altLang="en-US" sz="2800" dirty="0" smtClean="0">
                <a:ea typeface="楷体" panose="02010609060101010101" pitchFamily="49" charset="-122"/>
              </a:rPr>
              <a:t>负载均衡设备</a:t>
            </a:r>
            <a:r>
              <a:rPr lang="en-US" altLang="zh-CN" sz="2800" dirty="0" smtClean="0">
                <a:ea typeface="楷体" panose="02010609060101010101" pitchFamily="49" charset="-122"/>
              </a:rPr>
              <a:t>(</a:t>
            </a:r>
            <a:r>
              <a:rPr lang="zh-CN" altLang="en-US" sz="2800" dirty="0">
                <a:ea typeface="楷体" panose="02010609060101010101" pitchFamily="49" charset="-122"/>
              </a:rPr>
              <a:t>近 </a:t>
            </a:r>
            <a:r>
              <a:rPr lang="en-US" altLang="zh-CN" sz="2800" dirty="0">
                <a:ea typeface="楷体" panose="02010609060101010101" pitchFamily="49" charset="-122"/>
              </a:rPr>
              <a:t>50 </a:t>
            </a:r>
            <a:r>
              <a:rPr lang="zh-CN" altLang="en-US" sz="2800" dirty="0" smtClean="0">
                <a:ea typeface="楷体" panose="02010609060101010101" pitchFamily="49" charset="-122"/>
              </a:rPr>
              <a:t>亿</a:t>
            </a:r>
            <a:r>
              <a:rPr lang="en-US" altLang="zh-CN" sz="2800" dirty="0" smtClean="0">
                <a:ea typeface="楷体" panose="02010609060101010101" pitchFamily="49" charset="-122"/>
              </a:rPr>
              <a:t>PV)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2800" dirty="0" smtClean="0"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439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8576"/>
            <a:ext cx="3513584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目录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36264" y="478574"/>
            <a:ext cx="1212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  <a:ea typeface="微软雅黑" pitchFamily="34" charset="-122"/>
                <a:cs typeface="Arial Unicode MS" pitchFamily="34" charset="-122"/>
              </a:rPr>
              <a:t>CONTENTS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pic>
        <p:nvPicPr>
          <p:cNvPr id="3076" name="Picture 4" descr="D:\资料\心爱的PPT``\创意激发`\图片\创意\bld07165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214" b="100000" l="7227" r="100000">
                        <a14:foregroundMark x1="83203" y1="78766" x2="99805" y2="79597"/>
                        <a14:backgroundMark x1="75879" y1="66667" x2="75879" y2="66667"/>
                        <a14:backgroundMark x1="86426" y1="68209" x2="86426" y2="68209"/>
                        <a14:backgroundMark x1="94238" y1="74852" x2="94238" y2="74852"/>
                        <a14:backgroundMark x1="90332" y1="76157" x2="90332" y2="76157"/>
                        <a14:backgroundMark x1="80273" y1="75801" x2="96777" y2="766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3816" y="775050"/>
            <a:ext cx="5024490" cy="413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4932040" y="1009204"/>
            <a:ext cx="2592288" cy="4292004"/>
            <a:chOff x="4979403" y="1081212"/>
            <a:chExt cx="2592288" cy="4292004"/>
          </a:xfrm>
        </p:grpSpPr>
        <p:sp>
          <p:nvSpPr>
            <p:cNvPr id="17" name="TextBox 16"/>
            <p:cNvSpPr txBox="1"/>
            <p:nvPr/>
          </p:nvSpPr>
          <p:spPr>
            <a:xfrm>
              <a:off x="5300042" y="1081212"/>
              <a:ext cx="2232248" cy="841378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2400" b="1" dirty="0" smtClean="0">
                  <a:ln>
                    <a:solidFill>
                      <a:schemeClr val="bg1">
                        <a:lumMod val="50000"/>
                      </a:schemeClr>
                    </a:solidFill>
                    <a:prstDash val="sysDot"/>
                  </a:ln>
                  <a:noFill/>
                  <a:latin typeface="微软雅黑" pitchFamily="34" charset="-122"/>
                  <a:ea typeface="微软雅黑" pitchFamily="34" charset="-122"/>
                </a:rPr>
                <a:t>背景介绍</a:t>
              </a:r>
              <a:endParaRPr lang="zh-CN" altLang="en-US" sz="2400" b="1" dirty="0">
                <a:ln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noFill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987365" y="1189224"/>
              <a:ext cx="625354" cy="6253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800" b="1" dirty="0" smtClean="0">
                  <a:ln>
                    <a:solidFill>
                      <a:srgbClr val="FFC000"/>
                    </a:solidFill>
                    <a:prstDash val="sysDot"/>
                  </a:ln>
                  <a:noFill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</a:t>
              </a:r>
              <a:endParaRPr lang="zh-CN" altLang="en-US" sz="2800" b="1" dirty="0">
                <a:ln>
                  <a:solidFill>
                    <a:srgbClr val="FFC000"/>
                  </a:solidFill>
                  <a:prstDash val="sysDot"/>
                </a:ln>
                <a:noFill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39443" y="3379710"/>
              <a:ext cx="2232248" cy="841378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功能特性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5026766" y="3487722"/>
              <a:ext cx="625354" cy="6253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endParaRPr lang="zh-CN" altLang="en-US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92080" y="4531838"/>
              <a:ext cx="2232248" cy="841378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2400" b="1" dirty="0" smtClean="0">
                  <a:ln>
                    <a:solidFill>
                      <a:schemeClr val="bg1">
                        <a:lumMod val="50000"/>
                      </a:schemeClr>
                    </a:solidFill>
                    <a:prstDash val="sysDot"/>
                  </a:ln>
                  <a:noFill/>
                  <a:latin typeface="微软雅黑" pitchFamily="34" charset="-122"/>
                  <a:ea typeface="微软雅黑" pitchFamily="34" charset="-122"/>
                </a:rPr>
                <a:t>整体架构</a:t>
              </a:r>
            </a:p>
          </p:txBody>
        </p:sp>
        <p:sp>
          <p:nvSpPr>
            <p:cNvPr id="22" name="椭圆 21"/>
            <p:cNvSpPr/>
            <p:nvPr/>
          </p:nvSpPr>
          <p:spPr>
            <a:xfrm>
              <a:off x="4979403" y="4639850"/>
              <a:ext cx="625354" cy="6253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800" b="1" dirty="0" smtClean="0">
                  <a:ln>
                    <a:solidFill>
                      <a:srgbClr val="FFC000"/>
                    </a:solidFill>
                    <a:prstDash val="sysDot"/>
                  </a:ln>
                  <a:noFill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3</a:t>
              </a:r>
              <a:endParaRPr lang="zh-CN" altLang="en-US" sz="2800" b="1" dirty="0">
                <a:ln>
                  <a:solidFill>
                    <a:srgbClr val="FFC000"/>
                  </a:solidFill>
                  <a:prstDash val="sysDot"/>
                </a:ln>
                <a:noFill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92080" y="2204864"/>
              <a:ext cx="2232248" cy="841378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2400" b="1" dirty="0" smtClean="0">
                  <a:ln>
                    <a:solidFill>
                      <a:schemeClr val="bg1">
                        <a:lumMod val="50000"/>
                      </a:schemeClr>
                    </a:solidFill>
                    <a:prstDash val="sysDot"/>
                  </a:ln>
                  <a:noFill/>
                  <a:latin typeface="微软雅黑" pitchFamily="34" charset="-122"/>
                  <a:ea typeface="微软雅黑" pitchFamily="34" charset="-122"/>
                </a:rPr>
                <a:t>性能与应用</a:t>
              </a:r>
            </a:p>
          </p:txBody>
        </p:sp>
        <p:sp>
          <p:nvSpPr>
            <p:cNvPr id="24" name="椭圆 23"/>
            <p:cNvSpPr/>
            <p:nvPr/>
          </p:nvSpPr>
          <p:spPr>
            <a:xfrm>
              <a:off x="4979403" y="2312876"/>
              <a:ext cx="625354" cy="6253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800" b="1" dirty="0" smtClean="0">
                  <a:ln>
                    <a:solidFill>
                      <a:srgbClr val="FFC000"/>
                    </a:solidFill>
                    <a:prstDash val="sysDot"/>
                  </a:ln>
                  <a:noFill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4</a:t>
              </a:r>
              <a:endParaRPr lang="zh-CN" altLang="en-US" sz="2800" b="1" dirty="0">
                <a:ln>
                  <a:solidFill>
                    <a:srgbClr val="FFC000"/>
                  </a:solidFill>
                  <a:prstDash val="sysDot"/>
                </a:ln>
                <a:noFill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32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42392" y="28576"/>
            <a:ext cx="3513584" cy="114300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功能特性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" name="AutoShape 2" descr="http://farm1.staticflickr.com/20/73627419_f9c045b27f_b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768368" y="1939157"/>
            <a:ext cx="1116000" cy="3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订  阅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056400" y="1412776"/>
            <a:ext cx="504056" cy="560297"/>
            <a:chOff x="4140174" y="1926853"/>
            <a:chExt cx="274624" cy="294855"/>
          </a:xfrm>
          <a:solidFill>
            <a:srgbClr val="FFC000"/>
          </a:solidFill>
        </p:grpSpPr>
        <p:sp>
          <p:nvSpPr>
            <p:cNvPr id="4" name="椭圆 3"/>
            <p:cNvSpPr/>
            <p:nvPr/>
          </p:nvSpPr>
          <p:spPr>
            <a:xfrm>
              <a:off x="4211960" y="192685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4140174" y="2066762"/>
              <a:ext cx="274624" cy="154946"/>
            </a:xfrm>
            <a:custGeom>
              <a:avLst/>
              <a:gdLst>
                <a:gd name="connsiteX0" fmla="*/ 60243 w 273556"/>
                <a:gd name="connsiteY0" fmla="*/ 3090 h 160252"/>
                <a:gd name="connsiteX1" fmla="*/ 3093 w 273556"/>
                <a:gd name="connsiteY1" fmla="*/ 129296 h 160252"/>
                <a:gd name="connsiteX2" fmla="*/ 155493 w 273556"/>
                <a:gd name="connsiteY2" fmla="*/ 160252 h 160252"/>
                <a:gd name="connsiteX3" fmla="*/ 272174 w 273556"/>
                <a:gd name="connsiteY3" fmla="*/ 129296 h 160252"/>
                <a:gd name="connsiteX4" fmla="*/ 215024 w 273556"/>
                <a:gd name="connsiteY4" fmla="*/ 3090 h 160252"/>
                <a:gd name="connsiteX5" fmla="*/ 145968 w 273556"/>
                <a:gd name="connsiteY5" fmla="*/ 36427 h 160252"/>
                <a:gd name="connsiteX6" fmla="*/ 60243 w 273556"/>
                <a:gd name="connsiteY6" fmla="*/ 3090 h 160252"/>
                <a:gd name="connsiteX0" fmla="*/ 49758 w 274977"/>
                <a:gd name="connsiteY0" fmla="*/ 10234 h 160252"/>
                <a:gd name="connsiteX1" fmla="*/ 4514 w 274977"/>
                <a:gd name="connsiteY1" fmla="*/ 129296 h 160252"/>
                <a:gd name="connsiteX2" fmla="*/ 156914 w 274977"/>
                <a:gd name="connsiteY2" fmla="*/ 160252 h 160252"/>
                <a:gd name="connsiteX3" fmla="*/ 273595 w 274977"/>
                <a:gd name="connsiteY3" fmla="*/ 129296 h 160252"/>
                <a:gd name="connsiteX4" fmla="*/ 216445 w 274977"/>
                <a:gd name="connsiteY4" fmla="*/ 3090 h 160252"/>
                <a:gd name="connsiteX5" fmla="*/ 147389 w 274977"/>
                <a:gd name="connsiteY5" fmla="*/ 36427 h 160252"/>
                <a:gd name="connsiteX6" fmla="*/ 49758 w 274977"/>
                <a:gd name="connsiteY6" fmla="*/ 10234 h 160252"/>
                <a:gd name="connsiteX0" fmla="*/ 49758 w 275946"/>
                <a:gd name="connsiteY0" fmla="*/ 10234 h 160252"/>
                <a:gd name="connsiteX1" fmla="*/ 4514 w 275946"/>
                <a:gd name="connsiteY1" fmla="*/ 129296 h 160252"/>
                <a:gd name="connsiteX2" fmla="*/ 156914 w 275946"/>
                <a:gd name="connsiteY2" fmla="*/ 160252 h 160252"/>
                <a:gd name="connsiteX3" fmla="*/ 273595 w 275946"/>
                <a:gd name="connsiteY3" fmla="*/ 129296 h 160252"/>
                <a:gd name="connsiteX4" fmla="*/ 228351 w 275946"/>
                <a:gd name="connsiteY4" fmla="*/ 3090 h 160252"/>
                <a:gd name="connsiteX5" fmla="*/ 147389 w 275946"/>
                <a:gd name="connsiteY5" fmla="*/ 36427 h 160252"/>
                <a:gd name="connsiteX6" fmla="*/ 49758 w 275946"/>
                <a:gd name="connsiteY6" fmla="*/ 10234 h 160252"/>
                <a:gd name="connsiteX0" fmla="*/ 49758 w 275644"/>
                <a:gd name="connsiteY0" fmla="*/ 10234 h 160252"/>
                <a:gd name="connsiteX1" fmla="*/ 4514 w 275644"/>
                <a:gd name="connsiteY1" fmla="*/ 129296 h 160252"/>
                <a:gd name="connsiteX2" fmla="*/ 156914 w 275644"/>
                <a:gd name="connsiteY2" fmla="*/ 160252 h 160252"/>
                <a:gd name="connsiteX3" fmla="*/ 273595 w 275644"/>
                <a:gd name="connsiteY3" fmla="*/ 129296 h 160252"/>
                <a:gd name="connsiteX4" fmla="*/ 228351 w 275644"/>
                <a:gd name="connsiteY4" fmla="*/ 3090 h 160252"/>
                <a:gd name="connsiteX5" fmla="*/ 147389 w 275644"/>
                <a:gd name="connsiteY5" fmla="*/ 36427 h 160252"/>
                <a:gd name="connsiteX6" fmla="*/ 49758 w 275644"/>
                <a:gd name="connsiteY6" fmla="*/ 10234 h 160252"/>
                <a:gd name="connsiteX0" fmla="*/ 49758 w 275644"/>
                <a:gd name="connsiteY0" fmla="*/ 10120 h 160138"/>
                <a:gd name="connsiteX1" fmla="*/ 4514 w 275644"/>
                <a:gd name="connsiteY1" fmla="*/ 129182 h 160138"/>
                <a:gd name="connsiteX2" fmla="*/ 156914 w 275644"/>
                <a:gd name="connsiteY2" fmla="*/ 160138 h 160138"/>
                <a:gd name="connsiteX3" fmla="*/ 273595 w 275644"/>
                <a:gd name="connsiteY3" fmla="*/ 129182 h 160138"/>
                <a:gd name="connsiteX4" fmla="*/ 228351 w 275644"/>
                <a:gd name="connsiteY4" fmla="*/ 2976 h 160138"/>
                <a:gd name="connsiteX5" fmla="*/ 147389 w 275644"/>
                <a:gd name="connsiteY5" fmla="*/ 36313 h 160138"/>
                <a:gd name="connsiteX6" fmla="*/ 49758 w 275644"/>
                <a:gd name="connsiteY6" fmla="*/ 10120 h 160138"/>
                <a:gd name="connsiteX0" fmla="*/ 49758 w 275644"/>
                <a:gd name="connsiteY0" fmla="*/ 3447 h 153465"/>
                <a:gd name="connsiteX1" fmla="*/ 4514 w 275644"/>
                <a:gd name="connsiteY1" fmla="*/ 122509 h 153465"/>
                <a:gd name="connsiteX2" fmla="*/ 156914 w 275644"/>
                <a:gd name="connsiteY2" fmla="*/ 153465 h 153465"/>
                <a:gd name="connsiteX3" fmla="*/ 273595 w 275644"/>
                <a:gd name="connsiteY3" fmla="*/ 122509 h 153465"/>
                <a:gd name="connsiteX4" fmla="*/ 228351 w 275644"/>
                <a:gd name="connsiteY4" fmla="*/ 3447 h 153465"/>
                <a:gd name="connsiteX5" fmla="*/ 147389 w 275644"/>
                <a:gd name="connsiteY5" fmla="*/ 29640 h 153465"/>
                <a:gd name="connsiteX6" fmla="*/ 49758 w 275644"/>
                <a:gd name="connsiteY6" fmla="*/ 3447 h 153465"/>
                <a:gd name="connsiteX0" fmla="*/ 49758 w 275644"/>
                <a:gd name="connsiteY0" fmla="*/ 3600 h 153618"/>
                <a:gd name="connsiteX1" fmla="*/ 4514 w 275644"/>
                <a:gd name="connsiteY1" fmla="*/ 122662 h 153618"/>
                <a:gd name="connsiteX2" fmla="*/ 156914 w 275644"/>
                <a:gd name="connsiteY2" fmla="*/ 153618 h 153618"/>
                <a:gd name="connsiteX3" fmla="*/ 273595 w 275644"/>
                <a:gd name="connsiteY3" fmla="*/ 122662 h 153618"/>
                <a:gd name="connsiteX4" fmla="*/ 228351 w 275644"/>
                <a:gd name="connsiteY4" fmla="*/ 3600 h 153618"/>
                <a:gd name="connsiteX5" fmla="*/ 147389 w 275644"/>
                <a:gd name="connsiteY5" fmla="*/ 29793 h 153618"/>
                <a:gd name="connsiteX6" fmla="*/ 49758 w 275644"/>
                <a:gd name="connsiteY6" fmla="*/ 3600 h 153618"/>
                <a:gd name="connsiteX0" fmla="*/ 49758 w 275450"/>
                <a:gd name="connsiteY0" fmla="*/ 5700 h 155718"/>
                <a:gd name="connsiteX1" fmla="*/ 4514 w 275450"/>
                <a:gd name="connsiteY1" fmla="*/ 124762 h 155718"/>
                <a:gd name="connsiteX2" fmla="*/ 156914 w 275450"/>
                <a:gd name="connsiteY2" fmla="*/ 155718 h 155718"/>
                <a:gd name="connsiteX3" fmla="*/ 273595 w 275450"/>
                <a:gd name="connsiteY3" fmla="*/ 124762 h 155718"/>
                <a:gd name="connsiteX4" fmla="*/ 225970 w 275450"/>
                <a:gd name="connsiteY4" fmla="*/ 3319 h 155718"/>
                <a:gd name="connsiteX5" fmla="*/ 147389 w 275450"/>
                <a:gd name="connsiteY5" fmla="*/ 31893 h 155718"/>
                <a:gd name="connsiteX6" fmla="*/ 49758 w 275450"/>
                <a:gd name="connsiteY6" fmla="*/ 5700 h 155718"/>
                <a:gd name="connsiteX0" fmla="*/ 49758 w 275450"/>
                <a:gd name="connsiteY0" fmla="*/ 4735 h 154753"/>
                <a:gd name="connsiteX1" fmla="*/ 4514 w 275450"/>
                <a:gd name="connsiteY1" fmla="*/ 123797 h 154753"/>
                <a:gd name="connsiteX2" fmla="*/ 156914 w 275450"/>
                <a:gd name="connsiteY2" fmla="*/ 154753 h 154753"/>
                <a:gd name="connsiteX3" fmla="*/ 273595 w 275450"/>
                <a:gd name="connsiteY3" fmla="*/ 123797 h 154753"/>
                <a:gd name="connsiteX4" fmla="*/ 225970 w 275450"/>
                <a:gd name="connsiteY4" fmla="*/ 2354 h 154753"/>
                <a:gd name="connsiteX5" fmla="*/ 147389 w 275450"/>
                <a:gd name="connsiteY5" fmla="*/ 30928 h 154753"/>
                <a:gd name="connsiteX6" fmla="*/ 49758 w 275450"/>
                <a:gd name="connsiteY6" fmla="*/ 4735 h 154753"/>
                <a:gd name="connsiteX0" fmla="*/ 49758 w 275450"/>
                <a:gd name="connsiteY0" fmla="*/ 4735 h 154753"/>
                <a:gd name="connsiteX1" fmla="*/ 4514 w 275450"/>
                <a:gd name="connsiteY1" fmla="*/ 123797 h 154753"/>
                <a:gd name="connsiteX2" fmla="*/ 156914 w 275450"/>
                <a:gd name="connsiteY2" fmla="*/ 154753 h 154753"/>
                <a:gd name="connsiteX3" fmla="*/ 273595 w 275450"/>
                <a:gd name="connsiteY3" fmla="*/ 123797 h 154753"/>
                <a:gd name="connsiteX4" fmla="*/ 225970 w 275450"/>
                <a:gd name="connsiteY4" fmla="*/ 2354 h 154753"/>
                <a:gd name="connsiteX5" fmla="*/ 147389 w 275450"/>
                <a:gd name="connsiteY5" fmla="*/ 30928 h 154753"/>
                <a:gd name="connsiteX6" fmla="*/ 49758 w 275450"/>
                <a:gd name="connsiteY6" fmla="*/ 4735 h 154753"/>
                <a:gd name="connsiteX0" fmla="*/ 49758 w 274693"/>
                <a:gd name="connsiteY0" fmla="*/ 4735 h 154753"/>
                <a:gd name="connsiteX1" fmla="*/ 4514 w 274693"/>
                <a:gd name="connsiteY1" fmla="*/ 123797 h 154753"/>
                <a:gd name="connsiteX2" fmla="*/ 156914 w 274693"/>
                <a:gd name="connsiteY2" fmla="*/ 154753 h 154753"/>
                <a:gd name="connsiteX3" fmla="*/ 273595 w 274693"/>
                <a:gd name="connsiteY3" fmla="*/ 123797 h 154753"/>
                <a:gd name="connsiteX4" fmla="*/ 214063 w 274693"/>
                <a:gd name="connsiteY4" fmla="*/ 2354 h 154753"/>
                <a:gd name="connsiteX5" fmla="*/ 147389 w 274693"/>
                <a:gd name="connsiteY5" fmla="*/ 30928 h 154753"/>
                <a:gd name="connsiteX6" fmla="*/ 49758 w 274693"/>
                <a:gd name="connsiteY6" fmla="*/ 4735 h 154753"/>
                <a:gd name="connsiteX0" fmla="*/ 49758 w 275938"/>
                <a:gd name="connsiteY0" fmla="*/ 3423 h 153441"/>
                <a:gd name="connsiteX1" fmla="*/ 4514 w 275938"/>
                <a:gd name="connsiteY1" fmla="*/ 122485 h 153441"/>
                <a:gd name="connsiteX2" fmla="*/ 156914 w 275938"/>
                <a:gd name="connsiteY2" fmla="*/ 153441 h 153441"/>
                <a:gd name="connsiteX3" fmla="*/ 273595 w 275938"/>
                <a:gd name="connsiteY3" fmla="*/ 122485 h 153441"/>
                <a:gd name="connsiteX4" fmla="*/ 214063 w 275938"/>
                <a:gd name="connsiteY4" fmla="*/ 1042 h 153441"/>
                <a:gd name="connsiteX5" fmla="*/ 147389 w 275938"/>
                <a:gd name="connsiteY5" fmla="*/ 29616 h 153441"/>
                <a:gd name="connsiteX6" fmla="*/ 49758 w 275938"/>
                <a:gd name="connsiteY6" fmla="*/ 3423 h 153441"/>
                <a:gd name="connsiteX0" fmla="*/ 62396 w 274288"/>
                <a:gd name="connsiteY0" fmla="*/ 3296 h 155695"/>
                <a:gd name="connsiteX1" fmla="*/ 2864 w 274288"/>
                <a:gd name="connsiteY1" fmla="*/ 124739 h 155695"/>
                <a:gd name="connsiteX2" fmla="*/ 155264 w 274288"/>
                <a:gd name="connsiteY2" fmla="*/ 155695 h 155695"/>
                <a:gd name="connsiteX3" fmla="*/ 271945 w 274288"/>
                <a:gd name="connsiteY3" fmla="*/ 124739 h 155695"/>
                <a:gd name="connsiteX4" fmla="*/ 212413 w 274288"/>
                <a:gd name="connsiteY4" fmla="*/ 3296 h 155695"/>
                <a:gd name="connsiteX5" fmla="*/ 145739 w 274288"/>
                <a:gd name="connsiteY5" fmla="*/ 31870 h 155695"/>
                <a:gd name="connsiteX6" fmla="*/ 62396 w 274288"/>
                <a:gd name="connsiteY6" fmla="*/ 3296 h 155695"/>
                <a:gd name="connsiteX0" fmla="*/ 62732 w 274624"/>
                <a:gd name="connsiteY0" fmla="*/ 2547 h 154946"/>
                <a:gd name="connsiteX1" fmla="*/ 3200 w 274624"/>
                <a:gd name="connsiteY1" fmla="*/ 123990 h 154946"/>
                <a:gd name="connsiteX2" fmla="*/ 155600 w 274624"/>
                <a:gd name="connsiteY2" fmla="*/ 154946 h 154946"/>
                <a:gd name="connsiteX3" fmla="*/ 272281 w 274624"/>
                <a:gd name="connsiteY3" fmla="*/ 123990 h 154946"/>
                <a:gd name="connsiteX4" fmla="*/ 212749 w 274624"/>
                <a:gd name="connsiteY4" fmla="*/ 2547 h 154946"/>
                <a:gd name="connsiteX5" fmla="*/ 146075 w 274624"/>
                <a:gd name="connsiteY5" fmla="*/ 31121 h 154946"/>
                <a:gd name="connsiteX6" fmla="*/ 62732 w 274624"/>
                <a:gd name="connsiteY6" fmla="*/ 2547 h 154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624" h="154946">
                  <a:moveTo>
                    <a:pt x="62732" y="2547"/>
                  </a:moveTo>
                  <a:cubicBezTo>
                    <a:pt x="31775" y="15643"/>
                    <a:pt x="-12278" y="98590"/>
                    <a:pt x="3200" y="123990"/>
                  </a:cubicBezTo>
                  <a:cubicBezTo>
                    <a:pt x="18678" y="149390"/>
                    <a:pt x="110753" y="154946"/>
                    <a:pt x="155600" y="154946"/>
                  </a:cubicBezTo>
                  <a:cubicBezTo>
                    <a:pt x="200447" y="154946"/>
                    <a:pt x="262756" y="149390"/>
                    <a:pt x="272281" y="123990"/>
                  </a:cubicBezTo>
                  <a:cubicBezTo>
                    <a:pt x="281806" y="98590"/>
                    <a:pt x="262359" y="8500"/>
                    <a:pt x="212749" y="2547"/>
                  </a:cubicBezTo>
                  <a:cubicBezTo>
                    <a:pt x="191715" y="8500"/>
                    <a:pt x="171078" y="31121"/>
                    <a:pt x="146075" y="31121"/>
                  </a:cubicBezTo>
                  <a:cubicBezTo>
                    <a:pt x="121072" y="31121"/>
                    <a:pt x="93689" y="-10549"/>
                    <a:pt x="62732" y="254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19607" y="1309822"/>
            <a:ext cx="1332000" cy="920362"/>
            <a:chOff x="770210" y="1901247"/>
            <a:chExt cx="1332000" cy="888973"/>
          </a:xfrm>
        </p:grpSpPr>
        <p:sp>
          <p:nvSpPr>
            <p:cNvPr id="24" name="TextBox 23"/>
            <p:cNvSpPr txBox="1"/>
            <p:nvPr/>
          </p:nvSpPr>
          <p:spPr>
            <a:xfrm>
              <a:off x="770210" y="2420888"/>
              <a:ext cx="13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心跳汇报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" name="心形 8"/>
            <p:cNvSpPr>
              <a:spLocks noChangeAspect="1"/>
            </p:cNvSpPr>
            <p:nvPr/>
          </p:nvSpPr>
          <p:spPr>
            <a:xfrm>
              <a:off x="1191437" y="1901247"/>
              <a:ext cx="553517" cy="486000"/>
            </a:xfrm>
            <a:prstGeom prst="hear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896184" y="3733470"/>
            <a:ext cx="1332000" cy="3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运维管理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5219431" y="3140968"/>
            <a:ext cx="797524" cy="592502"/>
            <a:chOff x="5042273" y="1862735"/>
            <a:chExt cx="797524" cy="572295"/>
          </a:xfrm>
        </p:grpSpPr>
        <p:sp>
          <p:nvSpPr>
            <p:cNvPr id="66" name="椭圆 65"/>
            <p:cNvSpPr/>
            <p:nvPr/>
          </p:nvSpPr>
          <p:spPr>
            <a:xfrm>
              <a:off x="5176377" y="1930352"/>
              <a:ext cx="84942" cy="8494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5304627" y="1926607"/>
              <a:ext cx="84942" cy="8494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5424675" y="1930352"/>
              <a:ext cx="84942" cy="8494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042273" y="1930352"/>
              <a:ext cx="84942" cy="8494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240144" y="2024249"/>
              <a:ext cx="84942" cy="8494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5368393" y="2027994"/>
              <a:ext cx="84942" cy="8494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5113530" y="2027994"/>
              <a:ext cx="84942" cy="8494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5309370" y="2116682"/>
              <a:ext cx="84942" cy="8494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5433874" y="2116682"/>
              <a:ext cx="84942" cy="8494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5179011" y="2116682"/>
              <a:ext cx="84942" cy="8494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09550" y="2255714"/>
              <a:ext cx="277200" cy="0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V="1">
              <a:off x="5476988" y="1862735"/>
              <a:ext cx="287895" cy="392979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椭圆 77"/>
            <p:cNvSpPr>
              <a:spLocks noChangeAspect="1"/>
            </p:cNvSpPr>
            <p:nvPr/>
          </p:nvSpPr>
          <p:spPr>
            <a:xfrm>
              <a:off x="5195110" y="2304786"/>
              <a:ext cx="130244" cy="13024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5390398" y="2301040"/>
              <a:ext cx="130244" cy="13024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5757391" y="1870226"/>
              <a:ext cx="82406" cy="0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3017528" y="1211778"/>
            <a:ext cx="1141797" cy="1044968"/>
            <a:chOff x="2610981" y="1806547"/>
            <a:chExt cx="1141797" cy="1009329"/>
          </a:xfrm>
        </p:grpSpPr>
        <p:sp>
          <p:nvSpPr>
            <p:cNvPr id="26" name="TextBox 25"/>
            <p:cNvSpPr txBox="1"/>
            <p:nvPr/>
          </p:nvSpPr>
          <p:spPr>
            <a:xfrm>
              <a:off x="2610981" y="2446544"/>
              <a:ext cx="114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健康检查</a:t>
              </a:r>
            </a:p>
          </p:txBody>
        </p:sp>
        <p:sp>
          <p:nvSpPr>
            <p:cNvPr id="13" name="加号 12"/>
            <p:cNvSpPr>
              <a:spLocks/>
            </p:cNvSpPr>
            <p:nvPr/>
          </p:nvSpPr>
          <p:spPr>
            <a:xfrm>
              <a:off x="2821004" y="1806547"/>
              <a:ext cx="684000" cy="720000"/>
            </a:xfrm>
            <a:prstGeom prst="mathPlus">
              <a:avLst>
                <a:gd name="adj1" fmla="val 1969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392184" y="1914791"/>
            <a:ext cx="1836000" cy="3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8" indent="-261938"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同步</a:t>
            </a:r>
            <a:r>
              <a:rPr lang="en-US" altLang="zh-CN" sz="1600" dirty="0" err="1" smtClean="0">
                <a:latin typeface="Trebuchet MS" pitchFamily="34" charset="0"/>
                <a:ea typeface="黑体" pitchFamily="49" charset="-122"/>
              </a:rPr>
              <a:t>ConfigServer</a:t>
            </a:r>
            <a:endParaRPr lang="en-US" altLang="zh-CN" sz="1600" dirty="0" smtClean="0">
              <a:latin typeface="Trebuchet MS" pitchFamily="34" charset="0"/>
              <a:ea typeface="黑体" pitchFamily="49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95784" y="3680343"/>
            <a:ext cx="1332000" cy="3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负载均衡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2" name="组合 101"/>
          <p:cNvGrpSpPr>
            <a:grpSpLocks noChangeAspect="1"/>
          </p:cNvGrpSpPr>
          <p:nvPr/>
        </p:nvGrpSpPr>
        <p:grpSpPr>
          <a:xfrm>
            <a:off x="1506989" y="3197618"/>
            <a:ext cx="891191" cy="471810"/>
            <a:chOff x="2622169" y="3046094"/>
            <a:chExt cx="1016200" cy="519646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2642933" y="3378207"/>
              <a:ext cx="944144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椭圆 119"/>
            <p:cNvSpPr>
              <a:spLocks noChangeAspect="1"/>
            </p:cNvSpPr>
            <p:nvPr/>
          </p:nvSpPr>
          <p:spPr>
            <a:xfrm>
              <a:off x="2622169" y="3067315"/>
              <a:ext cx="310892" cy="3108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菱形 96"/>
            <p:cNvSpPr>
              <a:spLocks noChangeAspect="1"/>
            </p:cNvSpPr>
            <p:nvPr/>
          </p:nvSpPr>
          <p:spPr>
            <a:xfrm>
              <a:off x="3309191" y="3046094"/>
              <a:ext cx="329178" cy="329180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连接符 99"/>
            <p:cNvCxnSpPr/>
            <p:nvPr/>
          </p:nvCxnSpPr>
          <p:spPr>
            <a:xfrm rot="21300000" flipH="1">
              <a:off x="3045072" y="3401540"/>
              <a:ext cx="82100" cy="16420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rot="300000">
              <a:off x="3126954" y="3387951"/>
              <a:ext cx="82100" cy="16420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6574503" y="3694699"/>
            <a:ext cx="1584000" cy="3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监控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&amp;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报警</a:t>
            </a:r>
          </a:p>
        </p:txBody>
      </p:sp>
      <p:grpSp>
        <p:nvGrpSpPr>
          <p:cNvPr id="62" name="组合 61"/>
          <p:cNvGrpSpPr>
            <a:grpSpLocks noChangeAspect="1"/>
          </p:cNvGrpSpPr>
          <p:nvPr/>
        </p:nvGrpSpPr>
        <p:grpSpPr>
          <a:xfrm>
            <a:off x="7084526" y="3187389"/>
            <a:ext cx="590021" cy="521796"/>
            <a:chOff x="4655319" y="1396319"/>
            <a:chExt cx="341821" cy="291986"/>
          </a:xfrm>
        </p:grpSpPr>
        <p:sp>
          <p:nvSpPr>
            <p:cNvPr id="63" name="任意多边形 62"/>
            <p:cNvSpPr/>
            <p:nvPr/>
          </p:nvSpPr>
          <p:spPr>
            <a:xfrm>
              <a:off x="4679156" y="1464468"/>
              <a:ext cx="292894" cy="223837"/>
            </a:xfrm>
            <a:custGeom>
              <a:avLst/>
              <a:gdLst>
                <a:gd name="connsiteX0" fmla="*/ 4763 w 292894"/>
                <a:gd name="connsiteY0" fmla="*/ 221456 h 221456"/>
                <a:gd name="connsiteX1" fmla="*/ 292894 w 292894"/>
                <a:gd name="connsiteY1" fmla="*/ 221456 h 221456"/>
                <a:gd name="connsiteX2" fmla="*/ 292894 w 292894"/>
                <a:gd name="connsiteY2" fmla="*/ 145256 h 221456"/>
                <a:gd name="connsiteX3" fmla="*/ 219075 w 292894"/>
                <a:gd name="connsiteY3" fmla="*/ 71437 h 221456"/>
                <a:gd name="connsiteX4" fmla="*/ 219075 w 292894"/>
                <a:gd name="connsiteY4" fmla="*/ 4763 h 221456"/>
                <a:gd name="connsiteX5" fmla="*/ 188119 w 292894"/>
                <a:gd name="connsiteY5" fmla="*/ 4763 h 221456"/>
                <a:gd name="connsiteX6" fmla="*/ 188119 w 292894"/>
                <a:gd name="connsiteY6" fmla="*/ 26194 h 221456"/>
                <a:gd name="connsiteX7" fmla="*/ 111919 w 292894"/>
                <a:gd name="connsiteY7" fmla="*/ 26194 h 221456"/>
                <a:gd name="connsiteX8" fmla="*/ 111919 w 292894"/>
                <a:gd name="connsiteY8" fmla="*/ 0 h 221456"/>
                <a:gd name="connsiteX9" fmla="*/ 80963 w 292894"/>
                <a:gd name="connsiteY9" fmla="*/ 0 h 221456"/>
                <a:gd name="connsiteX10" fmla="*/ 80963 w 292894"/>
                <a:gd name="connsiteY10" fmla="*/ 52388 h 221456"/>
                <a:gd name="connsiteX11" fmla="*/ 0 w 292894"/>
                <a:gd name="connsiteY11" fmla="*/ 133351 h 221456"/>
                <a:gd name="connsiteX12" fmla="*/ 4763 w 292894"/>
                <a:gd name="connsiteY12" fmla="*/ 221456 h 221456"/>
                <a:gd name="connsiteX0" fmla="*/ 4763 w 292894"/>
                <a:gd name="connsiteY0" fmla="*/ 221456 h 221456"/>
                <a:gd name="connsiteX1" fmla="*/ 292894 w 292894"/>
                <a:gd name="connsiteY1" fmla="*/ 221456 h 221456"/>
                <a:gd name="connsiteX2" fmla="*/ 292894 w 292894"/>
                <a:gd name="connsiteY2" fmla="*/ 145256 h 221456"/>
                <a:gd name="connsiteX3" fmla="*/ 223837 w 292894"/>
                <a:gd name="connsiteY3" fmla="*/ 57149 h 221456"/>
                <a:gd name="connsiteX4" fmla="*/ 219075 w 292894"/>
                <a:gd name="connsiteY4" fmla="*/ 4763 h 221456"/>
                <a:gd name="connsiteX5" fmla="*/ 188119 w 292894"/>
                <a:gd name="connsiteY5" fmla="*/ 4763 h 221456"/>
                <a:gd name="connsiteX6" fmla="*/ 188119 w 292894"/>
                <a:gd name="connsiteY6" fmla="*/ 26194 h 221456"/>
                <a:gd name="connsiteX7" fmla="*/ 111919 w 292894"/>
                <a:gd name="connsiteY7" fmla="*/ 26194 h 221456"/>
                <a:gd name="connsiteX8" fmla="*/ 111919 w 292894"/>
                <a:gd name="connsiteY8" fmla="*/ 0 h 221456"/>
                <a:gd name="connsiteX9" fmla="*/ 80963 w 292894"/>
                <a:gd name="connsiteY9" fmla="*/ 0 h 221456"/>
                <a:gd name="connsiteX10" fmla="*/ 80963 w 292894"/>
                <a:gd name="connsiteY10" fmla="*/ 52388 h 221456"/>
                <a:gd name="connsiteX11" fmla="*/ 0 w 292894"/>
                <a:gd name="connsiteY11" fmla="*/ 133351 h 221456"/>
                <a:gd name="connsiteX12" fmla="*/ 4763 w 292894"/>
                <a:gd name="connsiteY12" fmla="*/ 221456 h 221456"/>
                <a:gd name="connsiteX0" fmla="*/ 4763 w 292894"/>
                <a:gd name="connsiteY0" fmla="*/ 223837 h 223837"/>
                <a:gd name="connsiteX1" fmla="*/ 292894 w 292894"/>
                <a:gd name="connsiteY1" fmla="*/ 223837 h 223837"/>
                <a:gd name="connsiteX2" fmla="*/ 292894 w 292894"/>
                <a:gd name="connsiteY2" fmla="*/ 147637 h 223837"/>
                <a:gd name="connsiteX3" fmla="*/ 223837 w 292894"/>
                <a:gd name="connsiteY3" fmla="*/ 59530 h 223837"/>
                <a:gd name="connsiteX4" fmla="*/ 219075 w 292894"/>
                <a:gd name="connsiteY4" fmla="*/ 7144 h 223837"/>
                <a:gd name="connsiteX5" fmla="*/ 188119 w 292894"/>
                <a:gd name="connsiteY5" fmla="*/ 0 h 223837"/>
                <a:gd name="connsiteX6" fmla="*/ 188119 w 292894"/>
                <a:gd name="connsiteY6" fmla="*/ 28575 h 223837"/>
                <a:gd name="connsiteX7" fmla="*/ 111919 w 292894"/>
                <a:gd name="connsiteY7" fmla="*/ 28575 h 223837"/>
                <a:gd name="connsiteX8" fmla="*/ 111919 w 292894"/>
                <a:gd name="connsiteY8" fmla="*/ 2381 h 223837"/>
                <a:gd name="connsiteX9" fmla="*/ 80963 w 292894"/>
                <a:gd name="connsiteY9" fmla="*/ 2381 h 223837"/>
                <a:gd name="connsiteX10" fmla="*/ 80963 w 292894"/>
                <a:gd name="connsiteY10" fmla="*/ 54769 h 223837"/>
                <a:gd name="connsiteX11" fmla="*/ 0 w 292894"/>
                <a:gd name="connsiteY11" fmla="*/ 135732 h 223837"/>
                <a:gd name="connsiteX12" fmla="*/ 4763 w 292894"/>
                <a:gd name="connsiteY12" fmla="*/ 223837 h 223837"/>
                <a:gd name="connsiteX0" fmla="*/ 4763 w 292894"/>
                <a:gd name="connsiteY0" fmla="*/ 223837 h 223837"/>
                <a:gd name="connsiteX1" fmla="*/ 292894 w 292894"/>
                <a:gd name="connsiteY1" fmla="*/ 223837 h 223837"/>
                <a:gd name="connsiteX2" fmla="*/ 292894 w 292894"/>
                <a:gd name="connsiteY2" fmla="*/ 147637 h 223837"/>
                <a:gd name="connsiteX3" fmla="*/ 223837 w 292894"/>
                <a:gd name="connsiteY3" fmla="*/ 59530 h 223837"/>
                <a:gd name="connsiteX4" fmla="*/ 219075 w 292894"/>
                <a:gd name="connsiteY4" fmla="*/ 0 h 223837"/>
                <a:gd name="connsiteX5" fmla="*/ 188119 w 292894"/>
                <a:gd name="connsiteY5" fmla="*/ 0 h 223837"/>
                <a:gd name="connsiteX6" fmla="*/ 188119 w 292894"/>
                <a:gd name="connsiteY6" fmla="*/ 28575 h 223837"/>
                <a:gd name="connsiteX7" fmla="*/ 111919 w 292894"/>
                <a:gd name="connsiteY7" fmla="*/ 28575 h 223837"/>
                <a:gd name="connsiteX8" fmla="*/ 111919 w 292894"/>
                <a:gd name="connsiteY8" fmla="*/ 2381 h 223837"/>
                <a:gd name="connsiteX9" fmla="*/ 80963 w 292894"/>
                <a:gd name="connsiteY9" fmla="*/ 2381 h 223837"/>
                <a:gd name="connsiteX10" fmla="*/ 80963 w 292894"/>
                <a:gd name="connsiteY10" fmla="*/ 54769 h 223837"/>
                <a:gd name="connsiteX11" fmla="*/ 0 w 292894"/>
                <a:gd name="connsiteY11" fmla="*/ 135732 h 223837"/>
                <a:gd name="connsiteX12" fmla="*/ 4763 w 292894"/>
                <a:gd name="connsiteY12" fmla="*/ 223837 h 223837"/>
                <a:gd name="connsiteX0" fmla="*/ 4763 w 292894"/>
                <a:gd name="connsiteY0" fmla="*/ 223837 h 223837"/>
                <a:gd name="connsiteX1" fmla="*/ 292894 w 292894"/>
                <a:gd name="connsiteY1" fmla="*/ 223837 h 223837"/>
                <a:gd name="connsiteX2" fmla="*/ 292894 w 292894"/>
                <a:gd name="connsiteY2" fmla="*/ 147637 h 223837"/>
                <a:gd name="connsiteX3" fmla="*/ 223837 w 292894"/>
                <a:gd name="connsiteY3" fmla="*/ 52386 h 223837"/>
                <a:gd name="connsiteX4" fmla="*/ 219075 w 292894"/>
                <a:gd name="connsiteY4" fmla="*/ 0 h 223837"/>
                <a:gd name="connsiteX5" fmla="*/ 188119 w 292894"/>
                <a:gd name="connsiteY5" fmla="*/ 0 h 223837"/>
                <a:gd name="connsiteX6" fmla="*/ 188119 w 292894"/>
                <a:gd name="connsiteY6" fmla="*/ 28575 h 223837"/>
                <a:gd name="connsiteX7" fmla="*/ 111919 w 292894"/>
                <a:gd name="connsiteY7" fmla="*/ 28575 h 223837"/>
                <a:gd name="connsiteX8" fmla="*/ 111919 w 292894"/>
                <a:gd name="connsiteY8" fmla="*/ 2381 h 223837"/>
                <a:gd name="connsiteX9" fmla="*/ 80963 w 292894"/>
                <a:gd name="connsiteY9" fmla="*/ 2381 h 223837"/>
                <a:gd name="connsiteX10" fmla="*/ 80963 w 292894"/>
                <a:gd name="connsiteY10" fmla="*/ 54769 h 223837"/>
                <a:gd name="connsiteX11" fmla="*/ 0 w 292894"/>
                <a:gd name="connsiteY11" fmla="*/ 135732 h 223837"/>
                <a:gd name="connsiteX12" fmla="*/ 4763 w 292894"/>
                <a:gd name="connsiteY12" fmla="*/ 223837 h 22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894" h="223837">
                  <a:moveTo>
                    <a:pt x="4763" y="223837"/>
                  </a:moveTo>
                  <a:lnTo>
                    <a:pt x="292894" y="223837"/>
                  </a:lnTo>
                  <a:lnTo>
                    <a:pt x="292894" y="147637"/>
                  </a:lnTo>
                  <a:lnTo>
                    <a:pt x="223837" y="52386"/>
                  </a:lnTo>
                  <a:lnTo>
                    <a:pt x="219075" y="0"/>
                  </a:lnTo>
                  <a:lnTo>
                    <a:pt x="188119" y="0"/>
                  </a:lnTo>
                  <a:lnTo>
                    <a:pt x="188119" y="28575"/>
                  </a:lnTo>
                  <a:lnTo>
                    <a:pt x="111919" y="28575"/>
                  </a:lnTo>
                  <a:lnTo>
                    <a:pt x="111919" y="2381"/>
                  </a:lnTo>
                  <a:lnTo>
                    <a:pt x="80963" y="2381"/>
                  </a:lnTo>
                  <a:lnTo>
                    <a:pt x="80963" y="54769"/>
                  </a:lnTo>
                  <a:lnTo>
                    <a:pt x="0" y="135732"/>
                  </a:lnTo>
                  <a:lnTo>
                    <a:pt x="4763" y="22383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 rot="-60000">
              <a:off x="4655319" y="1396319"/>
              <a:ext cx="341821" cy="119633"/>
            </a:xfrm>
            <a:custGeom>
              <a:avLst/>
              <a:gdLst>
                <a:gd name="connsiteX0" fmla="*/ 6497 w 345912"/>
                <a:gd name="connsiteY0" fmla="*/ 115774 h 118822"/>
                <a:gd name="connsiteX1" fmla="*/ 11259 w 345912"/>
                <a:gd name="connsiteY1" fmla="*/ 44336 h 118822"/>
                <a:gd name="connsiteX2" fmla="*/ 73172 w 345912"/>
                <a:gd name="connsiteY2" fmla="*/ 3855 h 118822"/>
                <a:gd name="connsiteX3" fmla="*/ 270816 w 345912"/>
                <a:gd name="connsiteY3" fmla="*/ 6236 h 118822"/>
                <a:gd name="connsiteX4" fmla="*/ 339872 w 345912"/>
                <a:gd name="connsiteY4" fmla="*/ 44336 h 118822"/>
                <a:gd name="connsiteX5" fmla="*/ 335109 w 345912"/>
                <a:gd name="connsiteY5" fmla="*/ 115774 h 118822"/>
                <a:gd name="connsiteX6" fmla="*/ 275578 w 345912"/>
                <a:gd name="connsiteY6" fmla="*/ 94343 h 118822"/>
                <a:gd name="connsiteX7" fmla="*/ 268434 w 345912"/>
                <a:gd name="connsiteY7" fmla="*/ 53861 h 118822"/>
                <a:gd name="connsiteX8" fmla="*/ 175566 w 345912"/>
                <a:gd name="connsiteY8" fmla="*/ 46718 h 118822"/>
                <a:gd name="connsiteX9" fmla="*/ 92222 w 345912"/>
                <a:gd name="connsiteY9" fmla="*/ 51480 h 118822"/>
                <a:gd name="connsiteX10" fmla="*/ 80316 w 345912"/>
                <a:gd name="connsiteY10" fmla="*/ 87199 h 118822"/>
                <a:gd name="connsiteX11" fmla="*/ 80316 w 345912"/>
                <a:gd name="connsiteY11" fmla="*/ 103868 h 118822"/>
                <a:gd name="connsiteX12" fmla="*/ 6497 w 345912"/>
                <a:gd name="connsiteY12" fmla="*/ 115774 h 118822"/>
                <a:gd name="connsiteX0" fmla="*/ 6497 w 345912"/>
                <a:gd name="connsiteY0" fmla="*/ 115774 h 117797"/>
                <a:gd name="connsiteX1" fmla="*/ 11259 w 345912"/>
                <a:gd name="connsiteY1" fmla="*/ 44336 h 117797"/>
                <a:gd name="connsiteX2" fmla="*/ 73172 w 345912"/>
                <a:gd name="connsiteY2" fmla="*/ 3855 h 117797"/>
                <a:gd name="connsiteX3" fmla="*/ 270816 w 345912"/>
                <a:gd name="connsiteY3" fmla="*/ 6236 h 117797"/>
                <a:gd name="connsiteX4" fmla="*/ 339872 w 345912"/>
                <a:gd name="connsiteY4" fmla="*/ 44336 h 117797"/>
                <a:gd name="connsiteX5" fmla="*/ 335109 w 345912"/>
                <a:gd name="connsiteY5" fmla="*/ 115774 h 117797"/>
                <a:gd name="connsiteX6" fmla="*/ 275578 w 345912"/>
                <a:gd name="connsiteY6" fmla="*/ 94343 h 117797"/>
                <a:gd name="connsiteX7" fmla="*/ 268434 w 345912"/>
                <a:gd name="connsiteY7" fmla="*/ 53861 h 117797"/>
                <a:gd name="connsiteX8" fmla="*/ 175566 w 345912"/>
                <a:gd name="connsiteY8" fmla="*/ 46718 h 117797"/>
                <a:gd name="connsiteX9" fmla="*/ 92222 w 345912"/>
                <a:gd name="connsiteY9" fmla="*/ 51480 h 117797"/>
                <a:gd name="connsiteX10" fmla="*/ 80316 w 345912"/>
                <a:gd name="connsiteY10" fmla="*/ 87199 h 117797"/>
                <a:gd name="connsiteX11" fmla="*/ 6497 w 345912"/>
                <a:gd name="connsiteY11" fmla="*/ 115774 h 117797"/>
                <a:gd name="connsiteX0" fmla="*/ 6841 w 346256"/>
                <a:gd name="connsiteY0" fmla="*/ 115774 h 119633"/>
                <a:gd name="connsiteX1" fmla="*/ 11603 w 346256"/>
                <a:gd name="connsiteY1" fmla="*/ 44336 h 119633"/>
                <a:gd name="connsiteX2" fmla="*/ 73516 w 346256"/>
                <a:gd name="connsiteY2" fmla="*/ 3855 h 119633"/>
                <a:gd name="connsiteX3" fmla="*/ 271160 w 346256"/>
                <a:gd name="connsiteY3" fmla="*/ 6236 h 119633"/>
                <a:gd name="connsiteX4" fmla="*/ 340216 w 346256"/>
                <a:gd name="connsiteY4" fmla="*/ 44336 h 119633"/>
                <a:gd name="connsiteX5" fmla="*/ 335453 w 346256"/>
                <a:gd name="connsiteY5" fmla="*/ 115774 h 119633"/>
                <a:gd name="connsiteX6" fmla="*/ 275922 w 346256"/>
                <a:gd name="connsiteY6" fmla="*/ 94343 h 119633"/>
                <a:gd name="connsiteX7" fmla="*/ 268778 w 346256"/>
                <a:gd name="connsiteY7" fmla="*/ 53861 h 119633"/>
                <a:gd name="connsiteX8" fmla="*/ 175910 w 346256"/>
                <a:gd name="connsiteY8" fmla="*/ 46718 h 119633"/>
                <a:gd name="connsiteX9" fmla="*/ 92566 w 346256"/>
                <a:gd name="connsiteY9" fmla="*/ 51480 h 119633"/>
                <a:gd name="connsiteX10" fmla="*/ 85423 w 346256"/>
                <a:gd name="connsiteY10" fmla="*/ 103867 h 119633"/>
                <a:gd name="connsiteX11" fmla="*/ 6841 w 346256"/>
                <a:gd name="connsiteY11" fmla="*/ 115774 h 119633"/>
                <a:gd name="connsiteX0" fmla="*/ 6841 w 346256"/>
                <a:gd name="connsiteY0" fmla="*/ 115774 h 119633"/>
                <a:gd name="connsiteX1" fmla="*/ 11603 w 346256"/>
                <a:gd name="connsiteY1" fmla="*/ 44336 h 119633"/>
                <a:gd name="connsiteX2" fmla="*/ 73516 w 346256"/>
                <a:gd name="connsiteY2" fmla="*/ 3855 h 119633"/>
                <a:gd name="connsiteX3" fmla="*/ 271160 w 346256"/>
                <a:gd name="connsiteY3" fmla="*/ 6236 h 119633"/>
                <a:gd name="connsiteX4" fmla="*/ 340216 w 346256"/>
                <a:gd name="connsiteY4" fmla="*/ 44336 h 119633"/>
                <a:gd name="connsiteX5" fmla="*/ 335453 w 346256"/>
                <a:gd name="connsiteY5" fmla="*/ 115774 h 119633"/>
                <a:gd name="connsiteX6" fmla="*/ 275922 w 346256"/>
                <a:gd name="connsiteY6" fmla="*/ 101487 h 119633"/>
                <a:gd name="connsiteX7" fmla="*/ 268778 w 346256"/>
                <a:gd name="connsiteY7" fmla="*/ 53861 h 119633"/>
                <a:gd name="connsiteX8" fmla="*/ 175910 w 346256"/>
                <a:gd name="connsiteY8" fmla="*/ 46718 h 119633"/>
                <a:gd name="connsiteX9" fmla="*/ 92566 w 346256"/>
                <a:gd name="connsiteY9" fmla="*/ 51480 h 119633"/>
                <a:gd name="connsiteX10" fmla="*/ 85423 w 346256"/>
                <a:gd name="connsiteY10" fmla="*/ 103867 h 119633"/>
                <a:gd name="connsiteX11" fmla="*/ 6841 w 346256"/>
                <a:gd name="connsiteY11" fmla="*/ 115774 h 119633"/>
                <a:gd name="connsiteX0" fmla="*/ 9550 w 341821"/>
                <a:gd name="connsiteY0" fmla="*/ 115774 h 119633"/>
                <a:gd name="connsiteX1" fmla="*/ 7168 w 341821"/>
                <a:gd name="connsiteY1" fmla="*/ 44336 h 119633"/>
                <a:gd name="connsiteX2" fmla="*/ 69081 w 341821"/>
                <a:gd name="connsiteY2" fmla="*/ 3855 h 119633"/>
                <a:gd name="connsiteX3" fmla="*/ 266725 w 341821"/>
                <a:gd name="connsiteY3" fmla="*/ 6236 h 119633"/>
                <a:gd name="connsiteX4" fmla="*/ 335781 w 341821"/>
                <a:gd name="connsiteY4" fmla="*/ 44336 h 119633"/>
                <a:gd name="connsiteX5" fmla="*/ 331018 w 341821"/>
                <a:gd name="connsiteY5" fmla="*/ 115774 h 119633"/>
                <a:gd name="connsiteX6" fmla="*/ 271487 w 341821"/>
                <a:gd name="connsiteY6" fmla="*/ 101487 h 119633"/>
                <a:gd name="connsiteX7" fmla="*/ 264343 w 341821"/>
                <a:gd name="connsiteY7" fmla="*/ 53861 h 119633"/>
                <a:gd name="connsiteX8" fmla="*/ 171475 w 341821"/>
                <a:gd name="connsiteY8" fmla="*/ 46718 h 119633"/>
                <a:gd name="connsiteX9" fmla="*/ 88131 w 341821"/>
                <a:gd name="connsiteY9" fmla="*/ 51480 h 119633"/>
                <a:gd name="connsiteX10" fmla="*/ 80988 w 341821"/>
                <a:gd name="connsiteY10" fmla="*/ 103867 h 119633"/>
                <a:gd name="connsiteX11" fmla="*/ 9550 w 341821"/>
                <a:gd name="connsiteY11" fmla="*/ 115774 h 11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821" h="119633">
                  <a:moveTo>
                    <a:pt x="9550" y="115774"/>
                  </a:moveTo>
                  <a:cubicBezTo>
                    <a:pt x="-2753" y="105852"/>
                    <a:pt x="-2754" y="62989"/>
                    <a:pt x="7168" y="44336"/>
                  </a:cubicBezTo>
                  <a:cubicBezTo>
                    <a:pt x="17090" y="25683"/>
                    <a:pt x="25822" y="10205"/>
                    <a:pt x="69081" y="3855"/>
                  </a:cubicBezTo>
                  <a:cubicBezTo>
                    <a:pt x="112340" y="-2495"/>
                    <a:pt x="222275" y="-511"/>
                    <a:pt x="266725" y="6236"/>
                  </a:cubicBezTo>
                  <a:cubicBezTo>
                    <a:pt x="311175" y="12983"/>
                    <a:pt x="325065" y="26080"/>
                    <a:pt x="335781" y="44336"/>
                  </a:cubicBezTo>
                  <a:cubicBezTo>
                    <a:pt x="346497" y="62592"/>
                    <a:pt x="341734" y="106249"/>
                    <a:pt x="331018" y="115774"/>
                  </a:cubicBezTo>
                  <a:cubicBezTo>
                    <a:pt x="320302" y="125299"/>
                    <a:pt x="282599" y="111806"/>
                    <a:pt x="271487" y="101487"/>
                  </a:cubicBezTo>
                  <a:cubicBezTo>
                    <a:pt x="260375" y="91168"/>
                    <a:pt x="281012" y="62989"/>
                    <a:pt x="264343" y="53861"/>
                  </a:cubicBezTo>
                  <a:cubicBezTo>
                    <a:pt x="247674" y="44733"/>
                    <a:pt x="200844" y="47115"/>
                    <a:pt x="171475" y="46718"/>
                  </a:cubicBezTo>
                  <a:cubicBezTo>
                    <a:pt x="142106" y="46321"/>
                    <a:pt x="103212" y="41955"/>
                    <a:pt x="88131" y="51480"/>
                  </a:cubicBezTo>
                  <a:cubicBezTo>
                    <a:pt x="73050" y="61005"/>
                    <a:pt x="82972" y="95136"/>
                    <a:pt x="80988" y="103867"/>
                  </a:cubicBezTo>
                  <a:cubicBezTo>
                    <a:pt x="66700" y="114583"/>
                    <a:pt x="21853" y="125696"/>
                    <a:pt x="9550" y="115774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4774407" y="1524001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095984" y="3694699"/>
            <a:ext cx="1332000" cy="3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8" indent="-261938" algn="ctr"/>
            <a:r>
              <a:rPr lang="en-US" altLang="zh-CN" dirty="0" smtClean="0">
                <a:ea typeface="黑体" pitchFamily="49" charset="-122"/>
              </a:rPr>
              <a:t>PHP</a:t>
            </a:r>
            <a:r>
              <a:rPr lang="zh-CN" altLang="en-US" dirty="0" smtClean="0">
                <a:ea typeface="黑体" pitchFamily="49" charset="-122"/>
              </a:rPr>
              <a:t>扩展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81" name="组合 104"/>
          <p:cNvGrpSpPr/>
          <p:nvPr/>
        </p:nvGrpSpPr>
        <p:grpSpPr>
          <a:xfrm>
            <a:off x="3462951" y="3088548"/>
            <a:ext cx="560316" cy="553505"/>
            <a:chOff x="5680874" y="910584"/>
            <a:chExt cx="948522" cy="905036"/>
          </a:xfrm>
        </p:grpSpPr>
        <p:sp>
          <p:nvSpPr>
            <p:cNvPr id="82" name="L 形 83"/>
            <p:cNvSpPr/>
            <p:nvPr/>
          </p:nvSpPr>
          <p:spPr>
            <a:xfrm>
              <a:off x="6001720" y="910585"/>
              <a:ext cx="226256" cy="634983"/>
            </a:xfrm>
            <a:prstGeom prst="corner">
              <a:avLst>
                <a:gd name="adj1" fmla="val 75807"/>
                <a:gd name="adj2" fmla="val 7903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任意多边形 89"/>
            <p:cNvSpPr/>
            <p:nvPr/>
          </p:nvSpPr>
          <p:spPr>
            <a:xfrm>
              <a:off x="5680874" y="1180637"/>
              <a:ext cx="642281" cy="634983"/>
            </a:xfrm>
            <a:custGeom>
              <a:avLst/>
              <a:gdLst>
                <a:gd name="connsiteX0" fmla="*/ 57150 w 209550"/>
                <a:gd name="connsiteY0" fmla="*/ 0 h 207169"/>
                <a:gd name="connsiteX1" fmla="*/ 57150 w 209550"/>
                <a:gd name="connsiteY1" fmla="*/ 0 h 207169"/>
                <a:gd name="connsiteX2" fmla="*/ 0 w 209550"/>
                <a:gd name="connsiteY2" fmla="*/ 0 h 207169"/>
                <a:gd name="connsiteX3" fmla="*/ 0 w 209550"/>
                <a:gd name="connsiteY3" fmla="*/ 207169 h 207169"/>
                <a:gd name="connsiteX4" fmla="*/ 209550 w 209550"/>
                <a:gd name="connsiteY4" fmla="*/ 207169 h 207169"/>
                <a:gd name="connsiteX5" fmla="*/ 209550 w 209550"/>
                <a:gd name="connsiteY5" fmla="*/ 0 h 207169"/>
                <a:gd name="connsiteX6" fmla="*/ 171450 w 209550"/>
                <a:gd name="connsiteY6" fmla="*/ 0 h 20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07169">
                  <a:moveTo>
                    <a:pt x="57150" y="0"/>
                  </a:moveTo>
                  <a:lnTo>
                    <a:pt x="57150" y="0"/>
                  </a:lnTo>
                  <a:lnTo>
                    <a:pt x="0" y="0"/>
                  </a:lnTo>
                  <a:lnTo>
                    <a:pt x="0" y="207169"/>
                  </a:lnTo>
                  <a:lnTo>
                    <a:pt x="209550" y="207169"/>
                  </a:lnTo>
                  <a:lnTo>
                    <a:pt x="209550" y="0"/>
                  </a:lnTo>
                  <a:lnTo>
                    <a:pt x="171450" y="0"/>
                  </a:ln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L 形 130"/>
            <p:cNvSpPr/>
            <p:nvPr/>
          </p:nvSpPr>
          <p:spPr>
            <a:xfrm flipH="1">
              <a:off x="6403140" y="910584"/>
              <a:ext cx="226256" cy="634983"/>
            </a:xfrm>
            <a:prstGeom prst="corner">
              <a:avLst>
                <a:gd name="adj1" fmla="val 75807"/>
                <a:gd name="adj2" fmla="val 7903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103"/>
            <p:cNvSpPr/>
            <p:nvPr/>
          </p:nvSpPr>
          <p:spPr>
            <a:xfrm>
              <a:off x="6103878" y="910584"/>
              <a:ext cx="452515" cy="18986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033426" y="1340768"/>
            <a:ext cx="551659" cy="553504"/>
            <a:chOff x="2906357" y="3837668"/>
            <a:chExt cx="551659" cy="534627"/>
          </a:xfrm>
          <a:solidFill>
            <a:srgbClr val="FFC000"/>
          </a:solidFill>
        </p:grpSpPr>
        <p:sp>
          <p:nvSpPr>
            <p:cNvPr id="15" name="上箭头 14"/>
            <p:cNvSpPr/>
            <p:nvPr/>
          </p:nvSpPr>
          <p:spPr>
            <a:xfrm>
              <a:off x="2906357" y="3837668"/>
              <a:ext cx="227806" cy="534627"/>
            </a:xfrm>
            <a:prstGeom prst="upArrow">
              <a:avLst>
                <a:gd name="adj1" fmla="val 29094"/>
                <a:gd name="adj2" fmla="val 562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上箭头 93"/>
            <p:cNvSpPr/>
            <p:nvPr/>
          </p:nvSpPr>
          <p:spPr>
            <a:xfrm flipV="1">
              <a:off x="3230210" y="3837668"/>
              <a:ext cx="227806" cy="534627"/>
            </a:xfrm>
            <a:prstGeom prst="upArrow">
              <a:avLst>
                <a:gd name="adj1" fmla="val 29094"/>
                <a:gd name="adj2" fmla="val 562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943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42392" y="28576"/>
            <a:ext cx="3513584" cy="1143000"/>
          </a:xfrm>
        </p:spPr>
        <p:txBody>
          <a:bodyPr>
            <a:normAutofit/>
          </a:bodyPr>
          <a:lstStyle/>
          <a:p>
            <a:r>
              <a:rPr lang="zh-CN" altLang="en-US" sz="3600" b="1" baseline="30000" dirty="0" smtClean="0">
                <a:solidFill>
                  <a:srgbClr val="FFC000"/>
                </a:solidFill>
                <a:latin typeface="+mn-lt"/>
                <a:ea typeface="微软雅黑" pitchFamily="34" charset="-122"/>
                <a:cs typeface="Arial Unicode MS" pitchFamily="34" charset="-122"/>
              </a:rPr>
              <a:t>名词说明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5576" y="1196752"/>
            <a:ext cx="7404174" cy="46782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Cluster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多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个节点组成的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集合称为一个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Cluste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r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TW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CMServer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ClusterMap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内部的服务端，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管理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集群和节点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TW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HBNode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表示心跳汇报节点，汇报自己状态信息到</a:t>
            </a: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CMServer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Subscriber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订阅者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TW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CMServer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通讯，获取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集群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信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息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TW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CMSubProxy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订阅者代理</a:t>
            </a:r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订阅者功能基础上还会写共享内存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TW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CMCtrl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工具，用来提供集群的增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删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改，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节点的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上下线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ConfigServer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淘宝的一个管理配置的服务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266700" indent="-266700"/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132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706488" y="28576"/>
            <a:ext cx="3513584" cy="114300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功能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特性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827584" y="960116"/>
            <a:ext cx="0" cy="5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503" y="2188635"/>
            <a:ext cx="1455687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心跳汇报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心形 10"/>
          <p:cNvSpPr>
            <a:spLocks noChangeAspect="1"/>
          </p:cNvSpPr>
          <p:nvPr/>
        </p:nvSpPr>
        <p:spPr>
          <a:xfrm>
            <a:off x="611607" y="1844824"/>
            <a:ext cx="431954" cy="379264"/>
          </a:xfrm>
          <a:prstGeom prst="hear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31640" y="914480"/>
            <a:ext cx="487570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marL="266700" indent="-266700"/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1/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汇报类型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57398" y="1391270"/>
            <a:ext cx="6387010" cy="70788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400"/>
              </a:lnSpc>
              <a:buFont typeface="+mj-lt"/>
              <a:buAutoNum type="alphaLcParenR"/>
            </a:pPr>
            <a:r>
              <a:rPr lang="zh-CN" altLang="en-US" sz="2000" dirty="0" smtClean="0">
                <a:ea typeface="楷体" pitchFamily="49" charset="-122"/>
              </a:rPr>
              <a:t>需要</a:t>
            </a:r>
            <a:r>
              <a:rPr lang="zh-CN" altLang="en-US" sz="2000" dirty="0">
                <a:ea typeface="楷体" pitchFamily="49" charset="-122"/>
              </a:rPr>
              <a:t>预先配置的节点</a:t>
            </a:r>
          </a:p>
          <a:p>
            <a:pPr marL="457200" indent="-457200">
              <a:lnSpc>
                <a:spcPts val="2400"/>
              </a:lnSpc>
              <a:buFont typeface="+mj-lt"/>
              <a:buAutoNum type="alphaLcParenR"/>
            </a:pPr>
            <a:r>
              <a:rPr lang="zh-CN" altLang="en-US" sz="2000" dirty="0" smtClean="0">
                <a:ea typeface="楷体" pitchFamily="49" charset="-122"/>
              </a:rPr>
              <a:t>不</a:t>
            </a:r>
            <a:r>
              <a:rPr lang="zh-CN" altLang="en-US" sz="2000" dirty="0">
                <a:ea typeface="楷体" pitchFamily="49" charset="-122"/>
              </a:rPr>
              <a:t>需要预先配置的直接汇报</a:t>
            </a:r>
            <a:r>
              <a:rPr lang="zh-CN" altLang="en-US" sz="2000" dirty="0" smtClean="0">
                <a:ea typeface="楷体" pitchFamily="49" charset="-122"/>
              </a:rPr>
              <a:t>的节点</a:t>
            </a:r>
            <a:endParaRPr lang="zh-CN" altLang="en-US" sz="2000" dirty="0">
              <a:ea typeface="楷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5350" y="2564904"/>
            <a:ext cx="638701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marL="266700" indent="-266700"/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2/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节点可以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汇报心跳和负载信息，及用户自定义的数据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信息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2475" y="3789040"/>
            <a:ext cx="487570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3/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支持一个节点对应多个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集群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57398" y="4262827"/>
            <a:ext cx="6387010" cy="34881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ea typeface="楷体" pitchFamily="49" charset="-122"/>
              </a:rPr>
              <a:t>即一个节点在多个集群中存在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53341" y="5085184"/>
            <a:ext cx="638701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4/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支持一个节点注册多个端口和协议</a:t>
            </a:r>
          </a:p>
        </p:txBody>
      </p:sp>
    </p:spTree>
    <p:extLst>
      <p:ext uri="{BB962C8B-B14F-4D97-AF65-F5344CB8AC3E}">
        <p14:creationId xmlns:p14="http://schemas.microsoft.com/office/powerpoint/2010/main" val="344937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42392" y="28576"/>
            <a:ext cx="3513584" cy="114300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功能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特性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827584" y="960116"/>
            <a:ext cx="0" cy="11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0" y="2523773"/>
            <a:ext cx="156318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健康检查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6452" y="1092391"/>
            <a:ext cx="487570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marL="266700" indent="-266700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节点健康检查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3190" y="1778040"/>
            <a:ext cx="6387010" cy="193899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400"/>
              </a:lnSpc>
              <a:buAutoNum type="arabicParenR"/>
            </a:pPr>
            <a:r>
              <a:rPr lang="zh-CN" altLang="en-US" sz="2000" dirty="0">
                <a:ea typeface="楷体" pitchFamily="49" charset="-122"/>
              </a:rPr>
              <a:t>节点不需要向</a:t>
            </a:r>
            <a:r>
              <a:rPr lang="en-US" altLang="zh-CN" sz="2000" dirty="0" err="1">
                <a:ea typeface="楷体" pitchFamily="49" charset="-122"/>
              </a:rPr>
              <a:t>CMServer</a:t>
            </a:r>
            <a:r>
              <a:rPr lang="zh-CN" altLang="en-US" sz="2000" dirty="0">
                <a:ea typeface="楷体" pitchFamily="49" charset="-122"/>
              </a:rPr>
              <a:t>汇报，</a:t>
            </a:r>
            <a:r>
              <a:rPr lang="en-US" altLang="zh-CN" sz="2000" dirty="0" err="1">
                <a:ea typeface="楷体" pitchFamily="49" charset="-122"/>
              </a:rPr>
              <a:t>CMServer</a:t>
            </a:r>
            <a:r>
              <a:rPr lang="zh-CN" altLang="en-US" sz="2000" dirty="0">
                <a:ea typeface="楷体" pitchFamily="49" charset="-122"/>
              </a:rPr>
              <a:t>会主动定期检查节点的状态是否正常</a:t>
            </a:r>
          </a:p>
          <a:p>
            <a:pPr marL="342900" indent="-342900">
              <a:lnSpc>
                <a:spcPts val="2400"/>
              </a:lnSpc>
              <a:buAutoNum type="arabicParenR"/>
            </a:pPr>
            <a:r>
              <a:rPr lang="zh-CN" altLang="en-US" sz="2000" dirty="0">
                <a:ea typeface="楷体" pitchFamily="49" charset="-122"/>
              </a:rPr>
              <a:t>包括四层健康检查，和七层健康检查</a:t>
            </a:r>
          </a:p>
          <a:p>
            <a:pPr marL="342900" indent="-342900">
              <a:lnSpc>
                <a:spcPts val="2400"/>
              </a:lnSpc>
              <a:buAutoNum type="arabicParenR"/>
            </a:pPr>
            <a:r>
              <a:rPr lang="zh-CN" altLang="en-US" sz="2000" dirty="0">
                <a:ea typeface="楷体" pitchFamily="49" charset="-122"/>
              </a:rPr>
              <a:t>同时支持一个节点对应多个</a:t>
            </a:r>
            <a:r>
              <a:rPr lang="zh-CN" altLang="en-US" sz="2000" dirty="0" smtClean="0">
                <a:ea typeface="楷体" pitchFamily="49" charset="-122"/>
              </a:rPr>
              <a:t>集群</a:t>
            </a:r>
            <a:endParaRPr lang="en-US" altLang="zh-CN" sz="2000" dirty="0" smtClean="0">
              <a:ea typeface="楷体" pitchFamily="49" charset="-122"/>
            </a:endParaRPr>
          </a:p>
          <a:p>
            <a:pPr marL="342900" indent="-342900">
              <a:lnSpc>
                <a:spcPts val="2400"/>
              </a:lnSpc>
              <a:buAutoNum type="arabicParenR"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楷体" pitchFamily="49" charset="-122"/>
              </a:rPr>
              <a:t>定义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楷体" pitchFamily="49" charset="-122"/>
              </a:rPr>
              <a:t>4/7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楷体" pitchFamily="49" charset="-122"/>
              </a:rPr>
              <a:t>层健康检查协议，可以向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楷体" pitchFamily="49" charset="-122"/>
              </a:rPr>
              <a:t>CM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楷体" pitchFamily="49" charset="-122"/>
              </a:rPr>
              <a:t>返回集群系统状态（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ea typeface="楷体" pitchFamily="49" charset="-122"/>
              </a:rPr>
              <a:t>cpu_busy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楷体" pitchFamily="49" charset="-122"/>
              </a:rPr>
              <a:t>等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楷体" pitchFamily="49" charset="-122"/>
              </a:rPr>
              <a:t>),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ea typeface="楷体" pitchFamily="49" charset="-122"/>
              </a:rPr>
              <a:t>qps,latency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楷体" pitchFamily="49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楷体" pitchFamily="49" charset="-122"/>
              </a:rPr>
              <a:t>信息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楷体" pitchFamily="49" charset="-122"/>
              </a:rPr>
              <a:t>(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楷体" pitchFamily="49" charset="-122"/>
              </a:rPr>
              <a:t>暂未实现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楷体" pitchFamily="49" charset="-122"/>
              </a:rPr>
              <a:t>)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ea typeface="楷体" pitchFamily="49" charset="-122"/>
            </a:endParaRPr>
          </a:p>
        </p:txBody>
      </p:sp>
      <p:sp>
        <p:nvSpPr>
          <p:cNvPr id="15" name="加号 14"/>
          <p:cNvSpPr>
            <a:spLocks/>
          </p:cNvSpPr>
          <p:nvPr/>
        </p:nvSpPr>
        <p:spPr>
          <a:xfrm>
            <a:off x="556286" y="2063259"/>
            <a:ext cx="542595" cy="571152"/>
          </a:xfrm>
          <a:prstGeom prst="mathPlus">
            <a:avLst>
              <a:gd name="adj1" fmla="val 1969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06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42392" y="28576"/>
            <a:ext cx="3513584" cy="114300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功能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特性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827584" y="960116"/>
            <a:ext cx="0" cy="2793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360" y="4064874"/>
            <a:ext cx="2830447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同步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ConfigServer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5616" y="1167135"/>
            <a:ext cx="788248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CMServer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上的节点信息同步到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ConfigServer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28583" y="1844824"/>
            <a:ext cx="6811555" cy="132343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lnSpc>
                <a:spcPts val="2400"/>
              </a:lnSpc>
              <a:buAutoNum type="arabicParenR"/>
              <a:defRPr sz="2000">
                <a:ea typeface="楷体" pitchFamily="49" charset="-122"/>
              </a:defRPr>
            </a:lvl1pPr>
          </a:lstStyle>
          <a:p>
            <a:r>
              <a:rPr lang="zh-CN" altLang="en-US" dirty="0"/>
              <a:t>根据配置</a:t>
            </a:r>
            <a:r>
              <a:rPr lang="en-US" altLang="zh-CN" dirty="0"/>
              <a:t>,</a:t>
            </a:r>
            <a:r>
              <a:rPr lang="zh-CN" altLang="en-US" dirty="0"/>
              <a:t> 可以将某些集群的信息同步的 </a:t>
            </a:r>
            <a:r>
              <a:rPr lang="en-US" altLang="zh-CN" dirty="0" err="1"/>
              <a:t>ConfigServer</a:t>
            </a:r>
            <a:r>
              <a:rPr lang="en-US" altLang="zh-CN" dirty="0"/>
              <a:t>,</a:t>
            </a:r>
            <a:r>
              <a:rPr lang="zh-CN" altLang="en-US" dirty="0"/>
              <a:t> 方便基于</a:t>
            </a:r>
            <a:r>
              <a:rPr lang="en-US" altLang="zh-CN" dirty="0" err="1"/>
              <a:t>Hsf</a:t>
            </a:r>
            <a:r>
              <a:rPr lang="en-US" altLang="zh-CN" dirty="0"/>
              <a:t>/</a:t>
            </a:r>
            <a:r>
              <a:rPr lang="en-US" altLang="zh-CN" dirty="0" err="1"/>
              <a:t>Configserver</a:t>
            </a:r>
            <a:r>
              <a:rPr lang="en-US" altLang="zh-CN" dirty="0"/>
              <a:t> </a:t>
            </a:r>
            <a:r>
              <a:rPr lang="zh-CN" altLang="en-US" dirty="0"/>
              <a:t>框架的</a:t>
            </a:r>
            <a:r>
              <a:rPr lang="en-US" altLang="zh-CN" dirty="0"/>
              <a:t>Java</a:t>
            </a:r>
            <a:r>
              <a:rPr lang="zh-CN" altLang="en-US" dirty="0"/>
              <a:t>前端，这样就可以通过 </a:t>
            </a:r>
            <a:r>
              <a:rPr lang="en-US" altLang="zh-CN" dirty="0" err="1"/>
              <a:t>ConfigServer</a:t>
            </a:r>
            <a:r>
              <a:rPr lang="en-US" altLang="zh-CN" dirty="0"/>
              <a:t> </a:t>
            </a:r>
            <a:r>
              <a:rPr lang="zh-CN" altLang="en-US" dirty="0"/>
              <a:t>来获取搜索后台服务的有效节点信息</a:t>
            </a:r>
            <a:r>
              <a:rPr lang="en-US" altLang="zh-CN" dirty="0"/>
              <a:t>,</a:t>
            </a:r>
            <a:r>
              <a:rPr lang="zh-CN" altLang="en-US" dirty="0"/>
              <a:t> 直接访问</a:t>
            </a:r>
            <a:r>
              <a:rPr lang="en-US" altLang="zh-CN" dirty="0"/>
              <a:t>, </a:t>
            </a:r>
            <a:r>
              <a:rPr lang="zh-CN" altLang="en-US" dirty="0"/>
              <a:t>而不再通过</a:t>
            </a:r>
            <a:r>
              <a:rPr lang="en-US" altLang="zh-CN" dirty="0"/>
              <a:t>VIP</a:t>
            </a:r>
            <a:r>
              <a:rPr lang="zh-CN" altLang="en-US" dirty="0"/>
              <a:t>方式访问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59843" y="3804686"/>
            <a:ext cx="332841" cy="322565"/>
            <a:chOff x="1583787" y="3387734"/>
            <a:chExt cx="551659" cy="534627"/>
          </a:xfrm>
        </p:grpSpPr>
        <p:sp>
          <p:nvSpPr>
            <p:cNvPr id="29" name="上箭头 28"/>
            <p:cNvSpPr/>
            <p:nvPr/>
          </p:nvSpPr>
          <p:spPr>
            <a:xfrm>
              <a:off x="1583787" y="3387734"/>
              <a:ext cx="227806" cy="534627"/>
            </a:xfrm>
            <a:prstGeom prst="upArrow">
              <a:avLst>
                <a:gd name="adj1" fmla="val 29094"/>
                <a:gd name="adj2" fmla="val 5627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上箭头 29"/>
            <p:cNvSpPr/>
            <p:nvPr/>
          </p:nvSpPr>
          <p:spPr>
            <a:xfrm flipV="1">
              <a:off x="1907640" y="3387734"/>
              <a:ext cx="227806" cy="534627"/>
            </a:xfrm>
            <a:prstGeom prst="upArrow">
              <a:avLst>
                <a:gd name="adj1" fmla="val 29094"/>
                <a:gd name="adj2" fmla="val 5627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06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42392" y="28576"/>
            <a:ext cx="3513584" cy="114300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功能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特性</a:t>
            </a:r>
          </a:p>
        </p:txBody>
      </p:sp>
      <p:cxnSp>
        <p:nvCxnSpPr>
          <p:cNvPr id="31" name="直接连接符 30"/>
          <p:cNvCxnSpPr>
            <a:endCxn id="18" idx="5"/>
          </p:cNvCxnSpPr>
          <p:nvPr/>
        </p:nvCxnSpPr>
        <p:spPr>
          <a:xfrm>
            <a:off x="827584" y="1069286"/>
            <a:ext cx="11385" cy="19873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8394" y="3183359"/>
            <a:ext cx="94525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订 阅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1069286"/>
            <a:ext cx="29340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1/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订阅集群方式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3688" y="1640994"/>
            <a:ext cx="4997008" cy="70788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zh-CN" altLang="en-US" sz="2000" dirty="0" smtClean="0">
                <a:ea typeface="楷体" pitchFamily="49" charset="-122"/>
              </a:rPr>
              <a:t>订阅所有集群</a:t>
            </a:r>
            <a:endParaRPr lang="en-US" altLang="zh-CN" sz="2000" dirty="0" smtClean="0">
              <a:ea typeface="楷体" pitchFamily="49" charset="-122"/>
            </a:endParaRPr>
          </a:p>
          <a:p>
            <a:pPr marL="342900" indent="-342900">
              <a:buAutoNum type="arabicParenR"/>
            </a:pPr>
            <a:r>
              <a:rPr lang="zh-CN" altLang="en-US" sz="2000" dirty="0" smtClean="0">
                <a:ea typeface="楷体" pitchFamily="49" charset="-122"/>
              </a:rPr>
              <a:t>根据配置，订阅</a:t>
            </a:r>
            <a:r>
              <a:rPr lang="en-US" altLang="zh-CN" sz="2000" dirty="0" smtClean="0">
                <a:ea typeface="楷体" pitchFamily="49" charset="-122"/>
              </a:rPr>
              <a:t>1</a:t>
            </a:r>
            <a:r>
              <a:rPr lang="zh-CN" altLang="en-US" sz="2000" dirty="0" smtClean="0">
                <a:ea typeface="楷体" pitchFamily="49" charset="-122"/>
              </a:rPr>
              <a:t>个或多个集群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331640" y="2535287"/>
            <a:ext cx="29340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2/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集群的拓扑结构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3688" y="3068960"/>
            <a:ext cx="6077128" cy="70788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zh-CN" altLang="en-US" sz="2000" dirty="0" smtClean="0">
                <a:ea typeface="楷体" pitchFamily="49" charset="-122"/>
              </a:rPr>
              <a:t>类似于</a:t>
            </a:r>
            <a:r>
              <a:rPr lang="en-US" altLang="zh-CN" sz="2000" dirty="0" smtClean="0">
                <a:ea typeface="楷体" pitchFamily="49" charset="-122"/>
              </a:rPr>
              <a:t>Kingso</a:t>
            </a:r>
            <a:r>
              <a:rPr lang="zh-CN" altLang="en-US" sz="2000" dirty="0" smtClean="0">
                <a:ea typeface="楷体" pitchFamily="49" charset="-122"/>
              </a:rPr>
              <a:t>的物理集群到拓扑集群 </a:t>
            </a:r>
            <a:r>
              <a:rPr lang="en-US" altLang="zh-CN" sz="2000" dirty="0" smtClean="0">
                <a:ea typeface="楷体" pitchFamily="49" charset="-122"/>
              </a:rPr>
              <a:t>1-1 </a:t>
            </a:r>
            <a:r>
              <a:rPr lang="zh-CN" altLang="en-US" sz="2000" dirty="0" smtClean="0">
                <a:ea typeface="楷体" pitchFamily="49" charset="-122"/>
              </a:rPr>
              <a:t>映射 </a:t>
            </a:r>
            <a:endParaRPr lang="en-US" altLang="zh-CN" sz="2000" dirty="0" smtClean="0">
              <a:ea typeface="楷体" pitchFamily="49" charset="-122"/>
            </a:endParaRPr>
          </a:p>
          <a:p>
            <a:pPr marL="342900" indent="-342900">
              <a:buAutoNum type="arabicParenR"/>
            </a:pPr>
            <a:r>
              <a:rPr lang="zh-CN" altLang="en-US" sz="2000" dirty="0" smtClean="0">
                <a:ea typeface="楷体" pitchFamily="49" charset="-122"/>
              </a:rPr>
              <a:t>类似与</a:t>
            </a:r>
            <a:r>
              <a:rPr lang="en-US" altLang="zh-CN" sz="2000" dirty="0" smtClean="0">
                <a:ea typeface="楷体" pitchFamily="49" charset="-122"/>
              </a:rPr>
              <a:t>Ups</a:t>
            </a:r>
            <a:r>
              <a:rPr lang="zh-CN" altLang="en-US" sz="2000" dirty="0" smtClean="0">
                <a:ea typeface="楷体" pitchFamily="49" charset="-122"/>
              </a:rPr>
              <a:t>的物理集群到拓扑集群 </a:t>
            </a:r>
            <a:r>
              <a:rPr lang="en-US" altLang="zh-CN" sz="2000" dirty="0" smtClean="0">
                <a:ea typeface="楷体" pitchFamily="49" charset="-122"/>
              </a:rPr>
              <a:t>1-N </a:t>
            </a:r>
            <a:r>
              <a:rPr lang="zh-CN" altLang="en-US" sz="2000" dirty="0" smtClean="0">
                <a:ea typeface="楷体" pitchFamily="49" charset="-122"/>
              </a:rPr>
              <a:t>映射 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674220" y="2863746"/>
            <a:ext cx="309731" cy="332547"/>
            <a:chOff x="4140175" y="1926853"/>
            <a:chExt cx="274624" cy="294854"/>
          </a:xfrm>
          <a:solidFill>
            <a:srgbClr val="FFC000"/>
          </a:solidFill>
        </p:grpSpPr>
        <p:sp>
          <p:nvSpPr>
            <p:cNvPr id="17" name="椭圆 16"/>
            <p:cNvSpPr/>
            <p:nvPr/>
          </p:nvSpPr>
          <p:spPr>
            <a:xfrm>
              <a:off x="4211960" y="192685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4140175" y="2066761"/>
              <a:ext cx="274624" cy="154946"/>
            </a:xfrm>
            <a:custGeom>
              <a:avLst/>
              <a:gdLst>
                <a:gd name="connsiteX0" fmla="*/ 60243 w 273556"/>
                <a:gd name="connsiteY0" fmla="*/ 3090 h 160252"/>
                <a:gd name="connsiteX1" fmla="*/ 3093 w 273556"/>
                <a:gd name="connsiteY1" fmla="*/ 129296 h 160252"/>
                <a:gd name="connsiteX2" fmla="*/ 155493 w 273556"/>
                <a:gd name="connsiteY2" fmla="*/ 160252 h 160252"/>
                <a:gd name="connsiteX3" fmla="*/ 272174 w 273556"/>
                <a:gd name="connsiteY3" fmla="*/ 129296 h 160252"/>
                <a:gd name="connsiteX4" fmla="*/ 215024 w 273556"/>
                <a:gd name="connsiteY4" fmla="*/ 3090 h 160252"/>
                <a:gd name="connsiteX5" fmla="*/ 145968 w 273556"/>
                <a:gd name="connsiteY5" fmla="*/ 36427 h 160252"/>
                <a:gd name="connsiteX6" fmla="*/ 60243 w 273556"/>
                <a:gd name="connsiteY6" fmla="*/ 3090 h 160252"/>
                <a:gd name="connsiteX0" fmla="*/ 49758 w 274977"/>
                <a:gd name="connsiteY0" fmla="*/ 10234 h 160252"/>
                <a:gd name="connsiteX1" fmla="*/ 4514 w 274977"/>
                <a:gd name="connsiteY1" fmla="*/ 129296 h 160252"/>
                <a:gd name="connsiteX2" fmla="*/ 156914 w 274977"/>
                <a:gd name="connsiteY2" fmla="*/ 160252 h 160252"/>
                <a:gd name="connsiteX3" fmla="*/ 273595 w 274977"/>
                <a:gd name="connsiteY3" fmla="*/ 129296 h 160252"/>
                <a:gd name="connsiteX4" fmla="*/ 216445 w 274977"/>
                <a:gd name="connsiteY4" fmla="*/ 3090 h 160252"/>
                <a:gd name="connsiteX5" fmla="*/ 147389 w 274977"/>
                <a:gd name="connsiteY5" fmla="*/ 36427 h 160252"/>
                <a:gd name="connsiteX6" fmla="*/ 49758 w 274977"/>
                <a:gd name="connsiteY6" fmla="*/ 10234 h 160252"/>
                <a:gd name="connsiteX0" fmla="*/ 49758 w 275946"/>
                <a:gd name="connsiteY0" fmla="*/ 10234 h 160252"/>
                <a:gd name="connsiteX1" fmla="*/ 4514 w 275946"/>
                <a:gd name="connsiteY1" fmla="*/ 129296 h 160252"/>
                <a:gd name="connsiteX2" fmla="*/ 156914 w 275946"/>
                <a:gd name="connsiteY2" fmla="*/ 160252 h 160252"/>
                <a:gd name="connsiteX3" fmla="*/ 273595 w 275946"/>
                <a:gd name="connsiteY3" fmla="*/ 129296 h 160252"/>
                <a:gd name="connsiteX4" fmla="*/ 228351 w 275946"/>
                <a:gd name="connsiteY4" fmla="*/ 3090 h 160252"/>
                <a:gd name="connsiteX5" fmla="*/ 147389 w 275946"/>
                <a:gd name="connsiteY5" fmla="*/ 36427 h 160252"/>
                <a:gd name="connsiteX6" fmla="*/ 49758 w 275946"/>
                <a:gd name="connsiteY6" fmla="*/ 10234 h 160252"/>
                <a:gd name="connsiteX0" fmla="*/ 49758 w 275644"/>
                <a:gd name="connsiteY0" fmla="*/ 10234 h 160252"/>
                <a:gd name="connsiteX1" fmla="*/ 4514 w 275644"/>
                <a:gd name="connsiteY1" fmla="*/ 129296 h 160252"/>
                <a:gd name="connsiteX2" fmla="*/ 156914 w 275644"/>
                <a:gd name="connsiteY2" fmla="*/ 160252 h 160252"/>
                <a:gd name="connsiteX3" fmla="*/ 273595 w 275644"/>
                <a:gd name="connsiteY3" fmla="*/ 129296 h 160252"/>
                <a:gd name="connsiteX4" fmla="*/ 228351 w 275644"/>
                <a:gd name="connsiteY4" fmla="*/ 3090 h 160252"/>
                <a:gd name="connsiteX5" fmla="*/ 147389 w 275644"/>
                <a:gd name="connsiteY5" fmla="*/ 36427 h 160252"/>
                <a:gd name="connsiteX6" fmla="*/ 49758 w 275644"/>
                <a:gd name="connsiteY6" fmla="*/ 10234 h 160252"/>
                <a:gd name="connsiteX0" fmla="*/ 49758 w 275644"/>
                <a:gd name="connsiteY0" fmla="*/ 10120 h 160138"/>
                <a:gd name="connsiteX1" fmla="*/ 4514 w 275644"/>
                <a:gd name="connsiteY1" fmla="*/ 129182 h 160138"/>
                <a:gd name="connsiteX2" fmla="*/ 156914 w 275644"/>
                <a:gd name="connsiteY2" fmla="*/ 160138 h 160138"/>
                <a:gd name="connsiteX3" fmla="*/ 273595 w 275644"/>
                <a:gd name="connsiteY3" fmla="*/ 129182 h 160138"/>
                <a:gd name="connsiteX4" fmla="*/ 228351 w 275644"/>
                <a:gd name="connsiteY4" fmla="*/ 2976 h 160138"/>
                <a:gd name="connsiteX5" fmla="*/ 147389 w 275644"/>
                <a:gd name="connsiteY5" fmla="*/ 36313 h 160138"/>
                <a:gd name="connsiteX6" fmla="*/ 49758 w 275644"/>
                <a:gd name="connsiteY6" fmla="*/ 10120 h 160138"/>
                <a:gd name="connsiteX0" fmla="*/ 49758 w 275644"/>
                <a:gd name="connsiteY0" fmla="*/ 3447 h 153465"/>
                <a:gd name="connsiteX1" fmla="*/ 4514 w 275644"/>
                <a:gd name="connsiteY1" fmla="*/ 122509 h 153465"/>
                <a:gd name="connsiteX2" fmla="*/ 156914 w 275644"/>
                <a:gd name="connsiteY2" fmla="*/ 153465 h 153465"/>
                <a:gd name="connsiteX3" fmla="*/ 273595 w 275644"/>
                <a:gd name="connsiteY3" fmla="*/ 122509 h 153465"/>
                <a:gd name="connsiteX4" fmla="*/ 228351 w 275644"/>
                <a:gd name="connsiteY4" fmla="*/ 3447 h 153465"/>
                <a:gd name="connsiteX5" fmla="*/ 147389 w 275644"/>
                <a:gd name="connsiteY5" fmla="*/ 29640 h 153465"/>
                <a:gd name="connsiteX6" fmla="*/ 49758 w 275644"/>
                <a:gd name="connsiteY6" fmla="*/ 3447 h 153465"/>
                <a:gd name="connsiteX0" fmla="*/ 49758 w 275644"/>
                <a:gd name="connsiteY0" fmla="*/ 3600 h 153618"/>
                <a:gd name="connsiteX1" fmla="*/ 4514 w 275644"/>
                <a:gd name="connsiteY1" fmla="*/ 122662 h 153618"/>
                <a:gd name="connsiteX2" fmla="*/ 156914 w 275644"/>
                <a:gd name="connsiteY2" fmla="*/ 153618 h 153618"/>
                <a:gd name="connsiteX3" fmla="*/ 273595 w 275644"/>
                <a:gd name="connsiteY3" fmla="*/ 122662 h 153618"/>
                <a:gd name="connsiteX4" fmla="*/ 228351 w 275644"/>
                <a:gd name="connsiteY4" fmla="*/ 3600 h 153618"/>
                <a:gd name="connsiteX5" fmla="*/ 147389 w 275644"/>
                <a:gd name="connsiteY5" fmla="*/ 29793 h 153618"/>
                <a:gd name="connsiteX6" fmla="*/ 49758 w 275644"/>
                <a:gd name="connsiteY6" fmla="*/ 3600 h 153618"/>
                <a:gd name="connsiteX0" fmla="*/ 49758 w 275450"/>
                <a:gd name="connsiteY0" fmla="*/ 5700 h 155718"/>
                <a:gd name="connsiteX1" fmla="*/ 4514 w 275450"/>
                <a:gd name="connsiteY1" fmla="*/ 124762 h 155718"/>
                <a:gd name="connsiteX2" fmla="*/ 156914 w 275450"/>
                <a:gd name="connsiteY2" fmla="*/ 155718 h 155718"/>
                <a:gd name="connsiteX3" fmla="*/ 273595 w 275450"/>
                <a:gd name="connsiteY3" fmla="*/ 124762 h 155718"/>
                <a:gd name="connsiteX4" fmla="*/ 225970 w 275450"/>
                <a:gd name="connsiteY4" fmla="*/ 3319 h 155718"/>
                <a:gd name="connsiteX5" fmla="*/ 147389 w 275450"/>
                <a:gd name="connsiteY5" fmla="*/ 31893 h 155718"/>
                <a:gd name="connsiteX6" fmla="*/ 49758 w 275450"/>
                <a:gd name="connsiteY6" fmla="*/ 5700 h 155718"/>
                <a:gd name="connsiteX0" fmla="*/ 49758 w 275450"/>
                <a:gd name="connsiteY0" fmla="*/ 4735 h 154753"/>
                <a:gd name="connsiteX1" fmla="*/ 4514 w 275450"/>
                <a:gd name="connsiteY1" fmla="*/ 123797 h 154753"/>
                <a:gd name="connsiteX2" fmla="*/ 156914 w 275450"/>
                <a:gd name="connsiteY2" fmla="*/ 154753 h 154753"/>
                <a:gd name="connsiteX3" fmla="*/ 273595 w 275450"/>
                <a:gd name="connsiteY3" fmla="*/ 123797 h 154753"/>
                <a:gd name="connsiteX4" fmla="*/ 225970 w 275450"/>
                <a:gd name="connsiteY4" fmla="*/ 2354 h 154753"/>
                <a:gd name="connsiteX5" fmla="*/ 147389 w 275450"/>
                <a:gd name="connsiteY5" fmla="*/ 30928 h 154753"/>
                <a:gd name="connsiteX6" fmla="*/ 49758 w 275450"/>
                <a:gd name="connsiteY6" fmla="*/ 4735 h 154753"/>
                <a:gd name="connsiteX0" fmla="*/ 49758 w 275450"/>
                <a:gd name="connsiteY0" fmla="*/ 4735 h 154753"/>
                <a:gd name="connsiteX1" fmla="*/ 4514 w 275450"/>
                <a:gd name="connsiteY1" fmla="*/ 123797 h 154753"/>
                <a:gd name="connsiteX2" fmla="*/ 156914 w 275450"/>
                <a:gd name="connsiteY2" fmla="*/ 154753 h 154753"/>
                <a:gd name="connsiteX3" fmla="*/ 273595 w 275450"/>
                <a:gd name="connsiteY3" fmla="*/ 123797 h 154753"/>
                <a:gd name="connsiteX4" fmla="*/ 225970 w 275450"/>
                <a:gd name="connsiteY4" fmla="*/ 2354 h 154753"/>
                <a:gd name="connsiteX5" fmla="*/ 147389 w 275450"/>
                <a:gd name="connsiteY5" fmla="*/ 30928 h 154753"/>
                <a:gd name="connsiteX6" fmla="*/ 49758 w 275450"/>
                <a:gd name="connsiteY6" fmla="*/ 4735 h 154753"/>
                <a:gd name="connsiteX0" fmla="*/ 49758 w 274693"/>
                <a:gd name="connsiteY0" fmla="*/ 4735 h 154753"/>
                <a:gd name="connsiteX1" fmla="*/ 4514 w 274693"/>
                <a:gd name="connsiteY1" fmla="*/ 123797 h 154753"/>
                <a:gd name="connsiteX2" fmla="*/ 156914 w 274693"/>
                <a:gd name="connsiteY2" fmla="*/ 154753 h 154753"/>
                <a:gd name="connsiteX3" fmla="*/ 273595 w 274693"/>
                <a:gd name="connsiteY3" fmla="*/ 123797 h 154753"/>
                <a:gd name="connsiteX4" fmla="*/ 214063 w 274693"/>
                <a:gd name="connsiteY4" fmla="*/ 2354 h 154753"/>
                <a:gd name="connsiteX5" fmla="*/ 147389 w 274693"/>
                <a:gd name="connsiteY5" fmla="*/ 30928 h 154753"/>
                <a:gd name="connsiteX6" fmla="*/ 49758 w 274693"/>
                <a:gd name="connsiteY6" fmla="*/ 4735 h 154753"/>
                <a:gd name="connsiteX0" fmla="*/ 49758 w 275938"/>
                <a:gd name="connsiteY0" fmla="*/ 3423 h 153441"/>
                <a:gd name="connsiteX1" fmla="*/ 4514 w 275938"/>
                <a:gd name="connsiteY1" fmla="*/ 122485 h 153441"/>
                <a:gd name="connsiteX2" fmla="*/ 156914 w 275938"/>
                <a:gd name="connsiteY2" fmla="*/ 153441 h 153441"/>
                <a:gd name="connsiteX3" fmla="*/ 273595 w 275938"/>
                <a:gd name="connsiteY3" fmla="*/ 122485 h 153441"/>
                <a:gd name="connsiteX4" fmla="*/ 214063 w 275938"/>
                <a:gd name="connsiteY4" fmla="*/ 1042 h 153441"/>
                <a:gd name="connsiteX5" fmla="*/ 147389 w 275938"/>
                <a:gd name="connsiteY5" fmla="*/ 29616 h 153441"/>
                <a:gd name="connsiteX6" fmla="*/ 49758 w 275938"/>
                <a:gd name="connsiteY6" fmla="*/ 3423 h 153441"/>
                <a:gd name="connsiteX0" fmla="*/ 62396 w 274288"/>
                <a:gd name="connsiteY0" fmla="*/ 3296 h 155695"/>
                <a:gd name="connsiteX1" fmla="*/ 2864 w 274288"/>
                <a:gd name="connsiteY1" fmla="*/ 124739 h 155695"/>
                <a:gd name="connsiteX2" fmla="*/ 155264 w 274288"/>
                <a:gd name="connsiteY2" fmla="*/ 155695 h 155695"/>
                <a:gd name="connsiteX3" fmla="*/ 271945 w 274288"/>
                <a:gd name="connsiteY3" fmla="*/ 124739 h 155695"/>
                <a:gd name="connsiteX4" fmla="*/ 212413 w 274288"/>
                <a:gd name="connsiteY4" fmla="*/ 3296 h 155695"/>
                <a:gd name="connsiteX5" fmla="*/ 145739 w 274288"/>
                <a:gd name="connsiteY5" fmla="*/ 31870 h 155695"/>
                <a:gd name="connsiteX6" fmla="*/ 62396 w 274288"/>
                <a:gd name="connsiteY6" fmla="*/ 3296 h 155695"/>
                <a:gd name="connsiteX0" fmla="*/ 62732 w 274624"/>
                <a:gd name="connsiteY0" fmla="*/ 2547 h 154946"/>
                <a:gd name="connsiteX1" fmla="*/ 3200 w 274624"/>
                <a:gd name="connsiteY1" fmla="*/ 123990 h 154946"/>
                <a:gd name="connsiteX2" fmla="*/ 155600 w 274624"/>
                <a:gd name="connsiteY2" fmla="*/ 154946 h 154946"/>
                <a:gd name="connsiteX3" fmla="*/ 272281 w 274624"/>
                <a:gd name="connsiteY3" fmla="*/ 123990 h 154946"/>
                <a:gd name="connsiteX4" fmla="*/ 212749 w 274624"/>
                <a:gd name="connsiteY4" fmla="*/ 2547 h 154946"/>
                <a:gd name="connsiteX5" fmla="*/ 146075 w 274624"/>
                <a:gd name="connsiteY5" fmla="*/ 31121 h 154946"/>
                <a:gd name="connsiteX6" fmla="*/ 62732 w 274624"/>
                <a:gd name="connsiteY6" fmla="*/ 2547 h 154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624" h="154946">
                  <a:moveTo>
                    <a:pt x="62732" y="2547"/>
                  </a:moveTo>
                  <a:cubicBezTo>
                    <a:pt x="31775" y="15643"/>
                    <a:pt x="-12278" y="98590"/>
                    <a:pt x="3200" y="123990"/>
                  </a:cubicBezTo>
                  <a:cubicBezTo>
                    <a:pt x="18678" y="149390"/>
                    <a:pt x="110753" y="154946"/>
                    <a:pt x="155600" y="154946"/>
                  </a:cubicBezTo>
                  <a:cubicBezTo>
                    <a:pt x="200447" y="154946"/>
                    <a:pt x="262756" y="149390"/>
                    <a:pt x="272281" y="123990"/>
                  </a:cubicBezTo>
                  <a:cubicBezTo>
                    <a:pt x="281806" y="98590"/>
                    <a:pt x="262359" y="8500"/>
                    <a:pt x="212749" y="2547"/>
                  </a:cubicBezTo>
                  <a:cubicBezTo>
                    <a:pt x="191715" y="8500"/>
                    <a:pt x="171078" y="31121"/>
                    <a:pt x="146075" y="31121"/>
                  </a:cubicBezTo>
                  <a:cubicBezTo>
                    <a:pt x="121072" y="31121"/>
                    <a:pt x="93689" y="-10549"/>
                    <a:pt x="62732" y="254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331640" y="4005064"/>
            <a:ext cx="480858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支持本机房优先分配的策略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47166" y="4797152"/>
            <a:ext cx="632117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marL="261938" indent="-261938"/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支持订阅者为虚节点，只订阅不发心跳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7166" y="5589240"/>
            <a:ext cx="732929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支持多种语言的订阅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(C,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Php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Java, Lua,Node.js)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4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4860" y="49836"/>
            <a:ext cx="3513584" cy="114300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目录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ea typeface="微软雅黑" pitchFamily="34" charset="-122"/>
              <a:cs typeface="Arial Unicode MS" pitchFamily="34" charset="-122"/>
            </a:endParaRPr>
          </a:p>
        </p:txBody>
      </p:sp>
      <p:pic>
        <p:nvPicPr>
          <p:cNvPr id="3076" name="Picture 4" descr="D:\资料\心爱的PPT``\创意激发`\图片\创意\bld07165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214" b="100000" l="7227" r="100000">
                        <a14:foregroundMark x1="83203" y1="78766" x2="99805" y2="79597"/>
                        <a14:backgroundMark x1="75879" y1="66667" x2="75879" y2="66667"/>
                        <a14:backgroundMark x1="86426" y1="68209" x2="86426" y2="68209"/>
                        <a14:backgroundMark x1="94238" y1="74852" x2="94238" y2="74852"/>
                        <a14:backgroundMark x1="90332" y1="76157" x2="90332" y2="76157"/>
                        <a14:backgroundMark x1="80273" y1="75801" x2="96777" y2="766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3816" y="775050"/>
            <a:ext cx="5024490" cy="413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4932040" y="1009204"/>
            <a:ext cx="2552887" cy="4292004"/>
            <a:chOff x="4979403" y="1081212"/>
            <a:chExt cx="2552887" cy="4292004"/>
          </a:xfrm>
        </p:grpSpPr>
        <p:sp>
          <p:nvSpPr>
            <p:cNvPr id="17" name="TextBox 16"/>
            <p:cNvSpPr txBox="1"/>
            <p:nvPr/>
          </p:nvSpPr>
          <p:spPr>
            <a:xfrm>
              <a:off x="5300042" y="1081212"/>
              <a:ext cx="2232248" cy="841378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背景介绍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987365" y="1189224"/>
              <a:ext cx="625354" cy="6253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</a:t>
              </a:r>
              <a:endParaRPr lang="zh-CN" altLang="en-US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00042" y="2155574"/>
              <a:ext cx="2232248" cy="841378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92080" y="4531838"/>
              <a:ext cx="2232248" cy="841378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整体架构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979403" y="4639850"/>
              <a:ext cx="625354" cy="6253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4</a:t>
              </a:r>
              <a:endParaRPr lang="zh-CN" altLang="en-US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92080" y="3356992"/>
              <a:ext cx="2232248" cy="841378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功能</a:t>
              </a:r>
              <a:r>
                <a:rPr lang="zh-CN" altLang="en-US" sz="24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特性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979403" y="3465004"/>
              <a:ext cx="625354" cy="6253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3</a:t>
              </a:r>
              <a:endParaRPr lang="zh-CN" altLang="en-US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5409018" y="2319588"/>
            <a:ext cx="1919570" cy="461665"/>
          </a:xfrm>
          <a:prstGeom prst="rect">
            <a:avLst/>
          </a:prstGeom>
          <a:noFill/>
          <a:ln w="19050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性能与应用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940002" y="2191578"/>
            <a:ext cx="625354" cy="62535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657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42392" y="28576"/>
            <a:ext cx="3513584" cy="907226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功能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特性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827584" y="960116"/>
            <a:ext cx="0" cy="223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3528" y="3562680"/>
            <a:ext cx="115212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订 阅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74220" y="3243067"/>
            <a:ext cx="309731" cy="332547"/>
            <a:chOff x="4140175" y="1926853"/>
            <a:chExt cx="274624" cy="294854"/>
          </a:xfrm>
          <a:solidFill>
            <a:srgbClr val="FFC000"/>
          </a:solidFill>
        </p:grpSpPr>
        <p:sp>
          <p:nvSpPr>
            <p:cNvPr id="15" name="椭圆 14"/>
            <p:cNvSpPr/>
            <p:nvPr/>
          </p:nvSpPr>
          <p:spPr>
            <a:xfrm>
              <a:off x="4211960" y="192685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4140175" y="2066761"/>
              <a:ext cx="274624" cy="154946"/>
            </a:xfrm>
            <a:custGeom>
              <a:avLst/>
              <a:gdLst>
                <a:gd name="connsiteX0" fmla="*/ 60243 w 273556"/>
                <a:gd name="connsiteY0" fmla="*/ 3090 h 160252"/>
                <a:gd name="connsiteX1" fmla="*/ 3093 w 273556"/>
                <a:gd name="connsiteY1" fmla="*/ 129296 h 160252"/>
                <a:gd name="connsiteX2" fmla="*/ 155493 w 273556"/>
                <a:gd name="connsiteY2" fmla="*/ 160252 h 160252"/>
                <a:gd name="connsiteX3" fmla="*/ 272174 w 273556"/>
                <a:gd name="connsiteY3" fmla="*/ 129296 h 160252"/>
                <a:gd name="connsiteX4" fmla="*/ 215024 w 273556"/>
                <a:gd name="connsiteY4" fmla="*/ 3090 h 160252"/>
                <a:gd name="connsiteX5" fmla="*/ 145968 w 273556"/>
                <a:gd name="connsiteY5" fmla="*/ 36427 h 160252"/>
                <a:gd name="connsiteX6" fmla="*/ 60243 w 273556"/>
                <a:gd name="connsiteY6" fmla="*/ 3090 h 160252"/>
                <a:gd name="connsiteX0" fmla="*/ 49758 w 274977"/>
                <a:gd name="connsiteY0" fmla="*/ 10234 h 160252"/>
                <a:gd name="connsiteX1" fmla="*/ 4514 w 274977"/>
                <a:gd name="connsiteY1" fmla="*/ 129296 h 160252"/>
                <a:gd name="connsiteX2" fmla="*/ 156914 w 274977"/>
                <a:gd name="connsiteY2" fmla="*/ 160252 h 160252"/>
                <a:gd name="connsiteX3" fmla="*/ 273595 w 274977"/>
                <a:gd name="connsiteY3" fmla="*/ 129296 h 160252"/>
                <a:gd name="connsiteX4" fmla="*/ 216445 w 274977"/>
                <a:gd name="connsiteY4" fmla="*/ 3090 h 160252"/>
                <a:gd name="connsiteX5" fmla="*/ 147389 w 274977"/>
                <a:gd name="connsiteY5" fmla="*/ 36427 h 160252"/>
                <a:gd name="connsiteX6" fmla="*/ 49758 w 274977"/>
                <a:gd name="connsiteY6" fmla="*/ 10234 h 160252"/>
                <a:gd name="connsiteX0" fmla="*/ 49758 w 275946"/>
                <a:gd name="connsiteY0" fmla="*/ 10234 h 160252"/>
                <a:gd name="connsiteX1" fmla="*/ 4514 w 275946"/>
                <a:gd name="connsiteY1" fmla="*/ 129296 h 160252"/>
                <a:gd name="connsiteX2" fmla="*/ 156914 w 275946"/>
                <a:gd name="connsiteY2" fmla="*/ 160252 h 160252"/>
                <a:gd name="connsiteX3" fmla="*/ 273595 w 275946"/>
                <a:gd name="connsiteY3" fmla="*/ 129296 h 160252"/>
                <a:gd name="connsiteX4" fmla="*/ 228351 w 275946"/>
                <a:gd name="connsiteY4" fmla="*/ 3090 h 160252"/>
                <a:gd name="connsiteX5" fmla="*/ 147389 w 275946"/>
                <a:gd name="connsiteY5" fmla="*/ 36427 h 160252"/>
                <a:gd name="connsiteX6" fmla="*/ 49758 w 275946"/>
                <a:gd name="connsiteY6" fmla="*/ 10234 h 160252"/>
                <a:gd name="connsiteX0" fmla="*/ 49758 w 275644"/>
                <a:gd name="connsiteY0" fmla="*/ 10234 h 160252"/>
                <a:gd name="connsiteX1" fmla="*/ 4514 w 275644"/>
                <a:gd name="connsiteY1" fmla="*/ 129296 h 160252"/>
                <a:gd name="connsiteX2" fmla="*/ 156914 w 275644"/>
                <a:gd name="connsiteY2" fmla="*/ 160252 h 160252"/>
                <a:gd name="connsiteX3" fmla="*/ 273595 w 275644"/>
                <a:gd name="connsiteY3" fmla="*/ 129296 h 160252"/>
                <a:gd name="connsiteX4" fmla="*/ 228351 w 275644"/>
                <a:gd name="connsiteY4" fmla="*/ 3090 h 160252"/>
                <a:gd name="connsiteX5" fmla="*/ 147389 w 275644"/>
                <a:gd name="connsiteY5" fmla="*/ 36427 h 160252"/>
                <a:gd name="connsiteX6" fmla="*/ 49758 w 275644"/>
                <a:gd name="connsiteY6" fmla="*/ 10234 h 160252"/>
                <a:gd name="connsiteX0" fmla="*/ 49758 w 275644"/>
                <a:gd name="connsiteY0" fmla="*/ 10120 h 160138"/>
                <a:gd name="connsiteX1" fmla="*/ 4514 w 275644"/>
                <a:gd name="connsiteY1" fmla="*/ 129182 h 160138"/>
                <a:gd name="connsiteX2" fmla="*/ 156914 w 275644"/>
                <a:gd name="connsiteY2" fmla="*/ 160138 h 160138"/>
                <a:gd name="connsiteX3" fmla="*/ 273595 w 275644"/>
                <a:gd name="connsiteY3" fmla="*/ 129182 h 160138"/>
                <a:gd name="connsiteX4" fmla="*/ 228351 w 275644"/>
                <a:gd name="connsiteY4" fmla="*/ 2976 h 160138"/>
                <a:gd name="connsiteX5" fmla="*/ 147389 w 275644"/>
                <a:gd name="connsiteY5" fmla="*/ 36313 h 160138"/>
                <a:gd name="connsiteX6" fmla="*/ 49758 w 275644"/>
                <a:gd name="connsiteY6" fmla="*/ 10120 h 160138"/>
                <a:gd name="connsiteX0" fmla="*/ 49758 w 275644"/>
                <a:gd name="connsiteY0" fmla="*/ 3447 h 153465"/>
                <a:gd name="connsiteX1" fmla="*/ 4514 w 275644"/>
                <a:gd name="connsiteY1" fmla="*/ 122509 h 153465"/>
                <a:gd name="connsiteX2" fmla="*/ 156914 w 275644"/>
                <a:gd name="connsiteY2" fmla="*/ 153465 h 153465"/>
                <a:gd name="connsiteX3" fmla="*/ 273595 w 275644"/>
                <a:gd name="connsiteY3" fmla="*/ 122509 h 153465"/>
                <a:gd name="connsiteX4" fmla="*/ 228351 w 275644"/>
                <a:gd name="connsiteY4" fmla="*/ 3447 h 153465"/>
                <a:gd name="connsiteX5" fmla="*/ 147389 w 275644"/>
                <a:gd name="connsiteY5" fmla="*/ 29640 h 153465"/>
                <a:gd name="connsiteX6" fmla="*/ 49758 w 275644"/>
                <a:gd name="connsiteY6" fmla="*/ 3447 h 153465"/>
                <a:gd name="connsiteX0" fmla="*/ 49758 w 275644"/>
                <a:gd name="connsiteY0" fmla="*/ 3600 h 153618"/>
                <a:gd name="connsiteX1" fmla="*/ 4514 w 275644"/>
                <a:gd name="connsiteY1" fmla="*/ 122662 h 153618"/>
                <a:gd name="connsiteX2" fmla="*/ 156914 w 275644"/>
                <a:gd name="connsiteY2" fmla="*/ 153618 h 153618"/>
                <a:gd name="connsiteX3" fmla="*/ 273595 w 275644"/>
                <a:gd name="connsiteY3" fmla="*/ 122662 h 153618"/>
                <a:gd name="connsiteX4" fmla="*/ 228351 w 275644"/>
                <a:gd name="connsiteY4" fmla="*/ 3600 h 153618"/>
                <a:gd name="connsiteX5" fmla="*/ 147389 w 275644"/>
                <a:gd name="connsiteY5" fmla="*/ 29793 h 153618"/>
                <a:gd name="connsiteX6" fmla="*/ 49758 w 275644"/>
                <a:gd name="connsiteY6" fmla="*/ 3600 h 153618"/>
                <a:gd name="connsiteX0" fmla="*/ 49758 w 275450"/>
                <a:gd name="connsiteY0" fmla="*/ 5700 h 155718"/>
                <a:gd name="connsiteX1" fmla="*/ 4514 w 275450"/>
                <a:gd name="connsiteY1" fmla="*/ 124762 h 155718"/>
                <a:gd name="connsiteX2" fmla="*/ 156914 w 275450"/>
                <a:gd name="connsiteY2" fmla="*/ 155718 h 155718"/>
                <a:gd name="connsiteX3" fmla="*/ 273595 w 275450"/>
                <a:gd name="connsiteY3" fmla="*/ 124762 h 155718"/>
                <a:gd name="connsiteX4" fmla="*/ 225970 w 275450"/>
                <a:gd name="connsiteY4" fmla="*/ 3319 h 155718"/>
                <a:gd name="connsiteX5" fmla="*/ 147389 w 275450"/>
                <a:gd name="connsiteY5" fmla="*/ 31893 h 155718"/>
                <a:gd name="connsiteX6" fmla="*/ 49758 w 275450"/>
                <a:gd name="connsiteY6" fmla="*/ 5700 h 155718"/>
                <a:gd name="connsiteX0" fmla="*/ 49758 w 275450"/>
                <a:gd name="connsiteY0" fmla="*/ 4735 h 154753"/>
                <a:gd name="connsiteX1" fmla="*/ 4514 w 275450"/>
                <a:gd name="connsiteY1" fmla="*/ 123797 h 154753"/>
                <a:gd name="connsiteX2" fmla="*/ 156914 w 275450"/>
                <a:gd name="connsiteY2" fmla="*/ 154753 h 154753"/>
                <a:gd name="connsiteX3" fmla="*/ 273595 w 275450"/>
                <a:gd name="connsiteY3" fmla="*/ 123797 h 154753"/>
                <a:gd name="connsiteX4" fmla="*/ 225970 w 275450"/>
                <a:gd name="connsiteY4" fmla="*/ 2354 h 154753"/>
                <a:gd name="connsiteX5" fmla="*/ 147389 w 275450"/>
                <a:gd name="connsiteY5" fmla="*/ 30928 h 154753"/>
                <a:gd name="connsiteX6" fmla="*/ 49758 w 275450"/>
                <a:gd name="connsiteY6" fmla="*/ 4735 h 154753"/>
                <a:gd name="connsiteX0" fmla="*/ 49758 w 275450"/>
                <a:gd name="connsiteY0" fmla="*/ 4735 h 154753"/>
                <a:gd name="connsiteX1" fmla="*/ 4514 w 275450"/>
                <a:gd name="connsiteY1" fmla="*/ 123797 h 154753"/>
                <a:gd name="connsiteX2" fmla="*/ 156914 w 275450"/>
                <a:gd name="connsiteY2" fmla="*/ 154753 h 154753"/>
                <a:gd name="connsiteX3" fmla="*/ 273595 w 275450"/>
                <a:gd name="connsiteY3" fmla="*/ 123797 h 154753"/>
                <a:gd name="connsiteX4" fmla="*/ 225970 w 275450"/>
                <a:gd name="connsiteY4" fmla="*/ 2354 h 154753"/>
                <a:gd name="connsiteX5" fmla="*/ 147389 w 275450"/>
                <a:gd name="connsiteY5" fmla="*/ 30928 h 154753"/>
                <a:gd name="connsiteX6" fmla="*/ 49758 w 275450"/>
                <a:gd name="connsiteY6" fmla="*/ 4735 h 154753"/>
                <a:gd name="connsiteX0" fmla="*/ 49758 w 274693"/>
                <a:gd name="connsiteY0" fmla="*/ 4735 h 154753"/>
                <a:gd name="connsiteX1" fmla="*/ 4514 w 274693"/>
                <a:gd name="connsiteY1" fmla="*/ 123797 h 154753"/>
                <a:gd name="connsiteX2" fmla="*/ 156914 w 274693"/>
                <a:gd name="connsiteY2" fmla="*/ 154753 h 154753"/>
                <a:gd name="connsiteX3" fmla="*/ 273595 w 274693"/>
                <a:gd name="connsiteY3" fmla="*/ 123797 h 154753"/>
                <a:gd name="connsiteX4" fmla="*/ 214063 w 274693"/>
                <a:gd name="connsiteY4" fmla="*/ 2354 h 154753"/>
                <a:gd name="connsiteX5" fmla="*/ 147389 w 274693"/>
                <a:gd name="connsiteY5" fmla="*/ 30928 h 154753"/>
                <a:gd name="connsiteX6" fmla="*/ 49758 w 274693"/>
                <a:gd name="connsiteY6" fmla="*/ 4735 h 154753"/>
                <a:gd name="connsiteX0" fmla="*/ 49758 w 275938"/>
                <a:gd name="connsiteY0" fmla="*/ 3423 h 153441"/>
                <a:gd name="connsiteX1" fmla="*/ 4514 w 275938"/>
                <a:gd name="connsiteY1" fmla="*/ 122485 h 153441"/>
                <a:gd name="connsiteX2" fmla="*/ 156914 w 275938"/>
                <a:gd name="connsiteY2" fmla="*/ 153441 h 153441"/>
                <a:gd name="connsiteX3" fmla="*/ 273595 w 275938"/>
                <a:gd name="connsiteY3" fmla="*/ 122485 h 153441"/>
                <a:gd name="connsiteX4" fmla="*/ 214063 w 275938"/>
                <a:gd name="connsiteY4" fmla="*/ 1042 h 153441"/>
                <a:gd name="connsiteX5" fmla="*/ 147389 w 275938"/>
                <a:gd name="connsiteY5" fmla="*/ 29616 h 153441"/>
                <a:gd name="connsiteX6" fmla="*/ 49758 w 275938"/>
                <a:gd name="connsiteY6" fmla="*/ 3423 h 153441"/>
                <a:gd name="connsiteX0" fmla="*/ 62396 w 274288"/>
                <a:gd name="connsiteY0" fmla="*/ 3296 h 155695"/>
                <a:gd name="connsiteX1" fmla="*/ 2864 w 274288"/>
                <a:gd name="connsiteY1" fmla="*/ 124739 h 155695"/>
                <a:gd name="connsiteX2" fmla="*/ 155264 w 274288"/>
                <a:gd name="connsiteY2" fmla="*/ 155695 h 155695"/>
                <a:gd name="connsiteX3" fmla="*/ 271945 w 274288"/>
                <a:gd name="connsiteY3" fmla="*/ 124739 h 155695"/>
                <a:gd name="connsiteX4" fmla="*/ 212413 w 274288"/>
                <a:gd name="connsiteY4" fmla="*/ 3296 h 155695"/>
                <a:gd name="connsiteX5" fmla="*/ 145739 w 274288"/>
                <a:gd name="connsiteY5" fmla="*/ 31870 h 155695"/>
                <a:gd name="connsiteX6" fmla="*/ 62396 w 274288"/>
                <a:gd name="connsiteY6" fmla="*/ 3296 h 155695"/>
                <a:gd name="connsiteX0" fmla="*/ 62732 w 274624"/>
                <a:gd name="connsiteY0" fmla="*/ 2547 h 154946"/>
                <a:gd name="connsiteX1" fmla="*/ 3200 w 274624"/>
                <a:gd name="connsiteY1" fmla="*/ 123990 h 154946"/>
                <a:gd name="connsiteX2" fmla="*/ 155600 w 274624"/>
                <a:gd name="connsiteY2" fmla="*/ 154946 h 154946"/>
                <a:gd name="connsiteX3" fmla="*/ 272281 w 274624"/>
                <a:gd name="connsiteY3" fmla="*/ 123990 h 154946"/>
                <a:gd name="connsiteX4" fmla="*/ 212749 w 274624"/>
                <a:gd name="connsiteY4" fmla="*/ 2547 h 154946"/>
                <a:gd name="connsiteX5" fmla="*/ 146075 w 274624"/>
                <a:gd name="connsiteY5" fmla="*/ 31121 h 154946"/>
                <a:gd name="connsiteX6" fmla="*/ 62732 w 274624"/>
                <a:gd name="connsiteY6" fmla="*/ 2547 h 154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624" h="154946">
                  <a:moveTo>
                    <a:pt x="62732" y="2547"/>
                  </a:moveTo>
                  <a:cubicBezTo>
                    <a:pt x="31775" y="15643"/>
                    <a:pt x="-12278" y="98590"/>
                    <a:pt x="3200" y="123990"/>
                  </a:cubicBezTo>
                  <a:cubicBezTo>
                    <a:pt x="18678" y="149390"/>
                    <a:pt x="110753" y="154946"/>
                    <a:pt x="155600" y="154946"/>
                  </a:cubicBezTo>
                  <a:cubicBezTo>
                    <a:pt x="200447" y="154946"/>
                    <a:pt x="262756" y="149390"/>
                    <a:pt x="272281" y="123990"/>
                  </a:cubicBezTo>
                  <a:cubicBezTo>
                    <a:pt x="281806" y="98590"/>
                    <a:pt x="262359" y="8500"/>
                    <a:pt x="212749" y="2547"/>
                  </a:cubicBezTo>
                  <a:cubicBezTo>
                    <a:pt x="191715" y="8500"/>
                    <a:pt x="171078" y="31121"/>
                    <a:pt x="146075" y="31121"/>
                  </a:cubicBezTo>
                  <a:cubicBezTo>
                    <a:pt x="121072" y="31121"/>
                    <a:pt x="93689" y="-10549"/>
                    <a:pt x="62732" y="254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115616" y="1167135"/>
            <a:ext cx="362864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对外提供的查询接口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63190" y="1700808"/>
            <a:ext cx="7257282" cy="501675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AutoNum type="arabicParenR"/>
              <a:defRPr sz="2000">
                <a:ea typeface="楷体" pitchFamily="49" charset="-122"/>
              </a:defRPr>
            </a:lvl1pPr>
          </a:lstStyle>
          <a:p>
            <a:r>
              <a:rPr lang="en-US" altLang="zh-CN" dirty="0" err="1"/>
              <a:t>allocRow</a:t>
            </a:r>
            <a:r>
              <a:rPr lang="en-US" altLang="zh-CN" dirty="0"/>
              <a:t> </a:t>
            </a:r>
            <a:r>
              <a:rPr lang="zh-CN" altLang="en-US" dirty="0"/>
              <a:t>获取一行节点 </a:t>
            </a:r>
            <a:endParaRPr lang="en-US" altLang="zh-CN" dirty="0"/>
          </a:p>
          <a:p>
            <a:r>
              <a:rPr lang="en-US" altLang="zh-CN" dirty="0" err="1"/>
              <a:t>allocValidRow</a:t>
            </a:r>
            <a:r>
              <a:rPr lang="en-US" altLang="zh-CN" dirty="0"/>
              <a:t> </a:t>
            </a:r>
            <a:r>
              <a:rPr lang="zh-CN" altLang="en-US" dirty="0"/>
              <a:t>获取一行有效节点 </a:t>
            </a:r>
            <a:endParaRPr lang="en-US" altLang="zh-CN" dirty="0"/>
          </a:p>
          <a:p>
            <a:r>
              <a:rPr lang="en-US" altLang="zh-CN" dirty="0"/>
              <a:t>allocNodeOfPartition </a:t>
            </a:r>
            <a:r>
              <a:rPr lang="zh-CN" altLang="en-US" dirty="0"/>
              <a:t>获取一列的所有节点 </a:t>
            </a:r>
            <a:endParaRPr lang="en-US" altLang="zh-CN" dirty="0"/>
          </a:p>
          <a:p>
            <a:r>
              <a:rPr lang="en-US" altLang="zh-CN" dirty="0"/>
              <a:t>allocValidNodeOfPartition </a:t>
            </a:r>
            <a:r>
              <a:rPr lang="zh-CN" altLang="en-US" dirty="0"/>
              <a:t>获取一列的所有有效节点</a:t>
            </a:r>
            <a:endParaRPr lang="en-US" altLang="zh-CN" dirty="0"/>
          </a:p>
          <a:p>
            <a:r>
              <a:rPr lang="en-US" altLang="zh-CN" dirty="0"/>
              <a:t>allocNodeByPartitionId </a:t>
            </a:r>
            <a:r>
              <a:rPr lang="zh-CN" altLang="en-US" dirty="0"/>
              <a:t>获取一个 </a:t>
            </a:r>
            <a:r>
              <a:rPr lang="en-US" altLang="zh-CN" dirty="0"/>
              <a:t>TopoCluster </a:t>
            </a:r>
            <a:r>
              <a:rPr lang="zh-CN" altLang="en-US" dirty="0"/>
              <a:t>的某个分区中分配一个的节点</a:t>
            </a:r>
            <a:endParaRPr lang="en-US" altLang="zh-CN" dirty="0"/>
          </a:p>
          <a:p>
            <a:r>
              <a:rPr lang="en-US" altLang="zh-CN" dirty="0"/>
              <a:t>6)  </a:t>
            </a:r>
            <a:r>
              <a:rPr lang="en-US" altLang="zh-CN" dirty="0" err="1"/>
              <a:t>allocValidNodeByPartitionId</a:t>
            </a:r>
            <a:r>
              <a:rPr lang="en-US" altLang="zh-CN" dirty="0"/>
              <a:t> </a:t>
            </a:r>
            <a:r>
              <a:rPr lang="zh-CN" altLang="en-US" dirty="0"/>
              <a:t>获取一个 </a:t>
            </a:r>
            <a:r>
              <a:rPr lang="en-US" altLang="zh-CN" dirty="0" err="1"/>
              <a:t>TopoCluster</a:t>
            </a:r>
            <a:r>
              <a:rPr lang="en-US" altLang="zh-CN" dirty="0"/>
              <a:t> </a:t>
            </a:r>
            <a:r>
              <a:rPr lang="zh-CN" altLang="en-US" dirty="0"/>
              <a:t>某个分区中分配一个可用的节点</a:t>
            </a:r>
            <a:endParaRPr lang="en-US" altLang="zh-CN" dirty="0"/>
          </a:p>
          <a:p>
            <a:r>
              <a:rPr lang="en-US" altLang="zh-CN" dirty="0" err="1"/>
              <a:t>allocAllNode</a:t>
            </a:r>
            <a:r>
              <a:rPr lang="en-US" altLang="zh-CN" dirty="0"/>
              <a:t> </a:t>
            </a:r>
            <a:r>
              <a:rPr lang="zh-CN" altLang="en-US" dirty="0"/>
              <a:t>获取集群所有节点</a:t>
            </a:r>
            <a:endParaRPr lang="en-US" altLang="zh-CN" dirty="0"/>
          </a:p>
          <a:p>
            <a:r>
              <a:rPr lang="en-US" altLang="zh-CN" dirty="0" err="1"/>
              <a:t>allocAllValidNode</a:t>
            </a:r>
            <a:r>
              <a:rPr lang="en-US" altLang="zh-CN" dirty="0"/>
              <a:t> </a:t>
            </a:r>
            <a:r>
              <a:rPr lang="zh-CN" altLang="en-US" dirty="0"/>
              <a:t>获取集群所有有效节点 </a:t>
            </a:r>
            <a:endParaRPr lang="en-US" altLang="zh-CN" dirty="0"/>
          </a:p>
          <a:p>
            <a:r>
              <a:rPr lang="en-US" altLang="zh-CN" dirty="0" err="1"/>
              <a:t>getNodeStatus</a:t>
            </a:r>
            <a:r>
              <a:rPr lang="en-US" altLang="zh-CN" dirty="0"/>
              <a:t> </a:t>
            </a:r>
            <a:r>
              <a:rPr lang="zh-CN" altLang="en-US" dirty="0"/>
              <a:t>根据节点</a:t>
            </a:r>
            <a:r>
              <a:rPr lang="en-US" altLang="zh-CN" dirty="0"/>
              <a:t>spec</a:t>
            </a:r>
            <a:r>
              <a:rPr lang="zh-CN" altLang="en-US" dirty="0"/>
              <a:t>获取当前节点的状态 </a:t>
            </a:r>
            <a:endParaRPr lang="en-US" altLang="zh-CN" dirty="0"/>
          </a:p>
          <a:p>
            <a:r>
              <a:rPr lang="en-US" altLang="zh-CN" dirty="0" err="1"/>
              <a:t>getNodeMetaInfo</a:t>
            </a:r>
            <a:r>
              <a:rPr lang="en-US" altLang="zh-CN" dirty="0"/>
              <a:t> </a:t>
            </a:r>
            <a:r>
              <a:rPr lang="zh-CN" altLang="en-US" dirty="0"/>
              <a:t>根据节点</a:t>
            </a:r>
            <a:r>
              <a:rPr lang="en-US" altLang="zh-CN" dirty="0"/>
              <a:t>spec</a:t>
            </a:r>
            <a:r>
              <a:rPr lang="zh-CN" altLang="en-US" dirty="0"/>
              <a:t>获取当前节点的</a:t>
            </a:r>
            <a:r>
              <a:rPr lang="en-US" altLang="zh-CN" dirty="0" err="1"/>
              <a:t>MetaInfo</a:t>
            </a:r>
            <a:r>
              <a:rPr lang="zh-CN" altLang="en-US" dirty="0"/>
              <a:t>信息 </a:t>
            </a:r>
            <a:endParaRPr lang="en-US" altLang="zh-CN" dirty="0"/>
          </a:p>
          <a:p>
            <a:r>
              <a:rPr lang="en-US" altLang="zh-CN" dirty="0" err="1"/>
              <a:t>getPartitionCnt</a:t>
            </a:r>
            <a:r>
              <a:rPr lang="en-US" altLang="zh-CN" dirty="0"/>
              <a:t> </a:t>
            </a:r>
            <a:r>
              <a:rPr lang="zh-CN" altLang="en-US" dirty="0"/>
              <a:t>获取一个 </a:t>
            </a:r>
            <a:r>
              <a:rPr lang="en-US" altLang="zh-CN" dirty="0" err="1"/>
              <a:t>TopoCluster</a:t>
            </a:r>
            <a:r>
              <a:rPr lang="en-US" altLang="zh-CN" dirty="0"/>
              <a:t> </a:t>
            </a:r>
            <a:r>
              <a:rPr lang="zh-CN" altLang="en-US" dirty="0"/>
              <a:t>中的分区数</a:t>
            </a:r>
            <a:endParaRPr lang="en-US" altLang="zh-CN" dirty="0"/>
          </a:p>
          <a:p>
            <a:r>
              <a:rPr lang="en-US" altLang="zh-CN" dirty="0" err="1"/>
              <a:t>getNodeCntOfPartition</a:t>
            </a:r>
            <a:r>
              <a:rPr lang="en-US" altLang="zh-CN" dirty="0"/>
              <a:t> </a:t>
            </a:r>
            <a:r>
              <a:rPr lang="zh-CN" altLang="en-US" dirty="0"/>
              <a:t>获取一个 </a:t>
            </a:r>
            <a:r>
              <a:rPr lang="en-US" altLang="zh-CN" dirty="0" err="1"/>
              <a:t>TopoCluster</a:t>
            </a:r>
            <a:r>
              <a:rPr lang="en-US" altLang="zh-CN" dirty="0"/>
              <a:t> </a:t>
            </a:r>
            <a:r>
              <a:rPr lang="zh-CN" altLang="en-US" dirty="0"/>
              <a:t>中的某分区的节点数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613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42392" y="28576"/>
            <a:ext cx="3513584" cy="114300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功能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特性</a:t>
            </a:r>
          </a:p>
        </p:txBody>
      </p:sp>
      <p:cxnSp>
        <p:nvCxnSpPr>
          <p:cNvPr id="31" name="直接连接符 30"/>
          <p:cNvCxnSpPr/>
          <p:nvPr/>
        </p:nvCxnSpPr>
        <p:spPr>
          <a:xfrm flipH="1">
            <a:off x="811898" y="1124744"/>
            <a:ext cx="9342" cy="7601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80433" y="2031231"/>
            <a:ext cx="153489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负载均衡</a:t>
            </a:r>
          </a:p>
        </p:txBody>
      </p:sp>
      <p:grpSp>
        <p:nvGrpSpPr>
          <p:cNvPr id="37" name="组合 36"/>
          <p:cNvGrpSpPr>
            <a:grpSpLocks noChangeAspect="1"/>
          </p:cNvGrpSpPr>
          <p:nvPr/>
        </p:nvGrpSpPr>
        <p:grpSpPr>
          <a:xfrm flipH="1">
            <a:off x="698355" y="1828368"/>
            <a:ext cx="422403" cy="216000"/>
            <a:chOff x="2622169" y="3046094"/>
            <a:chExt cx="1016200" cy="519646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2642933" y="3378207"/>
              <a:ext cx="944144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2622169" y="3067315"/>
              <a:ext cx="310892" cy="3108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菱形 40"/>
            <p:cNvSpPr>
              <a:spLocks noChangeAspect="1"/>
            </p:cNvSpPr>
            <p:nvPr/>
          </p:nvSpPr>
          <p:spPr>
            <a:xfrm>
              <a:off x="3309191" y="3046094"/>
              <a:ext cx="329178" cy="329180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 rot="21300000" flipH="1">
              <a:off x="3045072" y="3401540"/>
              <a:ext cx="82100" cy="16420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300000">
              <a:off x="3126954" y="3387951"/>
              <a:ext cx="82100" cy="16420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圆角矩形 1"/>
          <p:cNvSpPr>
            <a:spLocks/>
          </p:cNvSpPr>
          <p:nvPr/>
        </p:nvSpPr>
        <p:spPr>
          <a:xfrm>
            <a:off x="842392" y="3763383"/>
            <a:ext cx="8316000" cy="252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879554" y="3789040"/>
            <a:ext cx="2283214" cy="1224136"/>
            <a:chOff x="879554" y="1647897"/>
            <a:chExt cx="1881828" cy="1224136"/>
          </a:xfrm>
        </p:grpSpPr>
        <p:sp>
          <p:nvSpPr>
            <p:cNvPr id="4" name="椭圆 3"/>
            <p:cNvSpPr>
              <a:spLocks noChangeAspect="1"/>
            </p:cNvSpPr>
            <p:nvPr/>
          </p:nvSpPr>
          <p:spPr>
            <a:xfrm>
              <a:off x="1628948" y="1647897"/>
              <a:ext cx="200359" cy="2003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79554" y="2164147"/>
              <a:ext cx="18818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LB_ROUNDROBIN</a:t>
              </a:r>
              <a:endParaRPr lang="en-US" altLang="zh-CN" sz="2000" dirty="0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987652" y="2446797"/>
              <a:ext cx="1476000" cy="0"/>
            </a:xfrm>
            <a:prstGeom prst="line">
              <a:avLst/>
            </a:prstGeom>
            <a:ln cmpd="sng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987652" y="2436869"/>
              <a:ext cx="147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轮询</a:t>
              </a:r>
              <a:endPara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9" name="椭圆 68"/>
          <p:cNvSpPr>
            <a:spLocks noChangeAspect="1"/>
          </p:cNvSpPr>
          <p:nvPr/>
        </p:nvSpPr>
        <p:spPr>
          <a:xfrm>
            <a:off x="2962409" y="3793892"/>
            <a:ext cx="200359" cy="20035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pSp>
        <p:nvGrpSpPr>
          <p:cNvPr id="18" name="组合 17"/>
          <p:cNvGrpSpPr/>
          <p:nvPr/>
        </p:nvGrpSpPr>
        <p:grpSpPr>
          <a:xfrm>
            <a:off x="1725652" y="2780928"/>
            <a:ext cx="2071461" cy="980608"/>
            <a:chOff x="2321113" y="1387980"/>
            <a:chExt cx="1476000" cy="980608"/>
          </a:xfrm>
        </p:grpSpPr>
        <p:sp>
          <p:nvSpPr>
            <p:cNvPr id="70" name="文本框 69"/>
            <p:cNvSpPr txBox="1"/>
            <p:nvPr/>
          </p:nvSpPr>
          <p:spPr>
            <a:xfrm>
              <a:off x="2321113" y="1387980"/>
              <a:ext cx="147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随机分配</a:t>
              </a:r>
            </a:p>
          </p:txBody>
        </p:sp>
        <p:cxnSp>
          <p:nvCxnSpPr>
            <p:cNvPr id="71" name="直接连接符 70"/>
            <p:cNvCxnSpPr/>
            <p:nvPr/>
          </p:nvCxnSpPr>
          <p:spPr>
            <a:xfrm>
              <a:off x="2519233" y="1683330"/>
              <a:ext cx="1077407" cy="0"/>
            </a:xfrm>
            <a:prstGeom prst="line">
              <a:avLst/>
            </a:prstGeom>
            <a:ln cmpd="sng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/>
            <p:cNvSpPr txBox="1"/>
            <p:nvPr/>
          </p:nvSpPr>
          <p:spPr>
            <a:xfrm>
              <a:off x="2321113" y="1660702"/>
              <a:ext cx="14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ea typeface="楷体" panose="02010609060101010101" pitchFamily="49" charset="-122"/>
                </a:rPr>
                <a:t>LB_RANDOM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3570630" y="3793892"/>
            <a:ext cx="1476000" cy="891763"/>
            <a:chOff x="987652" y="1945216"/>
            <a:chExt cx="1476000" cy="891763"/>
          </a:xfrm>
        </p:grpSpPr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1628948" y="1945216"/>
              <a:ext cx="200359" cy="2003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987652" y="2164147"/>
              <a:ext cx="147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LB_WEIGHT</a:t>
              </a: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1228952" y="2465847"/>
              <a:ext cx="997300" cy="0"/>
            </a:xfrm>
            <a:prstGeom prst="line">
              <a:avLst/>
            </a:prstGeom>
            <a:ln cmpd="sng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987652" y="2436869"/>
              <a:ext cx="147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根据权重</a:t>
              </a:r>
              <a:endPara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5" name="椭圆 84"/>
          <p:cNvSpPr>
            <a:spLocks noChangeAspect="1"/>
          </p:cNvSpPr>
          <p:nvPr/>
        </p:nvSpPr>
        <p:spPr>
          <a:xfrm>
            <a:off x="5571511" y="3750105"/>
            <a:ext cx="200359" cy="20035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pSp>
        <p:nvGrpSpPr>
          <p:cNvPr id="95" name="组合 94"/>
          <p:cNvGrpSpPr/>
          <p:nvPr/>
        </p:nvGrpSpPr>
        <p:grpSpPr>
          <a:xfrm>
            <a:off x="6100552" y="3793892"/>
            <a:ext cx="2647912" cy="1507316"/>
            <a:chOff x="794478" y="1945216"/>
            <a:chExt cx="1862348" cy="1507316"/>
          </a:xfrm>
        </p:grpSpPr>
        <p:sp>
          <p:nvSpPr>
            <p:cNvPr id="96" name="椭圆 95"/>
            <p:cNvSpPr>
              <a:spLocks noChangeAspect="1"/>
            </p:cNvSpPr>
            <p:nvPr/>
          </p:nvSpPr>
          <p:spPr>
            <a:xfrm>
              <a:off x="1628948" y="1945216"/>
              <a:ext cx="200359" cy="2003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987652" y="2164147"/>
              <a:ext cx="14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LB_CONHASH</a:t>
              </a:r>
            </a:p>
          </p:txBody>
        </p:sp>
        <p:cxnSp>
          <p:nvCxnSpPr>
            <p:cNvPr id="98" name="直接连接符 97"/>
            <p:cNvCxnSpPr/>
            <p:nvPr/>
          </p:nvCxnSpPr>
          <p:spPr>
            <a:xfrm>
              <a:off x="934312" y="2446797"/>
              <a:ext cx="1608214" cy="0"/>
            </a:xfrm>
            <a:prstGeom prst="line">
              <a:avLst/>
            </a:prstGeom>
            <a:ln cmpd="sng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794478" y="2436869"/>
              <a:ext cx="18623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指定行失败后，用一致性获取节点</a:t>
              </a:r>
              <a:endPara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4828279" y="2708920"/>
            <a:ext cx="2307101" cy="980608"/>
            <a:chOff x="2215703" y="1387980"/>
            <a:chExt cx="1686820" cy="980608"/>
          </a:xfrm>
        </p:grpSpPr>
        <p:sp>
          <p:nvSpPr>
            <p:cNvPr id="104" name="文本框 103"/>
            <p:cNvSpPr txBox="1"/>
            <p:nvPr/>
          </p:nvSpPr>
          <p:spPr>
            <a:xfrm>
              <a:off x="2215703" y="1387980"/>
              <a:ext cx="16868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指定选取哪一行</a:t>
              </a:r>
            </a:p>
          </p:txBody>
        </p:sp>
        <p:cxnSp>
          <p:nvCxnSpPr>
            <p:cNvPr id="105" name="直接连接符 104"/>
            <p:cNvCxnSpPr/>
            <p:nvPr/>
          </p:nvCxnSpPr>
          <p:spPr>
            <a:xfrm>
              <a:off x="2343972" y="1670630"/>
              <a:ext cx="1425201" cy="0"/>
            </a:xfrm>
            <a:prstGeom prst="line">
              <a:avLst/>
            </a:prstGeom>
            <a:ln cmpd="sng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/>
            <p:cNvSpPr txBox="1"/>
            <p:nvPr/>
          </p:nvSpPr>
          <p:spPr>
            <a:xfrm>
              <a:off x="2321113" y="1660702"/>
              <a:ext cx="14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LB_LOCATING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141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42392" y="28576"/>
            <a:ext cx="3513584" cy="114300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功能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特性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827584" y="1126970"/>
            <a:ext cx="0" cy="46763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584" y="5445224"/>
            <a:ext cx="144010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PHP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扩展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1124744"/>
            <a:ext cx="582510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marL="261938" indent="-261938"/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订阅者支持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Nginx+Php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17518" y="1640994"/>
            <a:ext cx="7250232" cy="70788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indent="457200">
              <a:lnSpc>
                <a:spcPts val="2400"/>
              </a:lnSpc>
            </a:pPr>
            <a:r>
              <a:rPr lang="zh-CN" altLang="en-US" sz="2000" dirty="0">
                <a:ea typeface="楷体" pitchFamily="49" charset="-122"/>
              </a:rPr>
              <a:t>基于共享内存方式同步集群变更信</a:t>
            </a:r>
            <a:r>
              <a:rPr lang="zh-CN" altLang="en-US" sz="2000" dirty="0" smtClean="0">
                <a:ea typeface="楷体" pitchFamily="49" charset="-122"/>
              </a:rPr>
              <a:t>息的</a:t>
            </a:r>
            <a:r>
              <a:rPr lang="en-US" altLang="zh-CN" sz="2000" dirty="0" err="1" smtClean="0">
                <a:ea typeface="楷体" pitchFamily="49" charset="-122"/>
              </a:rPr>
              <a:t>CMSubProxy</a:t>
            </a:r>
            <a:r>
              <a:rPr lang="en-US" altLang="zh-CN" sz="2000" dirty="0" smtClean="0">
                <a:ea typeface="楷体" pitchFamily="49" charset="-122"/>
              </a:rPr>
              <a:t> </a:t>
            </a:r>
            <a:r>
              <a:rPr lang="zh-CN" altLang="en-US" sz="2000" dirty="0">
                <a:ea typeface="楷体" pitchFamily="49" charset="-122"/>
              </a:rPr>
              <a:t>和 </a:t>
            </a:r>
            <a:r>
              <a:rPr lang="en-US" altLang="zh-CN" sz="2000" dirty="0" err="1" smtClean="0">
                <a:ea typeface="楷体" pitchFamily="49" charset="-122"/>
              </a:rPr>
              <a:t>Php</a:t>
            </a:r>
            <a:r>
              <a:rPr lang="zh-CN" altLang="en-US" sz="2000" dirty="0" smtClean="0">
                <a:ea typeface="楷体" pitchFamily="49" charset="-122"/>
              </a:rPr>
              <a:t> </a:t>
            </a:r>
            <a:r>
              <a:rPr lang="en-US" altLang="zh-CN" sz="2000" dirty="0" smtClean="0">
                <a:ea typeface="楷体" pitchFamily="49" charset="-122"/>
              </a:rPr>
              <a:t>Extension Lib</a:t>
            </a:r>
            <a:endParaRPr lang="en-US" altLang="zh-CN" sz="2000" dirty="0">
              <a:ea typeface="楷体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6603" y="5082103"/>
            <a:ext cx="361962" cy="345368"/>
            <a:chOff x="3332346" y="3387733"/>
            <a:chExt cx="560316" cy="534628"/>
          </a:xfrm>
        </p:grpSpPr>
        <p:sp>
          <p:nvSpPr>
            <p:cNvPr id="20" name="L 形 83"/>
            <p:cNvSpPr/>
            <p:nvPr/>
          </p:nvSpPr>
          <p:spPr>
            <a:xfrm>
              <a:off x="3521878" y="3387734"/>
              <a:ext cx="133655" cy="375101"/>
            </a:xfrm>
            <a:prstGeom prst="corner">
              <a:avLst>
                <a:gd name="adj1" fmla="val 75807"/>
                <a:gd name="adj2" fmla="val 7903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89"/>
            <p:cNvSpPr/>
            <p:nvPr/>
          </p:nvSpPr>
          <p:spPr>
            <a:xfrm>
              <a:off x="3332346" y="3547260"/>
              <a:ext cx="379412" cy="375101"/>
            </a:xfrm>
            <a:custGeom>
              <a:avLst/>
              <a:gdLst>
                <a:gd name="connsiteX0" fmla="*/ 57150 w 209550"/>
                <a:gd name="connsiteY0" fmla="*/ 0 h 207169"/>
                <a:gd name="connsiteX1" fmla="*/ 57150 w 209550"/>
                <a:gd name="connsiteY1" fmla="*/ 0 h 207169"/>
                <a:gd name="connsiteX2" fmla="*/ 0 w 209550"/>
                <a:gd name="connsiteY2" fmla="*/ 0 h 207169"/>
                <a:gd name="connsiteX3" fmla="*/ 0 w 209550"/>
                <a:gd name="connsiteY3" fmla="*/ 207169 h 207169"/>
                <a:gd name="connsiteX4" fmla="*/ 209550 w 209550"/>
                <a:gd name="connsiteY4" fmla="*/ 207169 h 207169"/>
                <a:gd name="connsiteX5" fmla="*/ 209550 w 209550"/>
                <a:gd name="connsiteY5" fmla="*/ 0 h 207169"/>
                <a:gd name="connsiteX6" fmla="*/ 171450 w 209550"/>
                <a:gd name="connsiteY6" fmla="*/ 0 h 20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07169">
                  <a:moveTo>
                    <a:pt x="57150" y="0"/>
                  </a:moveTo>
                  <a:lnTo>
                    <a:pt x="57150" y="0"/>
                  </a:lnTo>
                  <a:lnTo>
                    <a:pt x="0" y="0"/>
                  </a:lnTo>
                  <a:lnTo>
                    <a:pt x="0" y="207169"/>
                  </a:lnTo>
                  <a:lnTo>
                    <a:pt x="209550" y="207169"/>
                  </a:lnTo>
                  <a:lnTo>
                    <a:pt x="209550" y="0"/>
                  </a:lnTo>
                  <a:lnTo>
                    <a:pt x="171450" y="0"/>
                  </a:ln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L 形 130"/>
            <p:cNvSpPr/>
            <p:nvPr/>
          </p:nvSpPr>
          <p:spPr>
            <a:xfrm flipH="1">
              <a:off x="3759007" y="3387733"/>
              <a:ext cx="133655" cy="375101"/>
            </a:xfrm>
            <a:prstGeom prst="corner">
              <a:avLst>
                <a:gd name="adj1" fmla="val 75807"/>
                <a:gd name="adj2" fmla="val 7903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103"/>
            <p:cNvSpPr/>
            <p:nvPr/>
          </p:nvSpPr>
          <p:spPr>
            <a:xfrm>
              <a:off x="3582225" y="3387733"/>
              <a:ext cx="267312" cy="1121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59628" y="2708920"/>
            <a:ext cx="582510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marL="261938" indent="-261938"/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订阅者支持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Nginx+Lua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11168" y="3297178"/>
            <a:ext cx="7250232" cy="70788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ts val="2400"/>
              </a:lnSpc>
              <a:defRPr sz="2000">
                <a:ea typeface="楷体" pitchFamily="49" charset="-122"/>
              </a:defRPr>
            </a:lvl1pPr>
          </a:lstStyle>
          <a:p>
            <a:r>
              <a:rPr lang="zh-CN" altLang="en-US" dirty="0"/>
              <a:t>基于共享内存方式同步集群变更信息的</a:t>
            </a:r>
            <a:r>
              <a:rPr lang="en-US" altLang="zh-CN" dirty="0" err="1"/>
              <a:t>CMSubProxy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Lua</a:t>
            </a:r>
            <a:r>
              <a:rPr lang="en-US" altLang="zh-CN" dirty="0"/>
              <a:t> Extension Lib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9153" y="4221088"/>
            <a:ext cx="582510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marL="261938" indent="-261938"/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订阅者支持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TNginx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0693" y="4809346"/>
            <a:ext cx="7250232" cy="70788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indent="457200">
              <a:lnSpc>
                <a:spcPts val="2400"/>
              </a:lnSpc>
            </a:pPr>
            <a:r>
              <a:rPr lang="zh-CN" altLang="en-US" sz="2000" dirty="0">
                <a:ea typeface="楷体" pitchFamily="49" charset="-122"/>
              </a:rPr>
              <a:t>基于共享内存方式同步集群变更信</a:t>
            </a:r>
            <a:r>
              <a:rPr lang="zh-CN" altLang="en-US" sz="2000" dirty="0" smtClean="0">
                <a:ea typeface="楷体" pitchFamily="49" charset="-122"/>
              </a:rPr>
              <a:t>息的</a:t>
            </a:r>
            <a:r>
              <a:rPr lang="en-US" altLang="zh-CN" sz="2000" dirty="0" err="1" smtClean="0">
                <a:ea typeface="楷体" pitchFamily="49" charset="-122"/>
              </a:rPr>
              <a:t>CMSubProxy</a:t>
            </a:r>
            <a:r>
              <a:rPr lang="en-US" altLang="zh-CN" sz="2000" dirty="0" smtClean="0">
                <a:ea typeface="楷体" pitchFamily="49" charset="-122"/>
              </a:rPr>
              <a:t> </a:t>
            </a:r>
            <a:r>
              <a:rPr lang="zh-CN" altLang="en-US" sz="2000" dirty="0">
                <a:ea typeface="楷体" pitchFamily="49" charset="-122"/>
              </a:rPr>
              <a:t>和 </a:t>
            </a:r>
            <a:r>
              <a:rPr lang="en-US" altLang="zh-CN" sz="2000" dirty="0" err="1">
                <a:ea typeface="楷体" pitchFamily="49" charset="-122"/>
              </a:rPr>
              <a:t>T</a:t>
            </a:r>
            <a:r>
              <a:rPr lang="en-US" altLang="zh-CN" sz="2000" dirty="0" err="1" smtClean="0">
                <a:ea typeface="楷体" pitchFamily="49" charset="-122"/>
              </a:rPr>
              <a:t>nginx</a:t>
            </a:r>
            <a:r>
              <a:rPr lang="zh-CN" altLang="en-US" sz="2000" dirty="0" smtClean="0">
                <a:ea typeface="楷体" pitchFamily="49" charset="-122"/>
              </a:rPr>
              <a:t> </a:t>
            </a:r>
            <a:r>
              <a:rPr lang="en-US" altLang="zh-CN" sz="2000" dirty="0">
                <a:ea typeface="楷体" pitchFamily="49" charset="-122"/>
              </a:rPr>
              <a:t>M</a:t>
            </a:r>
            <a:r>
              <a:rPr lang="en-US" altLang="zh-CN" sz="2000" dirty="0" smtClean="0">
                <a:ea typeface="楷体" pitchFamily="49" charset="-122"/>
              </a:rPr>
              <a:t>odule</a:t>
            </a:r>
            <a:endParaRPr lang="en-US" altLang="zh-CN" sz="2000" dirty="0"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4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42392" y="28576"/>
            <a:ext cx="3513584" cy="114300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功能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特性</a:t>
            </a:r>
          </a:p>
        </p:txBody>
      </p:sp>
      <p:cxnSp>
        <p:nvCxnSpPr>
          <p:cNvPr id="31" name="直接连接符 30"/>
          <p:cNvCxnSpPr>
            <a:endCxn id="27" idx="5"/>
          </p:cNvCxnSpPr>
          <p:nvPr/>
        </p:nvCxnSpPr>
        <p:spPr>
          <a:xfrm flipH="1">
            <a:off x="798467" y="960116"/>
            <a:ext cx="29117" cy="44741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584" y="1124744"/>
            <a:ext cx="542584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261938" indent="-261938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en-US" altLang="zh-CN" dirty="0"/>
              <a:t>1/</a:t>
            </a:r>
            <a:r>
              <a:rPr lang="zh-CN" altLang="en-US" dirty="0"/>
              <a:t>集群配置隔离 ，方便管理</a:t>
            </a:r>
          </a:p>
        </p:txBody>
      </p:sp>
      <p:sp>
        <p:nvSpPr>
          <p:cNvPr id="7" name="对角圆角矩形 6"/>
          <p:cNvSpPr/>
          <p:nvPr/>
        </p:nvSpPr>
        <p:spPr>
          <a:xfrm>
            <a:off x="1609229" y="1664705"/>
            <a:ext cx="6707187" cy="748963"/>
          </a:xfrm>
          <a:prstGeom prst="round2DiagRect">
            <a:avLst>
              <a:gd name="adj1" fmla="val 9522"/>
              <a:gd name="adj2" fmla="val 0"/>
            </a:avLst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indent="457200" algn="just">
              <a:lnSpc>
                <a:spcPts val="2400"/>
              </a:lnSpc>
            </a:pPr>
            <a:r>
              <a:rPr lang="en-US" altLang="zh-CN" sz="2000" dirty="0" err="1" smtClean="0">
                <a:ea typeface="楷体" pitchFamily="49" charset="-122"/>
              </a:rPr>
              <a:t>ClusterMap</a:t>
            </a:r>
            <a:r>
              <a:rPr lang="zh-CN" altLang="en-US" sz="2000" dirty="0" smtClean="0">
                <a:ea typeface="楷体" pitchFamily="49" charset="-122"/>
              </a:rPr>
              <a:t>做到一个集群</a:t>
            </a:r>
            <a:r>
              <a:rPr lang="zh-CN" altLang="en-US" sz="2000" dirty="0">
                <a:ea typeface="楷体" pitchFamily="49" charset="-122"/>
              </a:rPr>
              <a:t>只在一个配置文件里，</a:t>
            </a:r>
            <a:r>
              <a:rPr lang="zh-CN" altLang="en-US" sz="2000" dirty="0" smtClean="0">
                <a:ea typeface="楷体" pitchFamily="49" charset="-122"/>
              </a:rPr>
              <a:t>不同集群互不影响</a:t>
            </a:r>
            <a:endParaRPr lang="zh-CN" altLang="en-US" sz="2000" dirty="0">
              <a:ea typeface="楷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504" y="5631631"/>
            <a:ext cx="141491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>
                <a:ea typeface="楷体" pitchFamily="49" charset="-122"/>
              </a:rPr>
              <a:t>运维管理</a:t>
            </a:r>
            <a:endParaRPr lang="en-US" altLang="zh-CN" sz="2400" dirty="0" smtClean="0">
              <a:ea typeface="楷体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26233" y="5285149"/>
            <a:ext cx="508041" cy="364565"/>
            <a:chOff x="5155207" y="1747838"/>
            <a:chExt cx="507009" cy="363824"/>
          </a:xfrm>
          <a:solidFill>
            <a:srgbClr val="FFC000"/>
          </a:solidFill>
        </p:grpSpPr>
        <p:sp>
          <p:nvSpPr>
            <p:cNvPr id="20" name="椭圆 19"/>
            <p:cNvSpPr/>
            <p:nvPr/>
          </p:nvSpPr>
          <p:spPr>
            <a:xfrm>
              <a:off x="5240461" y="1790824"/>
              <a:ext cx="54000" cy="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321993" y="1788443"/>
              <a:ext cx="54000" cy="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398311" y="1790824"/>
              <a:ext cx="54000" cy="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155207" y="1790824"/>
              <a:ext cx="54000" cy="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280999" y="1850517"/>
              <a:ext cx="54000" cy="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362531" y="1852898"/>
              <a:ext cx="54000" cy="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200507" y="1852898"/>
              <a:ext cx="54000" cy="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325008" y="1909279"/>
              <a:ext cx="54000" cy="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404159" y="1909279"/>
              <a:ext cx="54000" cy="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5242135" y="1909279"/>
              <a:ext cx="54000" cy="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261550" y="1997666"/>
              <a:ext cx="176224" cy="0"/>
            </a:xfrm>
            <a:prstGeom prst="line">
              <a:avLst/>
            </a:prstGeom>
            <a:grpFill/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5431568" y="1747838"/>
              <a:ext cx="183023" cy="249828"/>
            </a:xfrm>
            <a:prstGeom prst="line">
              <a:avLst/>
            </a:prstGeom>
            <a:grpFill/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5252370" y="2028862"/>
              <a:ext cx="82800" cy="82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5376520" y="2026481"/>
              <a:ext cx="82800" cy="82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5609828" y="1752600"/>
              <a:ext cx="52388" cy="0"/>
            </a:xfrm>
            <a:prstGeom prst="line">
              <a:avLst/>
            </a:prstGeom>
            <a:grpFill/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827584" y="2492896"/>
            <a:ext cx="358779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261938" indent="-261938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en-US" altLang="zh-CN" dirty="0"/>
              <a:t>2/</a:t>
            </a:r>
            <a:r>
              <a:rPr lang="zh-CN" altLang="en-US" dirty="0"/>
              <a:t>集群操作</a:t>
            </a:r>
          </a:p>
        </p:txBody>
      </p:sp>
      <p:sp>
        <p:nvSpPr>
          <p:cNvPr id="45" name="对角圆角矩形 44"/>
          <p:cNvSpPr/>
          <p:nvPr/>
        </p:nvSpPr>
        <p:spPr>
          <a:xfrm>
            <a:off x="1574535" y="3088698"/>
            <a:ext cx="6741881" cy="431066"/>
          </a:xfrm>
          <a:prstGeom prst="round2DiagRect">
            <a:avLst>
              <a:gd name="adj1" fmla="val 13170"/>
              <a:gd name="adj2" fmla="val 0"/>
            </a:avLst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indent="457200" algn="just">
              <a:lnSpc>
                <a:spcPts val="2400"/>
              </a:lnSpc>
            </a:pPr>
            <a:r>
              <a:rPr lang="zh-CN" altLang="en-US" sz="2000" dirty="0" smtClean="0">
                <a:ea typeface="楷体" pitchFamily="49" charset="-122"/>
              </a:rPr>
              <a:t>添加</a:t>
            </a:r>
            <a:r>
              <a:rPr lang="zh-CN" altLang="en-US" sz="2000" dirty="0">
                <a:ea typeface="楷体" pitchFamily="49" charset="-122"/>
              </a:rPr>
              <a:t>，删除，查询，上线，下线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9832" y="3615407"/>
            <a:ext cx="344838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节点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操作</a:t>
            </a:r>
          </a:p>
        </p:txBody>
      </p:sp>
      <p:sp>
        <p:nvSpPr>
          <p:cNvPr id="48" name="对角圆角矩形 47"/>
          <p:cNvSpPr/>
          <p:nvPr/>
        </p:nvSpPr>
        <p:spPr>
          <a:xfrm>
            <a:off x="1681237" y="4149080"/>
            <a:ext cx="6707187" cy="431066"/>
          </a:xfrm>
          <a:prstGeom prst="round2DiagRect">
            <a:avLst>
              <a:gd name="adj1" fmla="val 13170"/>
              <a:gd name="adj2" fmla="val 0"/>
            </a:avLst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indent="457200" algn="just">
              <a:lnSpc>
                <a:spcPts val="2400"/>
              </a:lnSpc>
            </a:pPr>
            <a:r>
              <a:rPr lang="zh-CN" altLang="en-US" sz="2000" dirty="0" smtClean="0">
                <a:ea typeface="楷体" pitchFamily="49" charset="-122"/>
              </a:rPr>
              <a:t>添加</a:t>
            </a:r>
            <a:r>
              <a:rPr lang="zh-CN" altLang="en-US" sz="2000" dirty="0">
                <a:ea typeface="楷体" pitchFamily="49" charset="-122"/>
              </a:rPr>
              <a:t>，删除，查询，上线，下线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7584" y="4695552"/>
            <a:ext cx="344838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4/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支持节点自动下线</a:t>
            </a:r>
          </a:p>
        </p:txBody>
      </p:sp>
      <p:sp>
        <p:nvSpPr>
          <p:cNvPr id="51" name="对角圆角矩形 50"/>
          <p:cNvSpPr/>
          <p:nvPr/>
        </p:nvSpPr>
        <p:spPr>
          <a:xfrm>
            <a:off x="1681237" y="5229200"/>
            <a:ext cx="6707187" cy="762655"/>
          </a:xfrm>
          <a:prstGeom prst="round2DiagRect">
            <a:avLst>
              <a:gd name="adj1" fmla="val 13170"/>
              <a:gd name="adj2" fmla="val 0"/>
            </a:avLst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indent="457200" algn="just">
              <a:lnSpc>
                <a:spcPts val="2400"/>
              </a:lnSpc>
            </a:pPr>
            <a:r>
              <a:rPr lang="zh-CN" altLang="en-US" sz="2000" dirty="0" smtClean="0">
                <a:ea typeface="楷体" pitchFamily="49" charset="-122"/>
              </a:rPr>
              <a:t>当</a:t>
            </a:r>
            <a:r>
              <a:rPr lang="zh-CN" altLang="en-US" sz="2000" dirty="0">
                <a:ea typeface="楷体" pitchFamily="49" charset="-122"/>
              </a:rPr>
              <a:t>节点的负载或者</a:t>
            </a:r>
            <a:r>
              <a:rPr lang="en-US" altLang="zh-CN" sz="2000" dirty="0" err="1">
                <a:ea typeface="楷体" pitchFamily="49" charset="-122"/>
              </a:rPr>
              <a:t>Qps</a:t>
            </a:r>
            <a:r>
              <a:rPr lang="zh-CN" altLang="en-US" sz="2000" dirty="0">
                <a:ea typeface="楷体" pitchFamily="49" charset="-122"/>
              </a:rPr>
              <a:t>超过节点承受能力时</a:t>
            </a:r>
            <a:r>
              <a:rPr lang="zh-CN" altLang="en-US" sz="2000" dirty="0" smtClean="0">
                <a:ea typeface="楷体" pitchFamily="49" charset="-122"/>
              </a:rPr>
              <a:t>，</a:t>
            </a:r>
            <a:r>
              <a:rPr lang="en-US" altLang="zh-CN" sz="2000" dirty="0" err="1" smtClean="0">
                <a:ea typeface="楷体" pitchFamily="49" charset="-122"/>
              </a:rPr>
              <a:t>CMServer</a:t>
            </a:r>
            <a:r>
              <a:rPr lang="zh-CN" altLang="en-US" sz="2000" dirty="0">
                <a:ea typeface="楷体" pitchFamily="49" charset="-122"/>
              </a:rPr>
              <a:t>可以自动下线该节点</a:t>
            </a:r>
          </a:p>
        </p:txBody>
      </p:sp>
    </p:spTree>
    <p:extLst>
      <p:ext uri="{BB962C8B-B14F-4D97-AF65-F5344CB8AC3E}">
        <p14:creationId xmlns:p14="http://schemas.microsoft.com/office/powerpoint/2010/main" val="54604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42392" y="28576"/>
            <a:ext cx="3513584" cy="114300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功能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特性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4068" y="1144622"/>
            <a:ext cx="3911143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5/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支持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CMServer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级联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对角圆角矩形 6"/>
          <p:cNvSpPr/>
          <p:nvPr/>
        </p:nvSpPr>
        <p:spPr>
          <a:xfrm>
            <a:off x="1553857" y="1628800"/>
            <a:ext cx="6707187" cy="419457"/>
          </a:xfrm>
          <a:prstGeom prst="round2DiagRect">
            <a:avLst>
              <a:gd name="adj1" fmla="val 9066"/>
              <a:gd name="adj2" fmla="val 0"/>
            </a:avLst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indent="457200" algn="just">
              <a:lnSpc>
                <a:spcPts val="2400"/>
              </a:lnSpc>
            </a:pPr>
            <a:r>
              <a:rPr lang="zh-CN" altLang="en-US" sz="2000" dirty="0" smtClean="0">
                <a:ea typeface="楷体" pitchFamily="49" charset="-122"/>
              </a:rPr>
              <a:t>即</a:t>
            </a:r>
            <a:r>
              <a:rPr lang="zh-CN" altLang="en-US" sz="2000" dirty="0">
                <a:ea typeface="楷体" pitchFamily="49" charset="-122"/>
              </a:rPr>
              <a:t>一台</a:t>
            </a:r>
            <a:r>
              <a:rPr lang="en-US" altLang="zh-CN" sz="2000" dirty="0" err="1">
                <a:ea typeface="楷体" pitchFamily="49" charset="-122"/>
              </a:rPr>
              <a:t>CMServer</a:t>
            </a:r>
            <a:r>
              <a:rPr lang="zh-CN" altLang="en-US" sz="2000" dirty="0">
                <a:ea typeface="楷体" pitchFamily="49" charset="-122"/>
              </a:rPr>
              <a:t>订阅另一台</a:t>
            </a:r>
            <a:r>
              <a:rPr lang="en-US" altLang="zh-CN" sz="2000" dirty="0" err="1" smtClean="0">
                <a:ea typeface="楷体" pitchFamily="49" charset="-122"/>
              </a:rPr>
              <a:t>CMServer</a:t>
            </a:r>
            <a:r>
              <a:rPr lang="zh-CN" altLang="en-US" sz="2000" dirty="0" smtClean="0">
                <a:ea typeface="楷体" pitchFamily="49" charset="-122"/>
              </a:rPr>
              <a:t>上的集群</a:t>
            </a:r>
            <a:endParaRPr lang="zh-CN" altLang="en-US" sz="2000" dirty="0">
              <a:ea typeface="楷体" pitchFamily="49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43810" y="2204864"/>
            <a:ext cx="442027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6/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支持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CMServer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主从切换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25459" y="2708920"/>
            <a:ext cx="6707187" cy="137463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indent="457200" algn="just">
              <a:lnSpc>
                <a:spcPts val="2400"/>
              </a:lnSpc>
            </a:pPr>
            <a:r>
              <a:rPr lang="zh-CN" altLang="en-US" sz="2000" dirty="0" smtClean="0">
                <a:ea typeface="楷体" pitchFamily="49" charset="-122"/>
              </a:rPr>
              <a:t>不</a:t>
            </a:r>
            <a:r>
              <a:rPr lang="zh-CN" altLang="en-US" sz="2000" dirty="0">
                <a:ea typeface="楷体" pitchFamily="49" charset="-122"/>
              </a:rPr>
              <a:t>需要同步集群信息</a:t>
            </a:r>
            <a:r>
              <a:rPr lang="en-US" altLang="zh-CN" sz="2000" dirty="0">
                <a:ea typeface="楷体" pitchFamily="49" charset="-122"/>
              </a:rPr>
              <a:t>,</a:t>
            </a:r>
            <a:r>
              <a:rPr lang="zh-CN" altLang="en-US" sz="2000" dirty="0">
                <a:ea typeface="楷体" pitchFamily="49" charset="-122"/>
              </a:rPr>
              <a:t>通过的</a:t>
            </a:r>
            <a:r>
              <a:rPr lang="en-US" altLang="zh-CN" sz="2000" dirty="0">
                <a:ea typeface="楷体" pitchFamily="49" charset="-122"/>
              </a:rPr>
              <a:t>ZK</a:t>
            </a:r>
            <a:r>
              <a:rPr lang="zh-CN" altLang="en-US" sz="2000" dirty="0">
                <a:ea typeface="楷体" pitchFamily="49" charset="-122"/>
              </a:rPr>
              <a:t>的</a:t>
            </a:r>
            <a:r>
              <a:rPr lang="en-US" altLang="zh-CN" sz="2000" dirty="0">
                <a:ea typeface="楷体" pitchFamily="49" charset="-122"/>
              </a:rPr>
              <a:t>leader</a:t>
            </a:r>
            <a:r>
              <a:rPr lang="zh-CN" altLang="en-US" sz="2000" dirty="0">
                <a:ea typeface="楷体" pitchFamily="49" charset="-122"/>
              </a:rPr>
              <a:t>选举机制，进行</a:t>
            </a:r>
            <a:r>
              <a:rPr lang="en-US" altLang="zh-CN" sz="2000" dirty="0" err="1">
                <a:ea typeface="楷体" pitchFamily="49" charset="-122"/>
              </a:rPr>
              <a:t>CMServer</a:t>
            </a:r>
            <a:r>
              <a:rPr lang="zh-CN" altLang="en-US" sz="2000" dirty="0">
                <a:ea typeface="楷体" pitchFamily="49" charset="-122"/>
              </a:rPr>
              <a:t>主从切换，即当前的</a:t>
            </a:r>
            <a:r>
              <a:rPr lang="en-US" altLang="zh-CN" sz="2000" dirty="0" err="1">
                <a:ea typeface="楷体" pitchFamily="49" charset="-122"/>
              </a:rPr>
              <a:t>CMMaster</a:t>
            </a:r>
            <a:r>
              <a:rPr lang="zh-CN" altLang="en-US" sz="2000" dirty="0">
                <a:ea typeface="楷体" pitchFamily="49" charset="-122"/>
              </a:rPr>
              <a:t>服务停掉，</a:t>
            </a:r>
            <a:r>
              <a:rPr lang="en-US" altLang="zh-CN" sz="2000" dirty="0">
                <a:ea typeface="楷体" pitchFamily="49" charset="-122"/>
              </a:rPr>
              <a:t>ZK</a:t>
            </a:r>
            <a:r>
              <a:rPr lang="zh-CN" altLang="en-US" sz="2000" dirty="0">
                <a:ea typeface="楷体" pitchFamily="49" charset="-122"/>
              </a:rPr>
              <a:t>上会立即选举一个</a:t>
            </a:r>
            <a:r>
              <a:rPr lang="en-US" altLang="zh-CN" sz="2000" dirty="0" err="1">
                <a:ea typeface="楷体" pitchFamily="49" charset="-122"/>
              </a:rPr>
              <a:t>CMMaster</a:t>
            </a:r>
            <a:r>
              <a:rPr lang="zh-CN" altLang="en-US" sz="2000" dirty="0">
                <a:ea typeface="楷体" pitchFamily="49" charset="-122"/>
              </a:rPr>
              <a:t>，新的</a:t>
            </a:r>
            <a:r>
              <a:rPr lang="en-US" altLang="zh-CN" sz="2000" dirty="0">
                <a:ea typeface="楷体" pitchFamily="49" charset="-122"/>
              </a:rPr>
              <a:t>Master</a:t>
            </a:r>
            <a:r>
              <a:rPr lang="zh-CN" altLang="en-US" sz="2000" dirty="0">
                <a:ea typeface="楷体" pitchFamily="49" charset="-122"/>
              </a:rPr>
              <a:t>会从</a:t>
            </a:r>
            <a:r>
              <a:rPr lang="en-US" altLang="zh-CN" sz="2000" dirty="0">
                <a:ea typeface="楷体" pitchFamily="49" charset="-122"/>
              </a:rPr>
              <a:t>ZK</a:t>
            </a:r>
            <a:r>
              <a:rPr lang="zh-CN" altLang="en-US" sz="2000" dirty="0">
                <a:ea typeface="楷体" pitchFamily="49" charset="-122"/>
              </a:rPr>
              <a:t>上拿到集最新的集群全量信息</a:t>
            </a:r>
          </a:p>
        </p:txBody>
      </p:sp>
      <p:cxnSp>
        <p:nvCxnSpPr>
          <p:cNvPr id="27" name="直接连接符 26"/>
          <p:cNvCxnSpPr>
            <a:endCxn id="30" idx="0"/>
          </p:cNvCxnSpPr>
          <p:nvPr/>
        </p:nvCxnSpPr>
        <p:spPr>
          <a:xfrm>
            <a:off x="827584" y="960116"/>
            <a:ext cx="25292" cy="36249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7595" y="4994737"/>
            <a:ext cx="156284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000" dirty="0" smtClean="0">
                <a:ea typeface="楷体" pitchFamily="49" charset="-122"/>
              </a:rPr>
              <a:t>运维管理</a:t>
            </a:r>
            <a:endParaRPr lang="en-US" altLang="zh-CN" sz="2000" dirty="0" smtClean="0">
              <a:ea typeface="楷体" pitchFamily="49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40393" y="4541984"/>
            <a:ext cx="508041" cy="364565"/>
            <a:chOff x="5155207" y="1747838"/>
            <a:chExt cx="507009" cy="363824"/>
          </a:xfrm>
          <a:solidFill>
            <a:srgbClr val="FFC000"/>
          </a:solidFill>
        </p:grpSpPr>
        <p:sp>
          <p:nvSpPr>
            <p:cNvPr id="30" name="椭圆 29"/>
            <p:cNvSpPr/>
            <p:nvPr/>
          </p:nvSpPr>
          <p:spPr>
            <a:xfrm>
              <a:off x="5240461" y="1790824"/>
              <a:ext cx="54000" cy="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321993" y="1788443"/>
              <a:ext cx="54000" cy="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5398311" y="1790824"/>
              <a:ext cx="54000" cy="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155207" y="1790824"/>
              <a:ext cx="54000" cy="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280999" y="1850517"/>
              <a:ext cx="54000" cy="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362531" y="1852898"/>
              <a:ext cx="54000" cy="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200507" y="1852898"/>
              <a:ext cx="54000" cy="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325008" y="1909279"/>
              <a:ext cx="54000" cy="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404159" y="1909279"/>
              <a:ext cx="54000" cy="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5242135" y="1909279"/>
              <a:ext cx="54000" cy="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5261550" y="1997666"/>
              <a:ext cx="176224" cy="0"/>
            </a:xfrm>
            <a:prstGeom prst="line">
              <a:avLst/>
            </a:prstGeom>
            <a:grpFill/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V="1">
              <a:off x="5431568" y="1747838"/>
              <a:ext cx="183023" cy="249828"/>
            </a:xfrm>
            <a:prstGeom prst="line">
              <a:avLst/>
            </a:prstGeom>
            <a:grpFill/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5252370" y="2028862"/>
              <a:ext cx="82800" cy="82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5376520" y="2026481"/>
              <a:ext cx="82800" cy="82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/>
            <p:cNvCxnSpPr/>
            <p:nvPr/>
          </p:nvCxnSpPr>
          <p:spPr>
            <a:xfrm>
              <a:off x="5609828" y="1752600"/>
              <a:ext cx="52388" cy="0"/>
            </a:xfrm>
            <a:prstGeom prst="line">
              <a:avLst/>
            </a:prstGeom>
            <a:grpFill/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613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42392" y="28576"/>
            <a:ext cx="3513584" cy="114300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功能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特性</a:t>
            </a:r>
          </a:p>
        </p:txBody>
      </p:sp>
      <p:cxnSp>
        <p:nvCxnSpPr>
          <p:cNvPr id="31" name="直接连接符 30"/>
          <p:cNvCxnSpPr>
            <a:endCxn id="12" idx="7"/>
          </p:cNvCxnSpPr>
          <p:nvPr/>
        </p:nvCxnSpPr>
        <p:spPr>
          <a:xfrm>
            <a:off x="789662" y="1171576"/>
            <a:ext cx="0" cy="28688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1584" y="4219881"/>
            <a:ext cx="181812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监控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&amp;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警报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639021" y="3933056"/>
            <a:ext cx="379300" cy="324000"/>
            <a:chOff x="4655319" y="1396319"/>
            <a:chExt cx="341821" cy="291986"/>
          </a:xfrm>
        </p:grpSpPr>
        <p:sp>
          <p:nvSpPr>
            <p:cNvPr id="12" name="任意多边形 11"/>
            <p:cNvSpPr/>
            <p:nvPr/>
          </p:nvSpPr>
          <p:spPr>
            <a:xfrm>
              <a:off x="4679156" y="1464468"/>
              <a:ext cx="292894" cy="223837"/>
            </a:xfrm>
            <a:custGeom>
              <a:avLst/>
              <a:gdLst>
                <a:gd name="connsiteX0" fmla="*/ 4763 w 292894"/>
                <a:gd name="connsiteY0" fmla="*/ 221456 h 221456"/>
                <a:gd name="connsiteX1" fmla="*/ 292894 w 292894"/>
                <a:gd name="connsiteY1" fmla="*/ 221456 h 221456"/>
                <a:gd name="connsiteX2" fmla="*/ 292894 w 292894"/>
                <a:gd name="connsiteY2" fmla="*/ 145256 h 221456"/>
                <a:gd name="connsiteX3" fmla="*/ 219075 w 292894"/>
                <a:gd name="connsiteY3" fmla="*/ 71437 h 221456"/>
                <a:gd name="connsiteX4" fmla="*/ 219075 w 292894"/>
                <a:gd name="connsiteY4" fmla="*/ 4763 h 221456"/>
                <a:gd name="connsiteX5" fmla="*/ 188119 w 292894"/>
                <a:gd name="connsiteY5" fmla="*/ 4763 h 221456"/>
                <a:gd name="connsiteX6" fmla="*/ 188119 w 292894"/>
                <a:gd name="connsiteY6" fmla="*/ 26194 h 221456"/>
                <a:gd name="connsiteX7" fmla="*/ 111919 w 292894"/>
                <a:gd name="connsiteY7" fmla="*/ 26194 h 221456"/>
                <a:gd name="connsiteX8" fmla="*/ 111919 w 292894"/>
                <a:gd name="connsiteY8" fmla="*/ 0 h 221456"/>
                <a:gd name="connsiteX9" fmla="*/ 80963 w 292894"/>
                <a:gd name="connsiteY9" fmla="*/ 0 h 221456"/>
                <a:gd name="connsiteX10" fmla="*/ 80963 w 292894"/>
                <a:gd name="connsiteY10" fmla="*/ 52388 h 221456"/>
                <a:gd name="connsiteX11" fmla="*/ 0 w 292894"/>
                <a:gd name="connsiteY11" fmla="*/ 133351 h 221456"/>
                <a:gd name="connsiteX12" fmla="*/ 4763 w 292894"/>
                <a:gd name="connsiteY12" fmla="*/ 221456 h 221456"/>
                <a:gd name="connsiteX0" fmla="*/ 4763 w 292894"/>
                <a:gd name="connsiteY0" fmla="*/ 221456 h 221456"/>
                <a:gd name="connsiteX1" fmla="*/ 292894 w 292894"/>
                <a:gd name="connsiteY1" fmla="*/ 221456 h 221456"/>
                <a:gd name="connsiteX2" fmla="*/ 292894 w 292894"/>
                <a:gd name="connsiteY2" fmla="*/ 145256 h 221456"/>
                <a:gd name="connsiteX3" fmla="*/ 223837 w 292894"/>
                <a:gd name="connsiteY3" fmla="*/ 57149 h 221456"/>
                <a:gd name="connsiteX4" fmla="*/ 219075 w 292894"/>
                <a:gd name="connsiteY4" fmla="*/ 4763 h 221456"/>
                <a:gd name="connsiteX5" fmla="*/ 188119 w 292894"/>
                <a:gd name="connsiteY5" fmla="*/ 4763 h 221456"/>
                <a:gd name="connsiteX6" fmla="*/ 188119 w 292894"/>
                <a:gd name="connsiteY6" fmla="*/ 26194 h 221456"/>
                <a:gd name="connsiteX7" fmla="*/ 111919 w 292894"/>
                <a:gd name="connsiteY7" fmla="*/ 26194 h 221456"/>
                <a:gd name="connsiteX8" fmla="*/ 111919 w 292894"/>
                <a:gd name="connsiteY8" fmla="*/ 0 h 221456"/>
                <a:gd name="connsiteX9" fmla="*/ 80963 w 292894"/>
                <a:gd name="connsiteY9" fmla="*/ 0 h 221456"/>
                <a:gd name="connsiteX10" fmla="*/ 80963 w 292894"/>
                <a:gd name="connsiteY10" fmla="*/ 52388 h 221456"/>
                <a:gd name="connsiteX11" fmla="*/ 0 w 292894"/>
                <a:gd name="connsiteY11" fmla="*/ 133351 h 221456"/>
                <a:gd name="connsiteX12" fmla="*/ 4763 w 292894"/>
                <a:gd name="connsiteY12" fmla="*/ 221456 h 221456"/>
                <a:gd name="connsiteX0" fmla="*/ 4763 w 292894"/>
                <a:gd name="connsiteY0" fmla="*/ 223837 h 223837"/>
                <a:gd name="connsiteX1" fmla="*/ 292894 w 292894"/>
                <a:gd name="connsiteY1" fmla="*/ 223837 h 223837"/>
                <a:gd name="connsiteX2" fmla="*/ 292894 w 292894"/>
                <a:gd name="connsiteY2" fmla="*/ 147637 h 223837"/>
                <a:gd name="connsiteX3" fmla="*/ 223837 w 292894"/>
                <a:gd name="connsiteY3" fmla="*/ 59530 h 223837"/>
                <a:gd name="connsiteX4" fmla="*/ 219075 w 292894"/>
                <a:gd name="connsiteY4" fmla="*/ 7144 h 223837"/>
                <a:gd name="connsiteX5" fmla="*/ 188119 w 292894"/>
                <a:gd name="connsiteY5" fmla="*/ 0 h 223837"/>
                <a:gd name="connsiteX6" fmla="*/ 188119 w 292894"/>
                <a:gd name="connsiteY6" fmla="*/ 28575 h 223837"/>
                <a:gd name="connsiteX7" fmla="*/ 111919 w 292894"/>
                <a:gd name="connsiteY7" fmla="*/ 28575 h 223837"/>
                <a:gd name="connsiteX8" fmla="*/ 111919 w 292894"/>
                <a:gd name="connsiteY8" fmla="*/ 2381 h 223837"/>
                <a:gd name="connsiteX9" fmla="*/ 80963 w 292894"/>
                <a:gd name="connsiteY9" fmla="*/ 2381 h 223837"/>
                <a:gd name="connsiteX10" fmla="*/ 80963 w 292894"/>
                <a:gd name="connsiteY10" fmla="*/ 54769 h 223837"/>
                <a:gd name="connsiteX11" fmla="*/ 0 w 292894"/>
                <a:gd name="connsiteY11" fmla="*/ 135732 h 223837"/>
                <a:gd name="connsiteX12" fmla="*/ 4763 w 292894"/>
                <a:gd name="connsiteY12" fmla="*/ 223837 h 223837"/>
                <a:gd name="connsiteX0" fmla="*/ 4763 w 292894"/>
                <a:gd name="connsiteY0" fmla="*/ 223837 h 223837"/>
                <a:gd name="connsiteX1" fmla="*/ 292894 w 292894"/>
                <a:gd name="connsiteY1" fmla="*/ 223837 h 223837"/>
                <a:gd name="connsiteX2" fmla="*/ 292894 w 292894"/>
                <a:gd name="connsiteY2" fmla="*/ 147637 h 223837"/>
                <a:gd name="connsiteX3" fmla="*/ 223837 w 292894"/>
                <a:gd name="connsiteY3" fmla="*/ 59530 h 223837"/>
                <a:gd name="connsiteX4" fmla="*/ 219075 w 292894"/>
                <a:gd name="connsiteY4" fmla="*/ 0 h 223837"/>
                <a:gd name="connsiteX5" fmla="*/ 188119 w 292894"/>
                <a:gd name="connsiteY5" fmla="*/ 0 h 223837"/>
                <a:gd name="connsiteX6" fmla="*/ 188119 w 292894"/>
                <a:gd name="connsiteY6" fmla="*/ 28575 h 223837"/>
                <a:gd name="connsiteX7" fmla="*/ 111919 w 292894"/>
                <a:gd name="connsiteY7" fmla="*/ 28575 h 223837"/>
                <a:gd name="connsiteX8" fmla="*/ 111919 w 292894"/>
                <a:gd name="connsiteY8" fmla="*/ 2381 h 223837"/>
                <a:gd name="connsiteX9" fmla="*/ 80963 w 292894"/>
                <a:gd name="connsiteY9" fmla="*/ 2381 h 223837"/>
                <a:gd name="connsiteX10" fmla="*/ 80963 w 292894"/>
                <a:gd name="connsiteY10" fmla="*/ 54769 h 223837"/>
                <a:gd name="connsiteX11" fmla="*/ 0 w 292894"/>
                <a:gd name="connsiteY11" fmla="*/ 135732 h 223837"/>
                <a:gd name="connsiteX12" fmla="*/ 4763 w 292894"/>
                <a:gd name="connsiteY12" fmla="*/ 223837 h 223837"/>
                <a:gd name="connsiteX0" fmla="*/ 4763 w 292894"/>
                <a:gd name="connsiteY0" fmla="*/ 223837 h 223837"/>
                <a:gd name="connsiteX1" fmla="*/ 292894 w 292894"/>
                <a:gd name="connsiteY1" fmla="*/ 223837 h 223837"/>
                <a:gd name="connsiteX2" fmla="*/ 292894 w 292894"/>
                <a:gd name="connsiteY2" fmla="*/ 147637 h 223837"/>
                <a:gd name="connsiteX3" fmla="*/ 223837 w 292894"/>
                <a:gd name="connsiteY3" fmla="*/ 52386 h 223837"/>
                <a:gd name="connsiteX4" fmla="*/ 219075 w 292894"/>
                <a:gd name="connsiteY4" fmla="*/ 0 h 223837"/>
                <a:gd name="connsiteX5" fmla="*/ 188119 w 292894"/>
                <a:gd name="connsiteY5" fmla="*/ 0 h 223837"/>
                <a:gd name="connsiteX6" fmla="*/ 188119 w 292894"/>
                <a:gd name="connsiteY6" fmla="*/ 28575 h 223837"/>
                <a:gd name="connsiteX7" fmla="*/ 111919 w 292894"/>
                <a:gd name="connsiteY7" fmla="*/ 28575 h 223837"/>
                <a:gd name="connsiteX8" fmla="*/ 111919 w 292894"/>
                <a:gd name="connsiteY8" fmla="*/ 2381 h 223837"/>
                <a:gd name="connsiteX9" fmla="*/ 80963 w 292894"/>
                <a:gd name="connsiteY9" fmla="*/ 2381 h 223837"/>
                <a:gd name="connsiteX10" fmla="*/ 80963 w 292894"/>
                <a:gd name="connsiteY10" fmla="*/ 54769 h 223837"/>
                <a:gd name="connsiteX11" fmla="*/ 0 w 292894"/>
                <a:gd name="connsiteY11" fmla="*/ 135732 h 223837"/>
                <a:gd name="connsiteX12" fmla="*/ 4763 w 292894"/>
                <a:gd name="connsiteY12" fmla="*/ 223837 h 22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894" h="223837">
                  <a:moveTo>
                    <a:pt x="4763" y="223837"/>
                  </a:moveTo>
                  <a:lnTo>
                    <a:pt x="292894" y="223837"/>
                  </a:lnTo>
                  <a:lnTo>
                    <a:pt x="292894" y="147637"/>
                  </a:lnTo>
                  <a:lnTo>
                    <a:pt x="223837" y="52386"/>
                  </a:lnTo>
                  <a:lnTo>
                    <a:pt x="219075" y="0"/>
                  </a:lnTo>
                  <a:lnTo>
                    <a:pt x="188119" y="0"/>
                  </a:lnTo>
                  <a:lnTo>
                    <a:pt x="188119" y="28575"/>
                  </a:lnTo>
                  <a:lnTo>
                    <a:pt x="111919" y="28575"/>
                  </a:lnTo>
                  <a:lnTo>
                    <a:pt x="111919" y="2381"/>
                  </a:lnTo>
                  <a:lnTo>
                    <a:pt x="80963" y="2381"/>
                  </a:lnTo>
                  <a:lnTo>
                    <a:pt x="80963" y="54769"/>
                  </a:lnTo>
                  <a:lnTo>
                    <a:pt x="0" y="135732"/>
                  </a:lnTo>
                  <a:lnTo>
                    <a:pt x="4763" y="22383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-60000">
              <a:off x="4655319" y="1396319"/>
              <a:ext cx="341821" cy="119633"/>
            </a:xfrm>
            <a:custGeom>
              <a:avLst/>
              <a:gdLst>
                <a:gd name="connsiteX0" fmla="*/ 6497 w 345912"/>
                <a:gd name="connsiteY0" fmla="*/ 115774 h 118822"/>
                <a:gd name="connsiteX1" fmla="*/ 11259 w 345912"/>
                <a:gd name="connsiteY1" fmla="*/ 44336 h 118822"/>
                <a:gd name="connsiteX2" fmla="*/ 73172 w 345912"/>
                <a:gd name="connsiteY2" fmla="*/ 3855 h 118822"/>
                <a:gd name="connsiteX3" fmla="*/ 270816 w 345912"/>
                <a:gd name="connsiteY3" fmla="*/ 6236 h 118822"/>
                <a:gd name="connsiteX4" fmla="*/ 339872 w 345912"/>
                <a:gd name="connsiteY4" fmla="*/ 44336 h 118822"/>
                <a:gd name="connsiteX5" fmla="*/ 335109 w 345912"/>
                <a:gd name="connsiteY5" fmla="*/ 115774 h 118822"/>
                <a:gd name="connsiteX6" fmla="*/ 275578 w 345912"/>
                <a:gd name="connsiteY6" fmla="*/ 94343 h 118822"/>
                <a:gd name="connsiteX7" fmla="*/ 268434 w 345912"/>
                <a:gd name="connsiteY7" fmla="*/ 53861 h 118822"/>
                <a:gd name="connsiteX8" fmla="*/ 175566 w 345912"/>
                <a:gd name="connsiteY8" fmla="*/ 46718 h 118822"/>
                <a:gd name="connsiteX9" fmla="*/ 92222 w 345912"/>
                <a:gd name="connsiteY9" fmla="*/ 51480 h 118822"/>
                <a:gd name="connsiteX10" fmla="*/ 80316 w 345912"/>
                <a:gd name="connsiteY10" fmla="*/ 87199 h 118822"/>
                <a:gd name="connsiteX11" fmla="*/ 80316 w 345912"/>
                <a:gd name="connsiteY11" fmla="*/ 103868 h 118822"/>
                <a:gd name="connsiteX12" fmla="*/ 6497 w 345912"/>
                <a:gd name="connsiteY12" fmla="*/ 115774 h 118822"/>
                <a:gd name="connsiteX0" fmla="*/ 6497 w 345912"/>
                <a:gd name="connsiteY0" fmla="*/ 115774 h 117797"/>
                <a:gd name="connsiteX1" fmla="*/ 11259 w 345912"/>
                <a:gd name="connsiteY1" fmla="*/ 44336 h 117797"/>
                <a:gd name="connsiteX2" fmla="*/ 73172 w 345912"/>
                <a:gd name="connsiteY2" fmla="*/ 3855 h 117797"/>
                <a:gd name="connsiteX3" fmla="*/ 270816 w 345912"/>
                <a:gd name="connsiteY3" fmla="*/ 6236 h 117797"/>
                <a:gd name="connsiteX4" fmla="*/ 339872 w 345912"/>
                <a:gd name="connsiteY4" fmla="*/ 44336 h 117797"/>
                <a:gd name="connsiteX5" fmla="*/ 335109 w 345912"/>
                <a:gd name="connsiteY5" fmla="*/ 115774 h 117797"/>
                <a:gd name="connsiteX6" fmla="*/ 275578 w 345912"/>
                <a:gd name="connsiteY6" fmla="*/ 94343 h 117797"/>
                <a:gd name="connsiteX7" fmla="*/ 268434 w 345912"/>
                <a:gd name="connsiteY7" fmla="*/ 53861 h 117797"/>
                <a:gd name="connsiteX8" fmla="*/ 175566 w 345912"/>
                <a:gd name="connsiteY8" fmla="*/ 46718 h 117797"/>
                <a:gd name="connsiteX9" fmla="*/ 92222 w 345912"/>
                <a:gd name="connsiteY9" fmla="*/ 51480 h 117797"/>
                <a:gd name="connsiteX10" fmla="*/ 80316 w 345912"/>
                <a:gd name="connsiteY10" fmla="*/ 87199 h 117797"/>
                <a:gd name="connsiteX11" fmla="*/ 6497 w 345912"/>
                <a:gd name="connsiteY11" fmla="*/ 115774 h 117797"/>
                <a:gd name="connsiteX0" fmla="*/ 6841 w 346256"/>
                <a:gd name="connsiteY0" fmla="*/ 115774 h 119633"/>
                <a:gd name="connsiteX1" fmla="*/ 11603 w 346256"/>
                <a:gd name="connsiteY1" fmla="*/ 44336 h 119633"/>
                <a:gd name="connsiteX2" fmla="*/ 73516 w 346256"/>
                <a:gd name="connsiteY2" fmla="*/ 3855 h 119633"/>
                <a:gd name="connsiteX3" fmla="*/ 271160 w 346256"/>
                <a:gd name="connsiteY3" fmla="*/ 6236 h 119633"/>
                <a:gd name="connsiteX4" fmla="*/ 340216 w 346256"/>
                <a:gd name="connsiteY4" fmla="*/ 44336 h 119633"/>
                <a:gd name="connsiteX5" fmla="*/ 335453 w 346256"/>
                <a:gd name="connsiteY5" fmla="*/ 115774 h 119633"/>
                <a:gd name="connsiteX6" fmla="*/ 275922 w 346256"/>
                <a:gd name="connsiteY6" fmla="*/ 94343 h 119633"/>
                <a:gd name="connsiteX7" fmla="*/ 268778 w 346256"/>
                <a:gd name="connsiteY7" fmla="*/ 53861 h 119633"/>
                <a:gd name="connsiteX8" fmla="*/ 175910 w 346256"/>
                <a:gd name="connsiteY8" fmla="*/ 46718 h 119633"/>
                <a:gd name="connsiteX9" fmla="*/ 92566 w 346256"/>
                <a:gd name="connsiteY9" fmla="*/ 51480 h 119633"/>
                <a:gd name="connsiteX10" fmla="*/ 85423 w 346256"/>
                <a:gd name="connsiteY10" fmla="*/ 103867 h 119633"/>
                <a:gd name="connsiteX11" fmla="*/ 6841 w 346256"/>
                <a:gd name="connsiteY11" fmla="*/ 115774 h 119633"/>
                <a:gd name="connsiteX0" fmla="*/ 6841 w 346256"/>
                <a:gd name="connsiteY0" fmla="*/ 115774 h 119633"/>
                <a:gd name="connsiteX1" fmla="*/ 11603 w 346256"/>
                <a:gd name="connsiteY1" fmla="*/ 44336 h 119633"/>
                <a:gd name="connsiteX2" fmla="*/ 73516 w 346256"/>
                <a:gd name="connsiteY2" fmla="*/ 3855 h 119633"/>
                <a:gd name="connsiteX3" fmla="*/ 271160 w 346256"/>
                <a:gd name="connsiteY3" fmla="*/ 6236 h 119633"/>
                <a:gd name="connsiteX4" fmla="*/ 340216 w 346256"/>
                <a:gd name="connsiteY4" fmla="*/ 44336 h 119633"/>
                <a:gd name="connsiteX5" fmla="*/ 335453 w 346256"/>
                <a:gd name="connsiteY5" fmla="*/ 115774 h 119633"/>
                <a:gd name="connsiteX6" fmla="*/ 275922 w 346256"/>
                <a:gd name="connsiteY6" fmla="*/ 101487 h 119633"/>
                <a:gd name="connsiteX7" fmla="*/ 268778 w 346256"/>
                <a:gd name="connsiteY7" fmla="*/ 53861 h 119633"/>
                <a:gd name="connsiteX8" fmla="*/ 175910 w 346256"/>
                <a:gd name="connsiteY8" fmla="*/ 46718 h 119633"/>
                <a:gd name="connsiteX9" fmla="*/ 92566 w 346256"/>
                <a:gd name="connsiteY9" fmla="*/ 51480 h 119633"/>
                <a:gd name="connsiteX10" fmla="*/ 85423 w 346256"/>
                <a:gd name="connsiteY10" fmla="*/ 103867 h 119633"/>
                <a:gd name="connsiteX11" fmla="*/ 6841 w 346256"/>
                <a:gd name="connsiteY11" fmla="*/ 115774 h 119633"/>
                <a:gd name="connsiteX0" fmla="*/ 9550 w 341821"/>
                <a:gd name="connsiteY0" fmla="*/ 115774 h 119633"/>
                <a:gd name="connsiteX1" fmla="*/ 7168 w 341821"/>
                <a:gd name="connsiteY1" fmla="*/ 44336 h 119633"/>
                <a:gd name="connsiteX2" fmla="*/ 69081 w 341821"/>
                <a:gd name="connsiteY2" fmla="*/ 3855 h 119633"/>
                <a:gd name="connsiteX3" fmla="*/ 266725 w 341821"/>
                <a:gd name="connsiteY3" fmla="*/ 6236 h 119633"/>
                <a:gd name="connsiteX4" fmla="*/ 335781 w 341821"/>
                <a:gd name="connsiteY4" fmla="*/ 44336 h 119633"/>
                <a:gd name="connsiteX5" fmla="*/ 331018 w 341821"/>
                <a:gd name="connsiteY5" fmla="*/ 115774 h 119633"/>
                <a:gd name="connsiteX6" fmla="*/ 271487 w 341821"/>
                <a:gd name="connsiteY6" fmla="*/ 101487 h 119633"/>
                <a:gd name="connsiteX7" fmla="*/ 264343 w 341821"/>
                <a:gd name="connsiteY7" fmla="*/ 53861 h 119633"/>
                <a:gd name="connsiteX8" fmla="*/ 171475 w 341821"/>
                <a:gd name="connsiteY8" fmla="*/ 46718 h 119633"/>
                <a:gd name="connsiteX9" fmla="*/ 88131 w 341821"/>
                <a:gd name="connsiteY9" fmla="*/ 51480 h 119633"/>
                <a:gd name="connsiteX10" fmla="*/ 80988 w 341821"/>
                <a:gd name="connsiteY10" fmla="*/ 103867 h 119633"/>
                <a:gd name="connsiteX11" fmla="*/ 9550 w 341821"/>
                <a:gd name="connsiteY11" fmla="*/ 115774 h 11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821" h="119633">
                  <a:moveTo>
                    <a:pt x="9550" y="115774"/>
                  </a:moveTo>
                  <a:cubicBezTo>
                    <a:pt x="-2753" y="105852"/>
                    <a:pt x="-2754" y="62989"/>
                    <a:pt x="7168" y="44336"/>
                  </a:cubicBezTo>
                  <a:cubicBezTo>
                    <a:pt x="17090" y="25683"/>
                    <a:pt x="25822" y="10205"/>
                    <a:pt x="69081" y="3855"/>
                  </a:cubicBezTo>
                  <a:cubicBezTo>
                    <a:pt x="112340" y="-2495"/>
                    <a:pt x="222275" y="-511"/>
                    <a:pt x="266725" y="6236"/>
                  </a:cubicBezTo>
                  <a:cubicBezTo>
                    <a:pt x="311175" y="12983"/>
                    <a:pt x="325065" y="26080"/>
                    <a:pt x="335781" y="44336"/>
                  </a:cubicBezTo>
                  <a:cubicBezTo>
                    <a:pt x="346497" y="62592"/>
                    <a:pt x="341734" y="106249"/>
                    <a:pt x="331018" y="115774"/>
                  </a:cubicBezTo>
                  <a:cubicBezTo>
                    <a:pt x="320302" y="125299"/>
                    <a:pt x="282599" y="111806"/>
                    <a:pt x="271487" y="101487"/>
                  </a:cubicBezTo>
                  <a:cubicBezTo>
                    <a:pt x="260375" y="91168"/>
                    <a:pt x="281012" y="62989"/>
                    <a:pt x="264343" y="53861"/>
                  </a:cubicBezTo>
                  <a:cubicBezTo>
                    <a:pt x="247674" y="44733"/>
                    <a:pt x="200844" y="47115"/>
                    <a:pt x="171475" y="46718"/>
                  </a:cubicBezTo>
                  <a:cubicBezTo>
                    <a:pt x="142106" y="46321"/>
                    <a:pt x="103212" y="41955"/>
                    <a:pt x="88131" y="51480"/>
                  </a:cubicBezTo>
                  <a:cubicBezTo>
                    <a:pt x="73050" y="61005"/>
                    <a:pt x="82972" y="95136"/>
                    <a:pt x="80988" y="103867"/>
                  </a:cubicBezTo>
                  <a:cubicBezTo>
                    <a:pt x="66700" y="114583"/>
                    <a:pt x="21853" y="125696"/>
                    <a:pt x="9550" y="115774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4774407" y="1524001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91008" y="1665460"/>
            <a:ext cx="18806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</a:rPr>
              <a:t>监控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</a:rPr>
              <a:t>&amp;&amp;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</a:rPr>
              <a:t>报警</a:t>
            </a:r>
          </a:p>
          <a:p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9155" y="1323732"/>
            <a:ext cx="5181386" cy="131318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 rtlCol="0" anchor="ctr">
            <a:spAutoFit/>
          </a:bodyPr>
          <a:lstStyle/>
          <a:p>
            <a:pPr marL="176213" indent="-176213">
              <a:lnSpc>
                <a:spcPts val="2400"/>
              </a:lnSpc>
              <a:buFont typeface="Arial" panose="020B0604020202020204" pitchFamily="34" charset="0"/>
              <a:buChar char="•"/>
              <a:tabLst>
                <a:tab pos="88900" algn="l"/>
              </a:tabLst>
            </a:pP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楷体" pitchFamily="49" charset="-122"/>
              </a:rPr>
              <a:t>Zk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楷体" pitchFamily="49" charset="-122"/>
              </a:rPr>
              <a:t>服务监控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楷体" pitchFamily="49" charset="-122"/>
            </a:endParaRPr>
          </a:p>
          <a:p>
            <a:pPr marL="176213" indent="-176213">
              <a:lnSpc>
                <a:spcPts val="2400"/>
              </a:lnSpc>
              <a:buFont typeface="Arial" panose="020B0604020202020204" pitchFamily="34" charset="0"/>
              <a:buChar char="•"/>
              <a:tabLst>
                <a:tab pos="88900" algn="l"/>
              </a:tabLst>
            </a:pP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楷体" pitchFamily="49" charset="-122"/>
              </a:rPr>
              <a:t>CMServer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楷体" pitchFamily="49" charset="-122"/>
              </a:rPr>
              <a:t>服务和配置文件监控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楷体" pitchFamily="49" charset="-122"/>
            </a:endParaRPr>
          </a:p>
          <a:p>
            <a:pPr marL="176213" indent="-176213">
              <a:lnSpc>
                <a:spcPts val="2400"/>
              </a:lnSpc>
              <a:buFont typeface="Arial" panose="020B0604020202020204" pitchFamily="34" charset="0"/>
              <a:buChar char="•"/>
              <a:tabLst>
                <a:tab pos="88900" algn="l"/>
              </a:tabLst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楷体" pitchFamily="49" charset="-122"/>
              </a:rPr>
              <a:t>集群状态和内部节点的状态监控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楷体" pitchFamily="49" charset="-122"/>
            </a:endParaRPr>
          </a:p>
          <a:p>
            <a:pPr marL="176213" indent="-176213">
              <a:lnSpc>
                <a:spcPts val="2400"/>
              </a:lnSpc>
              <a:buFont typeface="Arial" panose="020B0604020202020204" pitchFamily="34" charset="0"/>
              <a:buChar char="•"/>
              <a:tabLst>
                <a:tab pos="88900" algn="l"/>
              </a:tabLst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楷体" pitchFamily="49" charset="-122"/>
              </a:rPr>
              <a:t>同步到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楷体" pitchFamily="49" charset="-122"/>
              </a:rPr>
              <a:t>ConfigServer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楷体" pitchFamily="49" charset="-122"/>
              </a:rPr>
              <a:t>上的节点信息监控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楷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794270" y="1507101"/>
            <a:ext cx="0" cy="100012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7004" y="3426059"/>
            <a:ext cx="158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</a:rPr>
              <a:t>WebServer</a:t>
            </a:r>
            <a:endParaRPr lang="zh-CN" alt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01497" y="3009034"/>
            <a:ext cx="5181386" cy="131318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 rtlCol="0" anchor="ctr">
            <a:spAutoFit/>
          </a:bodyPr>
          <a:lstStyle/>
          <a:p>
            <a:pPr marL="176213" indent="-176213">
              <a:lnSpc>
                <a:spcPts val="2400"/>
              </a:lnSpc>
              <a:buFont typeface="Arial" panose="020B0604020202020204" pitchFamily="34" charset="0"/>
              <a:buChar char="•"/>
              <a:tabLst>
                <a:tab pos="88900" algn="l"/>
              </a:tabLst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楷体" pitchFamily="49" charset="-122"/>
              </a:rPr>
              <a:t>上下线集群和节点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楷体" pitchFamily="49" charset="-122"/>
            </a:endParaRPr>
          </a:p>
          <a:p>
            <a:pPr marL="176213" indent="-176213">
              <a:lnSpc>
                <a:spcPts val="2400"/>
              </a:lnSpc>
              <a:buFont typeface="Arial" panose="020B0604020202020204" pitchFamily="34" charset="0"/>
              <a:buChar char="•"/>
              <a:tabLst>
                <a:tab pos="88900" algn="l"/>
              </a:tabLst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楷体" pitchFamily="49" charset="-122"/>
              </a:rPr>
              <a:t>查看所有的订阅者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楷体" pitchFamily="49" charset="-122"/>
            </a:endParaRPr>
          </a:p>
          <a:p>
            <a:pPr marL="176213" indent="-176213">
              <a:lnSpc>
                <a:spcPts val="2400"/>
              </a:lnSpc>
              <a:buFont typeface="Arial" panose="020B0604020202020204" pitchFamily="34" charset="0"/>
              <a:buChar char="•"/>
              <a:tabLst>
                <a:tab pos="88900" algn="l"/>
              </a:tabLst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楷体" pitchFamily="49" charset="-122"/>
              </a:rPr>
              <a:t>查看集群状态和内部节点的状态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楷体" pitchFamily="49" charset="-122"/>
            </a:endParaRPr>
          </a:p>
          <a:p>
            <a:pPr marL="176213" indent="-176213">
              <a:lnSpc>
                <a:spcPts val="2400"/>
              </a:lnSpc>
              <a:buFont typeface="Arial" panose="020B0604020202020204" pitchFamily="34" charset="0"/>
              <a:buChar char="•"/>
              <a:tabLst>
                <a:tab pos="88900" algn="l"/>
              </a:tabLst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楷体" pitchFamily="49" charset="-122"/>
              </a:rPr>
              <a:t>查看同步到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楷体" pitchFamily="49" charset="-122"/>
              </a:rPr>
              <a:t>ConfigServer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楷体" pitchFamily="49" charset="-122"/>
              </a:rPr>
              <a:t>上的节点信息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楷体" pitchFamily="49" charset="-122"/>
            </a:endParaRPr>
          </a:p>
        </p:txBody>
      </p:sp>
      <p:cxnSp>
        <p:nvCxnSpPr>
          <p:cNvPr id="20" name="直接连接符 6"/>
          <p:cNvCxnSpPr/>
          <p:nvPr/>
        </p:nvCxnSpPr>
        <p:spPr>
          <a:xfrm>
            <a:off x="2976612" y="3192403"/>
            <a:ext cx="0" cy="100012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92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8576"/>
            <a:ext cx="3513584" cy="114300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目录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ea typeface="微软雅黑" pitchFamily="34" charset="-122"/>
              <a:cs typeface="Arial Unicode MS" pitchFamily="34" charset="-122"/>
            </a:endParaRPr>
          </a:p>
        </p:txBody>
      </p:sp>
      <p:pic>
        <p:nvPicPr>
          <p:cNvPr id="3076" name="Picture 4" descr="D:\资料\心爱的PPT``\创意激发`\图片\创意\bld07165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214" b="100000" l="7227" r="100000">
                        <a14:foregroundMark x1="83203" y1="78766" x2="99805" y2="79597"/>
                        <a14:backgroundMark x1="75879" y1="66667" x2="75879" y2="66667"/>
                        <a14:backgroundMark x1="86426" y1="68209" x2="86426" y2="68209"/>
                        <a14:backgroundMark x1="94238" y1="74852" x2="94238" y2="74852"/>
                        <a14:backgroundMark x1="90332" y1="76157" x2="90332" y2="76157"/>
                        <a14:backgroundMark x1="80273" y1="75801" x2="96777" y2="766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3816" y="775050"/>
            <a:ext cx="5024490" cy="413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4932040" y="1009204"/>
            <a:ext cx="2552887" cy="3981254"/>
            <a:chOff x="4979403" y="1081212"/>
            <a:chExt cx="2552887" cy="3981254"/>
          </a:xfrm>
        </p:grpSpPr>
        <p:sp>
          <p:nvSpPr>
            <p:cNvPr id="17" name="TextBox 16"/>
            <p:cNvSpPr txBox="1"/>
            <p:nvPr/>
          </p:nvSpPr>
          <p:spPr>
            <a:xfrm>
              <a:off x="5300042" y="1081212"/>
              <a:ext cx="2232248" cy="841378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2400" b="1" dirty="0" smtClean="0">
                  <a:ln>
                    <a:solidFill>
                      <a:schemeClr val="bg1">
                        <a:lumMod val="50000"/>
                      </a:schemeClr>
                    </a:solidFill>
                    <a:prstDash val="sysDot"/>
                  </a:ln>
                  <a:noFill/>
                  <a:latin typeface="微软雅黑" pitchFamily="34" charset="-122"/>
                  <a:ea typeface="微软雅黑" pitchFamily="34" charset="-122"/>
                </a:rPr>
                <a:t>背景介绍</a:t>
              </a:r>
              <a:endParaRPr lang="zh-CN" altLang="en-US" sz="2400" b="1" dirty="0">
                <a:ln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noFill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987365" y="1189224"/>
              <a:ext cx="625354" cy="6253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800" b="1" dirty="0" smtClean="0">
                  <a:ln>
                    <a:solidFill>
                      <a:srgbClr val="FFC000"/>
                    </a:solidFill>
                    <a:prstDash val="sysDot"/>
                  </a:ln>
                  <a:noFill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</a:t>
              </a:r>
              <a:endParaRPr lang="zh-CN" altLang="en-US" sz="2800" b="1" dirty="0">
                <a:ln>
                  <a:solidFill>
                    <a:srgbClr val="FFC000"/>
                  </a:solidFill>
                  <a:prstDash val="sysDot"/>
                </a:ln>
                <a:noFill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00042" y="3140968"/>
              <a:ext cx="2232248" cy="841378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txBody>
            <a:bodyPr wrap="none" rtlCol="0" anchor="ctr">
              <a:noAutofit/>
            </a:bodyPr>
            <a:lstStyle>
              <a:defPPr>
                <a:defRPr lang="zh-CN"/>
              </a:defPPr>
              <a:lvl1pPr algn="ctr">
                <a:defRPr sz="2400" b="1">
                  <a:ln>
                    <a:solidFill>
                      <a:schemeClr val="bg1">
                        <a:lumMod val="50000"/>
                      </a:schemeClr>
                    </a:solidFill>
                    <a:prstDash val="sysDot"/>
                  </a:ln>
                  <a:noFill/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 smtClean="0"/>
                <a:t>功能特性</a:t>
              </a:r>
              <a:endParaRPr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4987365" y="3248980"/>
              <a:ext cx="625354" cy="6253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800" b="1" dirty="0" smtClean="0">
                  <a:ln>
                    <a:solidFill>
                      <a:srgbClr val="FFC000"/>
                    </a:solidFill>
                    <a:prstDash val="sysDot"/>
                  </a:ln>
                  <a:noFill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3</a:t>
              </a:r>
              <a:endParaRPr lang="zh-CN" altLang="en-US" sz="2800" b="1" dirty="0">
                <a:ln>
                  <a:solidFill>
                    <a:srgbClr val="FFC000"/>
                  </a:solidFill>
                  <a:prstDash val="sysDot"/>
                </a:ln>
                <a:noFill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92080" y="4221088"/>
              <a:ext cx="2232248" cy="841378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wrap="none" rtlCol="0" anchor="ctr">
              <a:no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/>
                <a:t>整体架构</a:t>
              </a:r>
            </a:p>
          </p:txBody>
        </p:sp>
        <p:sp>
          <p:nvSpPr>
            <p:cNvPr id="22" name="椭圆 21"/>
            <p:cNvSpPr/>
            <p:nvPr/>
          </p:nvSpPr>
          <p:spPr>
            <a:xfrm>
              <a:off x="4979403" y="4329100"/>
              <a:ext cx="625354" cy="6253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4</a:t>
              </a:r>
              <a:endParaRPr lang="zh-CN" altLang="en-US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92080" y="2083566"/>
              <a:ext cx="2232248" cy="841378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2400" b="1" dirty="0" smtClean="0">
                  <a:ln>
                    <a:solidFill>
                      <a:schemeClr val="bg1">
                        <a:lumMod val="50000"/>
                      </a:schemeClr>
                    </a:solidFill>
                    <a:prstDash val="sysDot"/>
                  </a:ln>
                  <a:noFill/>
                  <a:latin typeface="微软雅黑" pitchFamily="34" charset="-122"/>
                  <a:ea typeface="微软雅黑" pitchFamily="34" charset="-122"/>
                </a:rPr>
                <a:t>性能与应用</a:t>
              </a:r>
            </a:p>
          </p:txBody>
        </p:sp>
        <p:sp>
          <p:nvSpPr>
            <p:cNvPr id="24" name="椭圆 23"/>
            <p:cNvSpPr/>
            <p:nvPr/>
          </p:nvSpPr>
          <p:spPr>
            <a:xfrm>
              <a:off x="4979403" y="2191578"/>
              <a:ext cx="625354" cy="6253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800" b="1" dirty="0" smtClean="0">
                  <a:ln>
                    <a:solidFill>
                      <a:srgbClr val="FFC000"/>
                    </a:solidFill>
                    <a:prstDash val="sysDot"/>
                  </a:ln>
                  <a:noFill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endParaRPr lang="zh-CN" altLang="en-US" sz="2800" b="1" dirty="0">
                <a:ln>
                  <a:solidFill>
                    <a:srgbClr val="FFC000"/>
                  </a:solidFill>
                  <a:prstDash val="sysDot"/>
                </a:ln>
                <a:noFill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96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42392" y="28576"/>
            <a:ext cx="3513584" cy="114300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整体架构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ea typeface="微软雅黑" pitchFamily="34" charset="-122"/>
              <a:cs typeface="Arial Unicode MS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1" y="1340768"/>
            <a:ext cx="8208912" cy="489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2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91" y="1001015"/>
            <a:ext cx="7466815" cy="4660233"/>
          </a:xfrm>
          <a:prstGeom prst="rect">
            <a:avLst/>
          </a:prstGeom>
          <a:noFill/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42392" y="28576"/>
            <a:ext cx="3513584" cy="114300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整体架构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ea typeface="微软雅黑" pitchFamily="34" charset="-122"/>
              <a:cs typeface="Arial Unicode MS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25500" y="1171576"/>
            <a:ext cx="7107847" cy="1125370"/>
            <a:chOff x="1506513" y="1190293"/>
            <a:chExt cx="7107847" cy="1125370"/>
          </a:xfrm>
        </p:grpSpPr>
        <p:sp>
          <p:nvSpPr>
            <p:cNvPr id="6" name="TextBox 5"/>
            <p:cNvSpPr txBox="1"/>
            <p:nvPr/>
          </p:nvSpPr>
          <p:spPr>
            <a:xfrm>
              <a:off x="3725227" y="1190293"/>
              <a:ext cx="2655571" cy="5188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3000"/>
              </a:schemeClr>
            </a:solidFill>
            <a:ln w="317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2000" b="1" spc="3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ZK</a:t>
              </a:r>
              <a:endParaRPr lang="zh-CN" altLang="en-US" sz="2000" b="1" spc="3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剪去对角的矩形 4"/>
            <p:cNvSpPr/>
            <p:nvPr/>
          </p:nvSpPr>
          <p:spPr>
            <a:xfrm>
              <a:off x="1506513" y="1706210"/>
              <a:ext cx="7107847" cy="609453"/>
            </a:xfrm>
            <a:prstGeom prst="snip2DiagRect">
              <a:avLst/>
            </a:prstGeom>
            <a:solidFill>
              <a:srgbClr val="FFC000">
                <a:alpha val="95000"/>
              </a:srgb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anose="05000000000000000000" pitchFamily="2" charset="2"/>
                <a:buChar char="ü"/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黑体" panose="02010609060101010101" pitchFamily="49" charset="-122"/>
                </a:rPr>
                <a:t>提供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黑体" panose="02010609060101010101" pitchFamily="49" charset="-122"/>
                </a:rPr>
                <a:t>可靠的持久化存储服务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黑体" panose="02010609060101010101" pitchFamily="49" charset="-122"/>
                </a:rPr>
                <a:t>与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黑体" panose="02010609060101010101" pitchFamily="49" charset="-122"/>
                </a:rPr>
                <a:t>Leader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黑体" panose="02010609060101010101" pitchFamily="49" charset="-122"/>
                </a:rPr>
                <a:t>选举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黑体" panose="02010609060101010101" pitchFamily="49" charset="-122"/>
                </a:rPr>
                <a:t>机制实现多台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黑体" panose="02010609060101010101" pitchFamily="49" charset="-122"/>
                </a:rPr>
                <a:t>Server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黑体" panose="02010609060101010101" pitchFamily="49" charset="-122"/>
                </a:rPr>
                <a:t>间主从互备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11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92" y="1098883"/>
            <a:ext cx="7466815" cy="4660233"/>
          </a:xfrm>
          <a:prstGeom prst="rect">
            <a:avLst/>
          </a:prstGeom>
          <a:noFill/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42392" y="28576"/>
            <a:ext cx="3513584" cy="114300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整体架构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" name="剪去对角的矩形 4"/>
          <p:cNvSpPr/>
          <p:nvPr/>
        </p:nvSpPr>
        <p:spPr>
          <a:xfrm>
            <a:off x="2332494" y="2339375"/>
            <a:ext cx="4759786" cy="648000"/>
          </a:xfrm>
          <a:prstGeom prst="snip2DiagRect">
            <a:avLst/>
          </a:prstGeom>
          <a:solidFill>
            <a:srgbClr val="FFC000">
              <a:alpha val="95000"/>
            </a:srgb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管理机器，负责管理集群拓扑结构、收集节点状态信息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、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向订阅者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推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送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集群状态信息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90851" y="3003550"/>
            <a:ext cx="2543174" cy="742951"/>
          </a:xfrm>
          <a:prstGeom prst="rect">
            <a:avLst/>
          </a:prstGeom>
          <a:solidFill>
            <a:schemeClr val="tx1">
              <a:lumMod val="75000"/>
              <a:lumOff val="25000"/>
              <a:alpha val="63000"/>
            </a:schemeClr>
          </a:solidFill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spc="3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CMServer</a:t>
            </a:r>
            <a:endParaRPr lang="zh-CN" altLang="en-US" sz="2000" b="1" spc="3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01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D:\资料\心爱的PPT``\创意激发`\图片\创意\bld07165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214" b="100000" l="7227" r="100000">
                        <a14:foregroundMark x1="83203" y1="78766" x2="99805" y2="79597"/>
                        <a14:backgroundMark x1="75879" y1="66667" x2="75879" y2="66667"/>
                        <a14:backgroundMark x1="86426" y1="68209" x2="86426" y2="68209"/>
                        <a14:backgroundMark x1="94238" y1="74852" x2="94238" y2="74852"/>
                        <a14:backgroundMark x1="90332" y1="76157" x2="90332" y2="76157"/>
                        <a14:backgroundMark x1="80273" y1="75801" x2="96777" y2="766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3816" y="775050"/>
            <a:ext cx="5024490" cy="413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4932040" y="1009204"/>
            <a:ext cx="2552887" cy="4197278"/>
            <a:chOff x="4979403" y="1081212"/>
            <a:chExt cx="2552887" cy="4197278"/>
          </a:xfrm>
        </p:grpSpPr>
        <p:sp>
          <p:nvSpPr>
            <p:cNvPr id="17" name="TextBox 16"/>
            <p:cNvSpPr txBox="1"/>
            <p:nvPr/>
          </p:nvSpPr>
          <p:spPr>
            <a:xfrm>
              <a:off x="5300042" y="1081212"/>
              <a:ext cx="2232248" cy="841378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背景介绍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987365" y="1189224"/>
              <a:ext cx="625354" cy="6253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</a:t>
              </a:r>
              <a:endParaRPr lang="zh-CN" altLang="en-US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00042" y="2155574"/>
              <a:ext cx="2232248" cy="841378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2400" b="1" dirty="0" smtClean="0">
                  <a:ln>
                    <a:solidFill>
                      <a:schemeClr val="bg1">
                        <a:lumMod val="50000"/>
                      </a:schemeClr>
                    </a:solidFill>
                    <a:prstDash val="sysDot"/>
                  </a:ln>
                  <a:noFill/>
                  <a:latin typeface="微软雅黑" pitchFamily="34" charset="-122"/>
                  <a:ea typeface="微软雅黑" pitchFamily="34" charset="-122"/>
                </a:rPr>
                <a:t>性能与应用</a:t>
              </a:r>
              <a:endParaRPr lang="zh-CN" altLang="en-US" sz="2400" b="1" dirty="0">
                <a:ln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noFill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987365" y="2263586"/>
              <a:ext cx="625354" cy="6253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800" b="1" dirty="0" smtClean="0">
                  <a:ln>
                    <a:solidFill>
                      <a:srgbClr val="FFC000"/>
                    </a:solidFill>
                    <a:prstDash val="sysDot"/>
                  </a:ln>
                  <a:noFill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endParaRPr lang="zh-CN" altLang="en-US" sz="2800" b="1" dirty="0">
                <a:ln>
                  <a:solidFill>
                    <a:srgbClr val="FFC000"/>
                  </a:solidFill>
                  <a:prstDash val="sysDot"/>
                </a:ln>
                <a:noFill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92080" y="4437112"/>
              <a:ext cx="2232248" cy="841378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2400" b="1" dirty="0" smtClean="0">
                  <a:ln>
                    <a:solidFill>
                      <a:schemeClr val="bg1">
                        <a:lumMod val="50000"/>
                      </a:schemeClr>
                    </a:solidFill>
                    <a:prstDash val="sysDot"/>
                  </a:ln>
                  <a:noFill/>
                  <a:latin typeface="微软雅黑" pitchFamily="34" charset="-122"/>
                  <a:ea typeface="微软雅黑" pitchFamily="34" charset="-122"/>
                </a:rPr>
                <a:t>整体架构</a:t>
              </a:r>
            </a:p>
          </p:txBody>
        </p:sp>
        <p:sp>
          <p:nvSpPr>
            <p:cNvPr id="22" name="椭圆 21"/>
            <p:cNvSpPr/>
            <p:nvPr/>
          </p:nvSpPr>
          <p:spPr>
            <a:xfrm>
              <a:off x="4979403" y="4545124"/>
              <a:ext cx="625354" cy="6253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800" b="1" dirty="0">
                  <a:ln>
                    <a:solidFill>
                      <a:srgbClr val="FFC000"/>
                    </a:solidFill>
                    <a:prstDash val="sysDot"/>
                  </a:ln>
                  <a:noFill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4</a:t>
              </a:r>
              <a:endParaRPr lang="zh-CN" altLang="en-US" sz="2800" b="1" dirty="0">
                <a:ln>
                  <a:solidFill>
                    <a:srgbClr val="FFC000"/>
                  </a:solidFill>
                  <a:prstDash val="sysDot"/>
                </a:ln>
                <a:noFill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92080" y="3284984"/>
              <a:ext cx="2232248" cy="841378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2400" b="1" dirty="0">
                  <a:ln>
                    <a:solidFill>
                      <a:schemeClr val="bg1">
                        <a:lumMod val="50000"/>
                      </a:schemeClr>
                    </a:solidFill>
                    <a:prstDash val="sysDot"/>
                  </a:ln>
                  <a:noFill/>
                  <a:latin typeface="微软雅黑" pitchFamily="34" charset="-122"/>
                  <a:ea typeface="微软雅黑" pitchFamily="34" charset="-122"/>
                </a:rPr>
                <a:t>功能</a:t>
              </a:r>
              <a:r>
                <a:rPr lang="zh-CN" altLang="en-US" sz="2400" b="1" dirty="0" smtClean="0">
                  <a:ln>
                    <a:solidFill>
                      <a:schemeClr val="bg1">
                        <a:lumMod val="50000"/>
                      </a:schemeClr>
                    </a:solidFill>
                    <a:prstDash val="sysDot"/>
                  </a:ln>
                  <a:noFill/>
                  <a:latin typeface="微软雅黑" pitchFamily="34" charset="-122"/>
                  <a:ea typeface="微软雅黑" pitchFamily="34" charset="-122"/>
                </a:rPr>
                <a:t>特性</a:t>
              </a:r>
              <a:endParaRPr lang="zh-CN" altLang="en-US" sz="2400" b="1" dirty="0">
                <a:ln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noFill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979403" y="3392996"/>
              <a:ext cx="625354" cy="6253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800" b="1" dirty="0">
                  <a:ln>
                    <a:solidFill>
                      <a:srgbClr val="FFC000"/>
                    </a:solidFill>
                    <a:prstDash val="sysDot"/>
                  </a:ln>
                  <a:noFill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3</a:t>
              </a:r>
              <a:endParaRPr lang="zh-CN" altLang="en-US" sz="2800" b="1" dirty="0">
                <a:ln>
                  <a:solidFill>
                    <a:srgbClr val="FFC000"/>
                  </a:solidFill>
                  <a:prstDash val="sysDot"/>
                </a:ln>
                <a:noFill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28" name="标题 1"/>
          <p:cNvSpPr txBox="1">
            <a:spLocks/>
          </p:cNvSpPr>
          <p:nvPr/>
        </p:nvSpPr>
        <p:spPr>
          <a:xfrm>
            <a:off x="1864860" y="49836"/>
            <a:ext cx="35135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目录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904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92" y="1098883"/>
            <a:ext cx="7466815" cy="4660233"/>
          </a:xfrm>
          <a:prstGeom prst="rect">
            <a:avLst/>
          </a:prstGeom>
          <a:noFill/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42392" y="28576"/>
            <a:ext cx="3513584" cy="114300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整体架构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" name="剪去对角的矩形 4"/>
          <p:cNvSpPr/>
          <p:nvPr/>
        </p:nvSpPr>
        <p:spPr>
          <a:xfrm>
            <a:off x="6196651" y="2505694"/>
            <a:ext cx="1914196" cy="534389"/>
          </a:xfrm>
          <a:prstGeom prst="snip2DiagRect">
            <a:avLst/>
          </a:prstGeom>
          <a:solidFill>
            <a:srgbClr val="FFC000">
              <a:alpha val="95000"/>
            </a:srgb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Server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级联功能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96651" y="1881841"/>
            <a:ext cx="1914196" cy="623853"/>
          </a:xfrm>
          <a:prstGeom prst="rect">
            <a:avLst/>
          </a:prstGeom>
          <a:solidFill>
            <a:schemeClr val="tx1">
              <a:lumMod val="75000"/>
              <a:lumOff val="25000"/>
              <a:alpha val="63000"/>
            </a:schemeClr>
          </a:solidFill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spc="3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CMServer2</a:t>
            </a:r>
            <a:endParaRPr lang="zh-CN" altLang="en-US" sz="2000" b="1" spc="3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88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92" y="1098883"/>
            <a:ext cx="7466815" cy="4660233"/>
          </a:xfrm>
          <a:prstGeom prst="rect">
            <a:avLst/>
          </a:prstGeom>
          <a:noFill/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42392" y="28576"/>
            <a:ext cx="3513584" cy="114300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整体架构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" name="剪去对角的矩形 4"/>
          <p:cNvSpPr/>
          <p:nvPr/>
        </p:nvSpPr>
        <p:spPr>
          <a:xfrm>
            <a:off x="1012955" y="1924334"/>
            <a:ext cx="2903952" cy="1007153"/>
          </a:xfrm>
          <a:prstGeom prst="snip2DiagRect">
            <a:avLst/>
          </a:prstGeom>
          <a:solidFill>
            <a:srgbClr val="FFC000">
              <a:alpha val="95000"/>
            </a:srgb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运维管理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工具：用来提供集群的增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删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改，节点的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offline/online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等操作 </a:t>
            </a:r>
          </a:p>
        </p:txBody>
      </p:sp>
      <p:sp>
        <p:nvSpPr>
          <p:cNvPr id="2" name="矩形 1"/>
          <p:cNvSpPr/>
          <p:nvPr/>
        </p:nvSpPr>
        <p:spPr>
          <a:xfrm>
            <a:off x="1012954" y="2919230"/>
            <a:ext cx="1326798" cy="878070"/>
          </a:xfrm>
          <a:prstGeom prst="rect">
            <a:avLst/>
          </a:prstGeom>
          <a:solidFill>
            <a:schemeClr val="tx1">
              <a:lumMod val="75000"/>
              <a:lumOff val="25000"/>
              <a:alpha val="63000"/>
            </a:schemeClr>
          </a:solidFill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spc="3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CMCtrl</a:t>
            </a:r>
            <a:endParaRPr lang="zh-CN" altLang="en-US" sz="2000" b="1" spc="3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15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92" y="1098883"/>
            <a:ext cx="7466815" cy="4660233"/>
          </a:xfrm>
          <a:prstGeom prst="rect">
            <a:avLst/>
          </a:prstGeom>
          <a:noFill/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42392" y="28576"/>
            <a:ext cx="3513584" cy="114300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整体架构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" name="剪去对角的矩形 4"/>
          <p:cNvSpPr/>
          <p:nvPr/>
        </p:nvSpPr>
        <p:spPr>
          <a:xfrm>
            <a:off x="2211202" y="1896845"/>
            <a:ext cx="3976947" cy="567189"/>
          </a:xfrm>
          <a:prstGeom prst="snip2DiagRect">
            <a:avLst/>
          </a:prstGeom>
          <a:solidFill>
            <a:srgbClr val="FFC000">
              <a:alpha val="95000"/>
            </a:srgb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黑体" panose="02010609060101010101" pitchFamily="49" charset="-122"/>
              </a:rPr>
              <a:t>操作集群，监控和报警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1151" y="1896845"/>
            <a:ext cx="1230051" cy="1866213"/>
          </a:xfrm>
          <a:prstGeom prst="rect">
            <a:avLst/>
          </a:prstGeom>
          <a:solidFill>
            <a:schemeClr val="tx1">
              <a:lumMod val="75000"/>
              <a:lumOff val="25000"/>
              <a:alpha val="63000"/>
            </a:schemeClr>
          </a:solidFill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0000"/>
                </a:solidFill>
                <a:latin typeface="Impact" panose="020B0806030902050204" pitchFamily="34" charset="0"/>
              </a:rPr>
              <a:t>WebServer</a:t>
            </a:r>
            <a:endParaRPr lang="zh-CN" altLang="en-US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92" y="1098883"/>
            <a:ext cx="7466815" cy="4660233"/>
          </a:xfrm>
          <a:prstGeom prst="rect">
            <a:avLst/>
          </a:prstGeom>
          <a:noFill/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42392" y="28576"/>
            <a:ext cx="3513584" cy="114300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整体架构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" name="剪去对角的矩形 4"/>
          <p:cNvSpPr/>
          <p:nvPr/>
        </p:nvSpPr>
        <p:spPr>
          <a:xfrm>
            <a:off x="1011589" y="4690753"/>
            <a:ext cx="3881046" cy="423010"/>
          </a:xfrm>
          <a:prstGeom prst="snip2DiagRect">
            <a:avLst/>
          </a:prstGeom>
          <a:solidFill>
            <a:srgbClr val="FFC000">
              <a:alpha val="95000"/>
            </a:srgb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定期向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CMServer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汇报心跳和负载信息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89888" y="5116114"/>
            <a:ext cx="1524449" cy="453413"/>
          </a:xfrm>
          <a:prstGeom prst="rect">
            <a:avLst/>
          </a:prstGeom>
          <a:solidFill>
            <a:schemeClr val="tx1">
              <a:lumMod val="75000"/>
              <a:lumOff val="25000"/>
              <a:alpha val="63000"/>
            </a:schemeClr>
          </a:solidFill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spc="300" dirty="0" err="1" smtClean="0">
                <a:solidFill>
                  <a:srgbClr val="FF0000"/>
                </a:solidFill>
                <a:latin typeface="Arial Narrow" pitchFamily="34" charset="0"/>
              </a:rPr>
              <a:t>HBNode</a:t>
            </a:r>
            <a:endParaRPr lang="zh-CN" altLang="en-US" sz="1600" b="1" spc="300" dirty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44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92" y="1098883"/>
            <a:ext cx="7466815" cy="4660233"/>
          </a:xfrm>
          <a:prstGeom prst="rect">
            <a:avLst/>
          </a:prstGeom>
          <a:noFill/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42392" y="28576"/>
            <a:ext cx="3513584" cy="114300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整体架构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" name="剪去对角的矩形 4"/>
          <p:cNvSpPr/>
          <p:nvPr/>
        </p:nvSpPr>
        <p:spPr>
          <a:xfrm>
            <a:off x="1008648" y="4621338"/>
            <a:ext cx="3436773" cy="516175"/>
          </a:xfrm>
          <a:prstGeom prst="snip2DiagRect">
            <a:avLst/>
          </a:prstGeom>
          <a:solidFill>
            <a:srgbClr val="FFC000">
              <a:alpha val="95000"/>
            </a:srgb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CMServer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端定期检查服务状态、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08648" y="5116114"/>
            <a:ext cx="1259096" cy="453413"/>
          </a:xfrm>
          <a:prstGeom prst="rect">
            <a:avLst/>
          </a:prstGeom>
          <a:solidFill>
            <a:schemeClr val="tx1">
              <a:lumMod val="75000"/>
              <a:lumOff val="25000"/>
              <a:alpha val="63000"/>
            </a:schemeClr>
          </a:solidFill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APPServer</a:t>
            </a:r>
            <a:endParaRPr lang="zh-CN" altLang="en-US" sz="1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75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92" y="1098883"/>
            <a:ext cx="7466815" cy="4660233"/>
          </a:xfrm>
          <a:prstGeom prst="rect">
            <a:avLst/>
          </a:prstGeom>
          <a:noFill/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42392" y="28576"/>
            <a:ext cx="3513584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baseline="30000" dirty="0" smtClean="0">
                <a:solidFill>
                  <a:srgbClr val="FFC000"/>
                </a:solidFill>
                <a:latin typeface="+mn-lt"/>
                <a:ea typeface="微软雅黑" pitchFamily="34" charset="-122"/>
                <a:cs typeface="Arial Unicode MS" pitchFamily="34" charset="-122"/>
              </a:rPr>
              <a:t>3# 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整体架构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" name="剪去对角的矩形 4"/>
          <p:cNvSpPr/>
          <p:nvPr/>
        </p:nvSpPr>
        <p:spPr>
          <a:xfrm>
            <a:off x="4674074" y="3780921"/>
            <a:ext cx="3436773" cy="648576"/>
          </a:xfrm>
          <a:prstGeom prst="snip2DiagRect">
            <a:avLst/>
          </a:prstGeom>
          <a:solidFill>
            <a:srgbClr val="FFC000">
              <a:alpha val="95000"/>
            </a:srgb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定期同步管理的结点信息给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ConfigServer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88537" y="2973435"/>
            <a:ext cx="1522310" cy="791043"/>
          </a:xfrm>
          <a:prstGeom prst="rect">
            <a:avLst/>
          </a:prstGeom>
          <a:solidFill>
            <a:schemeClr val="tx1">
              <a:lumMod val="75000"/>
              <a:lumOff val="25000"/>
              <a:alpha val="63000"/>
            </a:schemeClr>
          </a:solidFill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solidFill>
                  <a:srgbClr val="FF0000"/>
                </a:solidFill>
                <a:latin typeface="Arial Narrow" pitchFamily="34" charset="0"/>
              </a:rPr>
              <a:t>ConfigServer</a:t>
            </a:r>
            <a:endParaRPr lang="zh-CN" altLang="en-US" sz="20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60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92" y="1098883"/>
            <a:ext cx="7466815" cy="4660233"/>
          </a:xfrm>
          <a:prstGeom prst="rect">
            <a:avLst/>
          </a:prstGeom>
          <a:noFill/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42392" y="28576"/>
            <a:ext cx="3513584" cy="114300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整体架构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" name="剪去对角的矩形 4"/>
          <p:cNvSpPr/>
          <p:nvPr/>
        </p:nvSpPr>
        <p:spPr>
          <a:xfrm>
            <a:off x="4022197" y="4305076"/>
            <a:ext cx="3436773" cy="800605"/>
          </a:xfrm>
          <a:prstGeom prst="snip2DiagRect">
            <a:avLst/>
          </a:prstGeom>
          <a:solidFill>
            <a:srgbClr val="FFC000">
              <a:alpha val="95000"/>
            </a:srgb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集群的订阅者，先向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CMServer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订阅集群信息，构建拓扑集群 </a:t>
            </a:r>
          </a:p>
        </p:txBody>
      </p:sp>
      <p:sp>
        <p:nvSpPr>
          <p:cNvPr id="2" name="矩形 1"/>
          <p:cNvSpPr/>
          <p:nvPr/>
        </p:nvSpPr>
        <p:spPr>
          <a:xfrm>
            <a:off x="4355975" y="5092363"/>
            <a:ext cx="2769219" cy="465289"/>
          </a:xfrm>
          <a:prstGeom prst="rect">
            <a:avLst/>
          </a:prstGeom>
          <a:solidFill>
            <a:schemeClr val="tx1">
              <a:lumMod val="75000"/>
              <a:lumOff val="25000"/>
              <a:alpha val="63000"/>
            </a:schemeClr>
          </a:solidFill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Arial Narrow" pitchFamily="34" charset="0"/>
              </a:rPr>
              <a:t>Subscriber</a:t>
            </a:r>
            <a:endParaRPr lang="zh-CN" altLang="en-US" sz="20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09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92" y="1098883"/>
            <a:ext cx="7466815" cy="4660233"/>
          </a:xfrm>
          <a:prstGeom prst="rect">
            <a:avLst/>
          </a:prstGeom>
          <a:noFill/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42392" y="28576"/>
            <a:ext cx="3513584" cy="114300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整体架构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" name="剪去对角的矩形 4"/>
          <p:cNvSpPr/>
          <p:nvPr/>
        </p:nvSpPr>
        <p:spPr>
          <a:xfrm>
            <a:off x="5842660" y="4393870"/>
            <a:ext cx="2303812" cy="714942"/>
          </a:xfrm>
          <a:prstGeom prst="snip2DiagRect">
            <a:avLst/>
          </a:prstGeom>
          <a:solidFill>
            <a:srgbClr val="FFC000">
              <a:alpha val="95000"/>
            </a:srgb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读取共享内存，构建内部拓扑结构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31684" y="5108812"/>
            <a:ext cx="714788" cy="436964"/>
          </a:xfrm>
          <a:prstGeom prst="rect">
            <a:avLst/>
          </a:prstGeom>
          <a:solidFill>
            <a:schemeClr val="tx1">
              <a:lumMod val="75000"/>
              <a:lumOff val="25000"/>
              <a:alpha val="63000"/>
            </a:schemeClr>
          </a:solidFill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Arial Narrow" pitchFamily="34" charset="0"/>
              </a:rPr>
              <a:t>FE</a:t>
            </a:r>
            <a:endParaRPr lang="zh-CN" altLang="en-US" sz="20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42392" y="28576"/>
            <a:ext cx="3513584" cy="11430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t>发展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t>展望</a:t>
            </a:r>
            <a:b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</a:br>
            <a:endParaRPr lang="zh-CN" altLang="en-US" sz="2400" b="1" dirty="0">
              <a:solidFill>
                <a:schemeClr val="bg1">
                  <a:lumMod val="50000"/>
                </a:schemeClr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1318226" y="1465494"/>
            <a:ext cx="6978049" cy="23083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ea typeface="楷体" panose="02010609060101010101" pitchFamily="49" charset="-122"/>
              </a:rPr>
              <a:t>快速应对业务需求，支持多种语</a:t>
            </a:r>
            <a:r>
              <a:rPr lang="zh-CN" altLang="en-US" sz="2400" dirty="0" smtClean="0">
                <a:ea typeface="楷体" panose="02010609060101010101" pitchFamily="49" charset="-122"/>
              </a:rPr>
              <a:t>言的服务</a:t>
            </a:r>
            <a:endParaRPr lang="en-US" altLang="zh-CN" sz="2400" dirty="0" smtClean="0"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ea typeface="楷体" panose="02010609060101010101" pitchFamily="49" charset="-122"/>
              </a:rPr>
              <a:t>监控更加简洁智能、运维自动化</a:t>
            </a:r>
            <a:endParaRPr lang="en-US" altLang="zh-CN" sz="2400" dirty="0" smtClean="0"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ea typeface="楷体" panose="02010609060101010101" pitchFamily="49" charset="-122"/>
              </a:rPr>
              <a:t>探索更智能的负载均衡策略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ea typeface="楷体" panose="02010609060101010101" pitchFamily="49" charset="-122"/>
              </a:rPr>
              <a:t>搜索内外部流量使用</a:t>
            </a:r>
            <a:r>
              <a:rPr lang="en-US" altLang="zh-CN" sz="2400" dirty="0">
                <a:ea typeface="楷体" panose="02010609060101010101" pitchFamily="49" charset="-122"/>
              </a:rPr>
              <a:t>CM2</a:t>
            </a:r>
            <a:r>
              <a:rPr lang="zh-CN" altLang="en-US" sz="2400" dirty="0" smtClean="0">
                <a:ea typeface="楷体" panose="02010609060101010101" pitchFamily="49" charset="-122"/>
              </a:rPr>
              <a:t>替换负载均衡</a:t>
            </a:r>
            <a:r>
              <a:rPr lang="zh-CN" altLang="en-US" sz="2400" dirty="0" smtClean="0">
                <a:ea typeface="楷体" panose="02010609060101010101" pitchFamily="49" charset="-122"/>
              </a:rPr>
              <a:t>设备</a:t>
            </a:r>
            <a:endParaRPr lang="zh-CN" altLang="en-US" sz="2400" dirty="0"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906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795260" y="6163733"/>
            <a:ext cx="1347153" cy="49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344" y="1454840"/>
            <a:ext cx="4680000" cy="1143000"/>
          </a:xfrm>
        </p:spPr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zh-CN" altLang="en-US" sz="4000" b="0" dirty="0" smtClean="0">
                <a:solidFill>
                  <a:srgbClr val="FFC000"/>
                </a:solidFill>
                <a:latin typeface="方正综艺简体" pitchFamily="65" charset="-122"/>
                <a:ea typeface="方正综艺简体" pitchFamily="65" charset="-122"/>
              </a:rPr>
              <a:t>跨</a:t>
            </a:r>
            <a:r>
              <a:rPr lang="en-US" altLang="zh-CN" sz="4000" b="0" dirty="0" smtClean="0">
                <a:solidFill>
                  <a:srgbClr val="FFC000"/>
                </a:solidFill>
                <a:latin typeface="方正综艺简体" pitchFamily="65" charset="-122"/>
                <a:ea typeface="方正综艺简体" pitchFamily="65" charset="-122"/>
              </a:rPr>
              <a:t>·</a:t>
            </a:r>
            <a:r>
              <a:rPr lang="zh-CN" altLang="en-US" sz="4000" b="0" dirty="0" smtClean="0">
                <a:solidFill>
                  <a:srgbClr val="FFC000"/>
                </a:solidFill>
                <a:latin typeface="方正综艺简体" pitchFamily="65" charset="-122"/>
                <a:ea typeface="方正综艺简体" pitchFamily="65" charset="-122"/>
              </a:rPr>
              <a:t>越  </a:t>
            </a:r>
            <a:r>
              <a:rPr lang="zh-CN" altLang="en-US" sz="2400" b="0" spc="300" dirty="0" smtClean="0">
                <a:solidFill>
                  <a:prstClr val="white">
                    <a:lumMod val="50000"/>
                  </a:prstClr>
                </a:solidFill>
                <a:latin typeface="方正综艺简体" pitchFamily="65" charset="-122"/>
                <a:ea typeface="方正综艺简体" pitchFamily="65" charset="-122"/>
                <a:cs typeface="+mn-cs"/>
              </a:rPr>
              <a:t>只</a:t>
            </a:r>
            <a:r>
              <a:rPr lang="zh-CN" altLang="en-US" sz="2400" b="0" spc="300" dirty="0">
                <a:solidFill>
                  <a:prstClr val="white">
                    <a:lumMod val="50000"/>
                  </a:prstClr>
                </a:solidFill>
                <a:latin typeface="方正综艺简体" pitchFamily="65" charset="-122"/>
                <a:ea typeface="方正综艺简体" pitchFamily="65" charset="-122"/>
                <a:cs typeface="+mn-cs"/>
              </a:rPr>
              <a:t>为走得更远。。。</a:t>
            </a:r>
            <a:br>
              <a:rPr lang="zh-CN" altLang="en-US" sz="2400" b="0" spc="300" dirty="0">
                <a:solidFill>
                  <a:prstClr val="white">
                    <a:lumMod val="50000"/>
                  </a:prstClr>
                </a:solidFill>
                <a:latin typeface="方正综艺简体" pitchFamily="65" charset="-122"/>
                <a:ea typeface="方正综艺简体" pitchFamily="65" charset="-122"/>
                <a:cs typeface="+mn-cs"/>
              </a:rPr>
            </a:br>
            <a:endParaRPr lang="zh-CN" altLang="en-US" sz="4000" b="0" dirty="0">
              <a:solidFill>
                <a:srgbClr val="FFC000"/>
              </a:solidFill>
              <a:latin typeface="方正综艺简体" pitchFamily="65" charset="-122"/>
              <a:ea typeface="方正综艺简体" pitchFamily="65" charset="-122"/>
            </a:endParaRPr>
          </a:p>
        </p:txBody>
      </p:sp>
      <p:pic>
        <p:nvPicPr>
          <p:cNvPr id="2054" name="Picture 6" descr="D:\资料\心爱的PPT``\创意激发`\图片\创意概念高清图片素材\shutterstock_4658688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11" t="18700" b="11444"/>
          <a:stretch/>
        </p:blipFill>
        <p:spPr bwMode="auto">
          <a:xfrm flipH="1">
            <a:off x="21906" y="2079327"/>
            <a:ext cx="4572000" cy="210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liujun\AppData\Local\Microsoft\Windows\Temporary Internet Files\Content.IE5\EG08LREA\MPj04388110000[1]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213" b="24604"/>
          <a:stretch/>
        </p:blipFill>
        <p:spPr bwMode="auto">
          <a:xfrm>
            <a:off x="4547908" y="2079326"/>
            <a:ext cx="4595758" cy="2108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3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475656" y="0"/>
            <a:ext cx="3513584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背景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介绍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6811" y="1090088"/>
            <a:ext cx="7085722" cy="38779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Clustermap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(CM)--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集群管理与负载均衡系统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起源于</a:t>
            </a:r>
            <a:r>
              <a:rPr lang="zh-CN" altLang="zh-CN" sz="2800" dirty="0" smtClean="0"/>
              <a:t>淘</a:t>
            </a:r>
            <a:r>
              <a:rPr lang="zh-CN" altLang="zh-CN" sz="2800" dirty="0"/>
              <a:t>宝商品</a:t>
            </a:r>
            <a:r>
              <a:rPr lang="zh-CN" altLang="zh-CN" sz="2800" dirty="0" smtClean="0"/>
              <a:t>搜索引擎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主要解决如下问题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如何知道服务节点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(searcher)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是否可用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如何选取一行服务节点，并能保持各行之间的负载均衡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如何选取某一列的一个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节点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不停服务的情况下，增减机器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625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452320" cy="2664296"/>
          </a:xfrm>
        </p:spPr>
        <p:txBody>
          <a:bodyPr>
            <a:normAutofit/>
          </a:bodyPr>
          <a:lstStyle/>
          <a:p>
            <a:r>
              <a:rPr lang="en-US" altLang="zh-CN" sz="7200" dirty="0" smtClean="0"/>
              <a:t>Thanks!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7547788" y="5157192"/>
            <a:ext cx="1091699" cy="328369"/>
            <a:chOff x="922184" y="521306"/>
            <a:chExt cx="1091699" cy="328369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184" y="521306"/>
              <a:ext cx="280647" cy="317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229694" y="572676"/>
              <a:ext cx="7841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Arial Unicode MS" pitchFamily="34" charset="-122"/>
                  <a:cs typeface="Arial" pitchFamily="34" charset="0"/>
                </a:rPr>
                <a:t>@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Arial Unicode MS" pitchFamily="34" charset="-122"/>
                  <a:cs typeface="Arial" pitchFamily="34" charset="0"/>
                </a:rPr>
                <a:t>淘五竹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575139" y="5657532"/>
            <a:ext cx="1101317" cy="328369"/>
            <a:chOff x="922184" y="521306"/>
            <a:chExt cx="1101317" cy="328369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184" y="521306"/>
              <a:ext cx="280647" cy="317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29694" y="572676"/>
              <a:ext cx="7938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Arial Unicode MS" pitchFamily="34" charset="-122"/>
                  <a:cs typeface="Arial" pitchFamily="34" charset="0"/>
                </a:rPr>
                <a:t>@tiechou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6513" y="249238"/>
            <a:ext cx="7662862" cy="5191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Before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Arial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1" y="1124744"/>
            <a:ext cx="8595378" cy="51526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475656" y="0"/>
            <a:ext cx="3513584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背景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介绍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6811" y="1090088"/>
            <a:ext cx="7085722" cy="538609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伴随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着淘宝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搜索业务的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发展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CM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面临越来越多的挑战：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marL="342900" lvl="0" indent="-342900">
              <a:buFont typeface="Wingdings" pitchFamily="2" charset="2"/>
              <a:buChar char="ü"/>
            </a:pPr>
            <a:r>
              <a:rPr lang="zh-CN" altLang="en-US" sz="2000" dirty="0" smtClean="0"/>
              <a:t>集群</a:t>
            </a:r>
            <a:r>
              <a:rPr lang="zh-CN" altLang="en-US" sz="2000" dirty="0"/>
              <a:t>间的集群状态管理与负载均衡的要求越来越多，如 </a:t>
            </a:r>
            <a:r>
              <a:rPr lang="en-US" altLang="zh-CN" sz="2000" dirty="0"/>
              <a:t>SP</a:t>
            </a:r>
            <a:r>
              <a:rPr lang="zh-CN" altLang="en-US" sz="2000" dirty="0"/>
              <a:t>需要知道其下面的所有服务的拓扑和存活</a:t>
            </a:r>
            <a:r>
              <a:rPr lang="zh-CN" altLang="en-US" sz="2000" dirty="0" smtClean="0"/>
              <a:t>状态</a:t>
            </a:r>
            <a:r>
              <a:rPr lang="en-US" altLang="zh-CN" sz="2000" dirty="0" smtClean="0"/>
              <a:t>.</a:t>
            </a:r>
          </a:p>
          <a:p>
            <a:pPr lvl="0"/>
            <a:endParaRPr lang="zh-CN" altLang="en-US" sz="2000" dirty="0"/>
          </a:p>
          <a:p>
            <a:pPr marL="342900" lvl="0" indent="-342900">
              <a:buFont typeface="Wingdings" pitchFamily="2" charset="2"/>
              <a:buChar char="ü"/>
            </a:pPr>
            <a:r>
              <a:rPr lang="zh-CN" altLang="en-US" sz="2000" dirty="0" smtClean="0"/>
              <a:t>服务</a:t>
            </a:r>
            <a:r>
              <a:rPr lang="zh-CN" altLang="en-US" sz="2000" dirty="0"/>
              <a:t>定位更复杂，同一个物理集群，可以做为多个不同的逻辑集群对外提供服务，并且其下的服务节点，在不同的连辑集群中，状态可以不一样。如 </a:t>
            </a:r>
            <a:r>
              <a:rPr lang="en-US" altLang="zh-CN" sz="2000" dirty="0" err="1"/>
              <a:t>etao</a:t>
            </a:r>
            <a:r>
              <a:rPr lang="en-US" altLang="zh-CN" sz="2000" dirty="0"/>
              <a:t> HA3 </a:t>
            </a:r>
            <a:r>
              <a:rPr lang="zh-CN" altLang="en-US" sz="2000" dirty="0"/>
              <a:t>集群。</a:t>
            </a:r>
          </a:p>
          <a:p>
            <a:pPr marL="342900" lvl="0" indent="-342900">
              <a:buFont typeface="Wingdings" pitchFamily="2" charset="2"/>
              <a:buChar char="ü"/>
            </a:pPr>
            <a:endParaRPr lang="zh-CN" altLang="en-US" sz="2000" dirty="0"/>
          </a:p>
          <a:p>
            <a:pPr marL="342900" lvl="0" indent="-342900">
              <a:buFont typeface="Wingdings" pitchFamily="2" charset="2"/>
              <a:buChar char="ü"/>
            </a:pPr>
            <a:r>
              <a:rPr lang="zh-CN" altLang="en-US" sz="2000" dirty="0" smtClean="0"/>
              <a:t>服务</a:t>
            </a:r>
            <a:r>
              <a:rPr lang="zh-CN" altLang="en-US" sz="2000" dirty="0"/>
              <a:t>的信息颗粒要求更小，如 </a:t>
            </a:r>
            <a:r>
              <a:rPr lang="en-US" altLang="zh-CN" sz="2000" dirty="0"/>
              <a:t>UPS</a:t>
            </a:r>
            <a:r>
              <a:rPr lang="zh-CN" altLang="en-US" sz="2000" dirty="0"/>
              <a:t>系统中，需要知道某张表的分区，分布在那些节点上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342900" lvl="0" indent="-342900">
              <a:buFont typeface="Wingdings" pitchFamily="2" charset="2"/>
              <a:buChar char="ü"/>
            </a:pPr>
            <a:endParaRPr lang="en-US" altLang="zh-CN" sz="2000" dirty="0" smtClean="0"/>
          </a:p>
          <a:p>
            <a:pPr marL="342900" lvl="0" indent="-342900">
              <a:buFont typeface="Wingdings" pitchFamily="2" charset="2"/>
              <a:buChar char="ü"/>
            </a:pPr>
            <a:r>
              <a:rPr lang="zh-CN" altLang="en-US" sz="2000" dirty="0" smtClean="0"/>
              <a:t>替换</a:t>
            </a:r>
            <a:r>
              <a:rPr lang="en-US" altLang="zh-CN" sz="2000" dirty="0"/>
              <a:t>LB</a:t>
            </a:r>
            <a:r>
              <a:rPr lang="zh-CN" altLang="en-US" sz="2000" dirty="0"/>
              <a:t>设备，网内集群间的流量越来越大</a:t>
            </a:r>
            <a:r>
              <a:rPr lang="en-US" altLang="zh-CN" sz="2000" dirty="0"/>
              <a:t>(</a:t>
            </a:r>
            <a:r>
              <a:rPr lang="zh-CN" altLang="en-US" sz="2000" dirty="0"/>
              <a:t>每天几十亿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LB</a:t>
            </a:r>
            <a:r>
              <a:rPr lang="zh-CN" altLang="en-US" sz="2000" dirty="0"/>
              <a:t>设备的成来也越来越大</a:t>
            </a:r>
            <a:r>
              <a:rPr lang="en-US" altLang="zh-CN" sz="2000" dirty="0"/>
              <a:t>.</a:t>
            </a:r>
            <a:endParaRPr lang="zh-CN" altLang="en-US" sz="2000" dirty="0"/>
          </a:p>
          <a:p>
            <a:pPr marL="342900" lvl="0" indent="-342900">
              <a:buFont typeface="Wingdings" pitchFamily="2" charset="2"/>
              <a:buChar char="ü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53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475656" y="0"/>
            <a:ext cx="3513584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背景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 Unicode MS" pitchFamily="34" charset="-122"/>
              </a:rPr>
              <a:t>介绍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6811" y="1090088"/>
            <a:ext cx="7085722" cy="26776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000" dirty="0" smtClean="0"/>
              <a:t>性能</a:t>
            </a:r>
            <a:r>
              <a:rPr lang="zh-CN" altLang="en-US" sz="2000" dirty="0"/>
              <a:t>更强大，支持更多的节点。</a:t>
            </a:r>
            <a:r>
              <a:rPr lang="en-US" altLang="zh-CN" sz="2000" dirty="0"/>
              <a:t>HA3 </a:t>
            </a:r>
            <a:r>
              <a:rPr lang="zh-CN" altLang="en-US" sz="2000" dirty="0"/>
              <a:t>原来采用 </a:t>
            </a:r>
            <a:r>
              <a:rPr lang="en-US" altLang="zh-CN" sz="2000" dirty="0"/>
              <a:t>zookeeper </a:t>
            </a:r>
            <a:r>
              <a:rPr lang="zh-CN" altLang="en-US" sz="2000" dirty="0"/>
              <a:t>来做心跳，集群到</a:t>
            </a:r>
            <a:r>
              <a:rPr lang="en-US" altLang="zh-CN" sz="2000" dirty="0"/>
              <a:t>2000</a:t>
            </a:r>
            <a:r>
              <a:rPr lang="zh-CN" altLang="en-US" sz="2000" dirty="0"/>
              <a:t>台左右时，出现性能瓶颈。</a:t>
            </a:r>
          </a:p>
          <a:p>
            <a:pPr marL="342900" indent="-342900">
              <a:buFont typeface="Wingdings" pitchFamily="2" charset="2"/>
              <a:buChar char="ü"/>
            </a:pPr>
            <a:endParaRPr lang="zh-CN" altLang="en-US" sz="2000" dirty="0"/>
          </a:p>
          <a:p>
            <a:pPr marL="342900" indent="-342900">
              <a:buFont typeface="Wingdings" pitchFamily="2" charset="2"/>
              <a:buChar char="ü"/>
            </a:pPr>
            <a:r>
              <a:rPr lang="zh-CN" altLang="en-US" sz="2000" dirty="0" smtClean="0"/>
              <a:t>运</a:t>
            </a:r>
            <a:r>
              <a:rPr lang="zh-CN" altLang="en-US" sz="2000" dirty="0"/>
              <a:t>维管理需求</a:t>
            </a:r>
            <a:r>
              <a:rPr lang="en-US" altLang="zh-CN" sz="2000" dirty="0"/>
              <a:t>,</a:t>
            </a:r>
            <a:r>
              <a:rPr lang="zh-CN" altLang="en-US" sz="2000" dirty="0"/>
              <a:t>根据 </a:t>
            </a:r>
            <a:r>
              <a:rPr lang="en-US" altLang="zh-CN" sz="2000" dirty="0" err="1"/>
              <a:t>cpu_busy,latency,iowait</a:t>
            </a:r>
            <a:r>
              <a:rPr lang="en-US" altLang="zh-CN" sz="2000" dirty="0"/>
              <a:t> </a:t>
            </a:r>
            <a:r>
              <a:rPr lang="zh-CN" altLang="en-US" sz="2000" dirty="0"/>
              <a:t>等来自动下线 </a:t>
            </a:r>
            <a:r>
              <a:rPr lang="en-US" altLang="zh-CN" sz="2000" dirty="0"/>
              <a:t>offline </a:t>
            </a:r>
            <a:r>
              <a:rPr lang="zh-CN" altLang="en-US" sz="2000" dirty="0"/>
              <a:t>机器</a:t>
            </a:r>
          </a:p>
          <a:p>
            <a:pPr marL="342900" indent="-342900">
              <a:buFont typeface="Wingdings" pitchFamily="2" charset="2"/>
              <a:buChar char="ü"/>
            </a:pPr>
            <a:endParaRPr lang="zh-CN" altLang="en-US" sz="2000" dirty="0"/>
          </a:p>
          <a:p>
            <a:pPr marL="342900" indent="-342900">
              <a:buFont typeface="Wingdings" pitchFamily="2" charset="2"/>
              <a:buChar char="ü"/>
            </a:pPr>
            <a:r>
              <a:rPr lang="zh-CN" altLang="en-US" sz="2000" dirty="0" smtClean="0"/>
              <a:t>除主动心跳外，还支持</a:t>
            </a:r>
            <a:r>
              <a:rPr lang="zh-CN" altLang="en-US" sz="2000" dirty="0"/>
              <a:t>更多的服务有效性检查</a:t>
            </a:r>
            <a:r>
              <a:rPr lang="zh-CN" altLang="en-US" sz="2000" dirty="0" smtClean="0"/>
              <a:t>测试</a:t>
            </a:r>
            <a:r>
              <a:rPr lang="en-US" altLang="zh-CN" sz="2000" dirty="0" smtClean="0"/>
              <a:t>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294" y="4365104"/>
            <a:ext cx="7085722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2. 2012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CM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经过了一次重构，以便更好的支持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集群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间的服务定位与发现的应用需求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006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188640"/>
            <a:ext cx="6408712" cy="819150"/>
          </a:xfrm>
        </p:spPr>
        <p:txBody>
          <a:bodyPr/>
          <a:lstStyle/>
          <a:p>
            <a:r>
              <a:rPr lang="en-US" altLang="zh-CN" dirty="0" smtClean="0"/>
              <a:t>Now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43" y="1052736"/>
            <a:ext cx="8726714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9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D:\资料\心爱的PPT``\创意激发`\图片\创意\bld07165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214" b="100000" l="7227" r="100000">
                        <a14:foregroundMark x1="83203" y1="78766" x2="99805" y2="79597"/>
                        <a14:backgroundMark x1="75879" y1="66667" x2="75879" y2="66667"/>
                        <a14:backgroundMark x1="86426" y1="68209" x2="86426" y2="68209"/>
                        <a14:backgroundMark x1="94238" y1="74852" x2="94238" y2="74852"/>
                        <a14:backgroundMark x1="90332" y1="76157" x2="90332" y2="76157"/>
                        <a14:backgroundMark x1="80273" y1="75801" x2="96777" y2="766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3816" y="775050"/>
            <a:ext cx="5024490" cy="413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4932040" y="1009204"/>
            <a:ext cx="2552887" cy="4269286"/>
            <a:chOff x="4979403" y="1081212"/>
            <a:chExt cx="2552887" cy="4269286"/>
          </a:xfrm>
        </p:grpSpPr>
        <p:sp>
          <p:nvSpPr>
            <p:cNvPr id="17" name="TextBox 16"/>
            <p:cNvSpPr txBox="1"/>
            <p:nvPr/>
          </p:nvSpPr>
          <p:spPr>
            <a:xfrm>
              <a:off x="5300042" y="1081212"/>
              <a:ext cx="2232248" cy="841378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2400" b="1" dirty="0" smtClean="0">
                  <a:ln>
                    <a:solidFill>
                      <a:schemeClr val="bg1">
                        <a:lumMod val="50000"/>
                      </a:schemeClr>
                    </a:solidFill>
                    <a:prstDash val="sysDot"/>
                  </a:ln>
                  <a:noFill/>
                  <a:latin typeface="微软雅黑" pitchFamily="34" charset="-122"/>
                  <a:ea typeface="微软雅黑" pitchFamily="34" charset="-122"/>
                </a:rPr>
                <a:t>背景介绍</a:t>
              </a:r>
              <a:endParaRPr lang="zh-CN" altLang="en-US" sz="2400" b="1" dirty="0">
                <a:ln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noFill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987365" y="1189224"/>
              <a:ext cx="625354" cy="6253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800" b="1" dirty="0" smtClean="0">
                  <a:ln>
                    <a:solidFill>
                      <a:srgbClr val="FFC000"/>
                    </a:solidFill>
                    <a:prstDash val="sysDot"/>
                  </a:ln>
                  <a:noFill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</a:t>
              </a:r>
              <a:endParaRPr lang="zh-CN" altLang="en-US" sz="2800" b="1" dirty="0">
                <a:ln>
                  <a:solidFill>
                    <a:srgbClr val="FFC000"/>
                  </a:solidFill>
                  <a:prstDash val="sysDot"/>
                </a:ln>
                <a:noFill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92080" y="3307702"/>
              <a:ext cx="2232248" cy="841378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txBody>
            <a:bodyPr wrap="none" rtlCol="0" anchor="ctr">
              <a:noAutofit/>
            </a:bodyPr>
            <a:lstStyle>
              <a:defPPr>
                <a:defRPr lang="zh-CN"/>
              </a:defPPr>
              <a:lvl1pPr algn="ctr">
                <a:defRPr sz="2400" b="1">
                  <a:ln>
                    <a:solidFill>
                      <a:schemeClr val="bg1">
                        <a:lumMod val="50000"/>
                      </a:schemeClr>
                    </a:solidFill>
                    <a:prstDash val="sysDot"/>
                  </a:ln>
                  <a:noFill/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 smtClean="0"/>
                <a:t>功能特性</a:t>
              </a:r>
              <a:endParaRPr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4979403" y="3415714"/>
              <a:ext cx="625354" cy="6253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800" b="1" dirty="0" smtClean="0">
                  <a:ln>
                    <a:solidFill>
                      <a:srgbClr val="FFC000"/>
                    </a:solidFill>
                    <a:prstDash val="sysDot"/>
                  </a:ln>
                  <a:noFill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endParaRPr lang="zh-CN" altLang="en-US" sz="2800" b="1" dirty="0">
                <a:ln>
                  <a:solidFill>
                    <a:srgbClr val="FFC000"/>
                  </a:solidFill>
                  <a:prstDash val="sysDot"/>
                </a:ln>
                <a:noFill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92080" y="4509120"/>
              <a:ext cx="2232248" cy="841378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txBody>
            <a:bodyPr wrap="none" rtlCol="0" anchor="ctr">
              <a:noAutofit/>
            </a:bodyPr>
            <a:lstStyle>
              <a:defPPr>
                <a:defRPr lang="zh-CN"/>
              </a:defPPr>
              <a:lvl1pPr algn="ctr">
                <a:defRPr sz="2400" b="1">
                  <a:ln>
                    <a:solidFill>
                      <a:schemeClr val="bg1">
                        <a:lumMod val="50000"/>
                      </a:schemeClr>
                    </a:solidFill>
                    <a:prstDash val="sysDot"/>
                  </a:ln>
                  <a:noFill/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/>
                <a:t>整体架构</a:t>
              </a:r>
            </a:p>
          </p:txBody>
        </p:sp>
        <p:sp>
          <p:nvSpPr>
            <p:cNvPr id="22" name="椭圆 21"/>
            <p:cNvSpPr/>
            <p:nvPr/>
          </p:nvSpPr>
          <p:spPr>
            <a:xfrm>
              <a:off x="4979403" y="4617132"/>
              <a:ext cx="625354" cy="6253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800" b="1" dirty="0" smtClean="0">
                  <a:ln>
                    <a:solidFill>
                      <a:srgbClr val="FFC000"/>
                    </a:solidFill>
                    <a:prstDash val="sysDot"/>
                  </a:ln>
                  <a:noFill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4</a:t>
              </a:r>
              <a:endParaRPr lang="zh-CN" altLang="en-US" sz="2800" b="1" dirty="0">
                <a:ln>
                  <a:solidFill>
                    <a:srgbClr val="FFC000"/>
                  </a:solidFill>
                  <a:prstDash val="sysDot"/>
                </a:ln>
                <a:noFill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92080" y="2155574"/>
              <a:ext cx="2232248" cy="841378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wrap="none" rtlCol="0" anchor="ctr">
              <a:no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 smtClean="0"/>
                <a:t>性能与应用</a:t>
              </a:r>
              <a:endParaRPr lang="zh-CN" altLang="en-US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4979403" y="2263586"/>
              <a:ext cx="625354" cy="6253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endParaRPr lang="zh-CN" altLang="en-US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27" name="标题 1"/>
          <p:cNvSpPr txBox="1">
            <a:spLocks/>
          </p:cNvSpPr>
          <p:nvPr/>
        </p:nvSpPr>
        <p:spPr>
          <a:xfrm>
            <a:off x="1864860" y="49836"/>
            <a:ext cx="35135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目录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64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一淘">
      <a:dk1>
        <a:sysClr val="windowText" lastClr="000000"/>
      </a:dk1>
      <a:lt1>
        <a:sysClr val="window" lastClr="FFFFFF"/>
      </a:lt1>
      <a:dk2>
        <a:srgbClr val="313C55"/>
      </a:dk2>
      <a:lt2>
        <a:srgbClr val="EEECE1"/>
      </a:lt2>
      <a:accent1>
        <a:srgbClr val="2BA6D2"/>
      </a:accent1>
      <a:accent2>
        <a:srgbClr val="F0404E"/>
      </a:accent2>
      <a:accent3>
        <a:srgbClr val="6EC300"/>
      </a:accent3>
      <a:accent4>
        <a:srgbClr val="A7D5EB"/>
      </a:accent4>
      <a:accent5>
        <a:srgbClr val="4F5669"/>
      </a:accent5>
      <a:accent6>
        <a:srgbClr val="DF9D00"/>
      </a:accent6>
      <a:hlink>
        <a:srgbClr val="2BA6D2"/>
      </a:hlink>
      <a:folHlink>
        <a:srgbClr val="4F5669"/>
      </a:folHlink>
    </a:clrScheme>
    <a:fontScheme name="jingjing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BA6D2"/>
        </a:solidFill>
        <a:ln>
          <a:noFill/>
        </a:ln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 w="28575">
          <a:solidFill>
            <a:schemeClr val="accent5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</TotalTime>
  <Words>1810</Words>
  <Application>Microsoft Office PowerPoint</Application>
  <PresentationFormat>全屏显示(4:3)</PresentationFormat>
  <Paragraphs>325</Paragraphs>
  <Slides>40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</vt:lpstr>
      <vt:lpstr>PowerPoint 演示文稿</vt:lpstr>
      <vt:lpstr>目录</vt:lpstr>
      <vt:lpstr>PowerPoint 演示文稿</vt:lpstr>
      <vt:lpstr>背景介绍</vt:lpstr>
      <vt:lpstr>Before</vt:lpstr>
      <vt:lpstr>背景介绍</vt:lpstr>
      <vt:lpstr>背景介绍</vt:lpstr>
      <vt:lpstr>Now</vt:lpstr>
      <vt:lpstr>PowerPoint 演示文稿</vt:lpstr>
      <vt:lpstr>性能与应用—性能</vt:lpstr>
      <vt:lpstr>性能与应用—应用</vt:lpstr>
      <vt:lpstr>性能与应用—应用</vt:lpstr>
      <vt:lpstr>目录</vt:lpstr>
      <vt:lpstr>功能特性</vt:lpstr>
      <vt:lpstr>名词说明</vt:lpstr>
      <vt:lpstr>功能特性</vt:lpstr>
      <vt:lpstr>功能特性</vt:lpstr>
      <vt:lpstr>功能特性</vt:lpstr>
      <vt:lpstr>功能特性</vt:lpstr>
      <vt:lpstr>功能特性</vt:lpstr>
      <vt:lpstr>功能特性</vt:lpstr>
      <vt:lpstr>功能特性</vt:lpstr>
      <vt:lpstr>功能特性</vt:lpstr>
      <vt:lpstr>功能特性</vt:lpstr>
      <vt:lpstr>功能特性</vt:lpstr>
      <vt:lpstr>目录</vt:lpstr>
      <vt:lpstr>整体架构</vt:lpstr>
      <vt:lpstr>整体架构</vt:lpstr>
      <vt:lpstr>整体架构</vt:lpstr>
      <vt:lpstr>整体架构</vt:lpstr>
      <vt:lpstr>整体架构</vt:lpstr>
      <vt:lpstr>整体架构</vt:lpstr>
      <vt:lpstr>整体架构</vt:lpstr>
      <vt:lpstr>整体架构</vt:lpstr>
      <vt:lpstr>3# 整体架构</vt:lpstr>
      <vt:lpstr>整体架构</vt:lpstr>
      <vt:lpstr>整体架构</vt:lpstr>
      <vt:lpstr>发展展望 </vt:lpstr>
      <vt:lpstr>跨·越  只为走得更远。。。 </vt:lpstr>
      <vt:lpstr>Thanks!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小敏的PPT私家菜谱</dc:title>
  <dc:creator>五竹</dc:creator>
  <cp:lastModifiedBy>五竹</cp:lastModifiedBy>
  <cp:revision>157</cp:revision>
  <dcterms:modified xsi:type="dcterms:W3CDTF">2013-07-11T06:10:56Z</dcterms:modified>
</cp:coreProperties>
</file>