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310" r:id="rId4"/>
    <p:sldId id="325" r:id="rId5"/>
    <p:sldId id="304" r:id="rId6"/>
    <p:sldId id="329" r:id="rId7"/>
    <p:sldId id="324" r:id="rId8"/>
    <p:sldId id="330" r:id="rId9"/>
    <p:sldId id="326" r:id="rId10"/>
    <p:sldId id="331" r:id="rId11"/>
    <p:sldId id="332" r:id="rId12"/>
    <p:sldId id="328" r:id="rId13"/>
    <p:sldId id="333" r:id="rId14"/>
    <p:sldId id="327" r:id="rId15"/>
    <p:sldId id="334" r:id="rId16"/>
    <p:sldId id="269" r:id="rId17"/>
  </p:sldIdLst>
  <p:sldSz cx="9144000" cy="6858000" type="screen4x3"/>
  <p:notesSz cx="6858000" cy="9144000"/>
  <p:defaultTextStyle>
    <a:defPPr>
      <a:defRPr lang="en-GB"/>
    </a:defPPr>
    <a:lvl1pPr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742950" indent="-28575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11430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6002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20574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6979" autoAdjust="0"/>
  </p:normalViewPr>
  <p:slideViewPr>
    <p:cSldViewPr>
      <p:cViewPr>
        <p:scale>
          <a:sx n="94" d="100"/>
          <a:sy n="94" d="100"/>
        </p:scale>
        <p:origin x="-474" y="53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560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29187" cy="3695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78400" cy="4437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F7BBEA0-E392-47AF-848A-630A49634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4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6FDFF8-28D2-4B64-BA7B-3F807F874ACF}" type="slidenum">
              <a:rPr lang="en-US" altLang="zh-CN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&lt;#&gt;</a:t>
            </a: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5537" cy="3702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9987" cy="4438650"/>
          </a:xfrm>
          <a:noFill/>
          <a:ln/>
        </p:spPr>
        <p:txBody>
          <a:bodyPr wrap="none" anchor="ctr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76BE092-E594-4981-A137-711EC134CC84}" type="slidenum">
              <a:rPr lang="en-GB" altLang="zh-CN" smtClean="0"/>
              <a:pPr>
                <a:defRPr/>
              </a:pPr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2403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76BE092-E594-4981-A137-711EC134CC84}" type="slidenum">
              <a:rPr lang="en-GB" altLang="zh-CN" smtClean="0"/>
              <a:pPr>
                <a:defRPr/>
              </a:pPr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240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76BE092-E594-4981-A137-711EC134CC84}" type="slidenum">
              <a:rPr lang="en-GB" altLang="zh-CN" smtClean="0"/>
              <a:pPr>
                <a:defRPr/>
              </a:pPr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2403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EEC7DF-78A9-4ABB-92A7-62B544852BFB}" type="slidenum">
              <a:rPr lang="en-US" altLang="zh-CN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931863" y="741363"/>
            <a:ext cx="4935537" cy="3702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9987" cy="4532312"/>
          </a:xfrm>
          <a:noFill/>
          <a:ln/>
        </p:spPr>
        <p:txBody>
          <a:bodyPr wrap="none" anchor="ctr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F7BBEA0-E392-47AF-848A-630A4963479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3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32BDE-6A31-46F8-BF36-0170D865DCA0}" type="slidenum">
              <a:rPr lang="en-US" altLang="zh-CN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931863" y="741363"/>
            <a:ext cx="4935537" cy="3702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9987" cy="4532312"/>
          </a:xfrm>
          <a:noFill/>
          <a:ln/>
        </p:spPr>
        <p:txBody>
          <a:bodyPr wrap="none" anchor="ctr"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EEC7DF-78A9-4ABB-92A7-62B544852BFB}" type="slidenum">
              <a:rPr lang="en-US" altLang="zh-CN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931863" y="741363"/>
            <a:ext cx="4935537" cy="3702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9987" cy="4532312"/>
          </a:xfrm>
          <a:noFill/>
          <a:ln/>
        </p:spPr>
        <p:txBody>
          <a:bodyPr wrap="none" anchor="ctr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EEC7DF-78A9-4ABB-92A7-62B544852BFB}" type="slidenum">
              <a:rPr lang="en-US" altLang="zh-CN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931863" y="741363"/>
            <a:ext cx="4935537" cy="3702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9987" cy="4532312"/>
          </a:xfrm>
          <a:noFill/>
          <a:ln/>
        </p:spPr>
        <p:txBody>
          <a:bodyPr wrap="none" anchor="ctr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76BE092-E594-4981-A137-711EC134CC84}" type="slidenum">
              <a:rPr lang="en-GB" altLang="zh-CN" smtClean="0"/>
              <a:pPr>
                <a:defRPr/>
              </a:pPr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240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76BE092-E594-4981-A137-711EC134CC84}" type="slidenum">
              <a:rPr lang="en-GB" altLang="zh-CN" smtClean="0"/>
              <a:pPr>
                <a:defRPr/>
              </a:pPr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240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76BE092-E594-4981-A137-711EC134CC84}" type="slidenum">
              <a:rPr lang="en-GB" altLang="zh-CN" smtClean="0"/>
              <a:pPr>
                <a:defRPr/>
              </a:pPr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240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76BE092-E594-4981-A137-711EC134CC84}" type="slidenum">
              <a:rPr lang="en-GB" altLang="zh-CN" smtClean="0"/>
              <a:pPr>
                <a:defRPr/>
              </a:pPr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240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EEC7DF-78A9-4ABB-92A7-62B544852BFB}" type="slidenum">
              <a:rPr lang="en-US" altLang="zh-CN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931863" y="741363"/>
            <a:ext cx="4935537" cy="3702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9987" cy="4532312"/>
          </a:xfrm>
          <a:noFill/>
          <a:ln/>
        </p:spPr>
        <p:txBody>
          <a:bodyPr wrap="none" anchor="ctr"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76BE092-E594-4981-A137-711EC134CC84}" type="slidenum">
              <a:rPr lang="en-GB" altLang="zh-CN" smtClean="0"/>
              <a:pPr>
                <a:defRPr/>
              </a:pPr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240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5812" cy="5816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16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570038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150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15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570038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325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  <a:p>
            <a:pPr lvl="4"/>
            <a:r>
              <a:rPr lang="en-GB" altLang="zh-CN" smtClean="0"/>
              <a:t>Eighth Outline Level</a:t>
            </a:r>
          </a:p>
          <a:p>
            <a:pPr lvl="4"/>
            <a:r>
              <a:rPr lang="en-GB" altLang="zh-CN" smtClean="0"/>
              <a:t>Ninth Outline Level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8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j-lt"/>
          <a:ea typeface="宋体" pitchFamily="2" charset="-122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j-lt"/>
          <a:ea typeface="宋体" pitchFamily="2" charset="-122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j-lt"/>
          <a:ea typeface="宋体" pitchFamily="2" charset="-122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j-lt"/>
          <a:ea typeface="宋体" pitchFamily="2" charset="-122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宋体" pitchFamily="2" charset="-122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宋体" pitchFamily="2" charset="-122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宋体" pitchFamily="2" charset="-122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325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  <a:p>
            <a:pPr lvl="4"/>
            <a:r>
              <a:rPr lang="en-GB" altLang="zh-CN" smtClean="0"/>
              <a:t>Eighth Outline Level</a:t>
            </a:r>
          </a:p>
          <a:p>
            <a:pPr lvl="4"/>
            <a:r>
              <a:rPr lang="en-GB" altLang="zh-CN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j-lt"/>
          <a:ea typeface="宋体" pitchFamily="2" charset="-122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j-lt"/>
          <a:ea typeface="宋体" pitchFamily="2" charset="-122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j-lt"/>
          <a:ea typeface="宋体" pitchFamily="2" charset="-122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j-lt"/>
          <a:ea typeface="宋体" pitchFamily="2" charset="-122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宋体" pitchFamily="2" charset="-122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宋体" pitchFamily="2" charset="-122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宋体" pitchFamily="2" charset="-122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755650" y="2708275"/>
            <a:ext cx="7772400" cy="122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37160" tIns="0" rIns="16452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zh-CN" sz="3200" b="1" dirty="0">
                <a:solidFill>
                  <a:srgbClr val="FF0000"/>
                </a:solidFill>
              </a:rPr>
              <a:t>实时计算平台及相关业务实践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563888" y="4340225"/>
            <a:ext cx="1871836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Baidu.inf.dc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ChaiHua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实时计算平台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4838" cy="4524375"/>
          </a:xfrm>
        </p:spPr>
        <p:txBody>
          <a:bodyPr/>
          <a:lstStyle/>
          <a:p>
            <a:r>
              <a:rPr lang="zh-CN" altLang="en-US" sz="2800" b="1" dirty="0" smtClean="0"/>
              <a:t>检索端更新数据流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Times New Roman"/>
              </a:rPr>
              <a:t>主要需求：</a:t>
            </a:r>
            <a:endParaRPr lang="en-US" altLang="zh-CN" sz="2400" dirty="0" smtClean="0">
              <a:latin typeface="Times New Roman"/>
            </a:endParaRPr>
          </a:p>
          <a:p>
            <a:pPr lvl="2"/>
            <a:r>
              <a:rPr lang="zh-CN" altLang="en-US" sz="2000" dirty="0" smtClean="0"/>
              <a:t>真正的在线需求 ：在线调整与升级，稳定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灵活的拓扑变化</a:t>
            </a:r>
            <a:r>
              <a:rPr lang="zh-CN" altLang="en-US" sz="2000" dirty="0" smtClean="0"/>
              <a:t>：新增用户数据业务流，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各种策略实验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数据流频繁调整：分流，备份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159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实时计算平台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4838" cy="4524375"/>
          </a:xfrm>
        </p:spPr>
        <p:txBody>
          <a:bodyPr/>
          <a:lstStyle/>
          <a:p>
            <a:r>
              <a:rPr lang="zh-CN" altLang="en-US" sz="2800" b="1" dirty="0" smtClean="0"/>
              <a:t>离线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在线云视频转码需求</a:t>
            </a:r>
            <a:endParaRPr lang="en-US" altLang="zh-CN" sz="2800" b="1" dirty="0"/>
          </a:p>
          <a:p>
            <a:pPr lvl="1"/>
            <a:r>
              <a:rPr lang="zh-CN" altLang="en-US" sz="2400" dirty="0" smtClean="0">
                <a:latin typeface="Times New Roman"/>
              </a:rPr>
              <a:t>主要需求：</a:t>
            </a:r>
            <a:endParaRPr lang="en-US" altLang="zh-CN" sz="2400" dirty="0" smtClean="0">
              <a:latin typeface="Times New Roman"/>
            </a:endParaRPr>
          </a:p>
          <a:p>
            <a:pPr lvl="2"/>
            <a:r>
              <a:rPr lang="zh-CN" altLang="en-US" sz="2000" dirty="0" smtClean="0"/>
              <a:t>视频分段并行转码；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潜在资源需求量大，短期无预算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Times New Roman"/>
              </a:rPr>
              <a:t>上线规模：</a:t>
            </a:r>
            <a:r>
              <a:rPr lang="en-US" altLang="zh-CN" sz="2400" dirty="0" smtClean="0">
                <a:latin typeface="Times New Roman"/>
              </a:rPr>
              <a:t>worker</a:t>
            </a:r>
            <a:r>
              <a:rPr lang="zh-CN" altLang="en-US" sz="2400" dirty="0" smtClean="0">
                <a:latin typeface="Times New Roman"/>
              </a:rPr>
              <a:t>并发数</a:t>
            </a:r>
            <a:r>
              <a:rPr lang="en-US" altLang="zh-CN" sz="2400" dirty="0" smtClean="0">
                <a:latin typeface="Times New Roman"/>
              </a:rPr>
              <a:t>k</a:t>
            </a:r>
            <a:r>
              <a:rPr lang="zh-CN" altLang="en-US" sz="2400" dirty="0" smtClean="0">
                <a:latin typeface="Times New Roman"/>
              </a:rPr>
              <a:t>级别</a:t>
            </a:r>
            <a:endParaRPr lang="en-US" altLang="zh-CN" sz="2400" dirty="0">
              <a:latin typeface="Times New Roman"/>
            </a:endParaRPr>
          </a:p>
          <a:p>
            <a:pPr lvl="1"/>
            <a:r>
              <a:rPr lang="zh-CN" altLang="en-US" sz="2400" dirty="0" smtClean="0">
                <a:latin typeface="Times New Roman"/>
              </a:rPr>
              <a:t>业务收益：提升时效性，利用空闲资源</a:t>
            </a:r>
            <a:endParaRPr lang="en-US" altLang="zh-CN" sz="200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085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实时计算平台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4838" cy="4524375"/>
          </a:xfrm>
        </p:spPr>
        <p:txBody>
          <a:bodyPr/>
          <a:lstStyle/>
          <a:p>
            <a:r>
              <a:rPr lang="zh-CN" altLang="en-US" sz="2800" b="1" dirty="0" smtClean="0"/>
              <a:t>业务日志后端计算</a:t>
            </a:r>
            <a:endParaRPr lang="en-US" altLang="zh-CN" sz="2800" b="1" dirty="0"/>
          </a:p>
          <a:p>
            <a:pPr lvl="1"/>
            <a:r>
              <a:rPr lang="zh-CN" altLang="en-US" sz="2400" dirty="0" smtClean="0">
                <a:latin typeface="Times New Roman"/>
              </a:rPr>
              <a:t>主要需求：</a:t>
            </a:r>
            <a:endParaRPr lang="en-US" altLang="zh-CN" sz="2400" dirty="0" smtClean="0">
              <a:latin typeface="Times New Roman"/>
            </a:endParaRPr>
          </a:p>
          <a:p>
            <a:pPr lvl="2"/>
            <a:r>
              <a:rPr lang="zh-CN" altLang="en-US" sz="2000" dirty="0" smtClean="0"/>
              <a:t>分析前端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日志，计算统计报表，精确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计算步骤较多：流式</a:t>
            </a:r>
            <a:r>
              <a:rPr lang="en-US" altLang="zh-CN" sz="2000" dirty="0" smtClean="0"/>
              <a:t>join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filter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aggregation</a:t>
            </a:r>
            <a:r>
              <a:rPr lang="zh-CN" altLang="en-US" sz="2000" dirty="0" smtClean="0"/>
              <a:t>，入库</a:t>
            </a:r>
            <a:endParaRPr lang="en-US" altLang="zh-CN" sz="2400" dirty="0">
              <a:latin typeface="Times New Roman"/>
            </a:endParaRPr>
          </a:p>
          <a:p>
            <a:pPr lvl="1"/>
            <a:r>
              <a:rPr lang="zh-CN" altLang="en-US" sz="2400" dirty="0" smtClean="0">
                <a:latin typeface="Times New Roman"/>
              </a:rPr>
              <a:t>业务收益：提升报表时效性（</a:t>
            </a:r>
            <a:r>
              <a:rPr lang="en-US" altLang="zh-CN" sz="2400" dirty="0" smtClean="0">
                <a:latin typeface="Times New Roman"/>
              </a:rPr>
              <a:t>5hour+ -&gt; 30min-</a:t>
            </a:r>
            <a:r>
              <a:rPr lang="zh-CN" altLang="en-US" sz="2400" dirty="0" smtClean="0">
                <a:latin typeface="Times New Roman"/>
              </a:rPr>
              <a:t>）</a:t>
            </a:r>
            <a:endParaRPr lang="en-US" altLang="zh-CN" sz="200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81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3213100"/>
            <a:ext cx="2665412" cy="266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29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4000" dirty="0">
                <a:solidFill>
                  <a:srgbClr val="000000"/>
                </a:solidFill>
              </a:rPr>
              <a:t>大纲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23850" y="1484784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chemeClr val="tx1"/>
                </a:solidFill>
                <a:latin typeface="Verdana" pitchFamily="34" charset="0"/>
              </a:rPr>
              <a:t>我们现在的计算平台</a:t>
            </a:r>
            <a:endParaRPr lang="en-US" altLang="zh-CN" sz="32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chemeClr val="tx1"/>
                </a:solidFill>
                <a:latin typeface="Verdana" pitchFamily="34" charset="0"/>
              </a:rPr>
              <a:t>我们平台上的业务</a:t>
            </a:r>
            <a:endParaRPr lang="en-US" altLang="zh-CN" sz="3200" dirty="0">
              <a:solidFill>
                <a:schemeClr val="tx1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FF0000"/>
                </a:solidFill>
                <a:latin typeface="Verdana" pitchFamily="34" charset="0"/>
              </a:rPr>
              <a:t>我们将来要做的工作</a:t>
            </a:r>
            <a:endParaRPr lang="en-US" altLang="zh-CN" sz="3200" dirty="0">
              <a:solidFill>
                <a:srgbClr val="FF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29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4000" dirty="0" smtClean="0">
                <a:solidFill>
                  <a:srgbClr val="000000"/>
                </a:solidFill>
              </a:rPr>
              <a:t>现在</a:t>
            </a:r>
            <a:r>
              <a:rPr lang="en-US" altLang="zh-CN" sz="4000" dirty="0" smtClean="0">
                <a:solidFill>
                  <a:srgbClr val="000000"/>
                </a:solidFill>
              </a:rPr>
              <a:t>/</a:t>
            </a:r>
            <a:r>
              <a:rPr lang="zh-CN" altLang="en-US" sz="4000" dirty="0" smtClean="0">
                <a:solidFill>
                  <a:srgbClr val="000000"/>
                </a:solidFill>
              </a:rPr>
              <a:t>将来的工作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850" y="1484784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chemeClr val="tx1"/>
                </a:solidFill>
                <a:latin typeface="Verdana" pitchFamily="34" charset="0"/>
              </a:rPr>
              <a:t>业务推广</a:t>
            </a:r>
            <a:endParaRPr lang="en-US" altLang="zh-CN" sz="32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chemeClr val="tx1"/>
                </a:solidFill>
                <a:latin typeface="Verdana" pitchFamily="34" charset="0"/>
              </a:rPr>
              <a:t>统一资源层</a:t>
            </a:r>
            <a:endParaRPr lang="en-US" altLang="zh-CN" sz="3200" dirty="0">
              <a:solidFill>
                <a:schemeClr val="tx1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chemeClr val="tx1"/>
                </a:solidFill>
                <a:latin typeface="Verdana" pitchFamily="34" charset="0"/>
              </a:rPr>
              <a:t>提升易用性</a:t>
            </a:r>
            <a:endParaRPr lang="en-US" altLang="zh-CN" sz="3200" dirty="0">
              <a:solidFill>
                <a:schemeClr val="tx1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7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err="1">
                <a:solidFill>
                  <a:srgbClr val="000000"/>
                </a:solidFill>
                <a:ea typeface="楷体_GB2312" pitchFamily="49" charset="-122"/>
              </a:rPr>
              <a:t>谢谢</a:t>
            </a:r>
            <a:r>
              <a:rPr lang="en-US" sz="4000" dirty="0">
                <a:solidFill>
                  <a:srgbClr val="000000"/>
                </a:solidFill>
                <a:ea typeface="楷体_GB2312" pitchFamily="49" charset="-122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3213100"/>
            <a:ext cx="2665412" cy="266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29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4000" dirty="0">
                <a:solidFill>
                  <a:srgbClr val="000000"/>
                </a:solidFill>
              </a:rPr>
              <a:t>大纲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23850" y="1484784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000000"/>
                </a:solidFill>
                <a:latin typeface="Verdana" pitchFamily="34" charset="0"/>
              </a:rPr>
              <a:t>我们现在的计算平台</a:t>
            </a: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000000"/>
                </a:solidFill>
                <a:latin typeface="Verdana" pitchFamily="34" charset="0"/>
              </a:rPr>
              <a:t>我们平台上的业务</a:t>
            </a: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000000"/>
                </a:solidFill>
                <a:latin typeface="Verdana" pitchFamily="34" charset="0"/>
              </a:rPr>
              <a:t>我们将来要做的工作</a:t>
            </a: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79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3213100"/>
            <a:ext cx="2665412" cy="266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29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4000" dirty="0">
                <a:solidFill>
                  <a:srgbClr val="000000"/>
                </a:solidFill>
              </a:rPr>
              <a:t>大纲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23850" y="1484784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FF0000"/>
                </a:solidFill>
                <a:latin typeface="Verdana" pitchFamily="34" charset="0"/>
              </a:rPr>
              <a:t>我们现在的计算平台</a:t>
            </a:r>
            <a:endParaRPr lang="en-US" altLang="zh-CN" sz="3200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000000"/>
                </a:solidFill>
                <a:latin typeface="Verdana" pitchFamily="34" charset="0"/>
              </a:rPr>
              <a:t>我们平台上的业务</a:t>
            </a: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000000"/>
                </a:solidFill>
                <a:latin typeface="Verdana" pitchFamily="34" charset="0"/>
              </a:rPr>
              <a:t>我们将来要做的工作</a:t>
            </a: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实时计算平台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4838" cy="4524375"/>
          </a:xfrm>
        </p:spPr>
        <p:txBody>
          <a:bodyPr/>
          <a:lstStyle/>
          <a:p>
            <a:r>
              <a:rPr lang="zh-CN" altLang="en-US" sz="2800" dirty="0" smtClean="0"/>
              <a:t>支持毫秒级别至秒级别的计算延迟需求</a:t>
            </a:r>
            <a:endParaRPr lang="en-US" altLang="zh-CN" sz="2800" dirty="0" smtClean="0"/>
          </a:p>
          <a:p>
            <a:r>
              <a:rPr lang="zh-CN" altLang="en-US" sz="2800" dirty="0" smtClean="0"/>
              <a:t>高可靠</a:t>
            </a:r>
            <a:r>
              <a:rPr lang="zh-CN" altLang="en-US" sz="2800" dirty="0"/>
              <a:t>性</a:t>
            </a:r>
            <a:r>
              <a:rPr lang="zh-CN" altLang="en-US" sz="2800" dirty="0" smtClean="0"/>
              <a:t>，高可伸缩性，高可扩展性</a:t>
            </a:r>
            <a:endParaRPr lang="en-US" altLang="zh-CN" sz="2800" dirty="0" smtClean="0"/>
          </a:p>
          <a:p>
            <a:r>
              <a:rPr lang="zh-CN" altLang="en-US" sz="2800" dirty="0" smtClean="0"/>
              <a:t>支持</a:t>
            </a:r>
            <a:r>
              <a:rPr lang="en-US" altLang="zh-CN" sz="2800" dirty="0" smtClean="0"/>
              <a:t>DAG</a:t>
            </a:r>
            <a:r>
              <a:rPr lang="zh-CN" altLang="en-US" sz="2800" dirty="0" smtClean="0"/>
              <a:t>描述的流式作业</a:t>
            </a:r>
            <a:endParaRPr lang="en-US" altLang="zh-CN" sz="2800" dirty="0" smtClean="0"/>
          </a:p>
          <a:p>
            <a:r>
              <a:rPr lang="zh-CN" altLang="en-US" sz="2800" dirty="0" smtClean="0"/>
              <a:t>支持已在线运行作业</a:t>
            </a:r>
            <a:r>
              <a:rPr lang="en-US" altLang="zh-CN" sz="2800" dirty="0" smtClean="0"/>
              <a:t>DAG</a:t>
            </a:r>
            <a:r>
              <a:rPr lang="zh-CN" altLang="en-US" sz="2800" dirty="0" smtClean="0"/>
              <a:t>修改与升级</a:t>
            </a:r>
            <a:endParaRPr lang="en-US" altLang="zh-CN" sz="2800" dirty="0" smtClean="0"/>
          </a:p>
          <a:p>
            <a:r>
              <a:rPr lang="en-US" altLang="zh-CN" sz="2800" dirty="0" smtClean="0"/>
              <a:t>Per-Record</a:t>
            </a:r>
            <a:r>
              <a:rPr lang="zh-CN" altLang="en-US" sz="2800" dirty="0" smtClean="0"/>
              <a:t>的计算模式与底层架构</a:t>
            </a:r>
            <a:endParaRPr lang="en-US" altLang="zh-CN" sz="2400" dirty="0">
              <a:solidFill>
                <a:srgbClr val="FF0000"/>
              </a:solidFill>
              <a:latin typeface="Times New Roman"/>
            </a:endParaRPr>
          </a:p>
          <a:p>
            <a:r>
              <a:rPr lang="en-US" altLang="zh-CN" sz="2800" dirty="0"/>
              <a:t>Streaming</a:t>
            </a:r>
            <a:r>
              <a:rPr lang="zh-CN" altLang="en-US" sz="2800" dirty="0"/>
              <a:t>模式支持多语言扩展</a:t>
            </a:r>
          </a:p>
        </p:txBody>
      </p:sp>
    </p:spTree>
    <p:extLst>
      <p:ext uri="{BB962C8B-B14F-4D97-AF65-F5344CB8AC3E}">
        <p14:creationId xmlns:p14="http://schemas.microsoft.com/office/powerpoint/2010/main" val="115799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实时计算平台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4838" cy="4524375"/>
          </a:xfrm>
        </p:spPr>
        <p:txBody>
          <a:bodyPr/>
          <a:lstStyle/>
          <a:p>
            <a:r>
              <a:rPr lang="zh-CN" altLang="en-US" sz="2800" dirty="0"/>
              <a:t>机群</a:t>
            </a:r>
            <a:r>
              <a:rPr lang="zh-CN" altLang="en-US" sz="2800" dirty="0" smtClean="0"/>
              <a:t>规模：</a:t>
            </a:r>
            <a:r>
              <a:rPr lang="en-US" altLang="zh-CN" sz="2800" dirty="0" smtClean="0"/>
              <a:t>500+ -&gt; 1000</a:t>
            </a:r>
          </a:p>
          <a:p>
            <a:r>
              <a:rPr lang="zh-CN" altLang="en-US" sz="2800" dirty="0" smtClean="0"/>
              <a:t>机群</a:t>
            </a:r>
            <a:r>
              <a:rPr lang="en-US" altLang="zh-CN" sz="2800" dirty="0" smtClean="0"/>
              <a:t>QPS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10M -- 100M </a:t>
            </a:r>
            <a:r>
              <a:rPr lang="en-US" altLang="zh-CN" sz="2800" dirty="0" err="1" smtClean="0"/>
              <a:t>qps</a:t>
            </a:r>
            <a:endParaRPr lang="en-US" altLang="zh-CN" sz="2800" dirty="0" smtClean="0"/>
          </a:p>
          <a:p>
            <a:r>
              <a:rPr lang="zh-CN" altLang="en-US" sz="2800" dirty="0" smtClean="0"/>
              <a:t>延迟保证：</a:t>
            </a:r>
            <a:r>
              <a:rPr lang="en-US" altLang="zh-CN" sz="2800" dirty="0" smtClean="0"/>
              <a:t>99.9% 50ms-</a:t>
            </a:r>
          </a:p>
          <a:p>
            <a:r>
              <a:rPr lang="zh-CN" altLang="en-US" sz="2800" dirty="0" smtClean="0"/>
              <a:t>在线系统</a:t>
            </a:r>
            <a:endParaRPr lang="en-US" altLang="zh-CN" sz="2800" dirty="0" smtClean="0"/>
          </a:p>
          <a:p>
            <a:r>
              <a:rPr lang="zh-CN" altLang="en-US" sz="2800" dirty="0" smtClean="0"/>
              <a:t>统一平台服务众多（</a:t>
            </a:r>
            <a:r>
              <a:rPr lang="en-US" altLang="zh-CN" sz="2800" dirty="0" smtClean="0"/>
              <a:t>20+</a:t>
            </a:r>
            <a:r>
              <a:rPr lang="zh-CN" altLang="en-US" sz="2800" dirty="0" smtClean="0"/>
              <a:t>）业务方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400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954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实时计算平台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4838" cy="4524375"/>
          </a:xfrm>
        </p:spPr>
        <p:txBody>
          <a:bodyPr/>
          <a:lstStyle/>
          <a:p>
            <a:r>
              <a:rPr lang="zh-CN" altLang="en-US" sz="2800" dirty="0" smtClean="0"/>
              <a:t>支持十秒级别至分钟级别的计算延迟需求</a:t>
            </a:r>
            <a:endParaRPr lang="en-US" altLang="zh-CN" sz="2800" dirty="0" smtClean="0"/>
          </a:p>
          <a:p>
            <a:r>
              <a:rPr lang="zh-CN" altLang="en-US" sz="2800" dirty="0" smtClean="0"/>
              <a:t>高可靠性，高可扩展性</a:t>
            </a:r>
            <a:endParaRPr lang="en-US" altLang="zh-CN" sz="2800" dirty="0" smtClean="0"/>
          </a:p>
          <a:p>
            <a:r>
              <a:rPr lang="zh-CN" altLang="en-US" sz="2800" dirty="0" smtClean="0"/>
              <a:t>支持</a:t>
            </a:r>
            <a:r>
              <a:rPr lang="en-US" altLang="zh-CN" sz="2800" dirty="0" smtClean="0"/>
              <a:t>DAG</a:t>
            </a:r>
            <a:r>
              <a:rPr lang="zh-CN" altLang="en-US" sz="2800" dirty="0" smtClean="0"/>
              <a:t>描述的流式作业</a:t>
            </a:r>
            <a:r>
              <a:rPr lang="en-US" altLang="zh-CN" sz="2800" dirty="0" smtClean="0"/>
              <a:t>/Queue-Worker</a:t>
            </a:r>
            <a:r>
              <a:rPr lang="zh-CN" altLang="en-US" sz="2800" dirty="0" smtClean="0"/>
              <a:t>模型作业</a:t>
            </a:r>
            <a:endParaRPr lang="en-US" altLang="zh-CN" sz="2800" dirty="0" smtClean="0"/>
          </a:p>
          <a:p>
            <a:r>
              <a:rPr lang="zh-CN" altLang="en-US" sz="2800" dirty="0" smtClean="0"/>
              <a:t>具备</a:t>
            </a:r>
            <a:r>
              <a:rPr lang="en-US" altLang="zh-CN" sz="2800" dirty="0" smtClean="0"/>
              <a:t>Transaction</a:t>
            </a:r>
            <a:r>
              <a:rPr lang="zh-CN" altLang="en-US" sz="2800" dirty="0" smtClean="0"/>
              <a:t>属性，保证计算数据的不重不丢</a:t>
            </a:r>
            <a:endParaRPr lang="en-US" altLang="zh-CN" sz="2800" dirty="0" smtClean="0"/>
          </a:p>
          <a:p>
            <a:r>
              <a:rPr lang="zh-CN" altLang="en-US" sz="2800" dirty="0" smtClean="0"/>
              <a:t>基于增量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小批量的计算模式与底层架构</a:t>
            </a:r>
            <a:endParaRPr lang="en-US" altLang="zh-CN" sz="2800" dirty="0" smtClean="0"/>
          </a:p>
          <a:p>
            <a:r>
              <a:rPr lang="en-US" altLang="zh-CN" sz="2800" dirty="0"/>
              <a:t>Streaming</a:t>
            </a:r>
            <a:r>
              <a:rPr lang="zh-CN" altLang="en-US" sz="2800" dirty="0"/>
              <a:t>模式支持多语言</a:t>
            </a:r>
            <a:r>
              <a:rPr lang="zh-CN" altLang="en-US" sz="2800" dirty="0" smtClean="0"/>
              <a:t>扩展</a:t>
            </a:r>
            <a:endParaRPr lang="en-US" altLang="zh-CN" sz="2400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02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实时计算平台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4838" cy="4524375"/>
          </a:xfrm>
        </p:spPr>
        <p:txBody>
          <a:bodyPr/>
          <a:lstStyle/>
          <a:p>
            <a:r>
              <a:rPr lang="zh-CN" altLang="en-US" sz="2800" dirty="0"/>
              <a:t>机群规模：</a:t>
            </a:r>
            <a:r>
              <a:rPr lang="en-US" altLang="zh-CN" sz="2800" dirty="0"/>
              <a:t>500+ -&gt; </a:t>
            </a:r>
            <a:r>
              <a:rPr lang="en-US" altLang="zh-CN" sz="2800" dirty="0" smtClean="0"/>
              <a:t>1000</a:t>
            </a:r>
          </a:p>
          <a:p>
            <a:r>
              <a:rPr lang="zh-CN" altLang="en-US" sz="2800" dirty="0" smtClean="0"/>
              <a:t>支持</a:t>
            </a:r>
            <a:r>
              <a:rPr lang="zh-CN" altLang="en-US" sz="2800" dirty="0"/>
              <a:t>千级</a:t>
            </a:r>
            <a:r>
              <a:rPr lang="en-US" altLang="zh-CN" sz="2800" dirty="0"/>
              <a:t>worker</a:t>
            </a:r>
            <a:r>
              <a:rPr lang="zh-CN" altLang="en-US" sz="2800" dirty="0"/>
              <a:t>并发，百级业务流并发</a:t>
            </a:r>
          </a:p>
          <a:p>
            <a:r>
              <a:rPr lang="zh-CN" altLang="en-US" sz="2800" dirty="0" smtClean="0"/>
              <a:t>多级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架构设计</a:t>
            </a:r>
            <a:endParaRPr lang="en-US" altLang="zh-CN" sz="2800" dirty="0" smtClean="0"/>
          </a:p>
          <a:p>
            <a:r>
              <a:rPr lang="zh-CN" altLang="en-US" sz="2800" dirty="0" smtClean="0"/>
              <a:t>控制流与数据流分离</a:t>
            </a:r>
            <a:endParaRPr lang="en-US" altLang="zh-CN" sz="2800" dirty="0" smtClean="0"/>
          </a:p>
          <a:p>
            <a:r>
              <a:rPr lang="zh-CN" altLang="en-US" sz="2800" dirty="0" smtClean="0"/>
              <a:t>统一资源层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729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3213100"/>
            <a:ext cx="2665412" cy="266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29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4000" dirty="0">
                <a:solidFill>
                  <a:srgbClr val="000000"/>
                </a:solidFill>
              </a:rPr>
              <a:t>大纲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23850" y="1484784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chemeClr val="tx1"/>
                </a:solidFill>
                <a:latin typeface="Verdana" pitchFamily="34" charset="0"/>
              </a:rPr>
              <a:t>我们现在的计算平台</a:t>
            </a:r>
            <a:endParaRPr lang="en-US" altLang="zh-CN" sz="32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FF0000"/>
                </a:solidFill>
                <a:latin typeface="Verdana" pitchFamily="34" charset="0"/>
              </a:rPr>
              <a:t>我们平台上的业务</a:t>
            </a:r>
            <a:endParaRPr lang="en-US" altLang="zh-CN" sz="3200" dirty="0">
              <a:solidFill>
                <a:srgbClr val="FF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000000"/>
                </a:solidFill>
                <a:latin typeface="Verdana" pitchFamily="34" charset="0"/>
              </a:rPr>
              <a:t>我们将来要做的工作</a:t>
            </a: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514350" indent="-514350" algn="l">
              <a:spcBef>
                <a:spcPts val="1000"/>
              </a:spcBef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>
              <a:solidFill>
                <a:srgbClr val="000000"/>
              </a:solidFill>
              <a:latin typeface="Verdana" pitchFamily="34" charset="0"/>
            </a:endParaRPr>
          </a:p>
          <a:p>
            <a:pPr lvl="1" indent="0" algn="l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实时计算平台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4838" cy="4524375"/>
          </a:xfrm>
        </p:spPr>
        <p:txBody>
          <a:bodyPr/>
          <a:lstStyle/>
          <a:p>
            <a:r>
              <a:rPr lang="zh-CN" altLang="en-US" sz="2800" b="1" dirty="0" smtClean="0"/>
              <a:t>广告计算平台</a:t>
            </a:r>
            <a:endParaRPr lang="en-US" altLang="zh-CN" sz="2800" b="1" dirty="0"/>
          </a:p>
          <a:p>
            <a:pPr lvl="1"/>
            <a:r>
              <a:rPr lang="zh-CN" altLang="en-US" sz="2400" dirty="0" smtClean="0">
                <a:latin typeface="Times New Roman"/>
              </a:rPr>
              <a:t>主要需求：</a:t>
            </a:r>
            <a:endParaRPr lang="en-US" altLang="zh-CN" sz="2400" dirty="0" smtClean="0">
              <a:latin typeface="Times New Roman"/>
            </a:endParaRPr>
          </a:p>
          <a:p>
            <a:pPr lvl="2"/>
            <a:r>
              <a:rPr lang="zh-CN" altLang="en-US" sz="2000" dirty="0" smtClean="0"/>
              <a:t>真正的实时需求 ：百毫秒级别的延迟指标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灵活的拓扑变化：新增用户</a:t>
            </a:r>
            <a:r>
              <a:rPr lang="zh-CN" altLang="en-US" sz="2000" dirty="0" smtClean="0"/>
              <a:t>数据业务流，</a:t>
            </a:r>
            <a:r>
              <a:rPr lang="zh-CN" altLang="zh-CN" sz="2000" dirty="0"/>
              <a:t>支持各种策略实验</a:t>
            </a:r>
            <a:endParaRPr lang="en-US" altLang="zh-CN" sz="2000" dirty="0"/>
          </a:p>
          <a:p>
            <a:pPr lvl="2"/>
            <a:r>
              <a:rPr lang="zh-CN" altLang="en-US" sz="2000" dirty="0"/>
              <a:t>高</a:t>
            </a:r>
            <a:r>
              <a:rPr lang="zh-CN" altLang="en-US" sz="2000" dirty="0" smtClean="0"/>
              <a:t>稳定性：跨机房故障时，优雅的服务降级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3148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17341</TotalTime>
  <Words>472</Words>
  <Application>Microsoft Office PowerPoint</Application>
  <PresentationFormat>全屏显示(4:3)</PresentationFormat>
  <Paragraphs>127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默认设计模板</vt:lpstr>
      <vt:lpstr>1_默认设计模板</vt:lpstr>
      <vt:lpstr>PowerPoint 演示文稿</vt:lpstr>
      <vt:lpstr>PowerPoint 演示文稿</vt:lpstr>
      <vt:lpstr>PowerPoint 演示文稿</vt:lpstr>
      <vt:lpstr>实时计算平台1</vt:lpstr>
      <vt:lpstr>实时计算平台1</vt:lpstr>
      <vt:lpstr>实时计算平台2</vt:lpstr>
      <vt:lpstr>实时计算平台2</vt:lpstr>
      <vt:lpstr>PowerPoint 演示文稿</vt:lpstr>
      <vt:lpstr>实时计算平台1</vt:lpstr>
      <vt:lpstr>实时计算平台1</vt:lpstr>
      <vt:lpstr>实时计算平台2</vt:lpstr>
      <vt:lpstr>实时计算平台2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1_x001e_</dc:title>
  <dc:creator>Administrator</dc:creator>
  <cp:lastModifiedBy>chaihua</cp:lastModifiedBy>
  <cp:revision>1808</cp:revision>
  <cp:lastPrinted>1601-01-01T00:00:00Z</cp:lastPrinted>
  <dcterms:created xsi:type="dcterms:W3CDTF">2005-07-11T03:26:51Z</dcterms:created>
  <dcterms:modified xsi:type="dcterms:W3CDTF">2013-07-12T14:01:52Z</dcterms:modified>
</cp:coreProperties>
</file>