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0" r:id="rId3"/>
    <p:sldId id="288" r:id="rId4"/>
    <p:sldId id="286" r:id="rId5"/>
    <p:sldId id="258" r:id="rId6"/>
    <p:sldId id="293" r:id="rId7"/>
    <p:sldId id="292" r:id="rId8"/>
    <p:sldId id="294" r:id="rId9"/>
    <p:sldId id="295" r:id="rId10"/>
    <p:sldId id="261" r:id="rId11"/>
    <p:sldId id="296" r:id="rId12"/>
    <p:sldId id="264" r:id="rId13"/>
    <p:sldId id="289" r:id="rId14"/>
    <p:sldId id="266" r:id="rId15"/>
    <p:sldId id="297" r:id="rId16"/>
    <p:sldId id="298" r:id="rId17"/>
    <p:sldId id="300" r:id="rId18"/>
    <p:sldId id="290" r:id="rId19"/>
    <p:sldId id="268" r:id="rId20"/>
    <p:sldId id="269" r:id="rId21"/>
    <p:sldId id="270" r:id="rId22"/>
    <p:sldId id="271" r:id="rId23"/>
    <p:sldId id="273" r:id="rId24"/>
    <p:sldId id="277" r:id="rId25"/>
    <p:sldId id="278" r:id="rId26"/>
    <p:sldId id="299" r:id="rId27"/>
    <p:sldId id="276" r:id="rId28"/>
    <p:sldId id="291" r:id="rId29"/>
    <p:sldId id="279" r:id="rId30"/>
    <p:sldId id="283" r:id="rId31"/>
    <p:sldId id="28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02" autoAdjust="0"/>
    <p:restoredTop sz="55830" autoAdjust="0"/>
  </p:normalViewPr>
  <p:slideViewPr>
    <p:cSldViewPr>
      <p:cViewPr>
        <p:scale>
          <a:sx n="68" d="100"/>
          <a:sy n="68" d="100"/>
        </p:scale>
        <p:origin x="-1446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4B6D2-9498-4E9E-A30B-F7244FFDB15A}" type="datetimeFigureOut">
              <a:rPr lang="zh-CN" altLang="en-US" smtClean="0"/>
              <a:pPr/>
              <a:t>2013/7/11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57641-B8E2-4DE1-B9DF-2067DE846D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8331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scheit/scripts/tree/master/zabbix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zabbix.com/documentation/2.0/manual/appendix/api/api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abbix.com/product.php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zabbix.com/features.php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标签的运用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核心：为什么需要组合标签？</a:t>
            </a:r>
            <a:endParaRPr lang="en-US" altLang="zh-CN" dirty="0" smtClean="0"/>
          </a:p>
          <a:p>
            <a:r>
              <a:rPr lang="zh-CN" altLang="en-US" dirty="0" smtClean="0"/>
              <a:t>标签可以扩展</a:t>
            </a:r>
            <a:endParaRPr lang="en-US" altLang="zh-CN" dirty="0" smtClean="0"/>
          </a:p>
          <a:p>
            <a:r>
              <a:rPr lang="zh-CN" altLang="en-US" dirty="0" smtClean="0"/>
              <a:t>标签给人来用，也给周边系统来用</a:t>
            </a:r>
            <a:endParaRPr lang="en-US" altLang="zh-CN" dirty="0" smtClean="0"/>
          </a:p>
          <a:p>
            <a:r>
              <a:rPr lang="zh-CN" altLang="en-US" dirty="0" smtClean="0"/>
              <a:t>通过对标签集合</a:t>
            </a:r>
            <a:r>
              <a:rPr lang="zh-CN" altLang="en-US" baseline="0" dirty="0" smtClean="0"/>
              <a:t> 来授权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监控，和服务一体，非孤立</a:t>
            </a:r>
            <a:endParaRPr lang="en-US" altLang="zh-CN" dirty="0" smtClean="0"/>
          </a:p>
          <a:p>
            <a:r>
              <a:rPr lang="zh-CN" altLang="en-US" dirty="0" smtClean="0"/>
              <a:t>服务树，给部署提供支持</a:t>
            </a:r>
            <a:endParaRPr lang="en-US" altLang="zh-CN" dirty="0" smtClean="0"/>
          </a:p>
          <a:p>
            <a:r>
              <a:rPr lang="zh-CN" altLang="en-US" dirty="0" smtClean="0"/>
              <a:t>服务树，给资源调度，自动扩容，收缩做基础</a:t>
            </a:r>
            <a:endParaRPr lang="en-US" altLang="zh-CN" dirty="0" smtClean="0"/>
          </a:p>
          <a:p>
            <a:r>
              <a:rPr lang="en-US" altLang="zh-CN" dirty="0" err="1" smtClean="0"/>
              <a:t>Iaas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paas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是调度的基础设施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全貌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 smtClean="0"/>
              <a:t>一组标签的集合，构成了一个服务</a:t>
            </a:r>
            <a:endParaRPr lang="en-US" altLang="zh-CN" dirty="0" smtClean="0"/>
          </a:p>
          <a:p>
            <a:r>
              <a:rPr lang="zh-CN" altLang="en-US" dirty="0" smtClean="0"/>
              <a:t>一个服务，对应着自己的多个模板</a:t>
            </a:r>
            <a:endParaRPr lang="en-US" altLang="zh-CN" dirty="0" smtClean="0"/>
          </a:p>
          <a:p>
            <a:r>
              <a:rPr lang="zh-CN" altLang="en-US" dirty="0" smtClean="0"/>
              <a:t>每个模板，都是一组数据采集项</a:t>
            </a:r>
            <a:r>
              <a:rPr lang="zh-CN" altLang="en-US" baseline="0" dirty="0" smtClean="0"/>
              <a:t> 和 一组告警策略的集合</a:t>
            </a:r>
            <a:endParaRPr lang="en-US" altLang="zh-CN" baseline="0" dirty="0" smtClean="0"/>
          </a:p>
          <a:p>
            <a:r>
              <a:rPr lang="zh-CN" altLang="en-US" baseline="0" dirty="0" smtClean="0"/>
              <a:t>机器的自动加入，触发模板自动应用</a:t>
            </a:r>
            <a:endParaRPr lang="en-US" altLang="zh-CN" baseline="0" dirty="0" smtClean="0"/>
          </a:p>
          <a:p>
            <a:r>
              <a:rPr lang="zh-CN" altLang="en-US" baseline="0" dirty="0" smtClean="0"/>
              <a:t>问题：模板的维护依赖人工操作，后续会通过配置管理解决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aseline="0" dirty="0" smtClean="0"/>
              <a:t>部署方案中解决服务的模板维护工作</a:t>
            </a:r>
            <a:endParaRPr lang="en-US" altLang="zh-CN" baseline="0" dirty="0" smtClean="0"/>
          </a:p>
          <a:p>
            <a:r>
              <a:rPr lang="zh-CN" altLang="en-US" baseline="0" dirty="0" smtClean="0"/>
              <a:t>服务部署的时候，会自动定义好监控模板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日常监控操作 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[</a:t>
            </a: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添加，删除，修改，启用，停用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]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和服务树结合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数据采集项管理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监控策略管理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模板管理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对多个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的操作进行封装，对用户透明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的绝大多数操作都可以通过</a:t>
            </a:r>
            <a:r>
              <a:rPr lang="en-US" altLang="zh-CN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api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来完成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  <a:hlinkClick r:id="rId3"/>
              </a:rPr>
              <a:t>https://github.com/gescheit/scripts/tree/master/zabbix</a:t>
            </a:r>
            <a:endParaRPr lang="en-US" altLang="zh-CN" sz="12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  <a:hlinkClick r:id="rId4"/>
              </a:rPr>
              <a:t>http://www.zabbix.com/documentation/2.0/manual/appendix/api/api</a:t>
            </a:r>
            <a:r>
              <a:rPr lang="en-US" altLang="zh-CN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 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aseline="0" dirty="0" smtClean="0"/>
              <a:t>给一组标签组合，关联 相应的模板</a:t>
            </a:r>
            <a:endParaRPr lang="en-US" altLang="zh-CN" baseline="0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网络设备的监控</a:t>
            </a:r>
            <a:endParaRPr lang="en-US" altLang="zh-CN" dirty="0" smtClean="0"/>
          </a:p>
          <a:p>
            <a:r>
              <a:rPr lang="zh-CN" altLang="en-US" dirty="0" smtClean="0"/>
              <a:t>流量监控</a:t>
            </a:r>
            <a:endParaRPr lang="en-US" altLang="zh-CN" dirty="0" smtClean="0"/>
          </a:p>
          <a:p>
            <a:r>
              <a:rPr lang="zh-CN" altLang="en-US" dirty="0" smtClean="0"/>
              <a:t>客户端打点数据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Zenoss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Cacti – 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无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agent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php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rrdtool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mysql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Ganglia – 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有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agent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c|php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rrdtool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，绘图，速度都不错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Nagios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 – 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告警领域的事实标准，需要配合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cacti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绘图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支持多种现有的协议，</a:t>
            </a:r>
            <a:r>
              <a:rPr lang="en-US" altLang="zh-CN" dirty="0" err="1" smtClean="0"/>
              <a:t>snmp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小米的系统运维工作，开展时间不长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从比较原生的运维阶段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在走向标准化，自动化的成长过程的思考和现状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对一些在走，或者要走这一过程中的朋友，多一些参考意义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从小到大：业务规模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机器和服务的对应关系依靠大脑和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wiki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来记忆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机器授权管理混乱，所有的开发，运维都有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root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权限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线上变更未能反映到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wiki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中，信息失真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批量删选机器困难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…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稳定，性能高，功能多，理念先进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server</a:t>
            </a: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和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agent</a:t>
            </a: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都是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c</a:t>
            </a: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语言开发，易于维护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确实提供了我们列出的大部分功能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的</a:t>
            </a:r>
            <a:r>
              <a:rPr lang="en-US" altLang="zh-CN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api</a:t>
            </a: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很好用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  <a:hlinkClick r:id="rId3"/>
              </a:rPr>
              <a:t>http://www.zabbix.com/product.php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  <a:hlinkClick r:id="rId4"/>
              </a:rPr>
              <a:t>http://www.zabbix.com/features.php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服务和监控一体化，是以</a:t>
            </a:r>
            <a:r>
              <a:rPr lang="en-US" altLang="zh-CN" dirty="0" err="1" smtClean="0"/>
              <a:t>zabbix</a:t>
            </a:r>
            <a:r>
              <a:rPr lang="zh-CN" altLang="en-US" dirty="0" smtClean="0"/>
              <a:t>底层为基础，通过</a:t>
            </a:r>
            <a:r>
              <a:rPr lang="en-US" altLang="zh-CN" dirty="0" err="1" smtClean="0"/>
              <a:t>zabbix-api</a:t>
            </a:r>
            <a:r>
              <a:rPr lang="zh-CN" altLang="en-US" dirty="0" smtClean="0"/>
              <a:t>来完成</a:t>
            </a:r>
            <a:endParaRPr lang="en-US" altLang="zh-CN" dirty="0" smtClean="0"/>
          </a:p>
          <a:p>
            <a:r>
              <a:rPr lang="zh-CN" altLang="en-US" dirty="0" smtClean="0"/>
              <a:t>数据插入时，插入</a:t>
            </a:r>
            <a:r>
              <a:rPr lang="en-US" altLang="zh-CN" dirty="0" err="1" smtClean="0"/>
              <a:t>redis</a:t>
            </a:r>
            <a:r>
              <a:rPr lang="zh-CN" altLang="zh-CN" dirty="0" smtClean="0"/>
              <a:t>；</a:t>
            </a:r>
            <a:r>
              <a:rPr lang="zh-CN" altLang="en-US" dirty="0" smtClean="0"/>
              <a:t>分析</a:t>
            </a:r>
            <a:r>
              <a:rPr lang="en-US" altLang="zh-CN" dirty="0" err="1" smtClean="0"/>
              <a:t>binlog</a:t>
            </a:r>
            <a:r>
              <a:rPr lang="zh-CN" altLang="en-US" dirty="0" smtClean="0"/>
              <a:t>，数据插入到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中，供</a:t>
            </a:r>
            <a:r>
              <a:rPr lang="en-US" altLang="zh-CN" dirty="0" smtClean="0"/>
              <a:t>dashboard</a:t>
            </a:r>
            <a:r>
              <a:rPr lang="zh-CN" altLang="en-US" dirty="0" smtClean="0"/>
              <a:t>快速绘图</a:t>
            </a:r>
            <a:endParaRPr lang="en-US" altLang="zh-CN" dirty="0" smtClean="0"/>
          </a:p>
          <a:p>
            <a:r>
              <a:rPr lang="zh-CN" altLang="en-US" dirty="0" smtClean="0"/>
              <a:t>中间层</a:t>
            </a:r>
            <a:r>
              <a:rPr lang="en-US" altLang="zh-CN" dirty="0" smtClean="0"/>
              <a:t>amoeba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的几个关键概念</a:t>
            </a:r>
            <a:endParaRPr lang="en-US" altLang="zh-C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host[template]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item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trigger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event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action[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升级</a:t>
            </a: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    一个机器一旦应用上某个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template</a:t>
            </a: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，那么自然而然的这个机器就拥有了该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template</a:t>
            </a: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所有的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item</a:t>
            </a: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和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trigger</a:t>
            </a: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了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故障升级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Perf</a:t>
            </a:r>
            <a:r>
              <a:rPr lang="en-US" altLang="zh-CN" dirty="0" smtClean="0"/>
              <a:t>-counter </a:t>
            </a:r>
            <a:r>
              <a:rPr lang="zh-CN" altLang="en-US" dirty="0" smtClean="0"/>
              <a:t>数据协议格式，多种获取方式</a:t>
            </a:r>
            <a:endParaRPr lang="en-US" altLang="zh-CN" dirty="0" smtClean="0"/>
          </a:p>
          <a:p>
            <a:r>
              <a:rPr lang="en-US" altLang="zh-CN" dirty="0" err="1" smtClean="0"/>
              <a:t>Zk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主动拉</a:t>
            </a:r>
            <a:endParaRPr lang="en-US" altLang="zh-CN" dirty="0" smtClean="0"/>
          </a:p>
          <a:p>
            <a:r>
              <a:rPr lang="zh-CN" altLang="en-US" dirty="0" smtClean="0"/>
              <a:t>主动</a:t>
            </a:r>
            <a:r>
              <a:rPr lang="en-US" altLang="zh-CN" dirty="0" smtClean="0"/>
              <a:t>push</a:t>
            </a:r>
          </a:p>
          <a:p>
            <a:r>
              <a:rPr lang="zh-CN" altLang="en-US" dirty="0" smtClean="0"/>
              <a:t>采集周期，多为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服务端告警合并策略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今天主要以两个方面，来展开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包括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服务管理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监控系统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服务管理： 服务树 以及服务树周边，如果有效的管理机器和服务的各种关系，以及如何为周边系统提供支持</a:t>
            </a:r>
            <a:endParaRPr lang="en-US" altLang="zh-CN" dirty="0" smtClean="0"/>
          </a:p>
          <a:p>
            <a:r>
              <a:rPr lang="zh-CN" altLang="en-US" dirty="0" smtClean="0"/>
              <a:t>监控系统：与服务紧密结合，不再是游走于服务之外单独存在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 smtClean="0"/>
              <a:t>-</a:t>
            </a:r>
            <a:r>
              <a:rPr lang="en-US" altLang="zh-CN" dirty="0" smtClean="0"/>
              <a:t>-》</a:t>
            </a:r>
            <a:r>
              <a:rPr lang="zh-CN" altLang="en-US" dirty="0" smtClean="0"/>
              <a:t> 构成运维平台的一部分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Dsnat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smartdns</a:t>
            </a:r>
            <a:r>
              <a:rPr lang="zh-CN" altLang="en-US" baseline="0" dirty="0" smtClean="0"/>
              <a:t>，部署系统等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全貌（截图，感性认识，功能，关联，设计实现，命令行）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首先介绍服务树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一棵灵活的，管理机器，服务关联的树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核心功能点：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  筛选机器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 </a:t>
            </a:r>
            <a:r>
              <a:rPr lang="zh-CN" altLang="en-US" dirty="0" smtClean="0"/>
              <a:t>    授权管理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功能：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设计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『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服务树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』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作为关联关系基础设施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Yahei Mono" pitchFamily="49" charset="-122"/>
              <a:cs typeface="Calibr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机器的授权，依赖服务树，通过</a:t>
            </a:r>
            <a:r>
              <a:rPr lang="en-US" altLang="zh-CN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kerberos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和</a:t>
            </a:r>
            <a:r>
              <a:rPr lang="en-US" altLang="zh-CN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ldap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集中控制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Yahei Mono" pitchFamily="49" charset="-122"/>
              <a:cs typeface="Calibr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服务树提供快速筛选机器，反查机器功能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Yahei Mono" pitchFamily="49" charset="-122"/>
              <a:cs typeface="Calibr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服务树给周边系统比如部署，监控等，提供基础的机器筛选和权限管理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Yahei Mono" pitchFamily="49" charset="-122"/>
              <a:cs typeface="Calibr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默认的服务树层级顺序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生成默认的树结构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如果是个</a:t>
            </a:r>
            <a:r>
              <a:rPr lang="en-US" altLang="zh-CN" dirty="0" smtClean="0"/>
              <a:t>SA</a:t>
            </a:r>
            <a:r>
              <a:rPr lang="zh-CN" altLang="en-US" dirty="0" smtClean="0"/>
              <a:t>的视角？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选择个性化的层级顺序，那么就生成个性化的树结构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反查，让我们有能力对一台机器，进行自省！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很清楚的掌握这台机器的各种状态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为各个周边系统提供基础功能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为了缓解上面提到的一些问题</a:t>
            </a:r>
            <a:endParaRPr lang="en-US" altLang="zh-CN" sz="2800" dirty="0" smtClean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Yahei Mono" pitchFamily="49" charset="-122"/>
              <a:cs typeface="Calibr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设计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『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服务树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』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作为关联关系基础设施，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机器和“服务”的多对多的对应关系</a:t>
            </a:r>
            <a:r>
              <a:rPr lang="zh-CN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通过“服务”筛选机器</a:t>
            </a:r>
            <a:r>
              <a:rPr lang="zh-CN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反查服务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Yahei Mono" pitchFamily="49" charset="-122"/>
              <a:cs typeface="Calibr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机器的授权，依赖服务树，通过</a:t>
            </a:r>
            <a:r>
              <a:rPr lang="en-US" altLang="zh-CN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kerberos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和</a:t>
            </a:r>
            <a:r>
              <a:rPr lang="en-US" altLang="zh-CN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ldap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集中控制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Yahei Mono" pitchFamily="49" charset="-122"/>
              <a:cs typeface="Calibr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服务树提供快速筛选机器，反查机器功能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Yahei Mono" pitchFamily="49" charset="-122"/>
              <a:cs typeface="Calibr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服务树给周边系统比如部署，监控等，提供基础的机器筛选和权限管理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Yahei Mono" pitchFamily="49" charset="-122"/>
              <a:cs typeface="Calibri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altLang="zh-CN" sz="2800" dirty="0" smtClean="0">
              <a:solidFill>
                <a:schemeClr val="tx2">
                  <a:lumMod val="40000"/>
                  <a:lumOff val="60000"/>
                </a:schemeClr>
              </a:solidFill>
              <a:latin typeface="+mn-lt"/>
              <a:ea typeface="Yahei Mono" pitchFamily="49" charset="-122"/>
              <a:cs typeface="Calibri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Yahei Mono" pitchFamily="49" charset="-122"/>
                <a:cs typeface="Calibri"/>
              </a:rPr>
              <a:t>设计细节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模型</a:t>
            </a:r>
            <a:endParaRPr lang="en-US" altLang="zh-CN" sz="28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“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服务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”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只是一种泛指，广义上可以表示为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『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标签</a:t>
            </a:r>
            <a:r>
              <a:rPr lang="en-US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』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比如机器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A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拥有如下标签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产品线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-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米聊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位置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-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北京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机房</a:t>
            </a:r>
            <a:r>
              <a:rPr lang="en-US" altLang="zh-CN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-</a:t>
            </a: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上地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57641-B8E2-4DE1-B9DF-2067DE846D6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arison_of_network_monitoring_system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hexnova.com/amoeba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270892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小米 运维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监控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4328" y="3831431"/>
            <a:ext cx="161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1"/>
                </a:solidFill>
                <a:latin typeface="+mj-lt"/>
                <a:ea typeface="Yahei Mono" pitchFamily="49" charset="-122"/>
              </a:rPr>
              <a:t>laiwei</a:t>
            </a:r>
            <a:r>
              <a:rPr lang="en-US" altLang="zh-CN" sz="2000" b="1" dirty="0" smtClean="0">
                <a:solidFill>
                  <a:schemeClr val="bg1"/>
                </a:solidFill>
                <a:latin typeface="+mj-lt"/>
                <a:ea typeface="Yahei Mono" pitchFamily="49" charset="-122"/>
              </a:rPr>
              <a:t>@</a:t>
            </a:r>
            <a:r>
              <a:rPr lang="zh-CN" altLang="en-US" b="1" dirty="0" smtClean="0">
                <a:solidFill>
                  <a:schemeClr val="bg1"/>
                </a:solidFill>
                <a:latin typeface="+mj-lt"/>
                <a:ea typeface="Yahei Mono" pitchFamily="49" charset="-122"/>
              </a:rPr>
              <a:t>小米</a:t>
            </a:r>
            <a:endParaRPr lang="en-US" altLang="zh-CN" sz="2000" b="1" dirty="0" smtClean="0">
              <a:solidFill>
                <a:schemeClr val="bg1"/>
              </a:solidFill>
              <a:latin typeface="+mj-lt"/>
              <a:ea typeface="Yahei Mono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服务管理</a:t>
            </a:r>
            <a:r>
              <a:rPr lang="en-US" altLang="zh-CN" sz="3200" dirty="0" smtClean="0">
                <a:latin typeface="Monaco" pitchFamily="34" charset="0"/>
                <a:ea typeface="Yahei Mono" pitchFamily="49" charset="-122"/>
              </a:rPr>
              <a:t>–</a:t>
            </a:r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服务树设计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539552" y="1412776"/>
            <a:ext cx="8143932" cy="3765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558ED5"/>
                </a:solidFill>
                <a:latin typeface="Hiragino Sans GB W3"/>
                <a:ea typeface="Hiragino Sans GB W3"/>
                <a:cs typeface="Hiragino Sans GB W3"/>
              </a:rPr>
              <a:t>标签的意义</a:t>
            </a:r>
            <a:endParaRPr lang="en-US" altLang="zh-CN" sz="2800" dirty="0" smtClean="0">
              <a:solidFill>
                <a:srgbClr val="558ED5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q"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一个有特定意义的属性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q"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比如：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机房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位置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在线状态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产品线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模块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服务管理</a:t>
            </a:r>
            <a:r>
              <a:rPr lang="en-US" altLang="zh-CN" sz="3200" dirty="0" smtClean="0">
                <a:latin typeface="Monaco" pitchFamily="34" charset="0"/>
                <a:ea typeface="Yahei Mono" pitchFamily="49" charset="-122"/>
              </a:rPr>
              <a:t>–</a:t>
            </a:r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服务树设计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539552" y="1412776"/>
            <a:ext cx="81439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558ED5"/>
                </a:solidFill>
                <a:latin typeface="Hiragino Sans GB W3"/>
                <a:ea typeface="Hiragino Sans GB W3"/>
                <a:cs typeface="Hiragino Sans GB W3"/>
              </a:rPr>
              <a:t>标签的运用</a:t>
            </a:r>
            <a:endParaRPr lang="en-US" altLang="zh-CN" sz="2800" dirty="0" smtClean="0">
              <a:solidFill>
                <a:srgbClr val="558ED5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q"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机器的</a:t>
            </a:r>
            <a:r>
              <a:rPr lang="zh-CN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“</a:t>
            </a: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状态”发生变化的时候，伴随着标签的变更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ü"/>
            </a:pPr>
            <a:r>
              <a:rPr lang="zh-TW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机器到货，会自动添加</a:t>
            </a:r>
            <a:r>
              <a:rPr lang="en-US" altLang="zh-TW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iragino Sans GB W3"/>
                <a:cs typeface="Hiragino Sans GB W3"/>
              </a:rPr>
              <a:t>owt.sa_loc.bj_idc.sd</a:t>
            </a:r>
            <a:r>
              <a:rPr lang="zh-TW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等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ü"/>
            </a:pPr>
            <a:r>
              <a:rPr lang="zh-TW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机器交付到线上，会自动添加相应的部门，产品线，模块等标签</a:t>
            </a:r>
          </a:p>
          <a:p>
            <a:pPr marL="1200150" lvl="2" indent="-285750">
              <a:lnSpc>
                <a:spcPct val="150000"/>
              </a:lnSpc>
              <a:buFont typeface="Wingdings" charset="2"/>
              <a:buChar char="ü"/>
            </a:pPr>
            <a:r>
              <a:rPr lang="zh-TW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机器故障，会自动添加</a:t>
            </a:r>
            <a:r>
              <a:rPr lang="en-US" altLang="zh-TW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iragino Sans GB W3"/>
                <a:cs typeface="Hiragino Sans GB W3"/>
              </a:rPr>
              <a:t>status.problem</a:t>
            </a:r>
            <a:endParaRPr lang="en-US" altLang="zh-TW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iragino Sans GB W3"/>
              <a:cs typeface="Hiragino Sans GB W3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“状态”什么时候会发生变更？</a:t>
            </a:r>
            <a:endParaRPr lang="en-US" altLang="zh-CN" dirty="0" smtClean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人工操作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1200150" lvl="2" indent="-285750">
              <a:lnSpc>
                <a:spcPct val="150000"/>
              </a:lnSpc>
              <a:buFont typeface="Wingdings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周边系统</a:t>
            </a:r>
            <a:endParaRPr lang="en-US" altLang="zh-CN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ü"/>
            </a:pPr>
            <a:endParaRPr lang="en-US" altLang="zh-TW" sz="1600" dirty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317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onaco" pitchFamily="34" charset="0"/>
                <a:ea typeface="Yahei Mono" pitchFamily="49" charset="-122"/>
              </a:rPr>
              <a:t>服务</a:t>
            </a:r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管理</a:t>
            </a:r>
            <a:r>
              <a:rPr lang="en-US" altLang="zh-CN" sz="3200" dirty="0" smtClean="0">
                <a:latin typeface="Monaco" pitchFamily="34" charset="0"/>
                <a:ea typeface="Yahei Mono" pitchFamily="49" charset="-122"/>
              </a:rPr>
              <a:t>–</a:t>
            </a:r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服务</a:t>
            </a:r>
            <a:r>
              <a:rPr lang="zh-CN" altLang="en-US" sz="3200" dirty="0">
                <a:latin typeface="Monaco" pitchFamily="34" charset="0"/>
                <a:ea typeface="Yahei Mono" pitchFamily="49" charset="-122"/>
              </a:rPr>
              <a:t>树设计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866748" y="1070060"/>
            <a:ext cx="7562904" cy="702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558ED5"/>
                </a:solidFill>
                <a:latin typeface="Hiragino Sans GB W3"/>
                <a:ea typeface="Hiragino Sans GB W3"/>
                <a:cs typeface="Hiragino Sans GB W3"/>
              </a:rPr>
              <a:t>标签的定义</a:t>
            </a:r>
            <a:endParaRPr lang="en-US" altLang="zh-CN" sz="2000" dirty="0" smtClean="0">
              <a:solidFill>
                <a:srgbClr val="558ED5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43372" y="1484784"/>
            <a:ext cx="1368152" cy="52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285108" y="1628800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公司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85108" y="2276872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部门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85108" y="2924944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产品线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85108" y="3573016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服务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85108" y="4221088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模块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285108" y="4869160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分组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85108" y="5517232"/>
            <a:ext cx="864096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机房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285108" y="6093296"/>
            <a:ext cx="864096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状态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65228" y="1772816"/>
            <a:ext cx="0" cy="46805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Alternate Process 18"/>
          <p:cNvSpPr/>
          <p:nvPr/>
        </p:nvSpPr>
        <p:spPr>
          <a:xfrm>
            <a:off x="1400228" y="2559204"/>
            <a:ext cx="1885888" cy="1941366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iragino Sans GB W3"/>
                <a:cs typeface="Hiragino Sans GB W3"/>
              </a:rPr>
              <a:t># </a:t>
            </a: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iragino Sans GB W3"/>
                <a:cs typeface="Hiragino Sans GB W3"/>
              </a:rPr>
              <a:t>组合标签</a:t>
            </a:r>
            <a:endParaRPr lang="en-US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iragino Sans GB W3"/>
              <a:cs typeface="Hiragino Sans GB W3"/>
            </a:endParaRP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iragino Sans GB W3"/>
              <a:cs typeface="Hiragino Sans GB W3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iragino Sans GB W3"/>
                <a:cs typeface="Hiragino Sans GB W3"/>
              </a:rPr>
              <a:t>cop.xiaomi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iragino Sans GB W3"/>
              <a:cs typeface="Hiragino Sans GB W3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iragino Sans GB W3"/>
                <a:cs typeface="Hiragino Sans GB W3"/>
              </a:rPr>
              <a:t>owt.miliao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iragino Sans GB W3"/>
              <a:cs typeface="Hiragino Sans GB W3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iragino Sans GB W3"/>
                <a:cs typeface="Hiragino Sans GB W3"/>
              </a:rPr>
              <a:t>pdl.account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iragino Sans GB W3"/>
              <a:cs typeface="Hiragino Sans GB W3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iragino Sans GB W3"/>
                <a:cs typeface="Hiragino Sans GB W3"/>
              </a:rPr>
              <a:t>mod.fe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iragino Sans GB W3"/>
              <a:cs typeface="Hiragino Sans GB W3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Hiragino Sans GB W3"/>
                <a:cs typeface="Hiragino Sans GB W3"/>
              </a:rPr>
              <a:t>grp.online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Hiragino Sans GB W3"/>
              <a:cs typeface="Hiragino Sans GB W3"/>
            </a:endParaRPr>
          </a:p>
        </p:txBody>
      </p:sp>
      <p:sp>
        <p:nvSpPr>
          <p:cNvPr id="20" name="Alternate Process 18"/>
          <p:cNvSpPr/>
          <p:nvPr/>
        </p:nvSpPr>
        <p:spPr>
          <a:xfrm>
            <a:off x="6215074" y="4714884"/>
            <a:ext cx="1928826" cy="1857388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  <a:latin typeface="+mj-lt"/>
                <a:ea typeface="Hiragino Sans GB W3"/>
                <a:cs typeface="Hiragino Sans GB W3"/>
              </a:rPr>
              <a:t># </a:t>
            </a:r>
            <a:r>
              <a:rPr lang="zh-CN" altLang="en-US" sz="1600" dirty="0" smtClean="0">
                <a:solidFill>
                  <a:schemeClr val="bg1"/>
                </a:solidFill>
                <a:latin typeface="+mj-lt"/>
                <a:ea typeface="Hiragino Sans GB W3"/>
                <a:cs typeface="Hiragino Sans GB W3"/>
              </a:rPr>
              <a:t>全局</a:t>
            </a:r>
            <a:r>
              <a:rPr lang="en-US" sz="1600" dirty="0" err="1" smtClean="0">
                <a:solidFill>
                  <a:schemeClr val="bg1"/>
                </a:solidFill>
                <a:latin typeface="+mj-lt"/>
                <a:ea typeface="Hiragino Sans GB W3"/>
                <a:cs typeface="Hiragino Sans GB W3"/>
              </a:rPr>
              <a:t>标签</a:t>
            </a:r>
            <a:endParaRPr lang="en-US" sz="1600" dirty="0" smtClean="0">
              <a:solidFill>
                <a:schemeClr val="bg1"/>
              </a:solidFill>
              <a:latin typeface="+mj-lt"/>
              <a:ea typeface="Hiragino Sans GB W3"/>
              <a:cs typeface="Hiragino Sans GB W3"/>
            </a:endParaRPr>
          </a:p>
          <a:p>
            <a:endParaRPr lang="en-US" sz="1600" dirty="0">
              <a:solidFill>
                <a:schemeClr val="bg1"/>
              </a:solidFill>
              <a:latin typeface="+mj-lt"/>
              <a:ea typeface="Hiragino Sans GB W3"/>
              <a:cs typeface="Hiragino Sans GB W3"/>
            </a:endParaRPr>
          </a:p>
          <a:p>
            <a:pPr marL="285750" indent="-285750">
              <a:buFont typeface="Wingdings" charset="2"/>
              <a:buChar char="ü"/>
            </a:pPr>
            <a:r>
              <a:rPr lang="en-US" altLang="zh-CN" sz="1600" dirty="0" smtClean="0">
                <a:solidFill>
                  <a:schemeClr val="bg1"/>
                </a:solidFill>
                <a:latin typeface="+mj-lt"/>
                <a:ea typeface="Hiragino Sans GB W3"/>
                <a:cs typeface="Hiragino Sans GB W3"/>
              </a:rPr>
              <a:t>i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Hiragino Sans GB W3"/>
                <a:cs typeface="Hiragino Sans GB W3"/>
              </a:rPr>
              <a:t>dc.sd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smtClean="0">
                <a:solidFill>
                  <a:schemeClr val="bg1"/>
                </a:solidFill>
                <a:latin typeface="+mj-lt"/>
                <a:ea typeface="Hiragino Sans GB W3"/>
                <a:cs typeface="Hiragino Sans GB W3"/>
              </a:rPr>
              <a:t>loc.bj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1600" dirty="0" err="1" smtClean="0">
                <a:solidFill>
                  <a:schemeClr val="bg1"/>
                </a:solidFill>
                <a:latin typeface="+mj-lt"/>
                <a:ea typeface="Hiragino Sans GB W3"/>
                <a:cs typeface="Hiragino Sans GB W3"/>
              </a:rPr>
              <a:t>status.problem</a:t>
            </a:r>
            <a:endParaRPr lang="en-US" sz="1600" dirty="0">
              <a:solidFill>
                <a:schemeClr val="bg1"/>
              </a:solidFill>
              <a:latin typeface="+mj-lt"/>
              <a:ea typeface="Hiragino Sans GB W3"/>
              <a:cs typeface="Hiragino Sans GB W3"/>
            </a:endParaRPr>
          </a:p>
        </p:txBody>
      </p:sp>
      <p:sp>
        <p:nvSpPr>
          <p:cNvPr id="22" name="左大括号 21"/>
          <p:cNvSpPr/>
          <p:nvPr/>
        </p:nvSpPr>
        <p:spPr>
          <a:xfrm>
            <a:off x="3428992" y="1928802"/>
            <a:ext cx="642942" cy="3214710"/>
          </a:xfrm>
          <a:prstGeom prst="leftBrace">
            <a:avLst/>
          </a:prstGeom>
          <a:ln>
            <a:prstDash val="soli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大括号 22"/>
          <p:cNvSpPr/>
          <p:nvPr/>
        </p:nvSpPr>
        <p:spPr>
          <a:xfrm>
            <a:off x="5500694" y="5572140"/>
            <a:ext cx="571504" cy="928694"/>
          </a:xfrm>
          <a:prstGeom prst="rightBrac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6000760" y="1928802"/>
            <a:ext cx="1071570" cy="571504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>
                <a:solidFill>
                  <a:srgbClr val="558ED5"/>
                </a:solidFill>
                <a:latin typeface="Yahei Mono" pitchFamily="49" charset="-122"/>
                <a:ea typeface="Yahei Mono" pitchFamily="49" charset="-122"/>
                <a:cs typeface="Hiragino Sans GB W3"/>
              </a:rPr>
              <a:t>部署</a:t>
            </a:r>
            <a:endParaRPr lang="en-US" sz="2800" dirty="0">
              <a:solidFill>
                <a:srgbClr val="558ED5"/>
              </a:solidFill>
              <a:latin typeface="Yahei Mono" pitchFamily="49" charset="-122"/>
              <a:ea typeface="Yahei Mono" pitchFamily="49" charset="-122"/>
              <a:cs typeface="Hiragino Sans GB W3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28926" y="2643182"/>
            <a:ext cx="2286016" cy="221457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Yahei Mono" pitchFamily="49" charset="-122"/>
                <a:ea typeface="Yahei Mono" pitchFamily="49" charset="-122"/>
              </a:rPr>
              <a:t>服务树</a:t>
            </a:r>
            <a:endParaRPr lang="zh-CN" altLang="en-US" sz="2000" dirty="0">
              <a:latin typeface="Yahei Mono" pitchFamily="49" charset="-122"/>
              <a:ea typeface="Yahei Mono" pitchFamily="49" charset="-122"/>
            </a:endParaRPr>
          </a:p>
        </p:txBody>
      </p:sp>
      <p:sp>
        <p:nvSpPr>
          <p:cNvPr id="9" name="Alternate Process 4"/>
          <p:cNvSpPr/>
          <p:nvPr/>
        </p:nvSpPr>
        <p:spPr>
          <a:xfrm>
            <a:off x="6000760" y="3429000"/>
            <a:ext cx="1071570" cy="576634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>
                <a:solidFill>
                  <a:srgbClr val="558ED5"/>
                </a:solidFill>
                <a:latin typeface="Yahei Mono" pitchFamily="49" charset="-122"/>
                <a:ea typeface="Yahei Mono" pitchFamily="49" charset="-122"/>
                <a:cs typeface="Hiragino Sans GB W3"/>
              </a:rPr>
              <a:t>监控</a:t>
            </a:r>
            <a:endParaRPr lang="en-US" sz="2800" dirty="0">
              <a:solidFill>
                <a:srgbClr val="558ED5"/>
              </a:solidFill>
              <a:latin typeface="Yahei Mono" pitchFamily="49" charset="-122"/>
              <a:ea typeface="Yahei Mono" pitchFamily="49" charset="-122"/>
              <a:cs typeface="Hiragino Sans GB W3"/>
            </a:endParaRPr>
          </a:p>
        </p:txBody>
      </p:sp>
      <p:sp>
        <p:nvSpPr>
          <p:cNvPr id="10" name="Alternate Process 4"/>
          <p:cNvSpPr/>
          <p:nvPr/>
        </p:nvSpPr>
        <p:spPr>
          <a:xfrm>
            <a:off x="6044062" y="4924068"/>
            <a:ext cx="1071570" cy="576634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800" dirty="0" smtClean="0">
                <a:solidFill>
                  <a:srgbClr val="558ED5"/>
                </a:solidFill>
                <a:latin typeface="Yahei Mono" pitchFamily="49" charset="-122"/>
                <a:ea typeface="Yahei Mono" pitchFamily="49" charset="-122"/>
                <a:cs typeface="Hiragino Sans GB W3"/>
              </a:rPr>
              <a:t>调度</a:t>
            </a:r>
            <a:endParaRPr lang="en-US" sz="2800" dirty="0">
              <a:solidFill>
                <a:srgbClr val="558ED5"/>
              </a:solidFill>
              <a:latin typeface="Yahei Mono" pitchFamily="49" charset="-122"/>
              <a:ea typeface="Yahei Mono" pitchFamily="49" charset="-122"/>
              <a:cs typeface="Hiragino Sans GB W3"/>
            </a:endParaRPr>
          </a:p>
        </p:txBody>
      </p:sp>
      <p:sp>
        <p:nvSpPr>
          <p:cNvPr id="12" name="Alternate Process 4"/>
          <p:cNvSpPr/>
          <p:nvPr/>
        </p:nvSpPr>
        <p:spPr>
          <a:xfrm>
            <a:off x="6000760" y="3429000"/>
            <a:ext cx="1071570" cy="576634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2800" dirty="0" smtClean="0">
                <a:solidFill>
                  <a:srgbClr val="558ED5"/>
                </a:solidFill>
                <a:latin typeface="Yahei Mono" pitchFamily="49" charset="-122"/>
                <a:ea typeface="Yahei Mono" pitchFamily="49" charset="-122"/>
                <a:cs typeface="Hiragino Sans GB W3"/>
              </a:rPr>
              <a:t>监控</a:t>
            </a:r>
            <a:endParaRPr lang="en-US" sz="2800" dirty="0">
              <a:solidFill>
                <a:srgbClr val="558ED5"/>
              </a:solidFill>
              <a:latin typeface="Yahei Mono" pitchFamily="49" charset="-122"/>
              <a:ea typeface="Yahei Mono" pitchFamily="49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29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0" grpId="0" animBg="1"/>
      <p:bldP spid="12" grpId="0" animBg="1"/>
      <p:bldP spid="1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监控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2071670" y="3000372"/>
            <a:ext cx="4429156" cy="648072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hei Mono" pitchFamily="49" charset="-122"/>
                <a:ea typeface="Yahei Mono" pitchFamily="49" charset="-122"/>
                <a:cs typeface="Hiragino Sans GB W3"/>
              </a:rPr>
              <a:t>监控和服务一体化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Yahei Mono" pitchFamily="49" charset="-122"/>
              <a:ea typeface="Yahei Mono" pitchFamily="49" charset="-122"/>
              <a:cs typeface="Hiragino Sans GB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监控和服务一体化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348" y="1428736"/>
            <a:ext cx="756290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一组标签的集合，构成了一个“服务”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一个服务，对应着自己的多个模板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每个模板，都是一组数据采集项和一组告警策略的集合</a:t>
            </a:r>
          </a:p>
          <a:p>
            <a:pPr>
              <a:lnSpc>
                <a:spcPct val="20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机器的自动加入，触发模板自动应用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问题：模板的维护依赖人工操作，后续会通过部署来解决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监控和服务一体化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357298"/>
            <a:ext cx="7208234" cy="4746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43174" y="272457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监控分类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80" y="1214422"/>
            <a:ext cx="742952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常规监控</a:t>
            </a:r>
            <a:endParaRPr lang="en-US" altLang="zh-C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系统资源</a:t>
            </a:r>
            <a:r>
              <a:rPr lang="en-US" altLang="zh-CN" sz="1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cpu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memory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disk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network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等</a:t>
            </a:r>
            <a:endParaRPr lang="en-US" altLang="zh-CN" sz="1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服务的</a:t>
            </a:r>
            <a:r>
              <a:rPr lang="en-US" altLang="zh-CN" sz="1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qps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latency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sz="1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response_time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等</a:t>
            </a:r>
            <a:endParaRPr lang="en-US" altLang="zh-CN" sz="1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Perf</a:t>
            </a: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-counter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程序在运行过程中，内部主动反馈自身运行状态的计数器</a:t>
            </a:r>
            <a:endParaRPr lang="en-US" altLang="zh-CN" sz="1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包括</a:t>
            </a:r>
            <a:r>
              <a:rPr lang="en-US" altLang="zh-CN" sz="1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exception_counter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sz="1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qps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75</a:t>
            </a:r>
            <a:r>
              <a:rPr lang="en-US" altLang="zh-CN" sz="1400" baseline="30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th</a:t>
            </a:r>
            <a:r>
              <a:rPr lang="en-US" altLang="zh-CN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-percentile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，访问</a:t>
            </a:r>
            <a:r>
              <a:rPr lang="en-US" altLang="zh-CN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db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时间等</a:t>
            </a:r>
            <a:endParaRPr lang="en-US" altLang="zh-CN" sz="1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域名监控</a:t>
            </a:r>
            <a:endParaRPr lang="en-US" altLang="zh-C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从多点监控域名的连通性</a:t>
            </a:r>
            <a:endParaRPr lang="en-US" altLang="zh-CN" sz="1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全国大概有</a:t>
            </a:r>
            <a:r>
              <a:rPr lang="en-US" altLang="zh-CN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20</a:t>
            </a: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个点</a:t>
            </a:r>
            <a:endParaRPr lang="en-US" altLang="zh-CN" sz="1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访问质量</a:t>
            </a:r>
            <a:endParaRPr lang="en-US" altLang="zh-CN" sz="1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监控系统开发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6748" y="1169807"/>
            <a:ext cx="756290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选择</a:t>
            </a:r>
            <a:endParaRPr lang="en-US" altLang="zh-CN" sz="28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自己开发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开源软件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开源软件二次开发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开源监控软件候选列表</a:t>
            </a:r>
            <a:endParaRPr lang="en-US" altLang="zh-CN" sz="28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首先真是多 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  <a:hlinkClick r:id="rId3"/>
              </a:rPr>
              <a:t>wikipedia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  <a:hlinkClick r:id="rId3"/>
              </a:rPr>
              <a:t>一个关于监控系统的列表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选择一个合适的，还挺难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414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监控系统开发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6748" y="1169807"/>
            <a:ext cx="7920094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选择标准</a:t>
            </a:r>
            <a:endParaRPr lang="en-US" altLang="zh-CN" sz="28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数据采集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支持的方式多，同时最好能有个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agent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能解决跨机房，跨网络分区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性能高，支持数万台设备监控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最好能支持自动发现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告警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模板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易配置，易管理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告警及时，告警条件灵活组合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关于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034" y="1643050"/>
            <a:ext cx="8143932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laiwei</a:t>
            </a:r>
            <a:r>
              <a:rPr lang="en-US" altLang="zh-CN" dirty="0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 @ </a:t>
            </a:r>
            <a:r>
              <a:rPr lang="zh-CN" altLang="en-US" dirty="0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小米公司系统运维</a:t>
            </a:r>
            <a:endParaRPr lang="en-US" altLang="zh-CN" dirty="0" smtClean="0">
              <a:solidFill>
                <a:srgbClr val="558ED5"/>
              </a:solidFill>
              <a:latin typeface="Calibri"/>
              <a:ea typeface="Hiragino Sans GB W3"/>
              <a:cs typeface="Calibri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微博：</a:t>
            </a:r>
            <a:r>
              <a:rPr lang="en-US" altLang="zh-CN" dirty="0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@</a:t>
            </a:r>
            <a:r>
              <a:rPr lang="en-US" altLang="zh-CN" dirty="0" err="1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hellolaiwei</a:t>
            </a:r>
            <a:endParaRPr lang="en-US" altLang="zh-CN" dirty="0" smtClean="0">
              <a:solidFill>
                <a:srgbClr val="558ED5"/>
              </a:solidFill>
              <a:latin typeface="Calibri"/>
              <a:ea typeface="Hiragino Sans GB W3"/>
              <a:cs typeface="Calibri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Github</a:t>
            </a:r>
            <a:r>
              <a:rPr lang="en-US" altLang="zh-CN" dirty="0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: @</a:t>
            </a:r>
            <a:r>
              <a:rPr lang="en-US" altLang="zh-CN" dirty="0" err="1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laiwei</a:t>
            </a:r>
            <a:endParaRPr lang="en-US" altLang="zh-CN" dirty="0" smtClean="0">
              <a:solidFill>
                <a:srgbClr val="558ED5"/>
              </a:solidFill>
              <a:latin typeface="Calibri"/>
              <a:ea typeface="Hiragino Sans GB W3"/>
              <a:cs typeface="Calibri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关注</a:t>
            </a:r>
            <a:endParaRPr lang="en-US" altLang="zh-CN" dirty="0" smtClean="0">
              <a:solidFill>
                <a:srgbClr val="558ED5"/>
              </a:solidFill>
              <a:latin typeface="Calibri"/>
              <a:ea typeface="Hiragino Sans GB W3"/>
              <a:cs typeface="Calibr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安全</a:t>
            </a:r>
            <a:endParaRPr lang="en-US" altLang="zh-CN" sz="1600" dirty="0" smtClean="0">
              <a:solidFill>
                <a:srgbClr val="558ED5"/>
              </a:solidFill>
              <a:latin typeface="Calibri"/>
              <a:ea typeface="Hiragino Sans GB W3"/>
              <a:cs typeface="Calibr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600" dirty="0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应用运维，服务管理，监控</a:t>
            </a:r>
            <a:endParaRPr lang="en-US" altLang="zh-CN" sz="1600" dirty="0" smtClean="0">
              <a:solidFill>
                <a:srgbClr val="558ED5"/>
              </a:solidFill>
              <a:latin typeface="Calibri"/>
              <a:ea typeface="Hiragino Sans GB W3"/>
              <a:cs typeface="Calibri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1600" dirty="0" err="1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IaaS</a:t>
            </a:r>
            <a:r>
              <a:rPr lang="zh-CN" altLang="en-US" sz="1600" dirty="0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/</a:t>
            </a:r>
            <a:r>
              <a:rPr lang="en-US" altLang="zh-CN" sz="1600" dirty="0" err="1" smtClean="0">
                <a:solidFill>
                  <a:srgbClr val="558ED5"/>
                </a:solidFill>
                <a:latin typeface="Calibri"/>
                <a:ea typeface="Hiragino Sans GB W3"/>
                <a:cs typeface="Calibri"/>
              </a:rPr>
              <a:t>PaaS</a:t>
            </a:r>
            <a:endParaRPr lang="en-US" altLang="zh-CN" sz="1600" dirty="0">
              <a:solidFill>
                <a:srgbClr val="558ED5"/>
              </a:solidFill>
              <a:latin typeface="Calibri"/>
              <a:ea typeface="Hiragino Sans GB W3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监控系统开发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6748" y="1169807"/>
            <a:ext cx="79200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选择标准</a:t>
            </a:r>
            <a:endParaRPr lang="en-US" altLang="zh-CN" sz="28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数据展示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快，漂亮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功能：同比，环比，百分比曲线，单机器多指标，单指标多机器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方便订制</a:t>
            </a:r>
            <a:r>
              <a:rPr lang="en-US" altLang="zh-CN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dashboard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其他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开放，方便各种订制，开发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可扩展，包括存储，告警，数据采集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经过对比调研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1142976" y="3071810"/>
            <a:ext cx="6715172" cy="648072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hei Mono" pitchFamily="49" charset="-122"/>
                <a:ea typeface="Yahei Mono" pitchFamily="49" charset="-122"/>
                <a:cs typeface="Hiragino Sans GB W3"/>
              </a:rPr>
              <a:t>我们选择了</a:t>
            </a:r>
            <a:r>
              <a:rPr lang="en-US" altLang="zh-CN" sz="36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Yahei Mono" pitchFamily="49" charset="-122"/>
                <a:ea typeface="Yahei Mono" pitchFamily="49" charset="-122"/>
                <a:cs typeface="Hiragino Sans GB W3"/>
              </a:rPr>
              <a:t>zabbix</a:t>
            </a:r>
            <a:r>
              <a:rPr lang="zh-CN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Yahei Mono" pitchFamily="49" charset="-122"/>
                <a:ea typeface="Yahei Mono" pitchFamily="49" charset="-122"/>
                <a:cs typeface="Hiragino Sans GB W3"/>
              </a:rPr>
              <a:t>作为基础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Yahei Mono" pitchFamily="49" charset="-122"/>
              <a:ea typeface="Yahei Mono" pitchFamily="49" charset="-122"/>
              <a:cs typeface="Hiragino Sans GB W3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357158" y="3643314"/>
            <a:ext cx="4143404" cy="228601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部署结构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714876" y="1643050"/>
            <a:ext cx="1285884" cy="4286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+mj-lt"/>
              </a:rPr>
              <a:t>Zabbix</a:t>
            </a:r>
            <a:r>
              <a:rPr lang="en-US" altLang="zh-CN" sz="1400" dirty="0" smtClean="0">
                <a:latin typeface="+mj-lt"/>
              </a:rPr>
              <a:t>-server</a:t>
            </a:r>
            <a:endParaRPr lang="zh-CN" altLang="en-US" sz="1400" dirty="0">
              <a:latin typeface="+mj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500694" y="4143380"/>
            <a:ext cx="1357322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+mj-lt"/>
              </a:rPr>
              <a:t>mysql</a:t>
            </a:r>
            <a:r>
              <a:rPr lang="zh-CN" altLang="en-US" sz="1400" dirty="0" smtClean="0">
                <a:latin typeface="+mj-lt"/>
              </a:rPr>
              <a:t>中间层</a:t>
            </a:r>
            <a:endParaRPr lang="zh-CN" altLang="en-US" sz="1400" dirty="0">
              <a:latin typeface="+mj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72198" y="1643050"/>
            <a:ext cx="1285884" cy="4286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+mj-lt"/>
              </a:rPr>
              <a:t>Zabbix</a:t>
            </a:r>
            <a:r>
              <a:rPr lang="en-US" altLang="zh-CN" sz="1400" dirty="0" smtClean="0">
                <a:latin typeface="+mj-lt"/>
              </a:rPr>
              <a:t>-web</a:t>
            </a:r>
            <a:endParaRPr lang="zh-CN" altLang="en-US" sz="1400" dirty="0">
              <a:latin typeface="+mj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42910" y="1714488"/>
            <a:ext cx="1285884" cy="4286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lt"/>
              </a:rPr>
              <a:t>host-1</a:t>
            </a:r>
          </a:p>
          <a:p>
            <a:pPr algn="ctr"/>
            <a:r>
              <a:rPr lang="en-US" altLang="zh-CN" sz="1400" dirty="0" err="1" smtClean="0">
                <a:latin typeface="+mj-lt"/>
              </a:rPr>
              <a:t>Zabbix</a:t>
            </a:r>
            <a:r>
              <a:rPr lang="en-US" altLang="zh-CN" sz="1400" dirty="0" smtClean="0">
                <a:latin typeface="+mj-lt"/>
              </a:rPr>
              <a:t>-agent</a:t>
            </a:r>
            <a:endParaRPr lang="zh-CN" altLang="en-US" sz="1400" dirty="0">
              <a:latin typeface="+mj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2910" y="2428868"/>
            <a:ext cx="1285884" cy="4286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lt"/>
              </a:rPr>
              <a:t>host-2</a:t>
            </a:r>
          </a:p>
          <a:p>
            <a:pPr algn="ctr"/>
            <a:r>
              <a:rPr lang="en-US" altLang="zh-CN" sz="1400" dirty="0" err="1" smtClean="0">
                <a:latin typeface="+mj-lt"/>
              </a:rPr>
              <a:t>Zabbix</a:t>
            </a:r>
            <a:r>
              <a:rPr lang="en-US" altLang="zh-CN" sz="1400" dirty="0" smtClean="0">
                <a:latin typeface="+mj-lt"/>
              </a:rPr>
              <a:t>-agent</a:t>
            </a:r>
            <a:endParaRPr lang="zh-CN" altLang="en-US" sz="1400" dirty="0">
              <a:latin typeface="+mj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14348" y="4143380"/>
            <a:ext cx="1285884" cy="4286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lt"/>
              </a:rPr>
              <a:t>host-3</a:t>
            </a:r>
          </a:p>
          <a:p>
            <a:pPr algn="ctr"/>
            <a:r>
              <a:rPr lang="en-US" altLang="zh-CN" sz="1400" dirty="0" err="1" smtClean="0">
                <a:latin typeface="+mj-lt"/>
              </a:rPr>
              <a:t>Zabbix</a:t>
            </a:r>
            <a:r>
              <a:rPr lang="en-US" altLang="zh-CN" sz="1400" dirty="0" smtClean="0">
                <a:latin typeface="+mj-lt"/>
              </a:rPr>
              <a:t>-agent</a:t>
            </a:r>
            <a:endParaRPr lang="zh-CN" altLang="en-US" sz="1400" dirty="0"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14348" y="5000636"/>
            <a:ext cx="1285884" cy="4286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lt"/>
              </a:rPr>
              <a:t>host-4</a:t>
            </a:r>
          </a:p>
          <a:p>
            <a:pPr algn="ctr"/>
            <a:r>
              <a:rPr lang="en-US" altLang="zh-CN" sz="1400" dirty="0" err="1" smtClean="0">
                <a:latin typeface="+mj-lt"/>
              </a:rPr>
              <a:t>Zabbix</a:t>
            </a:r>
            <a:r>
              <a:rPr lang="en-US" altLang="zh-CN" sz="1400" dirty="0" smtClean="0">
                <a:latin typeface="+mj-lt"/>
              </a:rPr>
              <a:t>-agent</a:t>
            </a:r>
            <a:endParaRPr lang="zh-CN" altLang="en-US" sz="1400" dirty="0">
              <a:latin typeface="+mj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71802" y="3929066"/>
            <a:ext cx="1285884" cy="42862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+mj-lt"/>
              </a:rPr>
              <a:t>Zabbix</a:t>
            </a:r>
            <a:r>
              <a:rPr lang="en-US" altLang="zh-CN" sz="1400" dirty="0" smtClean="0">
                <a:latin typeface="+mj-lt"/>
              </a:rPr>
              <a:t>-proxy</a:t>
            </a:r>
            <a:endParaRPr lang="zh-CN" altLang="en-US" sz="1400" dirty="0">
              <a:latin typeface="+mj-lt"/>
            </a:endParaRPr>
          </a:p>
        </p:txBody>
      </p:sp>
      <p:cxnSp>
        <p:nvCxnSpPr>
          <p:cNvPr id="14" name="直接箭头连接符 13"/>
          <p:cNvCxnSpPr>
            <a:stCxn id="8" idx="3"/>
            <a:endCxn id="4" idx="1"/>
          </p:cNvCxnSpPr>
          <p:nvPr/>
        </p:nvCxnSpPr>
        <p:spPr>
          <a:xfrm flipV="1">
            <a:off x="1928794" y="1857364"/>
            <a:ext cx="278608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21977" y="1623839"/>
            <a:ext cx="204211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Yahei Mono" pitchFamily="49" charset="-122"/>
                <a:ea typeface="Yahei Mono" pitchFamily="49" charset="-122"/>
              </a:rPr>
              <a:t>Agent</a:t>
            </a:r>
            <a:r>
              <a:rPr lang="zh-CN" altLang="en-US" sz="1300" dirty="0" smtClean="0">
                <a:latin typeface="Yahei Mono" pitchFamily="49" charset="-122"/>
                <a:ea typeface="Yahei Mono" pitchFamily="49" charset="-122"/>
              </a:rPr>
              <a:t>主动上报数据</a:t>
            </a:r>
            <a:endParaRPr lang="zh-CN" altLang="en-US" sz="1300" dirty="0">
              <a:latin typeface="Yahei Mono" pitchFamily="49" charset="-122"/>
              <a:ea typeface="Yahei Mono" pitchFamily="49" charset="-122"/>
            </a:endParaRPr>
          </a:p>
        </p:txBody>
      </p:sp>
      <p:cxnSp>
        <p:nvCxnSpPr>
          <p:cNvPr id="25" name="直接箭头连接符 24"/>
          <p:cNvCxnSpPr>
            <a:stCxn id="4" idx="1"/>
            <a:endCxn id="9" idx="3"/>
          </p:cNvCxnSpPr>
          <p:nvPr/>
        </p:nvCxnSpPr>
        <p:spPr>
          <a:xfrm rot="10800000" flipV="1">
            <a:off x="1928794" y="1857364"/>
            <a:ext cx="278608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00298" y="2357430"/>
            <a:ext cx="19706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Yahei Mono" pitchFamily="49" charset="-122"/>
                <a:ea typeface="Yahei Mono" pitchFamily="49" charset="-122"/>
              </a:rPr>
              <a:t>Server</a:t>
            </a:r>
            <a:r>
              <a:rPr lang="zh-CN" altLang="en-US" sz="1300" dirty="0" smtClean="0">
                <a:latin typeface="Yahei Mono" pitchFamily="49" charset="-122"/>
                <a:ea typeface="Yahei Mono" pitchFamily="49" charset="-122"/>
              </a:rPr>
              <a:t>定期拉取数据</a:t>
            </a:r>
            <a:endParaRPr lang="zh-CN" altLang="en-US" sz="1300" dirty="0">
              <a:latin typeface="Yahei Mono" pitchFamily="49" charset="-122"/>
              <a:ea typeface="Yahei Mono" pitchFamily="49" charset="-122"/>
            </a:endParaRPr>
          </a:p>
        </p:txBody>
      </p:sp>
      <p:cxnSp>
        <p:nvCxnSpPr>
          <p:cNvPr id="28" name="直接箭头连接符 27"/>
          <p:cNvCxnSpPr>
            <a:stCxn id="4" idx="2"/>
            <a:endCxn id="6" idx="0"/>
          </p:cNvCxnSpPr>
          <p:nvPr/>
        </p:nvCxnSpPr>
        <p:spPr>
          <a:xfrm rot="16200000" flipH="1">
            <a:off x="4732735" y="2696760"/>
            <a:ext cx="2071702" cy="821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2"/>
            <a:endCxn id="6" idx="0"/>
          </p:cNvCxnSpPr>
          <p:nvPr/>
        </p:nvCxnSpPr>
        <p:spPr>
          <a:xfrm rot="5400000">
            <a:off x="5411397" y="2839637"/>
            <a:ext cx="2071702" cy="53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1"/>
            <a:endCxn id="10" idx="3"/>
          </p:cNvCxnSpPr>
          <p:nvPr/>
        </p:nvCxnSpPr>
        <p:spPr>
          <a:xfrm rot="10800000" flipV="1">
            <a:off x="2000232" y="4143380"/>
            <a:ext cx="107157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2" idx="1"/>
            <a:endCxn id="11" idx="3"/>
          </p:cNvCxnSpPr>
          <p:nvPr/>
        </p:nvCxnSpPr>
        <p:spPr>
          <a:xfrm rot="10800000" flipV="1">
            <a:off x="2000232" y="4143380"/>
            <a:ext cx="1071570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01253" y="4478545"/>
            <a:ext cx="19706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Yahei Mono" pitchFamily="49" charset="-122"/>
                <a:ea typeface="Yahei Mono" pitchFamily="49" charset="-122"/>
              </a:rPr>
              <a:t>proxy</a:t>
            </a:r>
            <a:r>
              <a:rPr lang="zh-CN" altLang="en-US" sz="1300" dirty="0" smtClean="0">
                <a:latin typeface="Yahei Mono" pitchFamily="49" charset="-122"/>
                <a:ea typeface="Yahei Mono" pitchFamily="49" charset="-122"/>
              </a:rPr>
              <a:t>定期拉取数据</a:t>
            </a:r>
            <a:endParaRPr lang="zh-CN" altLang="en-US" sz="1300" dirty="0">
              <a:latin typeface="Yahei Mono" pitchFamily="49" charset="-122"/>
              <a:ea typeface="Yahei Mono" pitchFamily="49" charset="-122"/>
            </a:endParaRPr>
          </a:p>
        </p:txBody>
      </p:sp>
      <p:cxnSp>
        <p:nvCxnSpPr>
          <p:cNvPr id="41" name="直接箭头连接符 40"/>
          <p:cNvCxnSpPr>
            <a:stCxn id="12" idx="3"/>
            <a:endCxn id="4" idx="2"/>
          </p:cNvCxnSpPr>
          <p:nvPr/>
        </p:nvCxnSpPr>
        <p:spPr>
          <a:xfrm flipV="1">
            <a:off x="4357686" y="2071678"/>
            <a:ext cx="1000132" cy="2071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17854381">
            <a:off x="3675089" y="2719298"/>
            <a:ext cx="2122660" cy="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Yahei Mono" pitchFamily="49" charset="-122"/>
                <a:ea typeface="Yahei Mono" pitchFamily="49" charset="-122"/>
              </a:rPr>
              <a:t>proxy</a:t>
            </a:r>
            <a:r>
              <a:rPr lang="zh-CN" altLang="en-US" sz="1300" dirty="0" smtClean="0">
                <a:latin typeface="Yahei Mono" pitchFamily="49" charset="-122"/>
                <a:ea typeface="Yahei Mono" pitchFamily="49" charset="-122"/>
              </a:rPr>
              <a:t>推数据给</a:t>
            </a:r>
            <a:r>
              <a:rPr lang="en-US" altLang="zh-CN" sz="1300" dirty="0" smtClean="0">
                <a:latin typeface="Yahei Mono" pitchFamily="49" charset="-122"/>
                <a:ea typeface="Yahei Mono" pitchFamily="49" charset="-122"/>
              </a:rPr>
              <a:t>server</a:t>
            </a:r>
            <a:endParaRPr lang="zh-CN" altLang="en-US" sz="1300" dirty="0">
              <a:latin typeface="Yahei Mono" pitchFamily="49" charset="-122"/>
              <a:ea typeface="Yahei Mono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72198" y="2285992"/>
            <a:ext cx="142876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00" dirty="0" smtClean="0">
                <a:latin typeface="Yahei Mono" pitchFamily="49" charset="-122"/>
                <a:ea typeface="Yahei Mono" pitchFamily="49" charset="-122"/>
              </a:rPr>
              <a:t>用户配置</a:t>
            </a:r>
            <a:endParaRPr lang="en-US" altLang="zh-CN" sz="1300" dirty="0" smtClean="0">
              <a:latin typeface="Yahei Mono" pitchFamily="49" charset="-122"/>
              <a:ea typeface="Yahei Mono" pitchFamily="49" charset="-122"/>
            </a:endParaRPr>
          </a:p>
          <a:p>
            <a:r>
              <a:rPr lang="zh-CN" altLang="en-US" sz="1300" dirty="0" smtClean="0">
                <a:latin typeface="Yahei Mono" pitchFamily="49" charset="-122"/>
                <a:ea typeface="Yahei Mono" pitchFamily="49" charset="-122"/>
              </a:rPr>
              <a:t>告警策略</a:t>
            </a:r>
            <a:endParaRPr lang="en-US" altLang="zh-CN" sz="1300" dirty="0" smtClean="0">
              <a:latin typeface="Yahei Mono" pitchFamily="49" charset="-122"/>
              <a:ea typeface="Yahei Mono" pitchFamily="49" charset="-122"/>
            </a:endParaRPr>
          </a:p>
          <a:p>
            <a:r>
              <a:rPr lang="zh-CN" altLang="en-US" sz="1300" dirty="0" smtClean="0">
                <a:latin typeface="Yahei Mono" pitchFamily="49" charset="-122"/>
                <a:ea typeface="Yahei Mono" pitchFamily="49" charset="-122"/>
              </a:rPr>
              <a:t>数据采集项等</a:t>
            </a:r>
            <a:endParaRPr lang="zh-CN" altLang="en-US" sz="1300" dirty="0">
              <a:latin typeface="Yahei Mono" pitchFamily="49" charset="-122"/>
              <a:ea typeface="Yahei Mono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72066" y="3000372"/>
            <a:ext cx="15716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 smtClean="0">
                <a:latin typeface="Yahei Mono" pitchFamily="49" charset="-122"/>
                <a:ea typeface="Yahei Mono" pitchFamily="49" charset="-122"/>
              </a:rPr>
              <a:t>1.</a:t>
            </a:r>
            <a:r>
              <a:rPr lang="zh-CN" altLang="en-US" sz="1300" dirty="0" smtClean="0">
                <a:latin typeface="Yahei Mono" pitchFamily="49" charset="-122"/>
                <a:ea typeface="Yahei Mono" pitchFamily="49" charset="-122"/>
              </a:rPr>
              <a:t>数据插入</a:t>
            </a:r>
            <a:endParaRPr lang="en-US" altLang="zh-CN" sz="1300" dirty="0" smtClean="0">
              <a:latin typeface="Yahei Mono" pitchFamily="49" charset="-122"/>
              <a:ea typeface="Yahei Mono" pitchFamily="49" charset="-122"/>
            </a:endParaRPr>
          </a:p>
          <a:p>
            <a:r>
              <a:rPr lang="en-US" altLang="zh-CN" sz="1300" dirty="0" smtClean="0">
                <a:latin typeface="Yahei Mono" pitchFamily="49" charset="-122"/>
                <a:ea typeface="Yahei Mono" pitchFamily="49" charset="-122"/>
              </a:rPr>
              <a:t>2.</a:t>
            </a:r>
            <a:r>
              <a:rPr lang="zh-CN" altLang="en-US" sz="1300" dirty="0" smtClean="0">
                <a:latin typeface="Yahei Mono" pitchFamily="49" charset="-122"/>
                <a:ea typeface="Yahei Mono" pitchFamily="49" charset="-122"/>
              </a:rPr>
              <a:t>判断是否告警</a:t>
            </a:r>
            <a:endParaRPr lang="zh-CN" altLang="en-US" sz="1300" dirty="0">
              <a:latin typeface="Yahei Mono" pitchFamily="49" charset="-122"/>
              <a:ea typeface="Yahei Mono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7158" y="3643314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机房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34" name="圆角矩形 33"/>
          <p:cNvSpPr/>
          <p:nvPr/>
        </p:nvSpPr>
        <p:spPr>
          <a:xfrm>
            <a:off x="4643438" y="5357826"/>
            <a:ext cx="1000132" cy="4286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lt"/>
              </a:rPr>
              <a:t>db</a:t>
            </a:r>
          </a:p>
          <a:p>
            <a:pPr algn="ctr"/>
            <a:r>
              <a:rPr lang="en-US" altLang="zh-CN" sz="1400" dirty="0" smtClean="0">
                <a:latin typeface="+mj-lt"/>
              </a:rPr>
              <a:t>partition 1</a:t>
            </a:r>
            <a:endParaRPr lang="zh-CN" altLang="en-US" sz="1400" dirty="0">
              <a:latin typeface="+mj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5715008" y="5357826"/>
            <a:ext cx="1000132" cy="4286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</a:p>
          <a:p>
            <a:pPr algn="ctr"/>
            <a:r>
              <a:rPr lang="en-US" altLang="zh-CN" sz="1400" dirty="0" smtClean="0"/>
              <a:t>partition 2</a:t>
            </a:r>
            <a:endParaRPr lang="zh-CN" altLang="en-US" sz="1400" dirty="0" smtClean="0"/>
          </a:p>
        </p:txBody>
      </p:sp>
      <p:sp>
        <p:nvSpPr>
          <p:cNvPr id="40" name="圆角矩形 39"/>
          <p:cNvSpPr/>
          <p:nvPr/>
        </p:nvSpPr>
        <p:spPr>
          <a:xfrm>
            <a:off x="6786578" y="5357826"/>
            <a:ext cx="1000132" cy="4286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db</a:t>
            </a:r>
          </a:p>
          <a:p>
            <a:pPr algn="ctr"/>
            <a:r>
              <a:rPr lang="en-US" altLang="zh-CN" sz="1400" dirty="0" smtClean="0"/>
              <a:t>partition 3</a:t>
            </a:r>
            <a:endParaRPr lang="zh-CN" altLang="en-US" sz="1400" dirty="0" smtClean="0"/>
          </a:p>
        </p:txBody>
      </p:sp>
      <p:cxnSp>
        <p:nvCxnSpPr>
          <p:cNvPr id="49" name="直接箭头连接符 48"/>
          <p:cNvCxnSpPr>
            <a:stCxn id="6" idx="2"/>
            <a:endCxn id="34" idx="0"/>
          </p:cNvCxnSpPr>
          <p:nvPr/>
        </p:nvCxnSpPr>
        <p:spPr>
          <a:xfrm rot="5400000">
            <a:off x="5268521" y="4446992"/>
            <a:ext cx="785818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6" idx="2"/>
            <a:endCxn id="38" idx="0"/>
          </p:cNvCxnSpPr>
          <p:nvPr/>
        </p:nvCxnSpPr>
        <p:spPr>
          <a:xfrm rot="16200000" flipH="1">
            <a:off x="5804305" y="4947057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6" idx="2"/>
            <a:endCxn id="40" idx="0"/>
          </p:cNvCxnSpPr>
          <p:nvPr/>
        </p:nvCxnSpPr>
        <p:spPr>
          <a:xfrm rot="16200000" flipH="1">
            <a:off x="6340090" y="4411272"/>
            <a:ext cx="785818" cy="11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7643834" y="2643182"/>
            <a:ext cx="1285884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+mj-lt"/>
              </a:rPr>
              <a:t>Zabbix-api</a:t>
            </a:r>
            <a:endParaRPr lang="zh-CN" altLang="en-US" sz="1400" dirty="0">
              <a:latin typeface="+mj-lt"/>
            </a:endParaRPr>
          </a:p>
        </p:txBody>
      </p:sp>
      <p:cxnSp>
        <p:nvCxnSpPr>
          <p:cNvPr id="59" name="直接箭头连接符 58"/>
          <p:cNvCxnSpPr>
            <a:stCxn id="64" idx="1"/>
            <a:endCxn id="6" idx="3"/>
          </p:cNvCxnSpPr>
          <p:nvPr/>
        </p:nvCxnSpPr>
        <p:spPr>
          <a:xfrm rot="10800000" flipV="1">
            <a:off x="6858016" y="3857628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643834" y="3643314"/>
            <a:ext cx="1285884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+mj-lt"/>
              </a:rPr>
              <a:t>redis</a:t>
            </a:r>
            <a:endParaRPr lang="zh-CN" altLang="en-US" sz="1400" dirty="0">
              <a:latin typeface="+mj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643834" y="1643050"/>
            <a:ext cx="1285884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+mj-lt"/>
              </a:rPr>
              <a:t>dashboard</a:t>
            </a:r>
            <a:endParaRPr lang="zh-CN" altLang="en-US" sz="1400" dirty="0">
              <a:latin typeface="+mj-lt"/>
            </a:endParaRPr>
          </a:p>
        </p:txBody>
      </p:sp>
      <p:cxnSp>
        <p:nvCxnSpPr>
          <p:cNvPr id="68" name="直接箭头连接符 67"/>
          <p:cNvCxnSpPr>
            <a:stCxn id="58" idx="2"/>
            <a:endCxn id="64" idx="0"/>
          </p:cNvCxnSpPr>
          <p:nvPr/>
        </p:nvCxnSpPr>
        <p:spPr>
          <a:xfrm rot="5400000">
            <a:off x="8001024" y="335756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5" idx="2"/>
            <a:endCxn id="58" idx="0"/>
          </p:cNvCxnSpPr>
          <p:nvPr/>
        </p:nvCxnSpPr>
        <p:spPr>
          <a:xfrm rot="5400000">
            <a:off x="8001024" y="235743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监控数据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80" y="1214422"/>
            <a:ext cx="742952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常规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监控</a:t>
            </a:r>
            <a:endParaRPr lang="en-US" altLang="zh-C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10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万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 counter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-server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主动获取数据 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[proxy]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perf</a:t>
            </a: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-counter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50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万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+ counter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trapper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模式，批量主动推数据到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-server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43174" y="272457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Monaco" pitchFamily="34" charset="0"/>
                <a:ea typeface="Yahei Mono" pitchFamily="49" charset="-122"/>
              </a:rPr>
              <a:t>Dashboard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5" name="矩形 28"/>
          <p:cNvSpPr/>
          <p:nvPr/>
        </p:nvSpPr>
        <p:spPr>
          <a:xfrm>
            <a:off x="35496" y="1445295"/>
            <a:ext cx="742952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每个产品线都会定制自己的</a:t>
            </a: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dashboard</a:t>
            </a:r>
          </a:p>
        </p:txBody>
      </p:sp>
      <p:pic>
        <p:nvPicPr>
          <p:cNvPr id="3" name="Picture 2" descr="dashboard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" y="2829814"/>
            <a:ext cx="8820324" cy="2255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43174" y="272457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Monaco" pitchFamily="34" charset="0"/>
                <a:ea typeface="Yahei Mono" pitchFamily="49" charset="-122"/>
              </a:rPr>
              <a:t>Dashboard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4694" y="1196752"/>
            <a:ext cx="441659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也可以选择查看更详细的指标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</p:txBody>
      </p:sp>
      <p:pic>
        <p:nvPicPr>
          <p:cNvPr id="5" name="Picture 4" descr="dashboar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300" y="1937640"/>
            <a:ext cx="8649648" cy="4443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43174" y="272457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Monaco" pitchFamily="34" charset="0"/>
                <a:ea typeface="Yahei Mono" pitchFamily="49" charset="-122"/>
              </a:rPr>
              <a:t>Dashboard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80" y="1214422"/>
            <a:ext cx="7429520" cy="496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绘图</a:t>
            </a:r>
            <a:endParaRPr lang="en-US" altLang="zh-C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基于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的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api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，方便的开发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dashboard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同比，环比，求和，最大值，最小值，平均值采样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screen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多个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graph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展示在一个页面，构成一个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screen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每个产品线自行订制多个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screen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，构成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dashboard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提高绘图性能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后端只生成数据，前端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js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负责渲染 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[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highcharts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]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[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缓存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]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分析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binlog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，将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的数据实时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cache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到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redis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[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缓存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]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数据插入前，先插入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redis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绘图时直接查询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redis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43174" y="272457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经验分享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80" y="1214422"/>
            <a:ext cx="7429520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问题</a:t>
            </a:r>
            <a:endParaRPr lang="en-US" altLang="zh-C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的水平扩展较差，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 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node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模式可用性较差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每个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counter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上报数据都会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update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一次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items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表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database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的读写基本会把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io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跑满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解决方案</a:t>
            </a:r>
            <a:endParaRPr lang="en-US" altLang="zh-C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去除外键约束 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– 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较多的依赖于数据库的外键约束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取消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zabbix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的</a:t>
            </a: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Sql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合并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mysql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中间层 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- 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  <a:hlinkClick r:id="rId3"/>
              </a:rPr>
              <a:t>amoeba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拆表 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– history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，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trends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等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43174" y="272457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告警合并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83612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27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43174" y="272457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告警分级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80" y="1214422"/>
            <a:ext cx="742952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告警分级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告警太多，重要的告警容易淹没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不同级别的告警，给予不同的关注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我们做了一点尝试</a:t>
            </a:r>
            <a:endParaRPr lang="en-US" altLang="zh-CN" sz="20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梳理线上所有告警的级别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告警分为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P0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到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P5</a:t>
            </a: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六个级别</a:t>
            </a: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告警信息第一个字段为级别，如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[P0]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手机</a:t>
            </a:r>
            <a:r>
              <a:rPr lang="en-US" altLang="zh-CN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app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拦截告警网关发出来的信息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不同级别的告警，不同的提示方式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分级别查看告警列表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6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分机器查看告警状态列表</a:t>
            </a:r>
            <a:endParaRPr lang="en-US" altLang="zh-CN" sz="16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Monaco" pitchFamily="34" charset="0"/>
                <a:ea typeface="Yahei Mono" pitchFamily="49" charset="-122"/>
              </a:rPr>
              <a:t>引言</a:t>
            </a:r>
          </a:p>
        </p:txBody>
      </p:sp>
      <p:sp>
        <p:nvSpPr>
          <p:cNvPr id="3" name="矩形 2"/>
          <p:cNvSpPr/>
          <p:nvPr/>
        </p:nvSpPr>
        <p:spPr>
          <a:xfrm>
            <a:off x="500034" y="1643050"/>
            <a:ext cx="81439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Yahei Mono" pitchFamily="49" charset="-122"/>
                <a:cs typeface="Calibri"/>
              </a:rPr>
              <a:t>从小到大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Yahei Mono" pitchFamily="49" charset="-122"/>
                <a:cs typeface="Calibri"/>
              </a:rPr>
              <a:t>……</a:t>
            </a: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Yahei Mono" pitchFamily="49" charset="-122"/>
                <a:cs typeface="Calibri"/>
              </a:rPr>
              <a:t>从野生到标准</a:t>
            </a:r>
            <a:r>
              <a:rPr lang="en-US" altLang="zh-CN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Yahei Mono" pitchFamily="49" charset="-122"/>
                <a:cs typeface="Calibri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xmlns="" val="41529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43174" y="272457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告警分级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pic>
        <p:nvPicPr>
          <p:cNvPr id="2" name="Picture 1" descr="app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2364" y="1336977"/>
            <a:ext cx="2909476" cy="5332383"/>
          </a:xfrm>
          <a:prstGeom prst="rect">
            <a:avLst/>
          </a:prstGeom>
        </p:spPr>
      </p:pic>
      <p:pic>
        <p:nvPicPr>
          <p:cNvPr id="3" name="Picture 2" descr="app-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8908" y="1522132"/>
            <a:ext cx="2515220" cy="4787188"/>
          </a:xfrm>
          <a:prstGeom prst="rect">
            <a:avLst/>
          </a:prstGeom>
        </p:spPr>
      </p:pic>
      <p:pic>
        <p:nvPicPr>
          <p:cNvPr id="4" name="Picture 3" descr="app-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8" y="1484785"/>
            <a:ext cx="2592288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43174" y="272457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Monaco" pitchFamily="34" charset="0"/>
                <a:ea typeface="Yahei Mono" pitchFamily="49" charset="-122"/>
              </a:rPr>
              <a:t>QA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4380" y="1214422"/>
            <a:ext cx="74295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</a:rPr>
              <a:t>谢谢大家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  <a:sym typeface="Wingdings" pitchFamily="2" charset="2"/>
              </a:rPr>
              <a:t></a:t>
            </a:r>
            <a:endParaRPr lang="en-US" altLang="zh-C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pitchFamily="34" charset="0"/>
                <a:ea typeface="Yahei Mono" pitchFamily="49" charset="-122"/>
                <a:sym typeface="Wingdings" pitchFamily="2" charset="2"/>
              </a:rPr>
              <a:t>我们的联系方式</a:t>
            </a:r>
            <a:endParaRPr lang="en-US" altLang="zh-CN" sz="2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>
                <a:solidFill>
                  <a:schemeClr val="tx2">
                    <a:lumMod val="40000"/>
                    <a:lumOff val="60000"/>
                  </a:schemeClr>
                </a:solidFill>
                <a:ea typeface="Yahei Mono" pitchFamily="49" charset="-122"/>
              </a:rPr>
              <a:t>Blog:  http://</a:t>
            </a:r>
            <a:r>
              <a:rPr lang="en-US" altLang="zh-CN" sz="1600" dirty="0" err="1">
                <a:solidFill>
                  <a:schemeClr val="tx2">
                    <a:lumMod val="40000"/>
                    <a:lumOff val="60000"/>
                  </a:schemeClr>
                </a:solidFill>
                <a:ea typeface="Yahei Mono" pitchFamily="49" charset="-122"/>
              </a:rPr>
              <a:t>noops.me</a:t>
            </a:r>
            <a:r>
              <a:rPr lang="en-US" altLang="zh-CN" sz="1600" dirty="0">
                <a:solidFill>
                  <a:schemeClr val="tx2">
                    <a:lumMod val="40000"/>
                    <a:lumOff val="60000"/>
                  </a:schemeClr>
                </a:solidFill>
                <a:ea typeface="Yahei Mono" pitchFamily="49" charset="-122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600" dirty="0" err="1">
                <a:solidFill>
                  <a:schemeClr val="tx2">
                    <a:lumMod val="40000"/>
                    <a:lumOff val="60000"/>
                  </a:schemeClr>
                </a:solidFill>
                <a:ea typeface="Yahei Mono" pitchFamily="49" charset="-122"/>
              </a:rPr>
              <a:t>Github</a:t>
            </a:r>
            <a:r>
              <a:rPr lang="en-US" altLang="zh-CN" sz="1600" dirty="0">
                <a:solidFill>
                  <a:schemeClr val="tx2">
                    <a:lumMod val="40000"/>
                    <a:lumOff val="60000"/>
                  </a:schemeClr>
                </a:solidFill>
                <a:ea typeface="Yahei Mono" pitchFamily="49" charset="-122"/>
              </a:rPr>
              <a:t>: @</a:t>
            </a:r>
            <a:r>
              <a:rPr lang="en-US" altLang="zh-CN" sz="1600" dirty="0" err="1" smtClean="0">
                <a:solidFill>
                  <a:schemeClr val="tx2">
                    <a:lumMod val="40000"/>
                    <a:lumOff val="60000"/>
                  </a:schemeClr>
                </a:solidFill>
                <a:ea typeface="Yahei Mono" pitchFamily="49" charset="-122"/>
              </a:rPr>
              <a:t>xiaomi-sa</a:t>
            </a:r>
            <a:endParaRPr lang="en-US" altLang="zh-CN" sz="2400" dirty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1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1400" dirty="0" smtClean="0">
              <a:solidFill>
                <a:schemeClr val="tx2">
                  <a:lumMod val="40000"/>
                  <a:lumOff val="60000"/>
                </a:schemeClr>
              </a:solidFill>
              <a:latin typeface="Monaco" pitchFamily="34" charset="0"/>
              <a:ea typeface="Yahei Mono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摘要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5796136" y="2564904"/>
            <a:ext cx="2088232" cy="720080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600" dirty="0" smtClean="0">
                <a:latin typeface="Hiragino Sans GB W3"/>
                <a:ea typeface="Hiragino Sans GB W3"/>
                <a:cs typeface="Hiragino Sans GB W3"/>
              </a:rPr>
              <a:t>运维平台</a:t>
            </a:r>
            <a:endParaRPr 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1055008" y="2060848"/>
            <a:ext cx="2088232" cy="648072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服务管理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Alternate Process 6"/>
          <p:cNvSpPr/>
          <p:nvPr/>
        </p:nvSpPr>
        <p:spPr>
          <a:xfrm>
            <a:off x="1055008" y="3284984"/>
            <a:ext cx="2088232" cy="648072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dirty="0" smtClean="0">
                <a:solidFill>
                  <a:srgbClr val="558ED5"/>
                </a:solidFill>
                <a:latin typeface="Hiragino Sans GB W3"/>
                <a:ea typeface="Hiragino Sans GB W3"/>
                <a:cs typeface="Hiragino Sans GB W3"/>
              </a:rPr>
              <a:t>监控系统</a:t>
            </a:r>
            <a:endParaRPr lang="en-US" sz="3200" dirty="0">
              <a:solidFill>
                <a:srgbClr val="558ED5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923928" y="2492896"/>
            <a:ext cx="936104" cy="82296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服务管理 </a:t>
            </a:r>
            <a:r>
              <a:rPr lang="en-US" altLang="zh-CN" sz="3200" dirty="0" smtClean="0">
                <a:latin typeface="Monaco" pitchFamily="34" charset="0"/>
                <a:ea typeface="Yahei Mono" pitchFamily="49" charset="-122"/>
              </a:rPr>
              <a:t>-</a:t>
            </a:r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 服务树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4" name="Alternate Process 3"/>
          <p:cNvSpPr/>
          <p:nvPr/>
        </p:nvSpPr>
        <p:spPr>
          <a:xfrm>
            <a:off x="1115616" y="2060848"/>
            <a:ext cx="2088232" cy="648072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筛选机器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Alternate Process 4"/>
          <p:cNvSpPr/>
          <p:nvPr/>
        </p:nvSpPr>
        <p:spPr>
          <a:xfrm>
            <a:off x="1115616" y="3284984"/>
            <a:ext cx="2088232" cy="648072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200" dirty="0" smtClean="0">
                <a:solidFill>
                  <a:srgbClr val="558ED5"/>
                </a:solidFill>
                <a:latin typeface="Hiragino Sans GB W3"/>
                <a:ea typeface="Hiragino Sans GB W3"/>
                <a:cs typeface="Hiragino Sans GB W3"/>
              </a:rPr>
              <a:t>授权管理</a:t>
            </a:r>
            <a:endParaRPr lang="en-US" sz="3200" dirty="0">
              <a:solidFill>
                <a:srgbClr val="558ED5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6" name="Alternate Process 5"/>
          <p:cNvSpPr/>
          <p:nvPr/>
        </p:nvSpPr>
        <p:spPr>
          <a:xfrm>
            <a:off x="5796136" y="2564904"/>
            <a:ext cx="2088232" cy="720080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600" dirty="0" smtClean="0">
                <a:latin typeface="Hiragino Sans GB W3"/>
                <a:ea typeface="Hiragino Sans GB W3"/>
                <a:cs typeface="Hiragino Sans GB W3"/>
              </a:rPr>
              <a:t>核心功能</a:t>
            </a:r>
            <a:endParaRPr lang="en-US" sz="3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23928" y="2492896"/>
            <a:ext cx="936104" cy="82296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547664" y="1268760"/>
            <a:ext cx="1368152" cy="52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服务管理 </a:t>
            </a:r>
            <a:r>
              <a:rPr lang="en-US" altLang="zh-CN" sz="3200" dirty="0" smtClean="0">
                <a:latin typeface="Monaco" pitchFamily="34" charset="0"/>
                <a:ea typeface="Yahei Mono" pitchFamily="49" charset="-122"/>
              </a:rPr>
              <a:t>-</a:t>
            </a:r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 服务树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124744"/>
            <a:ext cx="2160240" cy="5581782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691680" y="1412776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公司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91680" y="2060848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部门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91680" y="2708920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产品线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691680" y="3356992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服务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691680" y="4005064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模块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91680" y="4653136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分组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691680" y="5301208"/>
            <a:ext cx="864096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机房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691680" y="5877272"/>
            <a:ext cx="864096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状态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71800" y="1556792"/>
            <a:ext cx="0" cy="46805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3491880" y="3356992"/>
            <a:ext cx="936104" cy="82296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7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547664" y="1268760"/>
            <a:ext cx="1368152" cy="52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服务管理 </a:t>
            </a:r>
            <a:r>
              <a:rPr lang="en-US" altLang="zh-CN" sz="3200" dirty="0" smtClean="0">
                <a:latin typeface="Monaco" pitchFamily="34" charset="0"/>
                <a:ea typeface="Yahei Mono" pitchFamily="49" charset="-122"/>
              </a:rPr>
              <a:t>-</a:t>
            </a:r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 服务树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850" y="1124744"/>
            <a:ext cx="2091390" cy="5544616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691680" y="3645024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部门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91680" y="4293096"/>
            <a:ext cx="864096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产品线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691680" y="2996952"/>
            <a:ext cx="864096" cy="4320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Hiragino Sans GB W3"/>
                <a:ea typeface="Hiragino Sans GB W3"/>
                <a:cs typeface="Hiragino Sans GB W3"/>
              </a:rPr>
              <a:t>机房</a:t>
            </a:r>
            <a:endParaRPr 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71800" y="1556792"/>
            <a:ext cx="0" cy="468052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3491880" y="3356992"/>
            <a:ext cx="936104" cy="822960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79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服务管理 </a:t>
            </a:r>
            <a:r>
              <a:rPr lang="en-US" altLang="zh-CN" sz="3200" dirty="0">
                <a:latin typeface="Monaco" pitchFamily="34" charset="0"/>
                <a:ea typeface="Yahei Mono" pitchFamily="49" charset="-122"/>
              </a:rPr>
              <a:t>-</a:t>
            </a:r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 服务树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412776"/>
            <a:ext cx="8143932" cy="702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558ED5"/>
                </a:solidFill>
                <a:latin typeface="Hiragino Sans GB W3"/>
                <a:ea typeface="Hiragino Sans GB W3"/>
                <a:cs typeface="Hiragino Sans GB W3"/>
              </a:rPr>
              <a:t>筛选</a:t>
            </a:r>
            <a:endParaRPr lang="en-US" altLang="zh-CN" sz="2800" dirty="0" smtClean="0">
              <a:solidFill>
                <a:srgbClr val="558ED5"/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8" name="Alternate Process 7"/>
          <p:cNvSpPr/>
          <p:nvPr/>
        </p:nvSpPr>
        <p:spPr>
          <a:xfrm>
            <a:off x="611560" y="2420888"/>
            <a:ext cx="2592288" cy="504056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筛选上地机房</a:t>
            </a:r>
            <a:r>
              <a:rPr lang="en-US" altLang="zh-CN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offline</a:t>
            </a:r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机器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5004048" y="2420888"/>
            <a:ext cx="3456384" cy="504056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/>
                <a:ea typeface="Hiragino Sans GB W3"/>
                <a:cs typeface="Calibri"/>
              </a:rPr>
              <a:t># select -s </a:t>
            </a:r>
            <a:r>
              <a:rPr lang="en-US" dirty="0" err="1">
                <a:latin typeface="Calibri"/>
                <a:ea typeface="Hiragino Sans GB W3"/>
                <a:cs typeface="Calibri"/>
              </a:rPr>
              <a:t>idc.sd_status.offline</a:t>
            </a:r>
            <a:endParaRPr lang="en-US" dirty="0">
              <a:latin typeface="Calibri"/>
              <a:ea typeface="Hiragino Sans GB W3"/>
              <a:cs typeface="Calibri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707904" y="2285992"/>
            <a:ext cx="936104" cy="64807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Alternate Process 11"/>
          <p:cNvSpPr/>
          <p:nvPr/>
        </p:nvSpPr>
        <p:spPr>
          <a:xfrm>
            <a:off x="611560" y="3212976"/>
            <a:ext cx="2592288" cy="504056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筛选米聊产品线第一个分组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3" name="Alternate Process 12"/>
          <p:cNvSpPr/>
          <p:nvPr/>
        </p:nvSpPr>
        <p:spPr>
          <a:xfrm>
            <a:off x="5004048" y="3212976"/>
            <a:ext cx="3456384" cy="504056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/>
                <a:ea typeface="Hiragino Sans GB W3"/>
                <a:cs typeface="Calibri"/>
              </a:rPr>
              <a:t># select </a:t>
            </a:r>
            <a:r>
              <a:rPr lang="en-US" dirty="0" smtClean="0">
                <a:latin typeface="Calibri"/>
                <a:ea typeface="Hiragino Sans GB W3"/>
                <a:cs typeface="Calibri"/>
              </a:rPr>
              <a:t>-</a:t>
            </a:r>
            <a:r>
              <a:rPr lang="en-US" altLang="zh-CN" dirty="0" smtClean="0">
                <a:latin typeface="Calibri"/>
                <a:ea typeface="Hiragino Sans GB W3"/>
                <a:cs typeface="Calibri"/>
              </a:rPr>
              <a:t>s</a:t>
            </a:r>
            <a:r>
              <a:rPr lang="zh-CN" altLang="en-US" dirty="0" smtClean="0">
                <a:latin typeface="Calibri"/>
                <a:ea typeface="Hiragino Sans GB W3"/>
                <a:cs typeface="Calibri"/>
              </a:rPr>
              <a:t> </a:t>
            </a:r>
            <a:r>
              <a:rPr lang="en-US" altLang="zh-CN" dirty="0" err="1" smtClean="0">
                <a:latin typeface="Calibri"/>
                <a:ea typeface="Hiragino Sans GB W3"/>
                <a:cs typeface="Calibri"/>
              </a:rPr>
              <a:t>pdl.miliao</a:t>
            </a:r>
            <a:r>
              <a:rPr lang="zh-CN" altLang="en-US" dirty="0" smtClean="0">
                <a:latin typeface="Calibri"/>
                <a:ea typeface="Hiragino Sans GB W3"/>
                <a:cs typeface="Calibri"/>
              </a:rPr>
              <a:t>_</a:t>
            </a:r>
            <a:r>
              <a:rPr lang="en-US" altLang="zh-CN" dirty="0" smtClean="0">
                <a:latin typeface="Calibri"/>
                <a:ea typeface="Hiragino Sans GB W3"/>
                <a:cs typeface="Calibri"/>
              </a:rPr>
              <a:t>grp.1</a:t>
            </a:r>
            <a:endParaRPr lang="en-US" dirty="0">
              <a:latin typeface="Calibri"/>
              <a:ea typeface="Hiragino Sans GB W3"/>
              <a:cs typeface="Calibri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707904" y="3078080"/>
            <a:ext cx="936104" cy="64807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8629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3174" y="272457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服务管理 </a:t>
            </a:r>
            <a:r>
              <a:rPr lang="en-US" altLang="zh-CN" sz="3200" dirty="0">
                <a:latin typeface="Monaco" pitchFamily="34" charset="0"/>
                <a:ea typeface="Yahei Mono" pitchFamily="49" charset="-122"/>
              </a:rPr>
              <a:t>-</a:t>
            </a:r>
            <a:r>
              <a:rPr lang="zh-CN" altLang="en-US" sz="3200" dirty="0" smtClean="0">
                <a:latin typeface="Monaco" pitchFamily="34" charset="0"/>
                <a:ea typeface="Yahei Mono" pitchFamily="49" charset="-122"/>
              </a:rPr>
              <a:t> 服务树</a:t>
            </a:r>
            <a:endParaRPr lang="zh-CN" altLang="en-US" sz="3200" dirty="0">
              <a:latin typeface="Monaco" pitchFamily="34" charset="0"/>
              <a:ea typeface="Yahei Mono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412776"/>
            <a:ext cx="8143932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dirty="0" smtClean="0">
                <a:solidFill>
                  <a:srgbClr val="558ED5"/>
                </a:solidFill>
                <a:latin typeface="Hiragino Sans GB W3"/>
                <a:ea typeface="Hiragino Sans GB W3"/>
                <a:cs typeface="Hiragino Sans GB W3"/>
              </a:rPr>
              <a:t>反筛选</a:t>
            </a:r>
            <a:endParaRPr lang="en-US" altLang="zh-CN" sz="2800" dirty="0" smtClean="0">
              <a:solidFill>
                <a:srgbClr val="558ED5"/>
              </a:solidFill>
              <a:latin typeface="Hiragino Sans GB W3"/>
              <a:ea typeface="Hiragino Sans GB W3"/>
              <a:cs typeface="Hiragino Sans GB W3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q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想知道某个机器上有哪些模块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(</a:t>
            </a: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标签</a:t>
            </a:r>
            <a:r>
              <a:rPr lang="en-US" altLang="zh-CN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charset="2"/>
              <a:buChar char="q"/>
            </a:pPr>
            <a:r>
              <a:rPr lang="zh-CN" alt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Hiragino Sans GB W3"/>
                <a:ea typeface="Hiragino Sans GB W3"/>
                <a:cs typeface="Hiragino Sans GB W3"/>
              </a:rPr>
              <a:t>自省</a:t>
            </a:r>
            <a:endParaRPr lang="en-US" altLang="zh-CN" sz="1600" dirty="0">
              <a:solidFill>
                <a:schemeClr val="tx2">
                  <a:lumMod val="60000"/>
                  <a:lumOff val="40000"/>
                </a:schemeClr>
              </a:solidFill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Alternate Process 9"/>
          <p:cNvSpPr/>
          <p:nvPr/>
        </p:nvSpPr>
        <p:spPr>
          <a:xfrm>
            <a:off x="683568" y="3284984"/>
            <a:ext cx="1152128" cy="504056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Calibri"/>
                <a:ea typeface="Hiragino Sans GB W3"/>
                <a:cs typeface="Calibri"/>
              </a:rPr>
              <a:t># </a:t>
            </a:r>
            <a:r>
              <a:rPr lang="en-US" altLang="zh-CN" dirty="0" err="1" smtClean="0">
                <a:latin typeface="Calibri"/>
                <a:ea typeface="Hiragino Sans GB W3"/>
                <a:cs typeface="Calibri"/>
              </a:rPr>
              <a:t>rselect</a:t>
            </a:r>
            <a:endParaRPr lang="en-US" dirty="0">
              <a:latin typeface="Calibri"/>
              <a:ea typeface="Hiragino Sans GB W3"/>
              <a:cs typeface="Calibri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88356" y="4653136"/>
            <a:ext cx="1075332" cy="64807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924" y="3933056"/>
            <a:ext cx="6125468" cy="22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572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1829</Words>
  <Application>Microsoft Macintosh PowerPoint</Application>
  <PresentationFormat>全屏显示(4:3)</PresentationFormat>
  <Paragraphs>381</Paragraphs>
  <Slides>31</Slides>
  <Notes>30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凝岚</dc:creator>
  <cp:lastModifiedBy>Sky123.Org</cp:lastModifiedBy>
  <cp:revision>204</cp:revision>
  <dcterms:created xsi:type="dcterms:W3CDTF">2013-06-14T07:26:38Z</dcterms:created>
  <dcterms:modified xsi:type="dcterms:W3CDTF">2013-07-11T05:49:05Z</dcterms:modified>
</cp:coreProperties>
</file>