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40"/>
  </p:notesMasterIdLst>
  <p:sldIdLst>
    <p:sldId id="312" r:id="rId3"/>
    <p:sldId id="321" r:id="rId4"/>
    <p:sldId id="316" r:id="rId5"/>
    <p:sldId id="407" r:id="rId6"/>
    <p:sldId id="437" r:id="rId7"/>
    <p:sldId id="408" r:id="rId8"/>
    <p:sldId id="327" r:id="rId9"/>
    <p:sldId id="333" r:id="rId10"/>
    <p:sldId id="334" r:id="rId11"/>
    <p:sldId id="330" r:id="rId12"/>
    <p:sldId id="438" r:id="rId13"/>
    <p:sldId id="417" r:id="rId14"/>
    <p:sldId id="323" r:id="rId15"/>
    <p:sldId id="335" r:id="rId16"/>
    <p:sldId id="319" r:id="rId17"/>
    <p:sldId id="324" r:id="rId18"/>
    <p:sldId id="351" r:id="rId19"/>
    <p:sldId id="364" r:id="rId20"/>
    <p:sldId id="363" r:id="rId21"/>
    <p:sldId id="349" r:id="rId22"/>
    <p:sldId id="418" r:id="rId23"/>
    <p:sldId id="325" r:id="rId24"/>
    <p:sldId id="420" r:id="rId25"/>
    <p:sldId id="421" r:id="rId26"/>
    <p:sldId id="439" r:id="rId27"/>
    <p:sldId id="422" r:id="rId28"/>
    <p:sldId id="423" r:id="rId29"/>
    <p:sldId id="425" r:id="rId30"/>
    <p:sldId id="440" r:id="rId31"/>
    <p:sldId id="441" r:id="rId32"/>
    <p:sldId id="433" r:id="rId33"/>
    <p:sldId id="434" r:id="rId34"/>
    <p:sldId id="447" r:id="rId35"/>
    <p:sldId id="445" r:id="rId36"/>
    <p:sldId id="446" r:id="rId37"/>
    <p:sldId id="435" r:id="rId38"/>
    <p:sldId id="436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ED007C-2F65-4D09-BE0B-ECA5BD6B2AB7}">
          <p14:sldIdLst>
            <p14:sldId id="312"/>
            <p14:sldId id="321"/>
            <p14:sldId id="316"/>
            <p14:sldId id="407"/>
            <p14:sldId id="437"/>
            <p14:sldId id="408"/>
            <p14:sldId id="327"/>
            <p14:sldId id="333"/>
            <p14:sldId id="334"/>
            <p14:sldId id="330"/>
            <p14:sldId id="438"/>
            <p14:sldId id="417"/>
            <p14:sldId id="323"/>
            <p14:sldId id="335"/>
            <p14:sldId id="319"/>
            <p14:sldId id="324"/>
            <p14:sldId id="351"/>
            <p14:sldId id="364"/>
            <p14:sldId id="363"/>
            <p14:sldId id="349"/>
            <p14:sldId id="418"/>
            <p14:sldId id="325"/>
            <p14:sldId id="420"/>
            <p14:sldId id="421"/>
            <p14:sldId id="439"/>
            <p14:sldId id="422"/>
            <p14:sldId id="423"/>
            <p14:sldId id="425"/>
            <p14:sldId id="440"/>
            <p14:sldId id="441"/>
            <p14:sldId id="433"/>
            <p14:sldId id="434"/>
            <p14:sldId id="447"/>
            <p14:sldId id="445"/>
            <p14:sldId id="446"/>
            <p14:sldId id="435"/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99" autoAdjust="0"/>
  </p:normalViewPr>
  <p:slideViewPr>
    <p:cSldViewPr>
      <p:cViewPr varScale="1">
        <p:scale>
          <a:sx n="56" d="100"/>
          <a:sy n="56" d="100"/>
        </p:scale>
        <p:origin x="177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65520-A819-4972-955D-498A9EB456A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363849E-C3BF-4072-8DB6-F1E5ABA09796}">
      <dgm:prSet phldrT="[文本]"/>
      <dgm:spPr/>
      <dgm:t>
        <a:bodyPr/>
        <a:lstStyle/>
        <a:p>
          <a:r>
            <a:rPr lang="zh-CN" altLang="en-US" dirty="0" smtClean="0">
              <a:latin typeface="+mj-ea"/>
              <a:ea typeface="+mj-ea"/>
            </a:rPr>
            <a:t>广告位</a:t>
          </a:r>
          <a:endParaRPr lang="zh-CN" altLang="en-US" dirty="0">
            <a:latin typeface="+mj-ea"/>
            <a:ea typeface="+mj-ea"/>
          </a:endParaRPr>
        </a:p>
      </dgm:t>
    </dgm:pt>
    <dgm:pt modelId="{0333094A-9E69-4EE7-A533-58FCBB1C3736}" type="parTrans" cxnId="{8D5BE46E-EA0D-46B1-9168-B69211BD07F0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9BC8A6C1-633A-4C81-B97F-210A607913CF}" type="sibTrans" cxnId="{8D5BE46E-EA0D-46B1-9168-B69211BD07F0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7FD9CB01-E76F-432E-8C5B-0F15A8764F15}">
      <dgm:prSet phldrT="[文本]"/>
      <dgm:spPr/>
      <dgm:t>
        <a:bodyPr/>
        <a:lstStyle/>
        <a:p>
          <a:r>
            <a:rPr lang="zh-CN" altLang="en-US" dirty="0" smtClean="0">
              <a:latin typeface="+mj-ea"/>
              <a:ea typeface="+mj-ea"/>
            </a:rPr>
            <a:t>展现形式</a:t>
          </a:r>
          <a:endParaRPr lang="zh-CN" altLang="en-US" dirty="0">
            <a:latin typeface="+mj-ea"/>
            <a:ea typeface="+mj-ea"/>
          </a:endParaRPr>
        </a:p>
      </dgm:t>
    </dgm:pt>
    <dgm:pt modelId="{5FFE9878-D61D-452A-B4F2-6C7FEF7F6C64}" type="parTrans" cxnId="{D50F1C7E-1212-4DC1-B548-DFE2182E8843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847C5750-CCFA-434B-B7E6-42B2738314D5}" type="sibTrans" cxnId="{D50F1C7E-1212-4DC1-B548-DFE2182E8843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A4C7AF4B-57AB-4E9E-92D8-D2227C0C4511}">
      <dgm:prSet phldrT="[文本]"/>
      <dgm:spPr/>
      <dgm:t>
        <a:bodyPr/>
        <a:lstStyle/>
        <a:p>
          <a:r>
            <a:rPr lang="zh-CN" altLang="en-US" dirty="0" smtClean="0">
              <a:latin typeface="+mj-ea"/>
              <a:ea typeface="+mj-ea"/>
            </a:rPr>
            <a:t>投放策略</a:t>
          </a:r>
          <a:endParaRPr lang="zh-CN" altLang="en-US" dirty="0">
            <a:latin typeface="+mj-ea"/>
            <a:ea typeface="+mj-ea"/>
          </a:endParaRPr>
        </a:p>
      </dgm:t>
    </dgm:pt>
    <dgm:pt modelId="{6BE39883-041F-4894-BBFD-03C4F10977D8}" type="parTrans" cxnId="{F3F90684-2D02-4B9A-BB85-0A06E569D09D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9ECF49C9-A921-48D7-8F25-261DD7BDF7D2}" type="sibTrans" cxnId="{F3F90684-2D02-4B9A-BB85-0A06E569D09D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49BCCE39-761D-43C3-8140-A108E22946E8}">
      <dgm:prSet phldrT="[文本]"/>
      <dgm:spPr/>
      <dgm:t>
        <a:bodyPr/>
        <a:lstStyle/>
        <a:p>
          <a:r>
            <a:rPr lang="zh-CN" altLang="en-US" dirty="0" smtClean="0">
              <a:latin typeface="+mj-ea"/>
              <a:ea typeface="+mj-ea"/>
            </a:rPr>
            <a:t>计费方式</a:t>
          </a:r>
          <a:endParaRPr lang="zh-CN" altLang="en-US" dirty="0">
            <a:latin typeface="+mj-ea"/>
            <a:ea typeface="+mj-ea"/>
          </a:endParaRPr>
        </a:p>
      </dgm:t>
    </dgm:pt>
    <dgm:pt modelId="{D75D0002-066E-4B7C-9A57-D62B248B2B7C}" type="sibTrans" cxnId="{8F847FAA-AB94-4E96-9979-1EC9DF496B0E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83FDB52E-CA26-41F0-9F22-5E38846E95C1}" type="parTrans" cxnId="{8F847FAA-AB94-4E96-9979-1EC9DF496B0E}">
      <dgm:prSet/>
      <dgm:spPr/>
      <dgm:t>
        <a:bodyPr/>
        <a:lstStyle/>
        <a:p>
          <a:endParaRPr lang="zh-CN" altLang="en-US">
            <a:latin typeface="+mj-ea"/>
            <a:ea typeface="+mj-ea"/>
          </a:endParaRPr>
        </a:p>
      </dgm:t>
    </dgm:pt>
    <dgm:pt modelId="{39EA80C2-8A18-4A82-BF1D-22279A824406}" type="pres">
      <dgm:prSet presAssocID="{13765520-A819-4972-955D-498A9EB456A0}" presName="Name0" presStyleCnt="0">
        <dgm:presLayoutVars>
          <dgm:dir/>
          <dgm:animLvl val="lvl"/>
          <dgm:resizeHandles val="exact"/>
        </dgm:presLayoutVars>
      </dgm:prSet>
      <dgm:spPr/>
    </dgm:pt>
    <dgm:pt modelId="{E51BB4AA-4ECA-4A26-903E-213773912D54}" type="pres">
      <dgm:prSet presAssocID="{9363849E-C3BF-4072-8DB6-F1E5ABA0979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332C5-9B94-4AEF-8C47-A8B3CA2D0B90}" type="pres">
      <dgm:prSet presAssocID="{9BC8A6C1-633A-4C81-B97F-210A607913CF}" presName="parTxOnlySpace" presStyleCnt="0"/>
      <dgm:spPr/>
    </dgm:pt>
    <dgm:pt modelId="{39793D6F-1581-4DC2-8625-4C47F1121000}" type="pres">
      <dgm:prSet presAssocID="{7FD9CB01-E76F-432E-8C5B-0F15A8764F1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7F36AD-93D1-48F2-B26B-2C4C87871831}" type="pres">
      <dgm:prSet presAssocID="{847C5750-CCFA-434B-B7E6-42B2738314D5}" presName="parTxOnlySpace" presStyleCnt="0"/>
      <dgm:spPr/>
    </dgm:pt>
    <dgm:pt modelId="{CA7323BB-4A1A-4EC8-9184-9FCD5F8B9D49}" type="pres">
      <dgm:prSet presAssocID="{A4C7AF4B-57AB-4E9E-92D8-D2227C0C451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8859D3-4147-4B57-A077-2803243CA91B}" type="pres">
      <dgm:prSet presAssocID="{9ECF49C9-A921-48D7-8F25-261DD7BDF7D2}" presName="parTxOnlySpace" presStyleCnt="0"/>
      <dgm:spPr/>
    </dgm:pt>
    <dgm:pt modelId="{DF823B44-6A25-44F4-9FF9-B18B0B524F82}" type="pres">
      <dgm:prSet presAssocID="{49BCCE39-761D-43C3-8140-A108E22946E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5BE46E-EA0D-46B1-9168-B69211BD07F0}" srcId="{13765520-A819-4972-955D-498A9EB456A0}" destId="{9363849E-C3BF-4072-8DB6-F1E5ABA09796}" srcOrd="0" destOrd="0" parTransId="{0333094A-9E69-4EE7-A533-58FCBB1C3736}" sibTransId="{9BC8A6C1-633A-4C81-B97F-210A607913CF}"/>
    <dgm:cxn modelId="{8FA5580E-FD88-44D4-A8D7-990A038DCB4D}" type="presOf" srcId="{A4C7AF4B-57AB-4E9E-92D8-D2227C0C4511}" destId="{CA7323BB-4A1A-4EC8-9184-9FCD5F8B9D49}" srcOrd="0" destOrd="0" presId="urn:microsoft.com/office/officeart/2005/8/layout/chevron1"/>
    <dgm:cxn modelId="{82CF8606-062A-403E-9AD7-05416C6D006E}" type="presOf" srcId="{9363849E-C3BF-4072-8DB6-F1E5ABA09796}" destId="{E51BB4AA-4ECA-4A26-903E-213773912D54}" srcOrd="0" destOrd="0" presId="urn:microsoft.com/office/officeart/2005/8/layout/chevron1"/>
    <dgm:cxn modelId="{0A69037E-C769-489A-A533-C5E2C5D25C13}" type="presOf" srcId="{13765520-A819-4972-955D-498A9EB456A0}" destId="{39EA80C2-8A18-4A82-BF1D-22279A824406}" srcOrd="0" destOrd="0" presId="urn:microsoft.com/office/officeart/2005/8/layout/chevron1"/>
    <dgm:cxn modelId="{D50F1C7E-1212-4DC1-B548-DFE2182E8843}" srcId="{13765520-A819-4972-955D-498A9EB456A0}" destId="{7FD9CB01-E76F-432E-8C5B-0F15A8764F15}" srcOrd="1" destOrd="0" parTransId="{5FFE9878-D61D-452A-B4F2-6C7FEF7F6C64}" sibTransId="{847C5750-CCFA-434B-B7E6-42B2738314D5}"/>
    <dgm:cxn modelId="{8F847FAA-AB94-4E96-9979-1EC9DF496B0E}" srcId="{13765520-A819-4972-955D-498A9EB456A0}" destId="{49BCCE39-761D-43C3-8140-A108E22946E8}" srcOrd="3" destOrd="0" parTransId="{83FDB52E-CA26-41F0-9F22-5E38846E95C1}" sibTransId="{D75D0002-066E-4B7C-9A57-D62B248B2B7C}"/>
    <dgm:cxn modelId="{F3F90684-2D02-4B9A-BB85-0A06E569D09D}" srcId="{13765520-A819-4972-955D-498A9EB456A0}" destId="{A4C7AF4B-57AB-4E9E-92D8-D2227C0C4511}" srcOrd="2" destOrd="0" parTransId="{6BE39883-041F-4894-BBFD-03C4F10977D8}" sibTransId="{9ECF49C9-A921-48D7-8F25-261DD7BDF7D2}"/>
    <dgm:cxn modelId="{9860671C-C39D-46C7-BF5A-C21A47557BA6}" type="presOf" srcId="{7FD9CB01-E76F-432E-8C5B-0F15A8764F15}" destId="{39793D6F-1581-4DC2-8625-4C47F1121000}" srcOrd="0" destOrd="0" presId="urn:microsoft.com/office/officeart/2005/8/layout/chevron1"/>
    <dgm:cxn modelId="{7BF66406-87A8-4D76-B93F-22DC1F717DF6}" type="presOf" srcId="{49BCCE39-761D-43C3-8140-A108E22946E8}" destId="{DF823B44-6A25-44F4-9FF9-B18B0B524F82}" srcOrd="0" destOrd="0" presId="urn:microsoft.com/office/officeart/2005/8/layout/chevron1"/>
    <dgm:cxn modelId="{B02723E3-3436-4FDD-8B7B-364A2F2EA8C0}" type="presParOf" srcId="{39EA80C2-8A18-4A82-BF1D-22279A824406}" destId="{E51BB4AA-4ECA-4A26-903E-213773912D54}" srcOrd="0" destOrd="0" presId="urn:microsoft.com/office/officeart/2005/8/layout/chevron1"/>
    <dgm:cxn modelId="{0DA8690B-1035-48AE-8404-48A7A61384B0}" type="presParOf" srcId="{39EA80C2-8A18-4A82-BF1D-22279A824406}" destId="{62E332C5-9B94-4AEF-8C47-A8B3CA2D0B90}" srcOrd="1" destOrd="0" presId="urn:microsoft.com/office/officeart/2005/8/layout/chevron1"/>
    <dgm:cxn modelId="{96E7DAD4-B1E4-4D68-B66E-0076B805A944}" type="presParOf" srcId="{39EA80C2-8A18-4A82-BF1D-22279A824406}" destId="{39793D6F-1581-4DC2-8625-4C47F1121000}" srcOrd="2" destOrd="0" presId="urn:microsoft.com/office/officeart/2005/8/layout/chevron1"/>
    <dgm:cxn modelId="{ABC49E8F-CCE9-42E3-BEEC-AC8FABB40A3C}" type="presParOf" srcId="{39EA80C2-8A18-4A82-BF1D-22279A824406}" destId="{487F36AD-93D1-48F2-B26B-2C4C87871831}" srcOrd="3" destOrd="0" presId="urn:microsoft.com/office/officeart/2005/8/layout/chevron1"/>
    <dgm:cxn modelId="{4DAD9345-E8FE-4112-A5AA-3BA10D59B216}" type="presParOf" srcId="{39EA80C2-8A18-4A82-BF1D-22279A824406}" destId="{CA7323BB-4A1A-4EC8-9184-9FCD5F8B9D49}" srcOrd="4" destOrd="0" presId="urn:microsoft.com/office/officeart/2005/8/layout/chevron1"/>
    <dgm:cxn modelId="{9B32EC1E-249F-4A10-98A0-0110D0056088}" type="presParOf" srcId="{39EA80C2-8A18-4A82-BF1D-22279A824406}" destId="{498859D3-4147-4B57-A077-2803243CA91B}" srcOrd="5" destOrd="0" presId="urn:microsoft.com/office/officeart/2005/8/layout/chevron1"/>
    <dgm:cxn modelId="{F68FF994-630E-4D52-B2C0-EAE2A4CCD4EB}" type="presParOf" srcId="{39EA80C2-8A18-4A82-BF1D-22279A824406}" destId="{DF823B44-6A25-44F4-9FF9-B18B0B524F8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BB4AA-4ECA-4A26-903E-213773912D54}">
      <dsp:nvSpPr>
        <dsp:cNvPr id="0" name=""/>
        <dsp:cNvSpPr/>
      </dsp:nvSpPr>
      <dsp:spPr>
        <a:xfrm>
          <a:off x="3774" y="0"/>
          <a:ext cx="2197123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+mj-ea"/>
              <a:ea typeface="+mj-ea"/>
            </a:rPr>
            <a:t>广告位</a:t>
          </a:r>
          <a:endParaRPr lang="zh-CN" altLang="en-US" sz="2600" kern="1200" dirty="0">
            <a:latin typeface="+mj-ea"/>
            <a:ea typeface="+mj-ea"/>
          </a:endParaRPr>
        </a:p>
      </dsp:txBody>
      <dsp:txXfrm>
        <a:off x="371702" y="0"/>
        <a:ext cx="1461267" cy="735856"/>
      </dsp:txXfrm>
    </dsp:sp>
    <dsp:sp modelId="{39793D6F-1581-4DC2-8625-4C47F1121000}">
      <dsp:nvSpPr>
        <dsp:cNvPr id="0" name=""/>
        <dsp:cNvSpPr/>
      </dsp:nvSpPr>
      <dsp:spPr>
        <a:xfrm>
          <a:off x="1981185" y="0"/>
          <a:ext cx="2197123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+mj-ea"/>
              <a:ea typeface="+mj-ea"/>
            </a:rPr>
            <a:t>展现形式</a:t>
          </a:r>
          <a:endParaRPr lang="zh-CN" altLang="en-US" sz="2600" kern="1200" dirty="0">
            <a:latin typeface="+mj-ea"/>
            <a:ea typeface="+mj-ea"/>
          </a:endParaRPr>
        </a:p>
      </dsp:txBody>
      <dsp:txXfrm>
        <a:off x="2349113" y="0"/>
        <a:ext cx="1461267" cy="735856"/>
      </dsp:txXfrm>
    </dsp:sp>
    <dsp:sp modelId="{CA7323BB-4A1A-4EC8-9184-9FCD5F8B9D49}">
      <dsp:nvSpPr>
        <dsp:cNvPr id="0" name=""/>
        <dsp:cNvSpPr/>
      </dsp:nvSpPr>
      <dsp:spPr>
        <a:xfrm>
          <a:off x="3958595" y="0"/>
          <a:ext cx="2197123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+mj-ea"/>
              <a:ea typeface="+mj-ea"/>
            </a:rPr>
            <a:t>投放策略</a:t>
          </a:r>
          <a:endParaRPr lang="zh-CN" altLang="en-US" sz="2600" kern="1200" dirty="0">
            <a:latin typeface="+mj-ea"/>
            <a:ea typeface="+mj-ea"/>
          </a:endParaRPr>
        </a:p>
      </dsp:txBody>
      <dsp:txXfrm>
        <a:off x="4326523" y="0"/>
        <a:ext cx="1461267" cy="735856"/>
      </dsp:txXfrm>
    </dsp:sp>
    <dsp:sp modelId="{DF823B44-6A25-44F4-9FF9-B18B0B524F82}">
      <dsp:nvSpPr>
        <dsp:cNvPr id="0" name=""/>
        <dsp:cNvSpPr/>
      </dsp:nvSpPr>
      <dsp:spPr>
        <a:xfrm>
          <a:off x="5936006" y="0"/>
          <a:ext cx="2197123" cy="735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>
              <a:latin typeface="+mj-ea"/>
              <a:ea typeface="+mj-ea"/>
            </a:rPr>
            <a:t>计费方式</a:t>
          </a:r>
          <a:endParaRPr lang="zh-CN" altLang="en-US" sz="2600" kern="1200" dirty="0">
            <a:latin typeface="+mj-ea"/>
            <a:ea typeface="+mj-ea"/>
          </a:endParaRPr>
        </a:p>
      </dsp:txBody>
      <dsp:txXfrm>
        <a:off x="6303934" y="0"/>
        <a:ext cx="1461267" cy="73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CB23-1A1A-4BC0-846B-2143E076AEC4}" type="datetimeFigureOut">
              <a:rPr lang="zh-CN" altLang="en-US" smtClean="0"/>
              <a:t>2013/7/9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D0CB5-C8AD-4009-A6BB-2BF94F40C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6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69275-9BB8-47AD-B632-8974E7460243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90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67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大部分：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、简单介绍，演示一下广点通是一个什么样子的产品。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、碰到的一些问题做一些分析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、介绍一下我们的应对，做法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、做法中用到了哪些数据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、下一步的方向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39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、不会直接讲现在怎么做的，而是会分享从雏形到目前做法的进化历程。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02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互联网的特点，短平快，快速上线。</a:t>
            </a:r>
            <a:endParaRPr lang="en-US" altLang="zh-CN" dirty="0" smtClean="0"/>
          </a:p>
          <a:p>
            <a:r>
              <a:rPr lang="zh-CN" altLang="en-US" dirty="0" smtClean="0"/>
              <a:t>能够使用到的成熟的技术平台：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r>
              <a:rPr lang="en-US" altLang="zh-CN" dirty="0" smtClean="0"/>
              <a:t>0.8G*100*(8+8+4)=1.6T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77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43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Simhash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保留输入数据的相似性，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之后仍然是相似的。所有预测广告得到一个指纹。</a:t>
            </a:r>
            <a:r>
              <a:rPr lang="zh-CN" altLang="en-US" baseline="0" dirty="0" smtClean="0"/>
              <a:t>如何对相似性做一个聚类的问题？</a:t>
            </a:r>
            <a:endParaRPr lang="en-US" altLang="zh-CN" dirty="0" smtClean="0"/>
          </a:p>
          <a:p>
            <a:r>
              <a:rPr lang="en-US" altLang="zh-CN" dirty="0" err="1" smtClean="0"/>
              <a:t>Minhas</a:t>
            </a:r>
            <a:r>
              <a:rPr lang="en-US" altLang="zh-CN" baseline="0" dirty="0" err="1" smtClean="0"/>
              <a:t>h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通过对多次</a:t>
            </a:r>
            <a:r>
              <a:rPr lang="en-US" altLang="zh-CN" baseline="0" dirty="0" smtClean="0"/>
              <a:t>hash</a:t>
            </a:r>
            <a:r>
              <a:rPr lang="zh-CN" altLang="en-US" baseline="0" dirty="0" smtClean="0"/>
              <a:t>结果的最小值相等概率判断，得到</a:t>
            </a:r>
            <a:r>
              <a:rPr lang="en-US" altLang="zh-CN" baseline="0" dirty="0" err="1" smtClean="0"/>
              <a:t>jaccard</a:t>
            </a:r>
            <a:r>
              <a:rPr lang="zh-CN" altLang="en-US" baseline="0" dirty="0" smtClean="0"/>
              <a:t>的相关值。很方便并行，减少了传统</a:t>
            </a:r>
            <a:r>
              <a:rPr lang="en-US" altLang="zh-CN" baseline="0" dirty="0" smtClean="0"/>
              <a:t>k-means</a:t>
            </a:r>
            <a:r>
              <a:rPr lang="zh-CN" altLang="en-US" baseline="0" dirty="0" smtClean="0"/>
              <a:t>这样算法的迭代，可以快速完成。得到群体后，再计算其中心点作为其推荐列表。</a:t>
            </a:r>
            <a:endParaRPr lang="en-US" altLang="zh-CN" baseline="0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亿用户的广告预测计算，大约只需要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个小时完成。</a:t>
            </a:r>
            <a:endParaRPr lang="en-US" altLang="zh-CN" dirty="0" smtClean="0"/>
          </a:p>
          <a:p>
            <a:r>
              <a:rPr lang="zh-CN" altLang="en-US" dirty="0" smtClean="0"/>
              <a:t>成果：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亿用户映射  </a:t>
            </a:r>
            <a:r>
              <a:rPr lang="en-US" altLang="zh-CN" dirty="0" smtClean="0"/>
              <a:t>-&gt;</a:t>
            </a:r>
            <a:r>
              <a:rPr lang="en-US" altLang="zh-CN" baseline="0" dirty="0" smtClean="0"/>
              <a:t>  </a:t>
            </a:r>
            <a:r>
              <a:rPr lang="zh-CN" altLang="en-US" dirty="0" smtClean="0"/>
              <a:t>到几百万规模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0D2EF-5B15-4E05-B730-FC5A8628603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44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endParaRPr lang="en-US" altLang="zh-CN" dirty="0" smtClean="0"/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3643" y="8683438"/>
            <a:ext cx="2971092" cy="459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65FDFEA-C073-4660-981E-EF00F26C50AC}" type="slidenum">
              <a:rPr lang="zh-CN" altLang="en-US" sz="1200">
                <a:latin typeface="Calibri" pitchFamily="34" charset="0"/>
              </a:rPr>
              <a:pPr algn="r" eaLnBrk="1" hangingPunct="1"/>
              <a:t>16</a:t>
            </a:fld>
            <a:endParaRPr lang="zh-CN" alt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95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注意承上启下，抛出问题：现在的方案解决了存储了问题，但是还存在很多其他问题。</a:t>
            </a:r>
            <a:endParaRPr lang="en-US" altLang="zh-CN" sz="12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8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亿用户，每天过来的到的用户只有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亿用户</a:t>
            </a:r>
            <a:endParaRPr lang="en-US" altLang="zh-CN" sz="12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离线预测，新广告没有在计算列表里面。</a:t>
            </a:r>
            <a:endParaRPr lang="en-US" altLang="zh-CN" sz="12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扩展性有限：</a:t>
            </a:r>
            <a:endParaRPr lang="en-US" altLang="zh-CN" sz="12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广告从几百到几十万，更多</a:t>
            </a:r>
            <a:endParaRPr lang="en-US" altLang="zh-CN" sz="12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广告位从几个到几百，更多</a:t>
            </a:r>
            <a:endParaRPr lang="en-US" altLang="zh-CN" sz="12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34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、不来的用户，不用预测；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、广告在前端经过业务逻辑过滤，不在候选集里面的，也不用预测。</a:t>
            </a:r>
            <a:endParaRPr lang="en-US" altLang="zh-CN" dirty="0" smtClean="0"/>
          </a:p>
          <a:p>
            <a:r>
              <a:rPr lang="zh-CN" altLang="en-US" dirty="0" smtClean="0"/>
              <a:t>数据染色，对策略埋下标记，线下统计分析</a:t>
            </a:r>
            <a:endParaRPr lang="en-US" altLang="zh-CN" dirty="0" smtClean="0"/>
          </a:p>
          <a:p>
            <a:r>
              <a:rPr lang="zh-CN" altLang="en-US" dirty="0" smtClean="0"/>
              <a:t>逻辑更加灵活，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34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预测模块，需要简单的计算逻辑。所以选择</a:t>
            </a:r>
            <a:r>
              <a:rPr lang="en-US" altLang="zh-CN" dirty="0" smtClean="0"/>
              <a:t>LR</a:t>
            </a:r>
          </a:p>
          <a:p>
            <a:r>
              <a:rPr lang="zh-CN" altLang="en-US" dirty="0" smtClean="0"/>
              <a:t>另外，用户存在行为上的差异，有些用户有实时行为，但有些没有。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5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大部分：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、简单介绍，演示一下广点通是一个什么样子的产品。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、碰到的一些问题做一些分析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、介绍一下我们的应对，做法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、做法中用到了哪些数据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、下一步的方向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868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Regularized</a:t>
            </a:r>
            <a:r>
              <a:rPr lang="en-US" altLang="zh-CN" baseline="0" dirty="0" smtClean="0"/>
              <a:t> LR </a:t>
            </a:r>
            <a:r>
              <a:rPr lang="zh-CN" altLang="en-US" dirty="0" smtClean="0"/>
              <a:t>的问题定义，大家应该比较熟悉。</a:t>
            </a:r>
            <a:endParaRPr lang="en-US" altLang="zh-CN" dirty="0" smtClean="0"/>
          </a:p>
          <a:p>
            <a:r>
              <a:rPr lang="en-US" altLang="zh-CN" dirty="0" smtClean="0"/>
              <a:t>L1,L2</a:t>
            </a:r>
            <a:r>
              <a:rPr lang="zh-CN" altLang="en-US" dirty="0" smtClean="0"/>
              <a:t>通过实验去选择。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74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endParaRPr lang="en-US" altLang="zh-CN" dirty="0" smtClean="0"/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3643" y="8683438"/>
            <a:ext cx="2971092" cy="459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65FDFEA-C073-4660-981E-EF00F26C50AC}" type="slidenum">
              <a:rPr lang="zh-CN" altLang="en-US" sz="1200">
                <a:latin typeface="Calibri" pitchFamily="34" charset="0"/>
              </a:rPr>
              <a:pPr algn="r" eaLnBrk="1" hangingPunct="1"/>
              <a:t>22</a:t>
            </a:fld>
            <a:endParaRPr lang="zh-CN" alt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28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模型还是离线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，线上的变化不能很快得到反映。比如说，有个新广告的效果突升或者突降。。。</a:t>
            </a:r>
            <a:endParaRPr lang="en-US" altLang="zh-CN" dirty="0" smtClean="0"/>
          </a:p>
          <a:p>
            <a:r>
              <a:rPr lang="zh-CN" altLang="en-US" dirty="0" smtClean="0"/>
              <a:t>广告生命周期很短，竞价对广告效果的影响等因素。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37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线下的模型只是一天（</a:t>
            </a:r>
            <a:r>
              <a:rPr lang="en-US" altLang="zh-CN" baseline="0" dirty="0" smtClean="0"/>
              <a:t>or</a:t>
            </a:r>
            <a:r>
              <a:rPr lang="zh-CN" altLang="en-US" baseline="0" dirty="0" smtClean="0"/>
              <a:t>更长）更新一次。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线上</a:t>
            </a:r>
            <a:r>
              <a:rPr lang="en-US" altLang="zh-CN" baseline="0" dirty="0" smtClean="0"/>
              <a:t>model</a:t>
            </a:r>
            <a:r>
              <a:rPr lang="zh-CN" altLang="en-US" baseline="0" dirty="0" smtClean="0"/>
              <a:t>更新，可以实时获取线上新增广告的权重更新。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线下全量模型，定期训练</a:t>
            </a:r>
            <a:r>
              <a:rPr lang="en-US" altLang="zh-CN" dirty="0" smtClean="0"/>
              <a:t>+</a:t>
            </a:r>
            <a:r>
              <a:rPr lang="zh-CN" altLang="en-US" dirty="0" smtClean="0"/>
              <a:t>线上增量模型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04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大部分：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、简单介绍，演示一下广点通是一个什么样子的产品。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、碰到的一些问题做一些分析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、介绍一下我们的应对，做法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、做法中用到了哪些数据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、下一步的方向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09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0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图片亮度在</a:t>
            </a:r>
            <a:r>
              <a:rPr lang="en-US" altLang="zh-CN" dirty="0" smtClean="0"/>
              <a:t>8</a:t>
            </a:r>
            <a:r>
              <a:rPr lang="zh-CN" altLang="en-US" dirty="0" smtClean="0"/>
              <a:t>左右点击率最高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80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图片亮度在</a:t>
            </a:r>
            <a:r>
              <a:rPr lang="en-US" altLang="zh-CN" dirty="0" smtClean="0"/>
              <a:t>8</a:t>
            </a:r>
            <a:r>
              <a:rPr lang="zh-CN" altLang="en-US" dirty="0" smtClean="0"/>
              <a:t>左右点击率最高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86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Simhash</a:t>
            </a:r>
            <a:r>
              <a:rPr lang="en-US" altLang="zh-CN" dirty="0" smtClean="0"/>
              <a:t> 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Bit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Murmur Hash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59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大部分：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、简单介绍，演示一下广点通是一个什么样子的产品。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、碰到的一些问题做一些分析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、介绍一下我们的应对，做法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、做法中用到了哪些数据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、下一步的方向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6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广点通是一个可提供给广告商多种广告投放平台的效果广告系统。</a:t>
            </a:r>
            <a:endParaRPr lang="en-US" altLang="zh-CN" sz="32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27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>
                <a:solidFill>
                  <a:schemeClr val="bg1">
                    <a:lumMod val="50000"/>
                  </a:schemeClr>
                </a:solidFill>
              </a:rPr>
              <a:t>数据接入量：</a:t>
            </a:r>
            <a:r>
              <a:rPr kumimoji="1" lang="en-US" altLang="zh-CN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kumimoji="1" lang="zh-CN" altLang="en-US">
                <a:solidFill>
                  <a:schemeClr val="bg1">
                    <a:lumMod val="50000"/>
                  </a:schemeClr>
                </a:solidFill>
              </a:rPr>
              <a:t>亿</a:t>
            </a:r>
            <a:r>
              <a:rPr kumimoji="1" lang="en-US" altLang="zh-CN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zh-CN" altLang="en-US">
                <a:solidFill>
                  <a:schemeClr val="bg1">
                    <a:lumMod val="50000"/>
                  </a:schemeClr>
                </a:solidFill>
              </a:rPr>
              <a:t>天</a:t>
            </a:r>
            <a:endParaRPr kumimoji="1"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>
                <a:solidFill>
                  <a:schemeClr val="bg1">
                    <a:lumMod val="50000"/>
                  </a:schemeClr>
                </a:solidFill>
              </a:rPr>
              <a:t>实时计算量：</a:t>
            </a:r>
            <a:r>
              <a:rPr kumimoji="1" lang="en-US" altLang="zh-CN">
                <a:solidFill>
                  <a:schemeClr val="bg1">
                    <a:lumMod val="50000"/>
                  </a:schemeClr>
                </a:solidFill>
              </a:rPr>
              <a:t>1000</a:t>
            </a:r>
            <a:r>
              <a:rPr kumimoji="1" lang="zh-CN" altLang="en-US">
                <a:solidFill>
                  <a:schemeClr val="bg1">
                    <a:lumMod val="50000"/>
                  </a:schemeClr>
                </a:solidFill>
              </a:rPr>
              <a:t>亿</a:t>
            </a:r>
            <a:r>
              <a:rPr kumimoji="1" lang="en-US" altLang="zh-CN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zh-CN" altLang="en-US">
                <a:solidFill>
                  <a:schemeClr val="bg1">
                    <a:lumMod val="50000"/>
                  </a:schemeClr>
                </a:solidFill>
              </a:rPr>
              <a:t>天</a:t>
            </a:r>
            <a:endParaRPr kumimoji="1"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>
                <a:solidFill>
                  <a:schemeClr val="bg1">
                    <a:lumMod val="50000"/>
                  </a:schemeClr>
                </a:solidFill>
              </a:rPr>
              <a:t>数据访问量：</a:t>
            </a:r>
            <a:r>
              <a:rPr kumimoji="1" lang="en-US" altLang="zh-CN">
                <a:solidFill>
                  <a:schemeClr val="bg1">
                    <a:lumMod val="50000"/>
                  </a:schemeClr>
                </a:solidFill>
              </a:rPr>
              <a:t>800</a:t>
            </a:r>
            <a:r>
              <a:rPr kumimoji="1" lang="zh-CN" altLang="en-US">
                <a:solidFill>
                  <a:schemeClr val="bg1">
                    <a:lumMod val="50000"/>
                  </a:schemeClr>
                </a:solidFill>
              </a:rPr>
              <a:t>亿</a:t>
            </a:r>
            <a:r>
              <a:rPr kumimoji="1" lang="en-US" altLang="zh-CN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zh-CN" altLang="en-US">
                <a:solidFill>
                  <a:schemeClr val="bg1">
                    <a:lumMod val="50000"/>
                  </a:schemeClr>
                </a:solidFill>
              </a:rPr>
              <a:t>天</a:t>
            </a:r>
            <a:endParaRPr kumimoji="1"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>
                <a:solidFill>
                  <a:schemeClr val="bg1">
                    <a:lumMod val="50000"/>
                  </a:schemeClr>
                </a:solidFill>
              </a:rPr>
              <a:t>数据存储量</a:t>
            </a:r>
            <a:r>
              <a:rPr kumimoji="1" lang="zh-CN" altLang="en-US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kumimoji="1" lang="en-US" altLang="zh-CN" smtClean="0">
                <a:solidFill>
                  <a:schemeClr val="bg1">
                    <a:lumMod val="50000"/>
                  </a:schemeClr>
                </a:solidFill>
              </a:rPr>
              <a:t>2T</a:t>
            </a:r>
            <a:r>
              <a:rPr kumimoji="1" lang="en-US" altLang="zh-CN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zh-CN" altLang="en-US">
                <a:solidFill>
                  <a:schemeClr val="bg1">
                    <a:lumMod val="50000"/>
                  </a:schemeClr>
                </a:solidFill>
              </a:rPr>
              <a:t>天</a:t>
            </a:r>
            <a:endParaRPr kumimoji="1"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>
                <a:solidFill>
                  <a:schemeClr val="bg1">
                    <a:lumMod val="50000"/>
                  </a:schemeClr>
                </a:solidFill>
              </a:rPr>
              <a:t>提升推荐效果：</a:t>
            </a:r>
            <a:r>
              <a:rPr kumimoji="1" lang="en-US" altLang="zh-CN">
                <a:solidFill>
                  <a:schemeClr val="bg1">
                    <a:lumMod val="50000"/>
                  </a:schemeClr>
                </a:solidFill>
              </a:rPr>
              <a:t>30%</a:t>
            </a:r>
            <a:endParaRPr kumimoji="1"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83958C-3B78-40E5-91F7-2DC96D5AC6D2}" type="slidenum">
              <a:rPr lang="en-US" altLang="zh-CN" smtClean="0">
                <a:solidFill>
                  <a:srgbClr val="1F497D"/>
                </a:solidFill>
              </a:rPr>
              <a:pPr/>
              <a:t>35</a:t>
            </a:fld>
            <a:endParaRPr lang="en-US" altLang="zh-CN" smtClean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5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面向中小企业广告主的效果广告系统，精准投放是核心竞争力。</a:t>
            </a:r>
            <a:endParaRPr lang="en-US" altLang="zh-CN" dirty="0" smtClean="0"/>
          </a:p>
          <a:p>
            <a:r>
              <a:rPr lang="zh-CN" altLang="en-US" dirty="0" smtClean="0"/>
              <a:t>调出 </a:t>
            </a:r>
            <a:r>
              <a:rPr lang="en-US" altLang="zh-CN" dirty="0" err="1" smtClean="0"/>
              <a:t>Qzone</a:t>
            </a:r>
            <a:r>
              <a:rPr lang="zh-CN" altLang="en-US" dirty="0" smtClean="0"/>
              <a:t>， 客户端的广告位场景演示。</a:t>
            </a:r>
            <a:endParaRPr lang="en-US" altLang="zh-CN" dirty="0" smtClean="0"/>
          </a:p>
          <a:p>
            <a:r>
              <a:rPr lang="en-US" altLang="zh-CN" dirty="0" smtClean="0"/>
              <a:t>CPC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用户点击一次，收费，否则，不收费</a:t>
            </a:r>
            <a:endParaRPr lang="en-US" altLang="zh-CN" dirty="0" smtClean="0"/>
          </a:p>
          <a:p>
            <a:r>
              <a:rPr lang="en-US" altLang="zh-CN" dirty="0" smtClean="0"/>
              <a:t>GSP </a:t>
            </a:r>
            <a:r>
              <a:rPr lang="zh-CN" altLang="en-US" dirty="0" smtClean="0"/>
              <a:t>是什么？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第二名计费</a:t>
            </a:r>
            <a:r>
              <a:rPr lang="en-US" altLang="zh-CN" dirty="0" smtClean="0"/>
              <a:t>,pctr2*cpc2/p</a:t>
            </a:r>
          </a:p>
          <a:p>
            <a:r>
              <a:rPr lang="zh-CN" altLang="en-US" b="1" dirty="0" smtClean="0">
                <a:effectLst/>
              </a:rPr>
              <a:t>广义二价拍卖</a:t>
            </a:r>
            <a:r>
              <a:rPr lang="en-US" altLang="zh-CN" b="1" dirty="0" smtClean="0">
                <a:effectLst/>
              </a:rPr>
              <a:t>(Generalized Second-Price Auction</a:t>
            </a:r>
            <a:r>
              <a:rPr lang="zh-CN" altLang="en-US" b="1" dirty="0" smtClean="0">
                <a:effectLst/>
              </a:rPr>
              <a:t>）</a:t>
            </a:r>
            <a:endParaRPr lang="en-US" altLang="zh-CN" b="1" dirty="0" smtClean="0">
              <a:effectLst/>
            </a:endParaRPr>
          </a:p>
          <a:p>
            <a:endParaRPr lang="en-US" altLang="zh-CN" b="1" dirty="0" smtClean="0">
              <a:effectLst/>
            </a:endParaRPr>
          </a:p>
          <a:p>
            <a:r>
              <a:rPr lang="zh-CN" altLang="en-US" b="1" dirty="0" smtClean="0">
                <a:effectLst/>
              </a:rPr>
              <a:t>重点交待：高并发低延迟的效果广告系统是一堆负责的系统构成，这里重点分享在广告点击率预测，数据挖掘方面的经验。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7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大部分：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、简单介绍，演示一下广点通是一个什么样子的产品。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、碰到的一些问题做一些分析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、介绍一下我们的应对，做法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、做法中用到了哪些数据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、下一步的方向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55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b="0" dirty="0" smtClean="0">
                <a:solidFill>
                  <a:srgbClr val="FF0000"/>
                </a:solidFill>
              </a:rPr>
              <a:t>和搜索广告的区别，也不会有搜索引擎的</a:t>
            </a:r>
            <a:r>
              <a:rPr lang="en-US" altLang="zh-CN" sz="1400" b="0" dirty="0" smtClean="0">
                <a:solidFill>
                  <a:srgbClr val="FF0000"/>
                </a:solidFill>
              </a:rPr>
              <a:t>refer</a:t>
            </a:r>
            <a:r>
              <a:rPr lang="zh-CN" altLang="en-US" sz="1400" b="0" dirty="0" smtClean="0">
                <a:solidFill>
                  <a:srgbClr val="FF0000"/>
                </a:solidFill>
              </a:rPr>
              <a:t>带入。</a:t>
            </a:r>
            <a:endParaRPr lang="en-US" altLang="zh-CN" sz="1400" b="0" dirty="0" smtClean="0">
              <a:solidFill>
                <a:srgbClr val="FF0000"/>
              </a:solidFill>
            </a:endParaRPr>
          </a:p>
          <a:p>
            <a:r>
              <a:rPr lang="zh-CN" altLang="en-US" sz="1400" b="0" dirty="0" smtClean="0">
                <a:solidFill>
                  <a:srgbClr val="FF0000"/>
                </a:solidFill>
              </a:rPr>
              <a:t>区别与内容广告，有比较明确的页面内容。</a:t>
            </a:r>
            <a:endParaRPr lang="en-US" altLang="zh-CN" sz="1400" b="0" dirty="0" smtClean="0">
              <a:solidFill>
                <a:srgbClr val="FF0000"/>
              </a:solidFill>
            </a:endParaRPr>
          </a:p>
          <a:p>
            <a:r>
              <a:rPr lang="zh-CN" altLang="en-US" sz="1400" b="0" dirty="0" smtClean="0">
                <a:solidFill>
                  <a:srgbClr val="FF0000"/>
                </a:solidFill>
              </a:rPr>
              <a:t>用户到</a:t>
            </a:r>
            <a:r>
              <a:rPr lang="en-US" altLang="zh-CN" sz="1400" b="0" dirty="0" err="1" smtClean="0">
                <a:solidFill>
                  <a:srgbClr val="FF0000"/>
                </a:solidFill>
              </a:rPr>
              <a:t>Qzone</a:t>
            </a:r>
            <a:r>
              <a:rPr lang="zh-CN" altLang="en-US" sz="1400" b="0" dirty="0" smtClean="0">
                <a:solidFill>
                  <a:srgbClr val="FF0000"/>
                </a:solidFill>
              </a:rPr>
              <a:t>，更多只是逛一下，做一些好友互动等活动。</a:t>
            </a:r>
            <a:endParaRPr lang="en-US" altLang="zh-CN" sz="1400" b="0" dirty="0" smtClean="0">
              <a:solidFill>
                <a:srgbClr val="FF0000"/>
              </a:solidFill>
            </a:endParaRPr>
          </a:p>
          <a:p>
            <a:endParaRPr lang="en-US" altLang="zh-CN" sz="1400" b="0" dirty="0" smtClean="0">
              <a:solidFill>
                <a:srgbClr val="FF0000"/>
              </a:solidFill>
            </a:endParaRPr>
          </a:p>
          <a:p>
            <a:r>
              <a:rPr lang="zh-CN" altLang="en-US" sz="1400" b="0" dirty="0" smtClean="0">
                <a:solidFill>
                  <a:srgbClr val="FF0000"/>
                </a:solidFill>
              </a:rPr>
              <a:t>图片规格多，适应页面</a:t>
            </a:r>
            <a:r>
              <a:rPr lang="en-US" altLang="zh-CN" sz="1400" b="0" dirty="0" smtClean="0">
                <a:solidFill>
                  <a:srgbClr val="FF0000"/>
                </a:solidFill>
              </a:rPr>
              <a:t>UI,</a:t>
            </a:r>
            <a:r>
              <a:rPr lang="zh-CN" altLang="en-US" sz="1400" b="0" dirty="0" smtClean="0">
                <a:solidFill>
                  <a:srgbClr val="FF0000"/>
                </a:solidFill>
              </a:rPr>
              <a:t>主要是照顾用户体验。</a:t>
            </a:r>
            <a:endParaRPr lang="zh-CN" altLang="en-US" sz="1400" b="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19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相比广告位，用户带来的问题；广告侧带来的挑战也比较多。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dirty="0" smtClean="0"/>
              <a:t>2.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0.20%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1.70%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644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从广告的生命周期来看问题。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D0CB5-C8AD-4009-A6BB-2BF94F40C0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3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9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42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6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G-PPT-01-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008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F96DA-5A2F-42BF-B4D0-7F6BD08211FB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2013/7/9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FA61A-3E68-42D5-B995-45710C9F34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92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F32F8-0051-4557-B6E5-55BB68D93919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2013/7/9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E7BFB-553C-43C3-BE50-6618F8B2543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84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71430-49B6-41E5-A2AB-2C8A02991939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2013/7/9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DC519-79C0-448A-B887-61D280DE50D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41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3B642-9B7C-4813-A006-CB123DA2E00D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2013/7/9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FBB6-9D00-4B0E-B5FE-FC3D328E5EB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915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BE6FD-ACC3-445F-8879-641806B1F97B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2013/7/9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0755B-0F6E-4333-A5B1-B41510988CC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3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777EA-158A-4443-B8AA-4643516F6FC2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2013/7/9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395E1-2619-4DDC-AB55-0F0F2D9FC7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43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26EDC-8AD8-4A06-A9AC-4FC170628CCF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2013/7/9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7512B-0CA4-42A9-872A-A1FDAF410AE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6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70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F3B54-1F80-45CB-BD3D-166F3F295EFC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2013/7/9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F63A8-6602-441D-8BF0-83FEB42516B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80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061B1-7685-4401-B9B8-01982DAC824F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2013/7/9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6B1CF-F488-48D9-B8F7-2D4E4D36F2C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207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34005-2D68-470D-98EF-BEF5BBA3D5F0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2013/7/9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D897D-1C12-441E-9143-D4FDB4B671E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31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28374-DC35-4380-ACA2-46BA20ECE79F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2013/7/9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DBF8B-0651-4398-B431-BE69B40B2C8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8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4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1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0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9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4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50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E91C9-D569-4799-810E-6EF3EA65D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5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EG-PPT-01-0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8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5857876-036E-4052-880B-E60997BD1BF8}" type="datetimeFigureOut">
              <a:rPr lang="zh-CN" alt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2013/7/9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8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8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E8F756E1-D61B-4664-8548-BC1B0FDB0D65}" type="slidenum">
              <a:rPr lang="zh-CN" alt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__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.qq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683568" y="2132856"/>
            <a:ext cx="76327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广</a:t>
            </a:r>
            <a:r>
              <a:rPr lang="zh-CN" altLang="en-US" sz="6000" dirty="0">
                <a:latin typeface="微软雅黑" pitchFamily="34" charset="-122"/>
                <a:ea typeface="微软雅黑" pitchFamily="34" charset="-122"/>
              </a:rPr>
              <a:t>点通的数据挖掘</a:t>
            </a:r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043608" y="4437112"/>
            <a:ext cx="669711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2013-07@ADC</a:t>
            </a:r>
          </a:p>
          <a:p>
            <a:pPr algn="r" eaLnBrk="1" hangingPunct="1"/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shawnxiao@tencent.com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8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挑战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pPr>
              <a:lnSpc>
                <a:spcPts val="4500"/>
              </a:lnSpc>
            </a:pPr>
            <a:r>
              <a:rPr lang="zh-CN" altLang="en-US" dirty="0" smtClean="0">
                <a:latin typeface="+mj-ea"/>
                <a:ea typeface="+mj-ea"/>
              </a:rPr>
              <a:t>用户体验，</a:t>
            </a:r>
            <a:r>
              <a:rPr lang="en-US" altLang="zh-CN" dirty="0" smtClean="0">
                <a:latin typeface="+mj-ea"/>
                <a:ea typeface="+mj-ea"/>
              </a:rPr>
              <a:t>&lt;50ms</a:t>
            </a:r>
          </a:p>
          <a:p>
            <a:pPr>
              <a:lnSpc>
                <a:spcPts val="4500"/>
              </a:lnSpc>
            </a:pPr>
            <a:r>
              <a:rPr lang="zh-CN" altLang="en-US" dirty="0" smtClean="0">
                <a:latin typeface="+mj-ea"/>
                <a:ea typeface="+mj-ea"/>
              </a:rPr>
              <a:t>数据的偏差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ts val="4500"/>
              </a:lnSpc>
            </a:pPr>
            <a:r>
              <a:rPr lang="zh-CN" altLang="en-US" dirty="0" smtClean="0">
                <a:latin typeface="+mj-ea"/>
                <a:ea typeface="+mj-ea"/>
              </a:rPr>
              <a:t>用户误点击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ts val="4500"/>
              </a:lnSpc>
            </a:pPr>
            <a:r>
              <a:rPr lang="zh-CN" altLang="en-US" dirty="0" smtClean="0">
                <a:latin typeface="+mj-ea"/>
                <a:ea typeface="+mj-ea"/>
              </a:rPr>
              <a:t>恶意点击等</a:t>
            </a:r>
          </a:p>
          <a:p>
            <a:pPr>
              <a:lnSpc>
                <a:spcPts val="4500"/>
              </a:lnSpc>
            </a:pPr>
            <a:r>
              <a:rPr lang="zh-CN" altLang="en-US" dirty="0" smtClean="0">
                <a:latin typeface="+mj-ea"/>
                <a:ea typeface="+mj-ea"/>
              </a:rPr>
              <a:t>海量数据建模、预测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68624" y="1423030"/>
            <a:ext cx="5184576" cy="503214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产品 简介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问题 分析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latin typeface="+mj-ea"/>
                <a:ea typeface="+mj-ea"/>
              </a:rPr>
              <a:t>解决 之</a:t>
            </a:r>
            <a:r>
              <a:rPr lang="zh-CN" altLang="en-US" sz="2800" dirty="0">
                <a:latin typeface="+mj-ea"/>
                <a:ea typeface="+mj-ea"/>
              </a:rPr>
              <a:t>道</a:t>
            </a:r>
          </a:p>
          <a:p>
            <a:pPr marL="1314450" lvl="2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+mj-ea"/>
                <a:ea typeface="+mj-ea"/>
              </a:rPr>
              <a:t>系统演进</a:t>
            </a:r>
            <a:endParaRPr lang="zh-CN" altLang="en-US" sz="2800" dirty="0">
              <a:latin typeface="+mj-ea"/>
              <a:ea typeface="+mj-ea"/>
            </a:endParaRPr>
          </a:p>
          <a:p>
            <a:pPr marL="1314450" lvl="2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latin typeface="+mj-ea"/>
                <a:ea typeface="+mj-ea"/>
              </a:rPr>
              <a:t>在线</a:t>
            </a:r>
            <a:r>
              <a:rPr lang="zh-CN" altLang="en-US" sz="2800" dirty="0">
                <a:latin typeface="+mj-ea"/>
                <a:ea typeface="+mj-ea"/>
              </a:rPr>
              <a:t>模型</a:t>
            </a:r>
          </a:p>
          <a:p>
            <a:pPr marL="1314450" lvl="2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特征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设计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两大 平台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9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205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b="1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系统演进</a:t>
            </a:r>
            <a:endParaRPr lang="zh-CN" altLang="en-US" sz="5400" b="1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3068959"/>
            <a:ext cx="8956526" cy="264765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实时 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704" y="1600200"/>
            <a:ext cx="8686800" cy="5257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场景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广告位少</a:t>
            </a:r>
            <a:endParaRPr lang="en-US" altLang="zh-CN" sz="20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广告</a:t>
            </a:r>
            <a:r>
              <a:rPr lang="zh-CN" altLang="en-US" sz="2000" dirty="0" smtClean="0">
                <a:latin typeface="+mj-ea"/>
                <a:ea typeface="+mj-ea"/>
              </a:rPr>
              <a:t>少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j-ea"/>
                <a:ea typeface="+mj-ea"/>
              </a:rPr>
              <a:t>线</a:t>
            </a:r>
            <a:r>
              <a:rPr lang="zh-CN" altLang="en-US" sz="2000" dirty="0">
                <a:latin typeface="+mj-ea"/>
                <a:ea typeface="+mj-ea"/>
              </a:rPr>
              <a:t>下全量预测，线上</a:t>
            </a:r>
            <a:r>
              <a:rPr lang="zh-CN" altLang="en-US" sz="2000" dirty="0" smtClean="0">
                <a:latin typeface="+mj-ea"/>
                <a:ea typeface="+mj-ea"/>
              </a:rPr>
              <a:t>查询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j-ea"/>
                <a:ea typeface="+mj-ea"/>
              </a:rPr>
              <a:t>HADOOP </a:t>
            </a:r>
            <a:r>
              <a:rPr lang="zh-CN" altLang="en-US" sz="2000" dirty="0" smtClean="0">
                <a:latin typeface="+mj-ea"/>
                <a:ea typeface="+mj-ea"/>
              </a:rPr>
              <a:t>，</a:t>
            </a:r>
            <a:r>
              <a:rPr lang="en-US" altLang="zh-CN" sz="2000" dirty="0" smtClean="0">
                <a:latin typeface="+mj-ea"/>
                <a:ea typeface="+mj-ea"/>
              </a:rPr>
              <a:t>RDT</a:t>
            </a:r>
            <a:r>
              <a:rPr lang="zh-CN" altLang="en-US" sz="2000" dirty="0">
                <a:latin typeface="+mj-ea"/>
                <a:ea typeface="+mj-ea"/>
              </a:rPr>
              <a:t>：可解释，少</a:t>
            </a:r>
            <a:r>
              <a:rPr lang="zh-CN" altLang="en-US" sz="2000" dirty="0" smtClean="0">
                <a:latin typeface="+mj-ea"/>
                <a:ea typeface="+mj-ea"/>
              </a:rPr>
              <a:t>迭代，</a:t>
            </a:r>
            <a:r>
              <a:rPr lang="zh-CN" altLang="en-US" sz="2000" dirty="0">
                <a:latin typeface="+mj-ea"/>
                <a:ea typeface="+mj-ea"/>
              </a:rPr>
              <a:t>训练</a:t>
            </a:r>
            <a:r>
              <a:rPr lang="en-US" altLang="zh-CN" sz="2000" dirty="0">
                <a:latin typeface="+mj-ea"/>
                <a:ea typeface="+mj-ea"/>
              </a:rPr>
              <a:t>&amp;</a:t>
            </a:r>
            <a:r>
              <a:rPr lang="zh-CN" altLang="en-US" sz="2000" dirty="0">
                <a:latin typeface="+mj-ea"/>
                <a:ea typeface="+mj-ea"/>
              </a:rPr>
              <a:t>预测都</a:t>
            </a:r>
            <a:r>
              <a:rPr lang="zh-CN" altLang="en-US" sz="2000" dirty="0" smtClean="0">
                <a:latin typeface="+mj-ea"/>
                <a:ea typeface="+mj-ea"/>
              </a:rPr>
              <a:t>很快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latin typeface="+mj-ea"/>
                <a:ea typeface="+mj-ea"/>
              </a:rPr>
              <a:t>预测结果存储</a:t>
            </a:r>
            <a:r>
              <a:rPr lang="zh-CN" altLang="en-US" sz="2000" dirty="0">
                <a:latin typeface="+mj-ea"/>
                <a:ea typeface="+mj-ea"/>
              </a:rPr>
              <a:t>量巨大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</a:rPr>
              <a:t>    </a:t>
            </a:r>
            <a:r>
              <a:rPr lang="en-US" altLang="zh-CN" sz="2000" dirty="0" smtClean="0">
                <a:latin typeface="+mj-ea"/>
                <a:ea typeface="+mj-ea"/>
              </a:rPr>
              <a:t>8</a:t>
            </a:r>
            <a:r>
              <a:rPr lang="zh-CN" altLang="en-US" sz="2000" dirty="0">
                <a:latin typeface="+mj-ea"/>
                <a:ea typeface="+mj-ea"/>
              </a:rPr>
              <a:t>亿用户</a:t>
            </a:r>
            <a:r>
              <a:rPr lang="zh-CN" altLang="en-US" sz="2000" dirty="0" smtClean="0">
                <a:latin typeface="+mj-ea"/>
                <a:ea typeface="+mj-ea"/>
              </a:rPr>
              <a:t>*</a:t>
            </a:r>
            <a:r>
              <a:rPr lang="en-US" altLang="zh-CN" sz="2000" dirty="0" smtClean="0">
                <a:latin typeface="+mj-ea"/>
                <a:ea typeface="+mj-ea"/>
              </a:rPr>
              <a:t>TOP100</a:t>
            </a:r>
            <a:r>
              <a:rPr lang="zh-CN" altLang="en-US" sz="2000" dirty="0">
                <a:latin typeface="+mj-ea"/>
                <a:ea typeface="+mj-ea"/>
              </a:rPr>
              <a:t>个订单*广告</a:t>
            </a:r>
            <a:r>
              <a:rPr lang="zh-CN" altLang="en-US" sz="2000" dirty="0" smtClean="0">
                <a:latin typeface="+mj-ea"/>
                <a:ea typeface="+mj-ea"/>
              </a:rPr>
              <a:t>位 </a:t>
            </a:r>
            <a:r>
              <a:rPr lang="en-US" altLang="zh-CN" sz="2000" dirty="0" smtClean="0">
                <a:latin typeface="+mj-ea"/>
                <a:ea typeface="+mj-ea"/>
              </a:rPr>
              <a:t>=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j-ea"/>
                <a:ea typeface="+mj-ea"/>
              </a:rPr>
              <a:t>    </a:t>
            </a:r>
            <a:r>
              <a:rPr lang="en-US" altLang="zh-CN" sz="2000" dirty="0" smtClean="0">
                <a:latin typeface="+mj-ea"/>
                <a:ea typeface="+mj-ea"/>
              </a:rPr>
              <a:t>1.6T </a:t>
            </a:r>
            <a:r>
              <a:rPr lang="zh-CN" altLang="en-US" sz="2000" dirty="0">
                <a:latin typeface="+mj-ea"/>
                <a:ea typeface="+mj-ea"/>
              </a:rPr>
              <a:t>* </a:t>
            </a:r>
            <a:r>
              <a:rPr lang="en-US" altLang="zh-CN" sz="2000" dirty="0">
                <a:latin typeface="+mj-ea"/>
                <a:ea typeface="+mj-ea"/>
              </a:rPr>
              <a:t>#</a:t>
            </a:r>
            <a:r>
              <a:rPr lang="zh-CN" altLang="en-US" sz="2000" dirty="0">
                <a:latin typeface="+mj-ea"/>
                <a:ea typeface="+mj-ea"/>
              </a:rPr>
              <a:t>广告位</a:t>
            </a: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RDT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5607"/>
              </p:ext>
            </p:extLst>
          </p:nvPr>
        </p:nvGraphicFramePr>
        <p:xfrm>
          <a:off x="-252413" y="1563688"/>
          <a:ext cx="6353176" cy="558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" name="文档" r:id="rId4" imgW="5417713" imgH="4767567" progId="Word.Document.12">
                  <p:embed/>
                </p:oleObj>
              </mc:Choice>
              <mc:Fallback>
                <p:oleObj name="文档" r:id="rId4" imgW="5417713" imgH="4767567" progId="Word.Document.12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2413" y="1563688"/>
                        <a:ext cx="6353176" cy="558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1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2</a:t>
            </a:r>
            <a:r>
              <a:rPr lang="zh-CN" altLang="en-US" dirty="0" smtClean="0"/>
              <a:t>、快速聚类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127953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磁盘 7"/>
          <p:cNvSpPr/>
          <p:nvPr/>
        </p:nvSpPr>
        <p:spPr>
          <a:xfrm>
            <a:off x="-25687" y="1818165"/>
            <a:ext cx="1202432" cy="136815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5"/>
          <p:cNvSpPr txBox="1"/>
          <p:nvPr/>
        </p:nvSpPr>
        <p:spPr>
          <a:xfrm>
            <a:off x="6372199" y="5877272"/>
            <a:ext cx="2752777" cy="792088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QQID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：类</a:t>
            </a:r>
            <a:r>
              <a:rPr lang="en-US" altLang="zh-CN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ID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100" dirty="0" smtClean="0">
              <a:latin typeface="微软雅黑" pitchFamily="34" charset="-122"/>
              <a:ea typeface="微软雅黑" pitchFamily="34" charset="-122"/>
              <a:cs typeface="Times New Roman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类</a:t>
            </a:r>
            <a:r>
              <a:rPr lang="en-US" altLang="zh-CN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ID</a:t>
            </a:r>
            <a:r>
              <a:rPr lang="zh-CN" altLang="en-US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：</a:t>
            </a:r>
            <a:r>
              <a:rPr lang="en-US" kern="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M</a:t>
            </a:r>
            <a:r>
              <a:rPr kumimoji="0" 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/>
              </a:rPr>
              <a:t>*&lt;</a:t>
            </a:r>
            <a:r>
              <a:rPr kumimoji="0" lang="en-US" sz="1800" b="0" i="0" u="none" strike="noStrike" kern="1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/>
              </a:rPr>
              <a:t>AD,weight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/>
              </a:rPr>
              <a:t>&gt;</a:t>
            </a:r>
            <a:endParaRPr kumimoji="0" lang="zh-CN" altLang="en-US" sz="18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1154236" y="4861788"/>
            <a:ext cx="2268260" cy="439420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/>
            </a:solidFill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100" noProof="0" dirty="0" smtClean="0">
                <a:solidFill>
                  <a:srgbClr val="FF0000"/>
                </a:solidFill>
                <a:latin typeface="微软雅黑"/>
                <a:ea typeface="宋体"/>
                <a:cs typeface="Times New Roman"/>
              </a:rPr>
              <a:t>N</a:t>
            </a:r>
            <a:r>
              <a:rPr kumimoji="0" 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宋体"/>
                <a:cs typeface="Times New Roman"/>
              </a:rPr>
              <a:t>*</a:t>
            </a:r>
            <a:r>
              <a:rPr lang="en-US" sz="2000" kern="100" noProof="0" dirty="0" smtClean="0">
                <a:solidFill>
                  <a:sysClr val="windowText" lastClr="000000"/>
                </a:solidFill>
                <a:latin typeface="微软雅黑"/>
                <a:ea typeface="宋体"/>
                <a:cs typeface="Times New Roman"/>
              </a:rPr>
              <a:t>&lt;</a:t>
            </a:r>
            <a:r>
              <a:rPr lang="en-US" sz="2000" kern="100" noProof="0" dirty="0" err="1" smtClean="0">
                <a:solidFill>
                  <a:sysClr val="windowText" lastClr="000000"/>
                </a:solidFill>
                <a:latin typeface="微软雅黑"/>
                <a:ea typeface="宋体"/>
                <a:cs typeface="Times New Roman"/>
              </a:rPr>
              <a:t>A</a:t>
            </a:r>
            <a:r>
              <a:rPr kumimoji="0" lang="en-US" sz="20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宋体"/>
                <a:cs typeface="Times New Roman"/>
              </a:rPr>
              <a:t>D,weight</a:t>
            </a:r>
            <a:r>
              <a:rPr kumimoji="0" 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宋体"/>
                <a:cs typeface="Times New Roman"/>
              </a:rPr>
              <a:t>&gt;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Times New Roman"/>
            </a:endParaRPr>
          </a:p>
        </p:txBody>
      </p:sp>
      <p:sp>
        <p:nvSpPr>
          <p:cNvPr id="26" name="文本框 6"/>
          <p:cNvSpPr txBox="1"/>
          <p:nvPr/>
        </p:nvSpPr>
        <p:spPr>
          <a:xfrm>
            <a:off x="26110" y="2502241"/>
            <a:ext cx="911860" cy="474345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/>
            </a:solidFill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宋体"/>
                <a:cs typeface="Times New Roman"/>
              </a:rPr>
              <a:t>N</a:t>
            </a:r>
            <a:r>
              <a:rPr kumimoji="0" 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  <a:cs typeface="Times New Roman"/>
              </a:rPr>
              <a:t>*AD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35896" y="3618365"/>
            <a:ext cx="2023200" cy="945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100" dirty="0" smtClean="0">
                <a:solidFill>
                  <a:sysClr val="window" lastClr="FFFFFF"/>
                </a:solidFill>
                <a:latin typeface="+mj-ea"/>
                <a:ea typeface="+mj-ea"/>
                <a:cs typeface="Times New Roman"/>
              </a:rPr>
              <a:t>排序</a:t>
            </a:r>
            <a:endParaRPr kumimoji="0" lang="zh-CN" altLang="en-US" sz="28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ea"/>
              <a:ea typeface="+mj-ea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53446" y="3618365"/>
            <a:ext cx="2022410" cy="945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100" dirty="0">
                <a:solidFill>
                  <a:sysClr val="window" lastClr="FFFFFF"/>
                </a:solidFill>
                <a:latin typeface="+mj-ea"/>
                <a:ea typeface="+mj-ea"/>
                <a:cs typeface="Times New Roman"/>
              </a:rPr>
              <a:t>全量</a:t>
            </a:r>
            <a:r>
              <a:rPr lang="zh-CN" altLang="en-US" sz="2800" kern="100" dirty="0" smtClean="0">
                <a:solidFill>
                  <a:sysClr val="window" lastClr="FFFFFF"/>
                </a:solidFill>
                <a:latin typeface="+mj-ea"/>
                <a:ea typeface="+mj-ea"/>
                <a:cs typeface="Times New Roman"/>
              </a:rPr>
              <a:t>预测</a:t>
            </a:r>
            <a:endParaRPr kumimoji="0" lang="zh-CN" altLang="en-US" sz="28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ea"/>
              <a:ea typeface="+mj-ea"/>
              <a:cs typeface="Times New Roman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12160" y="3618365"/>
            <a:ext cx="2023200" cy="9450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Times New Roman"/>
              </a:rPr>
              <a:t>快速聚类</a:t>
            </a:r>
            <a:endParaRPr kumimoji="0" lang="zh-CN" altLang="en-US" sz="28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ea"/>
              <a:ea typeface="+mj-ea"/>
              <a:cs typeface="Times New Roman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3707904" y="5581868"/>
            <a:ext cx="2268260" cy="439420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/>
            </a:solidFill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100" dirty="0" smtClean="0">
                <a:solidFill>
                  <a:srgbClr val="FF0000"/>
                </a:solidFill>
                <a:latin typeface="微软雅黑"/>
                <a:ea typeface="宋体"/>
                <a:cs typeface="Times New Roman"/>
              </a:rPr>
              <a:t>M</a:t>
            </a:r>
            <a:r>
              <a:rPr kumimoji="0" 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宋体"/>
                <a:cs typeface="Times New Roman"/>
              </a:rPr>
              <a:t>*</a:t>
            </a:r>
            <a:r>
              <a:rPr lang="en-US" sz="2000" kern="100" noProof="0" dirty="0" smtClean="0">
                <a:solidFill>
                  <a:sysClr val="windowText" lastClr="000000"/>
                </a:solidFill>
                <a:latin typeface="微软雅黑"/>
                <a:ea typeface="宋体"/>
                <a:cs typeface="Times New Roman"/>
              </a:rPr>
              <a:t>&lt;</a:t>
            </a:r>
            <a:r>
              <a:rPr lang="en-US" sz="2000" kern="100" noProof="0" dirty="0" err="1" smtClean="0">
                <a:solidFill>
                  <a:sysClr val="windowText" lastClr="000000"/>
                </a:solidFill>
                <a:latin typeface="微软雅黑"/>
                <a:ea typeface="宋体"/>
                <a:cs typeface="Times New Roman"/>
              </a:rPr>
              <a:t>A</a:t>
            </a:r>
            <a:r>
              <a:rPr kumimoji="0" lang="en-US" sz="20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宋体"/>
                <a:cs typeface="Times New Roman"/>
              </a:rPr>
              <a:t>D,weight</a:t>
            </a:r>
            <a:r>
              <a:rPr kumimoji="0" 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宋体"/>
                <a:cs typeface="Times New Roman"/>
              </a:rPr>
              <a:t>&gt;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Times New Roman"/>
            </a:endParaRPr>
          </a:p>
        </p:txBody>
      </p:sp>
      <p:cxnSp>
        <p:nvCxnSpPr>
          <p:cNvPr id="10" name="肘形连接符 9"/>
          <p:cNvCxnSpPr/>
          <p:nvPr/>
        </p:nvCxnSpPr>
        <p:spPr>
          <a:xfrm>
            <a:off x="2051720" y="5408831"/>
            <a:ext cx="1584176" cy="396433"/>
          </a:xfrm>
          <a:prstGeom prst="bentConnector3">
            <a:avLst>
              <a:gd name="adj1" fmla="val 24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>
            <a:off x="4784536" y="6084444"/>
            <a:ext cx="1584176" cy="396433"/>
          </a:xfrm>
          <a:prstGeom prst="bentConnector3">
            <a:avLst>
              <a:gd name="adj1" fmla="val 24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936" y="1198037"/>
            <a:ext cx="15049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笑脸 12"/>
          <p:cNvSpPr/>
          <p:nvPr/>
        </p:nvSpPr>
        <p:spPr>
          <a:xfrm>
            <a:off x="8050088" y="2183875"/>
            <a:ext cx="914400" cy="9144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肘形连接符 33"/>
          <p:cNvCxnSpPr/>
          <p:nvPr/>
        </p:nvCxnSpPr>
        <p:spPr>
          <a:xfrm>
            <a:off x="343338" y="3603924"/>
            <a:ext cx="771406" cy="396433"/>
          </a:xfrm>
          <a:prstGeom prst="bentConnector3">
            <a:avLst>
              <a:gd name="adj1" fmla="val -109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5400000" flipH="1" flipV="1">
            <a:off x="7166660" y="4886107"/>
            <a:ext cx="3189540" cy="127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15"/>
          <p:cNvSpPr txBox="1"/>
          <p:nvPr/>
        </p:nvSpPr>
        <p:spPr>
          <a:xfrm>
            <a:off x="8397880" y="4723749"/>
            <a:ext cx="727097" cy="30136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AD</a:t>
            </a:r>
            <a:endParaRPr kumimoji="0" lang="zh-CN" altLang="en-US" sz="18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619672" y="2502241"/>
            <a:ext cx="4752528" cy="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实时查询 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61173" y="633534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smtClean="0"/>
              <a:t>M&lt;&lt;N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80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更好的方案？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极大浪费计算</a:t>
            </a:r>
            <a:r>
              <a:rPr lang="zh-CN" altLang="en-US" dirty="0" smtClean="0">
                <a:latin typeface="+mj-ea"/>
                <a:ea typeface="+mj-ea"/>
              </a:rPr>
              <a:t>资源，</a:t>
            </a:r>
            <a:r>
              <a:rPr lang="en-US" altLang="zh-CN" dirty="0" smtClean="0">
                <a:latin typeface="+mj-ea"/>
                <a:ea typeface="+mj-ea"/>
              </a:rPr>
              <a:t>90%</a:t>
            </a:r>
            <a:r>
              <a:rPr lang="zh-CN" altLang="en-US" dirty="0" smtClean="0">
                <a:latin typeface="+mj-ea"/>
                <a:ea typeface="+mj-ea"/>
              </a:rPr>
              <a:t>的用户不会到来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新广告不在候选集，无法预测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实时性不好，策略不够灵活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扩展性受限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777" y="0"/>
            <a:ext cx="3365024" cy="10170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zh-CN" altLang="en-US" sz="4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endParaRPr lang="zh-CN" altLang="en-US" sz="4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80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实时计算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线下训练模型；线上实时预测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新广告线上直接预测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动态</a:t>
            </a:r>
            <a:r>
              <a:rPr lang="en-US" altLang="zh-CN" dirty="0">
                <a:latin typeface="+mj-ea"/>
                <a:ea typeface="+mj-ea"/>
              </a:rPr>
              <a:t>SO</a:t>
            </a:r>
            <a:r>
              <a:rPr lang="zh-CN" altLang="en-US" dirty="0" smtClean="0">
                <a:latin typeface="+mj-ea"/>
                <a:ea typeface="+mj-ea"/>
              </a:rPr>
              <a:t>的技术，更加灵活的实验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数据染色，便于后续分析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算法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+ </a:t>
            </a:r>
            <a:r>
              <a:rPr lang="zh-CN" altLang="en-US" dirty="0" smtClean="0">
                <a:latin typeface="+mj-ea"/>
                <a:ea typeface="+mj-ea"/>
              </a:rPr>
              <a:t>领域知识 相结合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3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主要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用户响应时间 </a:t>
            </a:r>
            <a:r>
              <a:rPr lang="en-US" altLang="zh-CN" dirty="0" smtClean="0">
                <a:latin typeface="+mj-ea"/>
                <a:ea typeface="+mj-ea"/>
              </a:rPr>
              <a:t>&lt; 50ms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输入：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线上一次请求，</a:t>
            </a:r>
            <a:r>
              <a:rPr lang="en-US" altLang="zh-CN" dirty="0" smtClean="0">
                <a:latin typeface="+mj-ea"/>
                <a:ea typeface="+mj-ea"/>
              </a:rPr>
              <a:t>100</a:t>
            </a:r>
            <a:r>
              <a:rPr lang="zh-CN" altLang="en-US" dirty="0" smtClean="0">
                <a:latin typeface="+mj-ea"/>
                <a:ea typeface="+mj-ea"/>
              </a:rPr>
              <a:t>个广告的实时预测计算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需要查询</a:t>
            </a:r>
            <a:r>
              <a:rPr lang="zh-CN" altLang="en-US" dirty="0">
                <a:latin typeface="+mj-ea"/>
                <a:ea typeface="+mj-ea"/>
              </a:rPr>
              <a:t>用户，广告等多种</a:t>
            </a:r>
            <a:r>
              <a:rPr lang="zh-CN" altLang="en-US" dirty="0" smtClean="0">
                <a:latin typeface="+mj-ea"/>
                <a:ea typeface="+mj-ea"/>
              </a:rPr>
              <a:t>特征</a:t>
            </a:r>
            <a:r>
              <a:rPr lang="en-US" altLang="zh-CN" dirty="0" smtClean="0">
                <a:latin typeface="+mj-ea"/>
                <a:ea typeface="+mj-ea"/>
              </a:rPr>
              <a:t>800+</a:t>
            </a:r>
            <a:r>
              <a:rPr lang="zh-CN" altLang="en-US" dirty="0" smtClean="0">
                <a:latin typeface="+mj-ea"/>
                <a:ea typeface="+mj-ea"/>
              </a:rPr>
              <a:t>次</a:t>
            </a:r>
            <a:endParaRPr lang="en-US" altLang="zh-CN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“树”类的算法的不足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输出规则，串行计算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树的层数和规模限制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68624" y="1423030"/>
            <a:ext cx="5184576" cy="503214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latin typeface="+mj-ea"/>
                <a:ea typeface="+mj-ea"/>
              </a:rPr>
              <a:t>产品 简介</a:t>
            </a:r>
            <a:endParaRPr lang="zh-CN" altLang="en-US" sz="2800" dirty="0"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问题 分析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解决 之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道</a:t>
            </a:r>
          </a:p>
          <a:p>
            <a:pPr marL="1314450" lvl="2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系统演进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marL="1314450" lvl="2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在线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模型</a:t>
            </a:r>
          </a:p>
          <a:p>
            <a:pPr marL="1314450" lvl="2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特征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设计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两大 平台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8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Regularized logistic regression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6992"/>
            <a:ext cx="670547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43608" y="1941476"/>
                <a:ext cx="7277441" cy="1051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4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4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48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4800">
                                  <a:latin typeface="Cambria Math"/>
                                </a:rPr>
                                <m:t>w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4800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sz="4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4800" i="1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4800" i="1">
                              <a:latin typeface="Cambria Math"/>
                            </a:rPr>
                            <m:t>)</m:t>
                          </m:r>
                          <m:r>
                            <a:rPr lang="en-US" altLang="zh-CN" sz="480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480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zh-CN" altLang="zh-CN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800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4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4800" i="1">
                              <a:latin typeface="Cambria Math"/>
                            </a:rPr>
                            <m:t>𝜆</m:t>
                          </m:r>
                          <m:sSub>
                            <m:sSubPr>
                              <m:ctrlPr>
                                <a:rPr lang="zh-CN" altLang="zh-CN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8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4800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altLang="zh-CN" sz="4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41476"/>
                <a:ext cx="7277441" cy="10510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59632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融入用户行为的混合模型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7526337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2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磁盘 7"/>
          <p:cNvSpPr/>
          <p:nvPr/>
        </p:nvSpPr>
        <p:spPr>
          <a:xfrm>
            <a:off x="57200" y="1818165"/>
            <a:ext cx="1202432" cy="136815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5"/>
          <p:cNvSpPr txBox="1"/>
          <p:nvPr/>
        </p:nvSpPr>
        <p:spPr>
          <a:xfrm>
            <a:off x="6372200" y="6237312"/>
            <a:ext cx="2448272" cy="602723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M</a:t>
            </a:r>
            <a:r>
              <a:rPr kumimoji="0" lang="en-US" sz="18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/>
              </a:rPr>
              <a:t>*&lt;</a:t>
            </a:r>
            <a:r>
              <a:rPr kumimoji="0" lang="en-US" sz="1800" b="0" i="0" u="none" strike="noStrike" kern="1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/>
              </a:rPr>
              <a:t>AD,weight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/>
              </a:rPr>
              <a:t>&gt;</a:t>
            </a:r>
            <a:endParaRPr kumimoji="0" lang="zh-CN" altLang="en-US" sz="18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1154236" y="4874430"/>
            <a:ext cx="2268260" cy="439420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/>
            </a:solidFill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100" dirty="0" smtClean="0">
                <a:solidFill>
                  <a:srgbClr val="FF0000"/>
                </a:solidFill>
                <a:latin typeface="微软雅黑"/>
                <a:ea typeface="宋体"/>
                <a:cs typeface="Times New Roman"/>
              </a:rPr>
              <a:t>M</a:t>
            </a:r>
            <a:r>
              <a:rPr kumimoji="0" 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宋体"/>
                <a:cs typeface="Times New Roman"/>
              </a:rPr>
              <a:t>*</a:t>
            </a:r>
            <a:r>
              <a:rPr lang="en-US" sz="2000" kern="100" noProof="0" dirty="0" smtClean="0">
                <a:solidFill>
                  <a:sysClr val="windowText" lastClr="000000"/>
                </a:solidFill>
                <a:latin typeface="微软雅黑"/>
                <a:ea typeface="宋体"/>
                <a:cs typeface="Times New Roman"/>
              </a:rPr>
              <a:t>&lt;</a:t>
            </a:r>
            <a:r>
              <a:rPr lang="en-US" sz="2000" kern="100" noProof="0" dirty="0" err="1" smtClean="0">
                <a:solidFill>
                  <a:sysClr val="windowText" lastClr="000000"/>
                </a:solidFill>
                <a:latin typeface="微软雅黑"/>
                <a:ea typeface="宋体"/>
                <a:cs typeface="Times New Roman"/>
              </a:rPr>
              <a:t>A</a:t>
            </a:r>
            <a:r>
              <a:rPr kumimoji="0" lang="en-US" sz="20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宋体"/>
                <a:cs typeface="Times New Roman"/>
              </a:rPr>
              <a:t>D,weight</a:t>
            </a:r>
            <a:r>
              <a:rPr kumimoji="0" 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宋体"/>
                <a:cs typeface="Times New Roman"/>
              </a:rPr>
              <a:t>&gt;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Times New Roman"/>
            </a:endParaRPr>
          </a:p>
        </p:txBody>
      </p:sp>
      <p:sp>
        <p:nvSpPr>
          <p:cNvPr id="26" name="文本框 6"/>
          <p:cNvSpPr txBox="1"/>
          <p:nvPr/>
        </p:nvSpPr>
        <p:spPr>
          <a:xfrm>
            <a:off x="131748" y="2502241"/>
            <a:ext cx="911860" cy="474345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/>
            </a:solidFill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宋体"/>
                <a:cs typeface="Times New Roman"/>
              </a:rPr>
              <a:t>N</a:t>
            </a:r>
            <a:r>
              <a:rPr kumimoji="0" 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微软雅黑"/>
                <a:cs typeface="Times New Roman"/>
              </a:rPr>
              <a:t>*AD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35896" y="3618365"/>
            <a:ext cx="2023200" cy="94504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Times New Roman"/>
              </a:rPr>
              <a:t>pCTR</a:t>
            </a:r>
            <a:endParaRPr kumimoji="0" lang="en-US" sz="28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ea"/>
              <a:ea typeface="+mj-ea"/>
              <a:cs typeface="Times New Roman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100" dirty="0" smtClean="0">
                <a:solidFill>
                  <a:sysClr val="window" lastClr="FFFFFF"/>
                </a:solidFill>
                <a:latin typeface="+mj-ea"/>
                <a:ea typeface="+mj-ea"/>
                <a:cs typeface="Times New Roman"/>
              </a:rPr>
              <a:t>排序</a:t>
            </a:r>
            <a:endParaRPr kumimoji="0" lang="zh-CN" altLang="en-US" sz="28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ea"/>
              <a:ea typeface="+mj-ea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53446" y="3618365"/>
            <a:ext cx="2022410" cy="94504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Times New Roman"/>
              </a:rPr>
              <a:t>Scoring</a:t>
            </a:r>
            <a:endParaRPr lang="en-US" altLang="zh-CN" sz="2800" kern="100" dirty="0">
              <a:solidFill>
                <a:sysClr val="window" lastClr="FFFFFF"/>
              </a:solidFill>
              <a:latin typeface="+mj-ea"/>
              <a:ea typeface="+mj-ea"/>
              <a:cs typeface="Times New Roman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100" noProof="0" dirty="0">
                <a:solidFill>
                  <a:sysClr val="window" lastClr="FFFFFF"/>
                </a:solidFill>
                <a:latin typeface="+mj-ea"/>
                <a:ea typeface="+mj-ea"/>
                <a:cs typeface="Times New Roman"/>
              </a:rPr>
              <a:t>过滤</a:t>
            </a:r>
            <a:endParaRPr kumimoji="0" lang="zh-CN" altLang="en-US" sz="28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ea"/>
              <a:ea typeface="+mj-ea"/>
              <a:cs typeface="Times New Roman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12160" y="3618365"/>
            <a:ext cx="2023200" cy="94504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Times New Roman"/>
              </a:rPr>
              <a:t>reRanking</a:t>
            </a:r>
            <a:endParaRPr kumimoji="0" lang="en-US" altLang="zh-CN" sz="28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ea"/>
              <a:ea typeface="+mj-ea"/>
              <a:cs typeface="Times New Roman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100" dirty="0" smtClean="0">
                <a:solidFill>
                  <a:sysClr val="window" lastClr="FFFFFF"/>
                </a:solidFill>
                <a:latin typeface="+mj-ea"/>
                <a:ea typeface="+mj-ea"/>
                <a:cs typeface="Times New Roman"/>
              </a:rPr>
              <a:t>策略</a:t>
            </a:r>
            <a:endParaRPr kumimoji="0" lang="zh-CN" altLang="en-US" sz="28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ea"/>
              <a:ea typeface="+mj-ea"/>
              <a:cs typeface="Times New Roman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3707904" y="5490573"/>
            <a:ext cx="2268260" cy="439420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/>
            </a:solidFill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100" dirty="0" smtClean="0">
                <a:solidFill>
                  <a:srgbClr val="FF0000"/>
                </a:solidFill>
                <a:latin typeface="微软雅黑"/>
                <a:ea typeface="宋体"/>
                <a:cs typeface="Times New Roman"/>
              </a:rPr>
              <a:t>M</a:t>
            </a:r>
            <a:r>
              <a:rPr kumimoji="0" 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宋体"/>
                <a:cs typeface="Times New Roman"/>
              </a:rPr>
              <a:t>*</a:t>
            </a:r>
            <a:r>
              <a:rPr lang="en-US" sz="2000" kern="100" noProof="0" dirty="0" smtClean="0">
                <a:solidFill>
                  <a:sysClr val="windowText" lastClr="000000"/>
                </a:solidFill>
                <a:latin typeface="微软雅黑"/>
                <a:ea typeface="宋体"/>
                <a:cs typeface="Times New Roman"/>
              </a:rPr>
              <a:t>&lt;</a:t>
            </a:r>
            <a:r>
              <a:rPr lang="en-US" sz="2000" kern="100" noProof="0" dirty="0" err="1" smtClean="0">
                <a:solidFill>
                  <a:sysClr val="windowText" lastClr="000000"/>
                </a:solidFill>
                <a:latin typeface="微软雅黑"/>
                <a:ea typeface="宋体"/>
                <a:cs typeface="Times New Roman"/>
              </a:rPr>
              <a:t>A</a:t>
            </a:r>
            <a:r>
              <a:rPr kumimoji="0" lang="en-US" sz="20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宋体"/>
                <a:cs typeface="Times New Roman"/>
              </a:rPr>
              <a:t>D,weight</a:t>
            </a:r>
            <a:r>
              <a:rPr kumimoji="0" 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宋体"/>
                <a:cs typeface="Times New Roman"/>
              </a:rPr>
              <a:t>&gt;</a:t>
            </a:r>
            <a:endParaRPr kumimoji="0" lang="zh-CN" altLang="en-US" sz="20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Times New Roman"/>
            </a:endParaRPr>
          </a:p>
        </p:txBody>
      </p:sp>
      <p:cxnSp>
        <p:nvCxnSpPr>
          <p:cNvPr id="10" name="肘形连接符 9"/>
          <p:cNvCxnSpPr/>
          <p:nvPr/>
        </p:nvCxnSpPr>
        <p:spPr>
          <a:xfrm>
            <a:off x="2051720" y="5313850"/>
            <a:ext cx="1584176" cy="396433"/>
          </a:xfrm>
          <a:prstGeom prst="bentConnector3">
            <a:avLst>
              <a:gd name="adj1" fmla="val 24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>
            <a:off x="4784536" y="6084444"/>
            <a:ext cx="1584176" cy="396433"/>
          </a:xfrm>
          <a:prstGeom prst="bentConnector3">
            <a:avLst>
              <a:gd name="adj1" fmla="val 24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936" y="1198037"/>
            <a:ext cx="15049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笑脸 12"/>
          <p:cNvSpPr/>
          <p:nvPr/>
        </p:nvSpPr>
        <p:spPr>
          <a:xfrm>
            <a:off x="8050088" y="2183875"/>
            <a:ext cx="914400" cy="9144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肘形连接符 33"/>
          <p:cNvCxnSpPr/>
          <p:nvPr/>
        </p:nvCxnSpPr>
        <p:spPr>
          <a:xfrm>
            <a:off x="343338" y="3603924"/>
            <a:ext cx="771406" cy="396433"/>
          </a:xfrm>
          <a:prstGeom prst="bentConnector3">
            <a:avLst>
              <a:gd name="adj1" fmla="val -109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5400000" flipH="1" flipV="1">
            <a:off x="7166660" y="4886107"/>
            <a:ext cx="3189540" cy="127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15"/>
          <p:cNvSpPr txBox="1"/>
          <p:nvPr/>
        </p:nvSpPr>
        <p:spPr>
          <a:xfrm>
            <a:off x="8397880" y="4723749"/>
            <a:ext cx="727097" cy="301361"/>
          </a:xfrm>
          <a:prstGeom prst="rect">
            <a:avLst/>
          </a:prstGeom>
          <a:solidFill>
            <a:sysClr val="window" lastClr="FFFFFF"/>
          </a:solidFill>
          <a:ln w="6350">
            <a:solidFill>
              <a:sysClr val="window" lastClr="FFFFFF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AD</a:t>
            </a:r>
            <a:endParaRPr kumimoji="0" lang="zh-CN" altLang="en-US" sz="18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1619672" y="2502241"/>
            <a:ext cx="4752528" cy="0"/>
          </a:xfrm>
          <a:prstGeom prst="straightConnector1">
            <a:avLst/>
          </a:prstGeom>
          <a:ln w="127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实时计算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61173" y="633534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smtClean="0"/>
              <a:t>M&lt;&lt;N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131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实时计算 </a:t>
            </a:r>
            <a:r>
              <a:rPr lang="en-US" altLang="zh-CN" dirty="0"/>
              <a:t>– </a:t>
            </a:r>
            <a:r>
              <a:rPr lang="zh-CN" altLang="en-US" dirty="0"/>
              <a:t>不足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Model</a:t>
            </a:r>
            <a:r>
              <a:rPr lang="zh-CN" altLang="en-US" dirty="0" smtClean="0">
                <a:latin typeface="+mj-ea"/>
                <a:ea typeface="+mj-ea"/>
              </a:rPr>
              <a:t>离线</a:t>
            </a:r>
            <a:r>
              <a:rPr lang="en-US" altLang="zh-CN" dirty="0">
                <a:latin typeface="+mj-ea"/>
                <a:ea typeface="+mj-ea"/>
              </a:rPr>
              <a:t>training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数据分布变化很快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Online Model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06" y="952395"/>
            <a:ext cx="7894017" cy="56563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7584" y="3068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天更新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64088" y="29969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15</a:t>
            </a:r>
            <a:r>
              <a:rPr lang="zh-CN" altLang="en-US" dirty="0" smtClean="0">
                <a:solidFill>
                  <a:srgbClr val="00B0F0"/>
                </a:solidFill>
              </a:rPr>
              <a:t>分钟更新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3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68624" y="1423030"/>
            <a:ext cx="5184576" cy="503214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产品 简介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问题 分析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latin typeface="+mj-ea"/>
                <a:ea typeface="+mj-ea"/>
              </a:rPr>
              <a:t>解决 之</a:t>
            </a:r>
            <a:r>
              <a:rPr lang="zh-CN" altLang="en-US" sz="2800" dirty="0">
                <a:latin typeface="+mj-ea"/>
                <a:ea typeface="+mj-ea"/>
              </a:rPr>
              <a:t>道</a:t>
            </a:r>
          </a:p>
          <a:p>
            <a:pPr marL="1314450" lvl="2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系统演进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marL="1314450" lvl="2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在线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模型</a:t>
            </a:r>
          </a:p>
          <a:p>
            <a:pPr marL="1314450" lvl="2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latin typeface="+mj-ea"/>
                <a:ea typeface="+mj-ea"/>
              </a:rPr>
              <a:t>特征</a:t>
            </a:r>
            <a:r>
              <a:rPr lang="zh-CN" altLang="en-US" sz="2800" dirty="0" smtClean="0">
                <a:latin typeface="+mj-ea"/>
                <a:ea typeface="+mj-ea"/>
              </a:rPr>
              <a:t>设计</a:t>
            </a:r>
            <a:endParaRPr lang="en-US" altLang="zh-CN" sz="2800" dirty="0" smtClean="0"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两大 平台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0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68" y="692696"/>
            <a:ext cx="6127707" cy="56636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数据才是“大米”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巧妇难为无米之炊</a:t>
            </a:r>
            <a:endParaRPr lang="en-US" altLang="zh-CN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圆角矩形 60"/>
          <p:cNvSpPr/>
          <p:nvPr/>
        </p:nvSpPr>
        <p:spPr>
          <a:xfrm>
            <a:off x="4500563" y="260350"/>
            <a:ext cx="2071687" cy="428625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TextBox 37"/>
          <p:cNvSpPr txBox="1">
            <a:spLocks noChangeArrowheads="1"/>
          </p:cNvSpPr>
          <p:nvPr/>
        </p:nvSpPr>
        <p:spPr bwMode="auto">
          <a:xfrm>
            <a:off x="4427538" y="260350"/>
            <a:ext cx="2143125" cy="40005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1071563" y="1285875"/>
            <a:ext cx="2071687" cy="428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TextBox 41"/>
          <p:cNvSpPr txBox="1">
            <a:spLocks noChangeArrowheads="1"/>
          </p:cNvSpPr>
          <p:nvPr/>
        </p:nvSpPr>
        <p:spPr bwMode="auto">
          <a:xfrm>
            <a:off x="1285875" y="1285875"/>
            <a:ext cx="1643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基础属性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643563" y="1285875"/>
            <a:ext cx="2071687" cy="428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TextBox 43"/>
          <p:cNvSpPr txBox="1">
            <a:spLocks noChangeArrowheads="1"/>
          </p:cNvSpPr>
          <p:nvPr/>
        </p:nvSpPr>
        <p:spPr bwMode="auto">
          <a:xfrm>
            <a:off x="5857875" y="1285875"/>
            <a:ext cx="1643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行为属性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142875" y="2286000"/>
            <a:ext cx="2071688" cy="428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TextBox 45"/>
          <p:cNvSpPr txBox="1">
            <a:spLocks noChangeArrowheads="1"/>
          </p:cNvSpPr>
          <p:nvPr/>
        </p:nvSpPr>
        <p:spPr bwMode="auto">
          <a:xfrm>
            <a:off x="357188" y="2286000"/>
            <a:ext cx="1643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   人口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357438" y="2286000"/>
            <a:ext cx="2071687" cy="428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TextBox 48"/>
          <p:cNvSpPr txBox="1">
            <a:spLocks noChangeArrowheads="1"/>
          </p:cNvSpPr>
          <p:nvPr/>
        </p:nvSpPr>
        <p:spPr bwMode="auto">
          <a:xfrm>
            <a:off x="2571750" y="2286000"/>
            <a:ext cx="1643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兴趣属性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142875" y="2857500"/>
            <a:ext cx="2071688" cy="428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TextBox 50"/>
          <p:cNvSpPr txBox="1">
            <a:spLocks noChangeArrowheads="1"/>
          </p:cNvSpPr>
          <p:nvPr/>
        </p:nvSpPr>
        <p:spPr bwMode="auto">
          <a:xfrm>
            <a:off x="357188" y="2857500"/>
            <a:ext cx="1643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 年龄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142875" y="3429000"/>
            <a:ext cx="2071688" cy="428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TextBox 52"/>
          <p:cNvSpPr txBox="1">
            <a:spLocks noChangeArrowheads="1"/>
          </p:cNvSpPr>
          <p:nvPr/>
        </p:nvSpPr>
        <p:spPr bwMode="auto">
          <a:xfrm>
            <a:off x="357188" y="3429000"/>
            <a:ext cx="1643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 性别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142875" y="4000500"/>
            <a:ext cx="2071688" cy="428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TextBox 54"/>
          <p:cNvSpPr txBox="1">
            <a:spLocks noChangeArrowheads="1"/>
          </p:cNvSpPr>
          <p:nvPr/>
        </p:nvSpPr>
        <p:spPr bwMode="auto">
          <a:xfrm>
            <a:off x="357188" y="4000500"/>
            <a:ext cx="1643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 地域</a:t>
            </a:r>
          </a:p>
        </p:txBody>
      </p:sp>
      <p:cxnSp>
        <p:nvCxnSpPr>
          <p:cNvPr id="77" name="肘形连接符 76"/>
          <p:cNvCxnSpPr>
            <a:stCxn id="61" idx="2"/>
            <a:endCxn id="66" idx="0"/>
          </p:cNvCxnSpPr>
          <p:nvPr/>
        </p:nvCxnSpPr>
        <p:spPr>
          <a:xfrm rot="16200000" flipH="1">
            <a:off x="5808663" y="415925"/>
            <a:ext cx="596900" cy="1143000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1" idx="2"/>
            <a:endCxn id="64" idx="0"/>
          </p:cNvCxnSpPr>
          <p:nvPr/>
        </p:nvCxnSpPr>
        <p:spPr>
          <a:xfrm rot="5400000">
            <a:off x="3523457" y="-726282"/>
            <a:ext cx="596900" cy="342741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78"/>
          <p:cNvSpPr/>
          <p:nvPr/>
        </p:nvSpPr>
        <p:spPr>
          <a:xfrm>
            <a:off x="4714875" y="2286000"/>
            <a:ext cx="2071688" cy="428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TextBox 64"/>
          <p:cNvSpPr txBox="1">
            <a:spLocks noChangeArrowheads="1"/>
          </p:cNvSpPr>
          <p:nvPr/>
        </p:nvSpPr>
        <p:spPr bwMode="auto">
          <a:xfrm>
            <a:off x="4929188" y="2286000"/>
            <a:ext cx="1643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自定义标签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6929438" y="2286000"/>
            <a:ext cx="2071687" cy="428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TextBox 66"/>
          <p:cNvSpPr txBox="1">
            <a:spLocks noChangeArrowheads="1"/>
          </p:cNvSpPr>
          <p:nvPr/>
        </p:nvSpPr>
        <p:spPr bwMode="auto">
          <a:xfrm>
            <a:off x="7143750" y="2300288"/>
            <a:ext cx="1643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细分人群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142875" y="4572000"/>
            <a:ext cx="2071688" cy="428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142875" y="5143500"/>
            <a:ext cx="2071688" cy="428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TextBox 82"/>
          <p:cNvSpPr txBox="1">
            <a:spLocks noChangeArrowheads="1"/>
          </p:cNvSpPr>
          <p:nvPr/>
        </p:nvSpPr>
        <p:spPr bwMode="auto">
          <a:xfrm>
            <a:off x="361950" y="4581525"/>
            <a:ext cx="1643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 学历</a:t>
            </a:r>
          </a:p>
        </p:txBody>
      </p:sp>
      <p:sp>
        <p:nvSpPr>
          <p:cNvPr id="86" name="圆角矩形 85"/>
          <p:cNvSpPr/>
          <p:nvPr/>
        </p:nvSpPr>
        <p:spPr>
          <a:xfrm>
            <a:off x="142875" y="5715000"/>
            <a:ext cx="2071688" cy="4286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TextBox 84"/>
          <p:cNvSpPr txBox="1">
            <a:spLocks noChangeArrowheads="1"/>
          </p:cNvSpPr>
          <p:nvPr/>
        </p:nvSpPr>
        <p:spPr bwMode="auto">
          <a:xfrm>
            <a:off x="539750" y="5715000"/>
            <a:ext cx="1460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肘形连接符 77"/>
          <p:cNvCxnSpPr/>
          <p:nvPr/>
        </p:nvCxnSpPr>
        <p:spPr>
          <a:xfrm rot="10800000" flipV="1">
            <a:off x="1177925" y="2000250"/>
            <a:ext cx="965200" cy="285750"/>
          </a:xfrm>
          <a:prstGeom prst="bentConnector2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/>
          <p:nvPr/>
        </p:nvCxnSpPr>
        <p:spPr>
          <a:xfrm rot="16200000" flipH="1">
            <a:off x="2463801" y="1357312"/>
            <a:ext cx="571500" cy="128587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/>
          <p:nvPr/>
        </p:nvCxnSpPr>
        <p:spPr>
          <a:xfrm rot="5400000">
            <a:off x="5930107" y="1535906"/>
            <a:ext cx="571500" cy="92868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/>
          <p:nvPr/>
        </p:nvCxnSpPr>
        <p:spPr>
          <a:xfrm rot="16200000" flipH="1">
            <a:off x="7037388" y="1357312"/>
            <a:ext cx="571500" cy="128587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2357438" y="2857500"/>
            <a:ext cx="2071687" cy="330835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TextBox 98"/>
          <p:cNvSpPr txBox="1">
            <a:spLocks noChangeArrowheads="1"/>
          </p:cNvSpPr>
          <p:nvPr/>
        </p:nvSpPr>
        <p:spPr bwMode="auto">
          <a:xfrm>
            <a:off x="2428875" y="3000375"/>
            <a:ext cx="2000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千</a:t>
            </a:r>
            <a:r>
              <a:rPr lang="zh-CN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余种兴趣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类目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19114" y="4770979"/>
            <a:ext cx="2071687" cy="428625"/>
            <a:chOff x="6929438" y="2857500"/>
            <a:chExt cx="2071687" cy="428625"/>
          </a:xfrm>
        </p:grpSpPr>
        <p:sp>
          <p:nvSpPr>
            <p:cNvPr id="94" name="圆角矩形 93"/>
            <p:cNvSpPr/>
            <p:nvPr/>
          </p:nvSpPr>
          <p:spPr>
            <a:xfrm>
              <a:off x="6929438" y="2857500"/>
              <a:ext cx="2071687" cy="42862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TextBox 100"/>
            <p:cNvSpPr txBox="1">
              <a:spLocks noChangeArrowheads="1"/>
            </p:cNvSpPr>
            <p:nvPr/>
          </p:nvSpPr>
          <p:spPr bwMode="auto">
            <a:xfrm>
              <a:off x="7415743" y="2916793"/>
              <a:ext cx="12144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圆角矩形 95"/>
          <p:cNvSpPr/>
          <p:nvPr/>
        </p:nvSpPr>
        <p:spPr>
          <a:xfrm>
            <a:off x="4714875" y="2857500"/>
            <a:ext cx="2071688" cy="258868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TextBox 103"/>
          <p:cNvSpPr txBox="1">
            <a:spLocks noChangeArrowheads="1"/>
          </p:cNvSpPr>
          <p:nvPr/>
        </p:nvSpPr>
        <p:spPr bwMode="auto">
          <a:xfrm>
            <a:off x="4643438" y="3130550"/>
            <a:ext cx="21431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百万级独立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苹果</a:t>
            </a:r>
            <a:endParaRPr lang="en-US" altLang="zh-CN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索尼</a:t>
            </a:r>
            <a:endParaRPr lang="en-US" altLang="zh-CN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踏</a:t>
            </a:r>
            <a:endParaRPr lang="en-US" altLang="zh-CN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宝马</a:t>
            </a:r>
            <a:endParaRPr lang="en-US" altLang="zh-CN" b="1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TextBox 80"/>
          <p:cNvSpPr txBox="1">
            <a:spLocks noChangeArrowheads="1"/>
          </p:cNvSpPr>
          <p:nvPr/>
        </p:nvSpPr>
        <p:spPr bwMode="auto">
          <a:xfrm>
            <a:off x="250825" y="5157788"/>
            <a:ext cx="16430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  上网场景</a:t>
            </a:r>
          </a:p>
        </p:txBody>
      </p:sp>
      <p:sp>
        <p:nvSpPr>
          <p:cNvPr id="109" name="Rectangle 286"/>
          <p:cNvSpPr txBox="1">
            <a:spLocks noChangeArrowheads="1"/>
          </p:cNvSpPr>
          <p:nvPr/>
        </p:nvSpPr>
        <p:spPr bwMode="auto">
          <a:xfrm>
            <a:off x="250825" y="80964"/>
            <a:ext cx="8496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定制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化用户画像</a:t>
            </a:r>
            <a:endParaRPr lang="en-US" altLang="zh-CN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110" name="TextBox 56"/>
          <p:cNvSpPr txBox="1">
            <a:spLocks noChangeArrowheads="1"/>
          </p:cNvSpPr>
          <p:nvPr/>
        </p:nvSpPr>
        <p:spPr bwMode="auto">
          <a:xfrm>
            <a:off x="2785270" y="3691996"/>
            <a:ext cx="12144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女装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女饰品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女鞋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男装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6931586" y="3564493"/>
            <a:ext cx="2071687" cy="428625"/>
            <a:chOff x="6929438" y="2857500"/>
            <a:chExt cx="2071687" cy="428625"/>
          </a:xfrm>
        </p:grpSpPr>
        <p:sp>
          <p:nvSpPr>
            <p:cNvPr id="55" name="圆角矩形 54"/>
            <p:cNvSpPr/>
            <p:nvPr/>
          </p:nvSpPr>
          <p:spPr>
            <a:xfrm>
              <a:off x="6929438" y="2857500"/>
              <a:ext cx="2071687" cy="42862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100"/>
            <p:cNvSpPr txBox="1">
              <a:spLocks noChangeArrowheads="1"/>
            </p:cNvSpPr>
            <p:nvPr/>
          </p:nvSpPr>
          <p:spPr bwMode="auto">
            <a:xfrm>
              <a:off x="7415743" y="2916793"/>
              <a:ext cx="12144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新婚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人群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929436" y="2970728"/>
            <a:ext cx="2071687" cy="428625"/>
            <a:chOff x="6929438" y="2857500"/>
            <a:chExt cx="2071687" cy="428625"/>
          </a:xfrm>
        </p:grpSpPr>
        <p:sp>
          <p:nvSpPr>
            <p:cNvPr id="58" name="圆角矩形 57"/>
            <p:cNvSpPr/>
            <p:nvPr/>
          </p:nvSpPr>
          <p:spPr>
            <a:xfrm>
              <a:off x="6929438" y="2857500"/>
              <a:ext cx="2071687" cy="42862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100"/>
            <p:cNvSpPr txBox="1">
              <a:spLocks noChangeArrowheads="1"/>
            </p:cNvSpPr>
            <p:nvPr/>
          </p:nvSpPr>
          <p:spPr bwMode="auto">
            <a:xfrm>
              <a:off x="7415743" y="2916793"/>
              <a:ext cx="12144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单身人群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929435" y="4152900"/>
            <a:ext cx="2071687" cy="428625"/>
            <a:chOff x="6929438" y="2857500"/>
            <a:chExt cx="2071687" cy="428625"/>
          </a:xfrm>
        </p:grpSpPr>
        <p:sp>
          <p:nvSpPr>
            <p:cNvPr id="111" name="圆角矩形 110"/>
            <p:cNvSpPr/>
            <p:nvPr/>
          </p:nvSpPr>
          <p:spPr>
            <a:xfrm>
              <a:off x="6929438" y="2857500"/>
              <a:ext cx="2071687" cy="42862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TextBox 100"/>
            <p:cNvSpPr txBox="1">
              <a:spLocks noChangeArrowheads="1"/>
            </p:cNvSpPr>
            <p:nvPr/>
          </p:nvSpPr>
          <p:spPr bwMode="auto">
            <a:xfrm>
              <a:off x="7415743" y="2916793"/>
              <a:ext cx="12144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母婴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人群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6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图片</a:t>
            </a:r>
            <a:r>
              <a:rPr lang="en-US" altLang="zh-CN" dirty="0" smtClean="0"/>
              <a:t>feature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爬取</a:t>
            </a:r>
            <a:r>
              <a:rPr lang="zh-CN" altLang="en-US" dirty="0" smtClean="0">
                <a:latin typeface="+mj-ea"/>
                <a:ea typeface="+mj-ea"/>
              </a:rPr>
              <a:t>广告</a:t>
            </a:r>
            <a:r>
              <a:rPr lang="zh-CN" altLang="en-US" dirty="0">
                <a:latin typeface="+mj-ea"/>
                <a:ea typeface="+mj-ea"/>
              </a:rPr>
              <a:t>素材的图片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计算</a:t>
            </a:r>
            <a:r>
              <a:rPr lang="zh-CN" altLang="en-US" dirty="0" smtClean="0">
                <a:latin typeface="+mj-ea"/>
                <a:ea typeface="+mj-ea"/>
              </a:rPr>
              <a:t>图片的色彩特征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亮度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饱和度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色彩</a:t>
            </a:r>
            <a:r>
              <a:rPr lang="zh-CN" altLang="en-US" dirty="0" smtClean="0">
                <a:latin typeface="+mj-ea"/>
                <a:ea typeface="+mj-ea"/>
              </a:rPr>
              <a:t>度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对比度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尖锐</a:t>
            </a:r>
            <a:r>
              <a:rPr lang="zh-CN" altLang="en-US" dirty="0" smtClean="0">
                <a:latin typeface="+mj-ea"/>
                <a:ea typeface="+mj-ea"/>
              </a:rPr>
              <a:t>度等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6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515" y="1165394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solidFill>
                  <a:srgbClr val="00B050"/>
                </a:solidFill>
              </a:rPr>
              <a:t>示例： 中间图片点击率最高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2742900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2060848"/>
            <a:ext cx="2742900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060848"/>
            <a:ext cx="2742900" cy="36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275" y="5836622"/>
            <a:ext cx="85755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 smtClean="0"/>
              <a:t>   </a:t>
            </a:r>
            <a:r>
              <a:rPr lang="zh-CN" altLang="en-US" sz="2400" b="1" dirty="0" smtClean="0">
                <a:latin typeface="+mj-ea"/>
                <a:ea typeface="+mj-ea"/>
              </a:rPr>
              <a:t>亮度标准差</a:t>
            </a:r>
            <a:r>
              <a:rPr lang="en-US" altLang="zh-CN" sz="2400" b="1" dirty="0" smtClean="0">
                <a:latin typeface="+mj-ea"/>
                <a:ea typeface="+mj-ea"/>
              </a:rPr>
              <a:t>=3      </a:t>
            </a:r>
            <a:r>
              <a:rPr lang="zh-CN" altLang="en-US" sz="2400" b="1" dirty="0" smtClean="0">
                <a:latin typeface="+mj-ea"/>
                <a:ea typeface="+mj-ea"/>
              </a:rPr>
              <a:t>亮度标准差</a:t>
            </a:r>
            <a:r>
              <a:rPr lang="en-US" altLang="zh-CN" sz="2400" b="1" dirty="0" smtClean="0">
                <a:latin typeface="+mj-ea"/>
                <a:ea typeface="+mj-ea"/>
              </a:rPr>
              <a:t>=8        </a:t>
            </a:r>
            <a:r>
              <a:rPr lang="zh-CN" altLang="en-US" sz="2400" b="1" dirty="0" smtClean="0">
                <a:latin typeface="+mj-ea"/>
                <a:ea typeface="+mj-ea"/>
              </a:rPr>
              <a:t>亮度标准差</a:t>
            </a:r>
            <a:r>
              <a:rPr lang="en-US" altLang="zh-CN" sz="2400" b="1" dirty="0" smtClean="0">
                <a:latin typeface="+mj-ea"/>
                <a:ea typeface="+mj-ea"/>
              </a:rPr>
              <a:t>=16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5E91C9-D569-4799-810E-6EF3EA65D458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95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哪个图片点击率最高？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2494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产品简介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altLang="zh-CN" dirty="0" smtClean="0"/>
          </a:p>
          <a:p>
            <a:pPr marL="0" lvl="1" indent="0">
              <a:buNone/>
            </a:pPr>
            <a:endParaRPr lang="en-US" altLang="zh-CN" dirty="0"/>
          </a:p>
          <a:p>
            <a:pPr marL="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80747" y="73943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官网 </a:t>
            </a:r>
            <a:r>
              <a:rPr lang="en-US" altLang="zh-CN" sz="2000" dirty="0" smtClean="0">
                <a:latin typeface="+mj-ea"/>
                <a:ea typeface="+mj-ea"/>
                <a:hlinkClick r:id="rId3"/>
              </a:rPr>
              <a:t>http</a:t>
            </a:r>
            <a:r>
              <a:rPr lang="en-US" altLang="zh-CN" sz="2000" dirty="0">
                <a:latin typeface="+mj-ea"/>
                <a:ea typeface="+mj-ea"/>
                <a:hlinkClick r:id="rId3"/>
              </a:rPr>
              <a:t>://e.qq.com/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76992"/>
            <a:ext cx="52673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62" descr="C:\Users\jocelynliu\AppData\Roaming\Tencent\Users\2310806669\QQ\WinTemp\RichOle\S(4ME~FW}T9](NZ(N}72~L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035175"/>
            <a:ext cx="5657999" cy="42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259" y="2658079"/>
            <a:ext cx="51720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58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亮度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(Brightness)-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标准差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density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1" y="1772816"/>
            <a:ext cx="90868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141277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  <a:latin typeface="+mj-ea"/>
                <a:ea typeface="+mj-ea"/>
              </a:rPr>
              <a:t>亮度标准差在</a:t>
            </a:r>
            <a:r>
              <a:rPr lang="en-US" altLang="zh-CN" sz="2400" dirty="0" smtClean="0">
                <a:solidFill>
                  <a:srgbClr val="00B050"/>
                </a:solidFill>
                <a:latin typeface="+mj-ea"/>
                <a:ea typeface="+mj-ea"/>
              </a:rPr>
              <a:t>[6,10]</a:t>
            </a:r>
            <a:r>
              <a:rPr lang="zh-CN" altLang="en-US" sz="2400" dirty="0" smtClean="0">
                <a:solidFill>
                  <a:srgbClr val="00B050"/>
                </a:solidFill>
                <a:latin typeface="+mj-ea"/>
                <a:ea typeface="+mj-ea"/>
              </a:rPr>
              <a:t>更倾向于点击</a:t>
            </a:r>
            <a:endParaRPr lang="zh-CN" altLang="en-US" sz="24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5E91C9-D569-4799-810E-6EF3EA65D45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805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图像相似度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计算方法</a:t>
            </a:r>
            <a:endParaRPr lang="en-US" altLang="zh-CN" sz="2400" dirty="0" smtClean="0">
              <a:latin typeface="+mj-ea"/>
              <a:ea typeface="+mj-ea"/>
            </a:endParaRPr>
          </a:p>
          <a:p>
            <a:pPr lvl="1">
              <a:lnSpc>
                <a:spcPct val="170000"/>
              </a:lnSpc>
            </a:pPr>
            <a:r>
              <a:rPr lang="zh-CN" altLang="en-US" sz="1800" dirty="0">
                <a:latin typeface="+mj-ea"/>
                <a:ea typeface="+mj-ea"/>
              </a:rPr>
              <a:t>对每个图片的</a:t>
            </a:r>
            <a:r>
              <a:rPr lang="en-US" altLang="zh-CN" sz="1800" dirty="0">
                <a:latin typeface="+mj-ea"/>
                <a:ea typeface="+mj-ea"/>
              </a:rPr>
              <a:t>gist</a:t>
            </a:r>
            <a:r>
              <a:rPr lang="zh-CN" altLang="en-US" sz="1800" dirty="0">
                <a:latin typeface="+mj-ea"/>
                <a:ea typeface="+mj-ea"/>
              </a:rPr>
              <a:t>特征</a:t>
            </a:r>
            <a:r>
              <a:rPr lang="en-US" altLang="zh-CN" sz="1800" dirty="0">
                <a:latin typeface="+mj-ea"/>
                <a:ea typeface="+mj-ea"/>
              </a:rPr>
              <a:t>512</a:t>
            </a:r>
            <a:r>
              <a:rPr lang="zh-CN" altLang="en-US" sz="1800" dirty="0">
                <a:latin typeface="+mj-ea"/>
                <a:ea typeface="+mj-ea"/>
              </a:rPr>
              <a:t>维的 </a:t>
            </a:r>
            <a:r>
              <a:rPr lang="en-US" altLang="zh-CN" sz="1800" dirty="0">
                <a:latin typeface="+mj-ea"/>
                <a:ea typeface="+mj-ea"/>
              </a:rPr>
              <a:t>float &amp; dense </a:t>
            </a:r>
            <a:r>
              <a:rPr lang="zh-CN" altLang="en-US" sz="1800" dirty="0">
                <a:latin typeface="+mj-ea"/>
                <a:ea typeface="+mj-ea"/>
              </a:rPr>
              <a:t>向量直接计算其</a:t>
            </a:r>
            <a:r>
              <a:rPr lang="en-US" altLang="zh-CN" sz="1800" dirty="0" err="1">
                <a:latin typeface="+mj-ea"/>
                <a:ea typeface="+mj-ea"/>
              </a:rPr>
              <a:t>simhash</a:t>
            </a:r>
            <a:r>
              <a:rPr lang="zh-CN" altLang="en-US" sz="1800" dirty="0" smtClean="0">
                <a:latin typeface="+mj-ea"/>
                <a:ea typeface="+mj-ea"/>
              </a:rPr>
              <a:t>值</a:t>
            </a:r>
            <a:endParaRPr lang="en-US" altLang="zh-CN" sz="1800" dirty="0" smtClean="0">
              <a:latin typeface="+mj-ea"/>
              <a:ea typeface="+mj-ea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+mj-ea"/>
                <a:ea typeface="+mj-ea"/>
              </a:rPr>
              <a:t>输出</a:t>
            </a:r>
            <a:endParaRPr lang="en-US" altLang="zh-CN" sz="2400" dirty="0">
              <a:latin typeface="+mj-ea"/>
              <a:ea typeface="+mj-ea"/>
            </a:endParaRPr>
          </a:p>
          <a:p>
            <a:pPr lvl="1">
              <a:lnSpc>
                <a:spcPct val="170000"/>
              </a:lnSpc>
            </a:pPr>
            <a:r>
              <a:rPr lang="en-US" altLang="zh-CN" sz="1800" dirty="0" err="1" smtClean="0">
                <a:latin typeface="+mj-ea"/>
                <a:ea typeface="+mj-ea"/>
              </a:rPr>
              <a:t>ADid</a:t>
            </a:r>
            <a:r>
              <a:rPr lang="en-US" altLang="zh-CN" sz="1800" dirty="0" smtClean="0">
                <a:latin typeface="+mj-ea"/>
                <a:ea typeface="+mj-ea"/>
              </a:rPr>
              <a:t> -&gt; </a:t>
            </a:r>
            <a:r>
              <a:rPr lang="en-US" altLang="zh-CN" sz="1800" dirty="0" err="1" smtClean="0">
                <a:latin typeface="+mj-ea"/>
                <a:ea typeface="+mj-ea"/>
              </a:rPr>
              <a:t>img_group_id</a:t>
            </a:r>
            <a:endParaRPr lang="en-US" altLang="zh-CN" sz="1800" dirty="0">
              <a:latin typeface="+mj-ea"/>
              <a:ea typeface="+mj-ea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好处</a:t>
            </a:r>
            <a:endParaRPr lang="en-US" altLang="zh-CN" sz="2400" dirty="0" smtClean="0">
              <a:latin typeface="+mj-ea"/>
              <a:ea typeface="+mj-ea"/>
            </a:endParaRPr>
          </a:p>
          <a:p>
            <a:pPr lvl="1">
              <a:lnSpc>
                <a:spcPct val="170000"/>
              </a:lnSpc>
            </a:pP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zh-CN" altLang="zh-CN" sz="1600" dirty="0" smtClean="0">
                <a:latin typeface="+mj-ea"/>
                <a:ea typeface="+mj-ea"/>
              </a:rPr>
              <a:t>快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>
              <a:lnSpc>
                <a:spcPct val="170000"/>
              </a:lnSpc>
            </a:pPr>
            <a:r>
              <a:rPr lang="zh-CN" altLang="zh-CN" sz="1600" dirty="0" smtClean="0">
                <a:latin typeface="+mj-ea"/>
                <a:ea typeface="+mj-ea"/>
              </a:rPr>
              <a:t>不需要</a:t>
            </a:r>
            <a:r>
              <a:rPr lang="zh-CN" altLang="zh-CN" sz="1600" dirty="0">
                <a:latin typeface="+mj-ea"/>
                <a:ea typeface="+mj-ea"/>
              </a:rPr>
              <a:t>指定聚类中心</a:t>
            </a:r>
            <a:r>
              <a:rPr lang="zh-CN" altLang="zh-CN" sz="1600" dirty="0" smtClean="0">
                <a:latin typeface="+mj-ea"/>
                <a:ea typeface="+mj-ea"/>
              </a:rPr>
              <a:t>个数</a:t>
            </a:r>
            <a:endParaRPr lang="en-US" altLang="zh-CN" sz="1600" dirty="0" smtClean="0">
              <a:latin typeface="+mj-ea"/>
              <a:ea typeface="+mj-ea"/>
            </a:endParaRPr>
          </a:p>
          <a:p>
            <a:pPr lvl="1">
              <a:lnSpc>
                <a:spcPct val="170000"/>
              </a:lnSpc>
            </a:pPr>
            <a:r>
              <a:rPr lang="en-US" altLang="zh-CN" sz="1600" dirty="0" err="1" smtClean="0">
                <a:latin typeface="+mj-ea"/>
                <a:ea typeface="+mj-ea"/>
              </a:rPr>
              <a:t>SimHash</a:t>
            </a:r>
            <a:r>
              <a:rPr lang="zh-CN" altLang="en-US" sz="1600" dirty="0" smtClean="0">
                <a:latin typeface="+mj-ea"/>
                <a:ea typeface="+mj-ea"/>
              </a:rPr>
              <a:t>值越接近的图片越相似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图像</a:t>
            </a:r>
            <a:r>
              <a:rPr lang="zh-CN" altLang="en-US" dirty="0" smtClean="0"/>
              <a:t>相似度</a:t>
            </a:r>
            <a:r>
              <a:rPr lang="en-US" altLang="zh-CN" dirty="0" smtClean="0"/>
              <a:t>-example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199"/>
            <a:ext cx="8712968" cy="5121275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94" y="1647825"/>
            <a:ext cx="8258175" cy="22734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4933" y="47251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聚类</a:t>
            </a:r>
            <a:r>
              <a:rPr lang="en-US" altLang="zh-CN" dirty="0">
                <a:latin typeface="+mj-ea"/>
                <a:ea typeface="+mj-ea"/>
              </a:rPr>
              <a:t>id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1711127890547892055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包含</a:t>
            </a:r>
            <a:r>
              <a:rPr lang="en-US" altLang="zh-CN" dirty="0">
                <a:latin typeface="+mj-ea"/>
                <a:ea typeface="+mj-ea"/>
              </a:rPr>
              <a:t>3106 </a:t>
            </a:r>
            <a:r>
              <a:rPr lang="zh-CN" altLang="en-US" dirty="0" smtClean="0">
                <a:latin typeface="+mj-ea"/>
                <a:ea typeface="+mj-ea"/>
              </a:rPr>
              <a:t>个这样的类似广告素材</a:t>
            </a:r>
            <a:endParaRPr lang="zh-CN" altLang="en-US" dirty="0"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6891"/>
              </p:ext>
            </p:extLst>
          </p:nvPr>
        </p:nvGraphicFramePr>
        <p:xfrm>
          <a:off x="4273681" y="5150717"/>
          <a:ext cx="3818011" cy="1008821"/>
        </p:xfrm>
        <a:graphic>
          <a:graphicData uri="http://schemas.openxmlformats.org/drawingml/2006/table">
            <a:tbl>
              <a:tblPr/>
              <a:tblGrid>
                <a:gridCol w="897391"/>
                <a:gridCol w="887105"/>
                <a:gridCol w="1173707"/>
                <a:gridCol w="859808"/>
              </a:tblGrid>
              <a:tr h="294446"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广告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click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impression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CTR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8509989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55,560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0.16%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8509980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62,091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0.19%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8509912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93,099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0.18%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283968" y="4751911"/>
            <a:ext cx="3241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对于同一人群，相似图片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接近</a:t>
            </a:r>
          </a:p>
        </p:txBody>
      </p:sp>
    </p:spTree>
    <p:extLst>
      <p:ext uri="{BB962C8B-B14F-4D97-AF65-F5344CB8AC3E}">
        <p14:creationId xmlns:p14="http://schemas.microsoft.com/office/powerpoint/2010/main" val="2365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68624" y="1423030"/>
            <a:ext cx="5184576" cy="503214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产品 简介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问题 分析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解决 之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道</a:t>
            </a:r>
          </a:p>
          <a:p>
            <a:pPr marL="1314450" lvl="2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系统演进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marL="1314450" lvl="2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在线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模型</a:t>
            </a:r>
          </a:p>
          <a:p>
            <a:pPr marL="1314450" lvl="2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特征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设计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latin typeface="+mj-ea"/>
                <a:ea typeface="+mj-ea"/>
              </a:rPr>
              <a:t>两大 平台</a:t>
            </a:r>
            <a:endParaRPr lang="zh-CN" altLang="en-US" sz="2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1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30"/>
          <p:cNvGrpSpPr>
            <a:grpSpLocks/>
          </p:cNvGrpSpPr>
          <p:nvPr/>
        </p:nvGrpSpPr>
        <p:grpSpPr bwMode="auto">
          <a:xfrm>
            <a:off x="606425" y="2786063"/>
            <a:ext cx="4319588" cy="3163887"/>
            <a:chOff x="382" y="1755"/>
            <a:chExt cx="2721" cy="1993"/>
          </a:xfrm>
        </p:grpSpPr>
        <p:sp>
          <p:nvSpPr>
            <p:cNvPr id="22533" name="AutoShape 22"/>
            <p:cNvSpPr>
              <a:spLocks noChangeArrowheads="1"/>
            </p:cNvSpPr>
            <p:nvPr/>
          </p:nvSpPr>
          <p:spPr bwMode="auto">
            <a:xfrm>
              <a:off x="975" y="2241"/>
              <a:ext cx="2023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p"/>
              </a:pPr>
              <a:endParaRPr lang="zh-CN" altLang="en-US" sz="2400" b="1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34" name="Text Box 23"/>
            <p:cNvSpPr txBox="1">
              <a:spLocks noChangeArrowheads="1"/>
            </p:cNvSpPr>
            <p:nvPr/>
          </p:nvSpPr>
          <p:spPr bwMode="auto">
            <a:xfrm>
              <a:off x="1093" y="2337"/>
              <a:ext cx="66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Arial" charset="0"/>
                </a:rPr>
                <a:t>查询引擎</a:t>
              </a:r>
            </a:p>
          </p:txBody>
        </p:sp>
        <p:sp>
          <p:nvSpPr>
            <p:cNvPr id="22535" name="AutoShape 24"/>
            <p:cNvSpPr>
              <a:spLocks noChangeArrowheads="1"/>
            </p:cNvSpPr>
            <p:nvPr/>
          </p:nvSpPr>
          <p:spPr bwMode="auto">
            <a:xfrm>
              <a:off x="1254" y="1827"/>
              <a:ext cx="1708" cy="333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p"/>
              </a:pPr>
              <a:endParaRPr lang="zh-CN" altLang="en-US" sz="2400" b="1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36" name="Text Box 25"/>
            <p:cNvSpPr txBox="1">
              <a:spLocks noChangeArrowheads="1"/>
            </p:cNvSpPr>
            <p:nvPr/>
          </p:nvSpPr>
          <p:spPr bwMode="auto">
            <a:xfrm>
              <a:off x="2182" y="1906"/>
              <a:ext cx="48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Lhotse</a:t>
              </a:r>
            </a:p>
          </p:txBody>
        </p:sp>
        <p:sp>
          <p:nvSpPr>
            <p:cNvPr id="22537" name="Text Box 26"/>
            <p:cNvSpPr txBox="1">
              <a:spLocks noChangeArrowheads="1"/>
            </p:cNvSpPr>
            <p:nvPr/>
          </p:nvSpPr>
          <p:spPr bwMode="auto">
            <a:xfrm>
              <a:off x="1399" y="1906"/>
              <a:ext cx="838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任务统一调度</a:t>
              </a:r>
            </a:p>
          </p:txBody>
        </p:sp>
        <p:sp>
          <p:nvSpPr>
            <p:cNvPr id="22538" name="AutoShape 27"/>
            <p:cNvSpPr>
              <a:spLocks noChangeArrowheads="1"/>
            </p:cNvSpPr>
            <p:nvPr/>
          </p:nvSpPr>
          <p:spPr bwMode="auto">
            <a:xfrm>
              <a:off x="382" y="1755"/>
              <a:ext cx="2721" cy="199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p"/>
              </a:pPr>
              <a:endParaRPr lang="zh-CN" altLang="en-US" sz="2400" b="1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539" name="Group 29"/>
            <p:cNvGrpSpPr>
              <a:grpSpLocks/>
            </p:cNvGrpSpPr>
            <p:nvPr/>
          </p:nvGrpSpPr>
          <p:grpSpPr bwMode="auto">
            <a:xfrm>
              <a:off x="557" y="1827"/>
              <a:ext cx="628" cy="331"/>
              <a:chOff x="557" y="1827"/>
              <a:chExt cx="628" cy="331"/>
            </a:xfrm>
          </p:grpSpPr>
          <p:sp>
            <p:nvSpPr>
              <p:cNvPr id="22553" name="AutoShape 29"/>
              <p:cNvSpPr>
                <a:spLocks noChangeArrowheads="1"/>
              </p:cNvSpPr>
              <p:nvPr/>
            </p:nvSpPr>
            <p:spPr bwMode="auto">
              <a:xfrm>
                <a:off x="557" y="1827"/>
                <a:ext cx="628" cy="33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p"/>
                </a:pPr>
                <a:endParaRPr lang="zh-CN" altLang="en-US" sz="2400" b="1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554" name="Text Box 30"/>
              <p:cNvSpPr txBox="1">
                <a:spLocks noChangeArrowheads="1"/>
              </p:cNvSpPr>
              <p:nvPr/>
            </p:nvSpPr>
            <p:spPr bwMode="auto">
              <a:xfrm>
                <a:off x="606" y="1886"/>
                <a:ext cx="543" cy="196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lang="zh-CN" altLang="en-US" sz="1200" b="1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    IDE               集成开发</a:t>
                </a:r>
              </a:p>
            </p:txBody>
          </p:sp>
        </p:grpSp>
        <p:sp>
          <p:nvSpPr>
            <p:cNvPr id="22540" name="AutoShape 31"/>
            <p:cNvSpPr>
              <a:spLocks noChangeArrowheads="1"/>
            </p:cNvSpPr>
            <p:nvPr/>
          </p:nvSpPr>
          <p:spPr bwMode="auto">
            <a:xfrm>
              <a:off x="1112" y="2827"/>
              <a:ext cx="1714" cy="36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1" name="AutoShape 32"/>
            <p:cNvSpPr>
              <a:spLocks noChangeArrowheads="1"/>
            </p:cNvSpPr>
            <p:nvPr/>
          </p:nvSpPr>
          <p:spPr bwMode="auto">
            <a:xfrm>
              <a:off x="975" y="2708"/>
              <a:ext cx="2023" cy="98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p"/>
              </a:pPr>
              <a:endParaRPr lang="zh-CN" altLang="en-US" sz="2400" b="1">
                <a:solidFill>
                  <a:srgbClr val="1F497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2" name="Text Box 33"/>
            <p:cNvSpPr txBox="1">
              <a:spLocks noChangeArrowheads="1"/>
            </p:cNvSpPr>
            <p:nvPr/>
          </p:nvSpPr>
          <p:spPr bwMode="auto">
            <a:xfrm>
              <a:off x="1147" y="2875"/>
              <a:ext cx="57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计算引擎</a:t>
              </a:r>
            </a:p>
          </p:txBody>
        </p:sp>
        <p:sp>
          <p:nvSpPr>
            <p:cNvPr id="22543" name="Text Box 34"/>
            <p:cNvSpPr txBox="1">
              <a:spLocks noChangeArrowheads="1"/>
            </p:cNvSpPr>
            <p:nvPr/>
          </p:nvSpPr>
          <p:spPr bwMode="auto">
            <a:xfrm>
              <a:off x="1698" y="2887"/>
              <a:ext cx="75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MapReduce</a:t>
              </a:r>
            </a:p>
          </p:txBody>
        </p:sp>
        <p:sp>
          <p:nvSpPr>
            <p:cNvPr id="22544" name="AutoShape 35"/>
            <p:cNvSpPr>
              <a:spLocks noChangeArrowheads="1"/>
            </p:cNvSpPr>
            <p:nvPr/>
          </p:nvSpPr>
          <p:spPr bwMode="auto">
            <a:xfrm>
              <a:off x="1114" y="3252"/>
              <a:ext cx="1302" cy="36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5" name="Text Box 36"/>
            <p:cNvSpPr txBox="1">
              <a:spLocks noChangeArrowheads="1"/>
            </p:cNvSpPr>
            <p:nvPr/>
          </p:nvSpPr>
          <p:spPr bwMode="auto">
            <a:xfrm>
              <a:off x="1147" y="3336"/>
              <a:ext cx="57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存储引擎</a:t>
              </a:r>
            </a:p>
          </p:txBody>
        </p:sp>
        <p:sp>
          <p:nvSpPr>
            <p:cNvPr id="22546" name="Text Box 37"/>
            <p:cNvSpPr txBox="1">
              <a:spLocks noChangeArrowheads="1"/>
            </p:cNvSpPr>
            <p:nvPr/>
          </p:nvSpPr>
          <p:spPr bwMode="auto">
            <a:xfrm>
              <a:off x="1807" y="3340"/>
              <a:ext cx="4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HDFS</a:t>
              </a:r>
            </a:p>
          </p:txBody>
        </p:sp>
        <p:sp>
          <p:nvSpPr>
            <p:cNvPr id="22547" name="Text Box 38"/>
            <p:cNvSpPr txBox="1">
              <a:spLocks noChangeArrowheads="1"/>
            </p:cNvSpPr>
            <p:nvPr/>
          </p:nvSpPr>
          <p:spPr bwMode="auto">
            <a:xfrm>
              <a:off x="2416" y="3096"/>
              <a:ext cx="6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HADOOP</a:t>
              </a:r>
            </a:p>
          </p:txBody>
        </p:sp>
        <p:sp>
          <p:nvSpPr>
            <p:cNvPr id="22548" name="AutoShape 39"/>
            <p:cNvSpPr>
              <a:spLocks noChangeArrowheads="1"/>
            </p:cNvSpPr>
            <p:nvPr/>
          </p:nvSpPr>
          <p:spPr bwMode="auto">
            <a:xfrm>
              <a:off x="1114" y="2803"/>
              <a:ext cx="1301" cy="36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9" name="AutoShape 41"/>
            <p:cNvSpPr>
              <a:spLocks noChangeArrowheads="1"/>
            </p:cNvSpPr>
            <p:nvPr/>
          </p:nvSpPr>
          <p:spPr bwMode="auto">
            <a:xfrm>
              <a:off x="522" y="2242"/>
              <a:ext cx="383" cy="145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5400">
              <a:noFill/>
              <a:round/>
              <a:headEnd/>
              <a:tailEnd/>
            </a:ln>
          </p:spPr>
          <p:txBody>
            <a:bodyPr vert="eaVert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50" name="Text Box 42"/>
            <p:cNvSpPr txBox="1">
              <a:spLocks noChangeArrowheads="1"/>
            </p:cNvSpPr>
            <p:nvPr/>
          </p:nvSpPr>
          <p:spPr bwMode="auto">
            <a:xfrm>
              <a:off x="683" y="2438"/>
              <a:ext cx="93" cy="994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TDBANK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数据采集</a:t>
              </a:r>
            </a:p>
          </p:txBody>
        </p:sp>
        <p:sp>
          <p:nvSpPr>
            <p:cNvPr id="22551" name="Text Box 43"/>
            <p:cNvSpPr txBox="1">
              <a:spLocks noChangeArrowheads="1"/>
            </p:cNvSpPr>
            <p:nvPr/>
          </p:nvSpPr>
          <p:spPr bwMode="auto">
            <a:xfrm>
              <a:off x="437" y="2440"/>
              <a:ext cx="231" cy="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22552" name="Text Box 44"/>
            <p:cNvSpPr txBox="1">
              <a:spLocks noChangeArrowheads="1"/>
            </p:cNvSpPr>
            <p:nvPr/>
          </p:nvSpPr>
          <p:spPr bwMode="auto">
            <a:xfrm>
              <a:off x="1744" y="2330"/>
              <a:ext cx="7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Hive</a:t>
              </a:r>
            </a:p>
          </p:txBody>
        </p:sp>
      </p:grpSp>
      <p:sp>
        <p:nvSpPr>
          <p:cNvPr id="22531" name="Rectangle 4"/>
          <p:cNvSpPr>
            <a:spLocks noGrp="1" noChangeArrowheads="1"/>
          </p:cNvSpPr>
          <p:nvPr/>
        </p:nvSpPr>
        <p:spPr bwMode="auto">
          <a:xfrm>
            <a:off x="641350" y="685800"/>
            <a:ext cx="83058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ts val="2800"/>
              <a:buFont typeface="Wingding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核心平台之一：腾讯分布式数据仓库（</a:t>
            </a:r>
            <a:r>
              <a:rPr lang="zh-CN" altLang="zh-CN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TDW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ts val="2800"/>
              <a:buFont typeface="Wingdings" pitchFamily="2" charset="2"/>
              <a:buNone/>
            </a:pPr>
            <a:endParaRPr lang="zh-CN" altLang="en-US" sz="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基于开源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hive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进行大量优化和改造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单集群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4400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台（业界顶级规模），存储容量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100PB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月活跃用户（数据提取分析）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2800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人，覆盖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BG88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个部门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/>
        </p:nvSpPr>
        <p:spPr bwMode="auto">
          <a:xfrm>
            <a:off x="4643438" y="2846388"/>
            <a:ext cx="4171950" cy="331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ts val="2800"/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关键技术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ts val="2800"/>
              <a:buFont typeface="Wingdings" pitchFamily="2" charset="2"/>
              <a:buNone/>
            </a:pPr>
            <a:endParaRPr lang="zh-CN" altLang="en-US" sz="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Master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NN/JT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）节点实现并行扩展，支持灾难时自动热切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endParaRPr lang="en-US" altLang="zh-CN" sz="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r>
              <a:rPr lang="en-US" altLang="zh-CN" sz="16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Hive&amp;Pig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丰富，支持传统数据库的标准语法，提供可视化集成开发环境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endParaRPr lang="zh-CN" altLang="en-US" sz="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TDBank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准实时数据采集，支持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分钟及时数据分析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endParaRPr lang="zh-CN" altLang="en-US" sz="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Lhotse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一站式任务管理，每天支撑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万级任务调度，可平行扩展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5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325" y="2946400"/>
            <a:ext cx="3671888" cy="2881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3555" name="Rectangle 4"/>
          <p:cNvSpPr>
            <a:spLocks noGrp="1" noChangeArrowheads="1"/>
          </p:cNvSpPr>
          <p:nvPr/>
        </p:nvSpPr>
        <p:spPr bwMode="auto">
          <a:xfrm>
            <a:off x="641350" y="685800"/>
            <a:ext cx="83058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ts val="28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核心平台之二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：实时推荐平台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POLLO</a:t>
            </a:r>
            <a:r>
              <a:rPr lang="zh-CN" altLang="en-US" sz="2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ts val="2800"/>
              <a:buFont typeface="Wingdings" pitchFamily="2" charset="2"/>
              <a:buNone/>
            </a:pPr>
            <a:endParaRPr lang="zh-CN" altLang="en-US" sz="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泛平台支撑，满足腾讯各类个性化推荐需求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海量数据在线处理，日推荐请求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亿，流式计算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30000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亿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算法精准，平台高效，毫秒级响应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6" name="AutoShape 27"/>
          <p:cNvSpPr>
            <a:spLocks noChangeArrowheads="1"/>
          </p:cNvSpPr>
          <p:nvPr/>
        </p:nvSpPr>
        <p:spPr bwMode="auto">
          <a:xfrm>
            <a:off x="606425" y="2786063"/>
            <a:ext cx="4319588" cy="31638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</a:pPr>
            <a:endParaRPr lang="zh-CN" altLang="en-US" sz="2400" b="1">
              <a:solidFill>
                <a:srgbClr val="1F49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7" name="Rectangle 4"/>
          <p:cNvSpPr>
            <a:spLocks noGrp="1" noChangeArrowheads="1"/>
          </p:cNvSpPr>
          <p:nvPr/>
        </p:nvSpPr>
        <p:spPr bwMode="auto">
          <a:xfrm>
            <a:off x="4643438" y="2846388"/>
            <a:ext cx="4171950" cy="331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ts val="2800"/>
              <a:buFont typeface="Wingding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关键技术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ts val="2800"/>
              <a:buFont typeface="Wingdings" pitchFamily="2" charset="2"/>
              <a:buNone/>
            </a:pPr>
            <a:endParaRPr lang="zh-CN" altLang="en-US" sz="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多种算法模型灵活适配，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LR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RDT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SVD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endParaRPr lang="zh-CN" altLang="en-US" sz="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简单高效的扩展能力，数据动态伸缩，上层无感知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endParaRPr lang="zh-CN" altLang="en-US" sz="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多副本数据容灾，服务可用度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99.995%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以上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endParaRPr lang="zh-CN" altLang="en-US" sz="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ct val="100000"/>
              <a:buFont typeface="Wingdings" pitchFamily="2" charset="2"/>
              <a:buChar char="ü"/>
            </a:pP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多级缓存技术，有效解决分布式计算的数据</a:t>
            </a: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CoLocation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42785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个人</a:t>
            </a:r>
            <a:r>
              <a:rPr lang="zh-CN" altLang="en-US" dirty="0" smtClean="0"/>
              <a:t>感悟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、数据为王，垃圾进垃圾出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、用户行为最有效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zh-CN" altLang="en-US" dirty="0" smtClean="0">
                <a:latin typeface="+mj-ea"/>
                <a:ea typeface="+mj-ea"/>
              </a:rPr>
              <a:t>简单实时方法</a:t>
            </a:r>
            <a:r>
              <a:rPr lang="zh-CN" altLang="en-US" dirty="0">
                <a:latin typeface="+mj-ea"/>
                <a:ea typeface="+mj-ea"/>
              </a:rPr>
              <a:t>好过</a:t>
            </a:r>
            <a:r>
              <a:rPr lang="zh-CN" altLang="en-US" dirty="0" smtClean="0">
                <a:latin typeface="+mj-ea"/>
                <a:ea typeface="+mj-ea"/>
              </a:rPr>
              <a:t>复杂离线</a:t>
            </a:r>
            <a:endParaRPr lang="zh-CN" altLang="en-US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4</a:t>
            </a:r>
            <a:r>
              <a:rPr lang="zh-CN" altLang="en-US" dirty="0">
                <a:latin typeface="+mj-ea"/>
                <a:ea typeface="+mj-ea"/>
              </a:rPr>
              <a:t>、线下的模型指标只是参考，一定要做在线的</a:t>
            </a:r>
            <a:r>
              <a:rPr lang="en-US" altLang="zh-CN" dirty="0">
                <a:latin typeface="+mj-ea"/>
                <a:ea typeface="+mj-ea"/>
              </a:rPr>
              <a:t>AB TEST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5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AB TEST</a:t>
            </a:r>
            <a:r>
              <a:rPr lang="zh-CN" altLang="en-US" dirty="0">
                <a:latin typeface="+mj-ea"/>
                <a:ea typeface="+mj-ea"/>
              </a:rPr>
              <a:t>前先做</a:t>
            </a:r>
            <a:r>
              <a:rPr lang="en-US" altLang="zh-CN" dirty="0">
                <a:latin typeface="+mj-ea"/>
                <a:ea typeface="+mj-ea"/>
              </a:rPr>
              <a:t>AA TEST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6</a:t>
            </a:r>
            <a:r>
              <a:rPr lang="zh-CN" altLang="en-US" dirty="0">
                <a:latin typeface="+mj-ea"/>
                <a:ea typeface="+mj-ea"/>
              </a:rPr>
              <a:t>、在</a:t>
            </a:r>
            <a:r>
              <a:rPr lang="en-US" altLang="zh-CN" dirty="0">
                <a:latin typeface="+mj-ea"/>
                <a:ea typeface="+mj-ea"/>
              </a:rPr>
              <a:t>BADCASE</a:t>
            </a:r>
            <a:r>
              <a:rPr lang="zh-CN" altLang="en-US" dirty="0">
                <a:latin typeface="+mj-ea"/>
                <a:ea typeface="+mj-ea"/>
              </a:rPr>
              <a:t>中不断提升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产品简介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3102290"/>
            <a:ext cx="2106667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err="1" smtClean="0">
                <a:latin typeface="+mj-ea"/>
                <a:ea typeface="+mj-ea"/>
              </a:rPr>
              <a:t>Qzone</a:t>
            </a:r>
            <a:r>
              <a:rPr lang="zh-CN" altLang="en-US" sz="2400" dirty="0" smtClean="0">
                <a:latin typeface="+mj-ea"/>
                <a:ea typeface="+mj-ea"/>
              </a:rPr>
              <a:t>空间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>
                <a:latin typeface="+mj-ea"/>
                <a:ea typeface="+mj-ea"/>
              </a:rPr>
              <a:t>朋友网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>
                <a:latin typeface="+mj-ea"/>
                <a:ea typeface="+mj-ea"/>
              </a:rPr>
              <a:t>QQ PC</a:t>
            </a:r>
            <a:r>
              <a:rPr lang="zh-CN" altLang="en-US" sz="2400" dirty="0" smtClean="0">
                <a:latin typeface="+mj-ea"/>
                <a:ea typeface="+mj-ea"/>
              </a:rPr>
              <a:t>端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>
                <a:latin typeface="+mj-ea"/>
                <a:ea typeface="+mj-ea"/>
              </a:rPr>
              <a:t>QQ</a:t>
            </a:r>
            <a:r>
              <a:rPr lang="zh-CN" altLang="en-US" sz="2400" dirty="0">
                <a:latin typeface="+mj-ea"/>
                <a:ea typeface="+mj-ea"/>
              </a:rPr>
              <a:t>音乐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>
                <a:latin typeface="+mj-ea"/>
                <a:ea typeface="+mj-ea"/>
              </a:rPr>
              <a:t>手机</a:t>
            </a:r>
            <a:r>
              <a:rPr lang="en-US" altLang="zh-CN" sz="2400" dirty="0" err="1" smtClean="0">
                <a:latin typeface="+mj-ea"/>
                <a:ea typeface="+mj-ea"/>
              </a:rPr>
              <a:t>Qzone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0032" y="3102290"/>
            <a:ext cx="1368152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smtClean="0">
                <a:latin typeface="+mj-ea"/>
                <a:ea typeface="+mj-ea"/>
              </a:rPr>
              <a:t>CPC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 smtClean="0">
                <a:latin typeface="+mj-ea"/>
                <a:ea typeface="+mj-ea"/>
              </a:rPr>
              <a:t>CPM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1800" y="3102290"/>
            <a:ext cx="1512168" cy="11079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latin typeface="+mj-ea"/>
                <a:ea typeface="+mj-ea"/>
              </a:rPr>
              <a:t>图片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latin typeface="+mj-ea"/>
                <a:ea typeface="+mj-ea"/>
              </a:rPr>
              <a:t>文字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6256" y="3076807"/>
            <a:ext cx="129614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smtClean="0">
                <a:latin typeface="+mj-ea"/>
                <a:ea typeface="+mj-ea"/>
              </a:rPr>
              <a:t>GSP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+mj-ea"/>
              <a:ea typeface="+mj-ea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964565908"/>
              </p:ext>
            </p:extLst>
          </p:nvPr>
        </p:nvGraphicFramePr>
        <p:xfrm>
          <a:off x="323528" y="1916832"/>
          <a:ext cx="8136904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68624" y="1423030"/>
            <a:ext cx="5184576" cy="503214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产品 简介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latin typeface="+mj-ea"/>
                <a:ea typeface="+mj-ea"/>
              </a:rPr>
              <a:t>问题 分析</a:t>
            </a:r>
            <a:endParaRPr lang="zh-CN" altLang="en-US" sz="2800" dirty="0"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解决 之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道</a:t>
            </a:r>
          </a:p>
          <a:p>
            <a:pPr marL="1314450" lvl="2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系统演进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marL="1314450" lvl="2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在线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模型</a:t>
            </a:r>
          </a:p>
          <a:p>
            <a:pPr marL="1314450" lvl="2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特征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设计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两大 平台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9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挑战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广告位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>
                <a:latin typeface="+mj-ea"/>
                <a:ea typeface="+mj-ea"/>
              </a:rPr>
              <a:t>上下文较少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60000"/>
              </a:lnSpc>
            </a:pPr>
            <a:r>
              <a:rPr lang="zh-CN" altLang="en-US" sz="3100" dirty="0">
                <a:latin typeface="+mj-ea"/>
                <a:ea typeface="+mj-ea"/>
              </a:rPr>
              <a:t>没有明显的意图带入</a:t>
            </a:r>
            <a:endParaRPr lang="en-US" altLang="zh-CN" sz="3100" dirty="0">
              <a:latin typeface="+mj-ea"/>
              <a:ea typeface="+mj-ea"/>
            </a:endParaRPr>
          </a:p>
          <a:p>
            <a:pPr lvl="1">
              <a:lnSpc>
                <a:spcPct val="160000"/>
              </a:lnSpc>
            </a:pPr>
            <a:r>
              <a:rPr lang="zh-CN" altLang="en-US" sz="3100" dirty="0" smtClean="0">
                <a:latin typeface="+mj-ea"/>
                <a:ea typeface="+mj-ea"/>
              </a:rPr>
              <a:t>没有</a:t>
            </a:r>
            <a:r>
              <a:rPr lang="zh-CN" altLang="en-US" sz="3100" dirty="0">
                <a:latin typeface="+mj-ea"/>
                <a:ea typeface="+mj-ea"/>
              </a:rPr>
              <a:t>固定</a:t>
            </a:r>
            <a:r>
              <a:rPr lang="zh-CN" altLang="en-US" sz="3100" dirty="0" smtClean="0">
                <a:latin typeface="+mj-ea"/>
                <a:ea typeface="+mj-ea"/>
              </a:rPr>
              <a:t>的页面内容</a:t>
            </a:r>
            <a:endParaRPr lang="en-US" altLang="zh-CN" sz="3100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+mj-ea"/>
                <a:ea typeface="+mj-ea"/>
              </a:rPr>
              <a:t>广告</a:t>
            </a:r>
            <a:r>
              <a:rPr lang="zh-CN" altLang="en-US" dirty="0" smtClean="0">
                <a:latin typeface="+mj-ea"/>
                <a:ea typeface="+mj-ea"/>
              </a:rPr>
              <a:t>位</a:t>
            </a:r>
            <a:r>
              <a:rPr lang="zh-CN" altLang="en-US" dirty="0">
                <a:latin typeface="+mj-ea"/>
                <a:ea typeface="+mj-ea"/>
              </a:rPr>
              <a:t>众多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60000"/>
              </a:lnSpc>
            </a:pPr>
            <a:r>
              <a:rPr lang="zh-CN" altLang="en-US" sz="3100" dirty="0">
                <a:latin typeface="+mj-ea"/>
                <a:ea typeface="+mj-ea"/>
              </a:rPr>
              <a:t>网页</a:t>
            </a:r>
            <a:endParaRPr lang="en-US" altLang="zh-CN" sz="3100" dirty="0">
              <a:latin typeface="+mj-ea"/>
              <a:ea typeface="+mj-ea"/>
            </a:endParaRPr>
          </a:p>
          <a:p>
            <a:pPr lvl="1"/>
            <a:r>
              <a:rPr lang="zh-CN" altLang="en-US" sz="3100" dirty="0" smtClean="0">
                <a:latin typeface="+mj-ea"/>
                <a:ea typeface="+mj-ea"/>
              </a:rPr>
              <a:t>客户端</a:t>
            </a:r>
            <a:r>
              <a:rPr lang="en-US" altLang="zh-CN" sz="3100" dirty="0" smtClean="0">
                <a:latin typeface="+mj-ea"/>
                <a:ea typeface="+mj-ea"/>
              </a:rPr>
              <a:t>	</a:t>
            </a:r>
          </a:p>
          <a:p>
            <a:pPr lvl="1"/>
            <a:r>
              <a:rPr lang="zh-CN" altLang="en-US" sz="3100" dirty="0" smtClean="0">
                <a:latin typeface="+mj-ea"/>
                <a:ea typeface="+mj-ea"/>
              </a:rPr>
              <a:t>手机 等</a:t>
            </a:r>
            <a:endParaRPr lang="zh-CN" altLang="en-US" sz="3100" dirty="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9295"/>
            <a:ext cx="3891026" cy="285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挑战 </a:t>
            </a:r>
            <a:r>
              <a:rPr lang="en-US" altLang="zh-CN" dirty="0" smtClean="0"/>
              <a:t>– </a:t>
            </a:r>
            <a:r>
              <a:rPr lang="zh-CN" altLang="en-US" dirty="0"/>
              <a:t>用户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点击数据非常稀疏</a:t>
            </a:r>
            <a:endParaRPr lang="en-US" altLang="zh-CN" dirty="0">
              <a:latin typeface="+mj-ea"/>
              <a:ea typeface="+mj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大部分用户，一个月内都没有点击</a:t>
            </a:r>
            <a:endParaRPr lang="en-US" altLang="zh-CN" sz="2400" dirty="0">
              <a:latin typeface="+mj-ea"/>
              <a:ea typeface="+mj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平均</a:t>
            </a:r>
            <a:r>
              <a:rPr lang="en-US" altLang="zh-CN" sz="2400" dirty="0">
                <a:latin typeface="+mj-ea"/>
                <a:ea typeface="+mj-ea"/>
              </a:rPr>
              <a:t>1000</a:t>
            </a:r>
            <a:r>
              <a:rPr lang="zh-CN" altLang="en-US" sz="2400" dirty="0">
                <a:latin typeface="+mj-ea"/>
                <a:ea typeface="+mj-ea"/>
              </a:rPr>
              <a:t>次曝光，点击 </a:t>
            </a:r>
            <a:r>
              <a:rPr lang="en-US" altLang="zh-CN" sz="2400" dirty="0" smtClean="0">
                <a:latin typeface="+mj-ea"/>
                <a:ea typeface="+mj-ea"/>
              </a:rPr>
              <a:t>1~8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latin typeface="+mj-ea"/>
                <a:ea typeface="+mj-ea"/>
              </a:rPr>
              <a:t> </a:t>
            </a:r>
          </a:p>
          <a:p>
            <a:r>
              <a:rPr lang="zh-CN" altLang="en-US" dirty="0">
                <a:latin typeface="+mj-ea"/>
                <a:ea typeface="+mj-ea"/>
              </a:rPr>
              <a:t>曝光数据偏态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zh-CN" altLang="en-US" dirty="0">
                <a:latin typeface="+mj-ea"/>
                <a:ea typeface="+mj-ea"/>
              </a:rPr>
              <a:t>以某个广告位为例</a:t>
            </a:r>
            <a:r>
              <a:rPr lang="en-US" altLang="zh-CN" dirty="0">
                <a:latin typeface="+mj-ea"/>
                <a:ea typeface="+mj-ea"/>
              </a:rPr>
              <a:t>)   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 smtClean="0">
                <a:latin typeface="+mj-ea"/>
                <a:ea typeface="+mj-ea"/>
              </a:rPr>
              <a:t>40</a:t>
            </a:r>
            <a:r>
              <a:rPr lang="en-US" altLang="zh-CN" sz="2400" dirty="0">
                <a:latin typeface="+mj-ea"/>
                <a:ea typeface="+mj-ea"/>
              </a:rPr>
              <a:t>%</a:t>
            </a:r>
            <a:r>
              <a:rPr lang="zh-CN" altLang="en-US" sz="2400" dirty="0">
                <a:latin typeface="+mj-ea"/>
                <a:ea typeface="+mj-ea"/>
              </a:rPr>
              <a:t>的用户，一天内，曝光 </a:t>
            </a:r>
            <a:r>
              <a:rPr lang="en-US" altLang="zh-CN" sz="2400" dirty="0">
                <a:latin typeface="+mj-ea"/>
                <a:ea typeface="+mj-ea"/>
              </a:rPr>
              <a:t>= 1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 smtClean="0">
                <a:latin typeface="+mj-ea"/>
                <a:ea typeface="+mj-ea"/>
              </a:rPr>
              <a:t>80</a:t>
            </a:r>
            <a:r>
              <a:rPr lang="en-US" altLang="zh-CN" sz="2400" dirty="0">
                <a:latin typeface="+mj-ea"/>
                <a:ea typeface="+mj-ea"/>
              </a:rPr>
              <a:t>%</a:t>
            </a:r>
            <a:r>
              <a:rPr lang="zh-CN" altLang="en-US" sz="2400" dirty="0">
                <a:latin typeface="+mj-ea"/>
                <a:ea typeface="+mj-ea"/>
              </a:rPr>
              <a:t>的用户，一天内，曝光 </a:t>
            </a:r>
            <a:r>
              <a:rPr lang="en-US" altLang="zh-CN" sz="2400" dirty="0">
                <a:latin typeface="+mj-ea"/>
                <a:ea typeface="+mj-ea"/>
              </a:rPr>
              <a:t>&lt; 3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挑战 </a:t>
            </a:r>
            <a:r>
              <a:rPr lang="en-US" altLang="zh-CN" dirty="0"/>
              <a:t>– </a:t>
            </a:r>
            <a:r>
              <a:rPr lang="zh-CN" altLang="en-US" dirty="0" smtClean="0"/>
              <a:t>广告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素材</a:t>
            </a:r>
            <a:r>
              <a:rPr lang="zh-CN" altLang="en-US" dirty="0" smtClean="0">
                <a:latin typeface="+mj-ea"/>
                <a:ea typeface="+mj-ea"/>
              </a:rPr>
              <a:t>内容对点击影响很大</a:t>
            </a:r>
            <a:endParaRPr lang="zh-CN" altLang="en-US" dirty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36582" y="2556192"/>
            <a:ext cx="5976286" cy="652243"/>
            <a:chOff x="1936582" y="2556192"/>
            <a:chExt cx="5976286" cy="652243"/>
          </a:xfrm>
        </p:grpSpPr>
        <p:sp>
          <p:nvSpPr>
            <p:cNvPr id="6" name="TextBox 5"/>
            <p:cNvSpPr txBox="1"/>
            <p:nvPr/>
          </p:nvSpPr>
          <p:spPr>
            <a:xfrm>
              <a:off x="4316287" y="2556192"/>
              <a:ext cx="8018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8X</a:t>
              </a:r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  <p:sp>
          <p:nvSpPr>
            <p:cNvPr id="8" name="TextBox 5"/>
            <p:cNvSpPr txBox="1"/>
            <p:nvPr/>
          </p:nvSpPr>
          <p:spPr>
            <a:xfrm>
              <a:off x="1936582" y="2556192"/>
              <a:ext cx="13596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70C0"/>
                  </a:solidFill>
                </a:rPr>
                <a:t>0.20</a:t>
              </a:r>
              <a:r>
                <a:rPr lang="en-US" altLang="zh-CN" sz="3200" dirty="0" smtClean="0">
                  <a:solidFill>
                    <a:srgbClr val="0070C0"/>
                  </a:solidFill>
                </a:rPr>
                <a:t>%</a:t>
              </a:r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6553200" y="2623660"/>
              <a:ext cx="13596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70C0"/>
                  </a:solidFill>
                </a:rPr>
                <a:t>1.70%</a:t>
              </a:r>
              <a:r>
                <a:rPr lang="en-US" altLang="zh-CN" dirty="0" smtClean="0"/>
                <a:t>  </a:t>
              </a:r>
              <a:endParaRPr lang="zh-CN" altLang="en-US" dirty="0"/>
            </a:p>
          </p:txBody>
        </p:sp>
      </p:grpSp>
      <p:pic>
        <p:nvPicPr>
          <p:cNvPr id="10" name="Picture 16" descr="C:\Users\nathzhang.TENCENT\Desktop\0419\1.7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252" y="3323529"/>
            <a:ext cx="3361048" cy="252078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8" descr="C:\Users\nathzhang.TENCENT\Desktop\0419\0.2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1" y="3338197"/>
            <a:ext cx="3341491" cy="250611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71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挑战 </a:t>
            </a:r>
            <a:r>
              <a:rPr lang="en-US" altLang="zh-CN" dirty="0"/>
              <a:t>– </a:t>
            </a:r>
            <a:r>
              <a:rPr lang="zh-CN" altLang="en-US" dirty="0"/>
              <a:t>广告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97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新</a:t>
            </a:r>
            <a:r>
              <a:rPr lang="zh-CN" altLang="en-US" dirty="0">
                <a:latin typeface="+mj-ea"/>
                <a:ea typeface="+mj-ea"/>
              </a:rPr>
              <a:t>广告的</a:t>
            </a:r>
            <a:r>
              <a:rPr lang="zh-CN" altLang="en-US" dirty="0" smtClean="0">
                <a:latin typeface="+mj-ea"/>
                <a:ea typeface="+mj-ea"/>
              </a:rPr>
              <a:t>冷启动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每天新增几十万新广告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没有用户反馈信息</a:t>
            </a:r>
            <a:endParaRPr lang="en-US" altLang="zh-CN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类</a:t>
            </a:r>
            <a:r>
              <a:rPr lang="zh-CN" altLang="en-US" dirty="0" smtClean="0">
                <a:latin typeface="+mj-ea"/>
                <a:ea typeface="+mj-ea"/>
              </a:rPr>
              <a:t>目不均衡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91C9-D569-4799-810E-6EF3EA65D4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2024</Words>
  <Application>Microsoft Office PowerPoint</Application>
  <PresentationFormat>全屏显示(4:3)</PresentationFormat>
  <Paragraphs>441</Paragraphs>
  <Slides>37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方正舒体</vt:lpstr>
      <vt:lpstr>华文琥珀</vt:lpstr>
      <vt:lpstr>宋体</vt:lpstr>
      <vt:lpstr>微软雅黑</vt:lpstr>
      <vt:lpstr>Arial</vt:lpstr>
      <vt:lpstr>Calibri</vt:lpstr>
      <vt:lpstr>Cambria Math</vt:lpstr>
      <vt:lpstr>Impact</vt:lpstr>
      <vt:lpstr>Times New Roman</vt:lpstr>
      <vt:lpstr>Wingdings</vt:lpstr>
      <vt:lpstr>Office 主题​​</vt:lpstr>
      <vt:lpstr>2_自定义设计方案</vt:lpstr>
      <vt:lpstr>文档</vt:lpstr>
      <vt:lpstr>PowerPoint 演示文稿</vt:lpstr>
      <vt:lpstr>目录</vt:lpstr>
      <vt:lpstr>产品简介</vt:lpstr>
      <vt:lpstr>产品简介</vt:lpstr>
      <vt:lpstr>目录</vt:lpstr>
      <vt:lpstr>挑战 – 广告位 </vt:lpstr>
      <vt:lpstr>挑战 – 用户</vt:lpstr>
      <vt:lpstr>挑战 – 广告</vt:lpstr>
      <vt:lpstr>挑战 – 广告</vt:lpstr>
      <vt:lpstr>挑战 – 系统</vt:lpstr>
      <vt:lpstr>目录</vt:lpstr>
      <vt:lpstr>系统演进</vt:lpstr>
      <vt:lpstr>实时 查询</vt:lpstr>
      <vt:lpstr>1、RDT</vt:lpstr>
      <vt:lpstr>2、快速聚类</vt:lpstr>
      <vt:lpstr>实时查询 </vt:lpstr>
      <vt:lpstr>更好的方案？</vt:lpstr>
      <vt:lpstr>实时计算</vt:lpstr>
      <vt:lpstr>主要问题</vt:lpstr>
      <vt:lpstr>Regularized logistic regression</vt:lpstr>
      <vt:lpstr>融入用户行为的混合模型</vt:lpstr>
      <vt:lpstr>实时计算</vt:lpstr>
      <vt:lpstr>实时计算 – 不足</vt:lpstr>
      <vt:lpstr>Online Model</vt:lpstr>
      <vt:lpstr>目录</vt:lpstr>
      <vt:lpstr>数据才是“大米”</vt:lpstr>
      <vt:lpstr>PowerPoint 演示文稿</vt:lpstr>
      <vt:lpstr>图片feature</vt:lpstr>
      <vt:lpstr>示例： 中间图片点击率最高</vt:lpstr>
      <vt:lpstr>亮度(Brightness)-标准差，density图</vt:lpstr>
      <vt:lpstr>图像相似度</vt:lpstr>
      <vt:lpstr>图像相似度-example</vt:lpstr>
      <vt:lpstr>目录</vt:lpstr>
      <vt:lpstr>PowerPoint 演示文稿</vt:lpstr>
      <vt:lpstr>PowerPoint 演示文稿</vt:lpstr>
      <vt:lpstr>个人感悟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55维图片特征-1</dc:title>
  <dc:creator>shawnxiao(肖磊)</dc:creator>
  <cp:lastModifiedBy>shawnxiao(肖磊)</cp:lastModifiedBy>
  <cp:revision>595</cp:revision>
  <dcterms:created xsi:type="dcterms:W3CDTF">2013-03-12T12:39:05Z</dcterms:created>
  <dcterms:modified xsi:type="dcterms:W3CDTF">2013-07-09T16:06:39Z</dcterms:modified>
</cp:coreProperties>
</file>