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4FE01-C8E4-4E6C-96D6-5ED8D8EAA310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80468-F49A-4B74-9DA5-BC5CF3C13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602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61A47-7C5B-4EB8-BE66-0994ECDAED7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095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61A47-7C5B-4EB8-BE66-0994ECDAED7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60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http://en.wikipedia.org/wiki/Overselling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61A47-7C5B-4EB8-BE66-0994ECDAED7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46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88DEACF6-4696-4741-B62D-544E57BD02B6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B6145A-D569-4BA9-AEB4-D446C8EC42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2597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bthink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d.seas.harvard.edu/~kohler/class/cs239-w08/decandia07dynamo.pdf" TargetMode="External"/><Relationship Id="rId2" Type="http://schemas.openxmlformats.org/officeDocument/2006/relationships/hyperlink" Target="http://www.infoq.com/articles/cap-twelve-years-later-how-the-rules-have-changed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www.allthingsdistributed.com/2007/12/eventually_consistent.html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://www.infoq.com/presentations/availability-consistency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05944" y="1988840"/>
            <a:ext cx="39629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CAP:</a:t>
            </a:r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理论与实践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9832" y="4524061"/>
            <a:ext cx="42093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i="1" dirty="0">
                <a:latin typeface="微软雅黑" pitchFamily="34" charset="-122"/>
                <a:ea typeface="微软雅黑" pitchFamily="34" charset="-122"/>
              </a:rPr>
              <a:t>童家旺</a:t>
            </a:r>
            <a:endParaRPr lang="en-US" altLang="zh-CN" sz="2400" b="1" i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i="1" dirty="0">
                <a:latin typeface="微软雅黑" pitchFamily="34" charset="-122"/>
                <a:ea typeface="微软雅黑" pitchFamily="34" charset="-122"/>
                <a:hlinkClick r:id="rId3"/>
              </a:rPr>
              <a:t>http://www.dbthink.com/</a:t>
            </a:r>
            <a:endParaRPr lang="en-US" altLang="zh-CN" sz="2400" b="1" i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i="1" dirty="0" err="1">
                <a:latin typeface="微软雅黑" pitchFamily="34" charset="-122"/>
                <a:ea typeface="微软雅黑" pitchFamily="34" charset="-122"/>
              </a:rPr>
              <a:t>Weibo</a:t>
            </a:r>
            <a:r>
              <a:rPr lang="en-US" altLang="zh-CN" sz="2400" b="1" i="1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400" b="1" i="1" dirty="0" err="1">
                <a:latin typeface="微软雅黑" pitchFamily="34" charset="-122"/>
                <a:ea typeface="微软雅黑" pitchFamily="34" charset="-122"/>
              </a:rPr>
              <a:t>jametong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其实，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并没有声明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放弃一致性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不一致应该仅仅是个例外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很多系统牺牲的内容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远远超过必要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放弃事务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ACID)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需要调整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的预期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仅仅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不要使用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很多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系统中也开始支持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声明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性语言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(SQL)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配合良好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34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ACID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当系统没有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Partition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Full ACID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当系统出现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Partition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Atomic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不同的分区还是应该保持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Atomic</a:t>
            </a:r>
          </a:p>
          <a:p>
            <a:pPr lvl="1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Consistent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临时违背（如：没有重复？）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Isolation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临时牺牲隔离性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Durable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永远不该牺牲它（需要保留它用）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10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像程序员一样思考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9" y="2564904"/>
            <a:ext cx="8746899" cy="331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79849" y="1412776"/>
            <a:ext cx="8180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分区只是个不同的代码路径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1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User Profile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处理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21270" y="1420659"/>
            <a:ext cx="180020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Server</a:t>
            </a:r>
            <a:endParaRPr lang="zh-CN" altLang="en-US" dirty="0"/>
          </a:p>
        </p:txBody>
      </p:sp>
      <p:sp>
        <p:nvSpPr>
          <p:cNvPr id="6" name="圆柱形 5"/>
          <p:cNvSpPr/>
          <p:nvPr/>
        </p:nvSpPr>
        <p:spPr>
          <a:xfrm>
            <a:off x="2197334" y="3838240"/>
            <a:ext cx="1011420" cy="12802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675969" y="1258641"/>
            <a:ext cx="2016224" cy="1404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4"/>
            <a:endCxn id="6" idx="0"/>
          </p:cNvCxnSpPr>
          <p:nvPr/>
        </p:nvCxnSpPr>
        <p:spPr>
          <a:xfrm>
            <a:off x="2521370" y="2500779"/>
            <a:ext cx="181674" cy="1590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6"/>
            <a:endCxn id="7" idx="1"/>
          </p:cNvCxnSpPr>
          <p:nvPr/>
        </p:nvCxnSpPr>
        <p:spPr>
          <a:xfrm>
            <a:off x="3421470" y="1960719"/>
            <a:ext cx="22544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圆柱形 39"/>
          <p:cNvSpPr/>
          <p:nvPr/>
        </p:nvSpPr>
        <p:spPr>
          <a:xfrm>
            <a:off x="3491621" y="3838240"/>
            <a:ext cx="864096" cy="12802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Read</a:t>
            </a:r>
          </a:p>
          <a:p>
            <a:pPr algn="ctr"/>
            <a:r>
              <a:rPr lang="en-US" altLang="zh-CN" dirty="0" smtClean="0"/>
              <a:t>Slave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4573598" y="3838240"/>
            <a:ext cx="864096" cy="12954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</a:t>
            </a:r>
          </a:p>
          <a:p>
            <a:pPr algn="ctr"/>
            <a:r>
              <a:rPr lang="en-US" altLang="zh-CN" dirty="0" smtClean="0"/>
              <a:t>Slave</a:t>
            </a:r>
            <a:endParaRPr lang="zh-CN" altLang="en-US" dirty="0"/>
          </a:p>
        </p:txBody>
      </p:sp>
      <p:sp>
        <p:nvSpPr>
          <p:cNvPr id="42" name="圆柱形 41"/>
          <p:cNvSpPr/>
          <p:nvPr/>
        </p:nvSpPr>
        <p:spPr>
          <a:xfrm>
            <a:off x="5814595" y="3823062"/>
            <a:ext cx="939412" cy="12954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Read</a:t>
            </a:r>
            <a:endParaRPr lang="en-US" altLang="zh-CN" dirty="0"/>
          </a:p>
          <a:p>
            <a:pPr algn="ctr"/>
            <a:r>
              <a:rPr lang="en-US" altLang="zh-CN" dirty="0" smtClean="0"/>
              <a:t>Slave</a:t>
            </a:r>
            <a:endParaRPr lang="zh-CN" altLang="en-US" dirty="0"/>
          </a:p>
        </p:txBody>
      </p:sp>
      <p:sp>
        <p:nvSpPr>
          <p:cNvPr id="43" name="圆柱形 42"/>
          <p:cNvSpPr/>
          <p:nvPr/>
        </p:nvSpPr>
        <p:spPr>
          <a:xfrm>
            <a:off x="7198633" y="3853418"/>
            <a:ext cx="864096" cy="12802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</a:t>
            </a:r>
          </a:p>
          <a:p>
            <a:pPr algn="ctr"/>
            <a:r>
              <a:rPr lang="en-US" altLang="zh-CN" dirty="0"/>
              <a:t>Slave</a:t>
            </a:r>
            <a:endParaRPr lang="zh-CN" altLang="en-US" dirty="0"/>
          </a:p>
        </p:txBody>
      </p:sp>
      <p:sp>
        <p:nvSpPr>
          <p:cNvPr id="47" name="圆柱形 46"/>
          <p:cNvSpPr/>
          <p:nvPr/>
        </p:nvSpPr>
        <p:spPr>
          <a:xfrm>
            <a:off x="757173" y="3804500"/>
            <a:ext cx="1008113" cy="13139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Backup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6" idx="2"/>
            <a:endCxn id="47" idx="4"/>
          </p:cNvCxnSpPr>
          <p:nvPr/>
        </p:nvCxnSpPr>
        <p:spPr>
          <a:xfrm flipH="1" flipV="1">
            <a:off x="1765286" y="4461490"/>
            <a:ext cx="432048" cy="16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右箭头 53"/>
          <p:cNvSpPr/>
          <p:nvPr/>
        </p:nvSpPr>
        <p:spPr>
          <a:xfrm>
            <a:off x="2996443" y="5047712"/>
            <a:ext cx="3816424" cy="17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276946" y="5219825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Near Real Time Redo Shipping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stCxn id="4" idx="5"/>
            <a:endCxn id="40" idx="0"/>
          </p:cNvCxnSpPr>
          <p:nvPr/>
        </p:nvCxnSpPr>
        <p:spPr>
          <a:xfrm>
            <a:off x="3157837" y="2342599"/>
            <a:ext cx="765832" cy="171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" idx="5"/>
            <a:endCxn id="41" idx="0"/>
          </p:cNvCxnSpPr>
          <p:nvPr/>
        </p:nvCxnSpPr>
        <p:spPr>
          <a:xfrm>
            <a:off x="3157837" y="2342599"/>
            <a:ext cx="1847809" cy="171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" idx="5"/>
            <a:endCxn id="42" idx="0"/>
          </p:cNvCxnSpPr>
          <p:nvPr/>
        </p:nvCxnSpPr>
        <p:spPr>
          <a:xfrm>
            <a:off x="3157837" y="2342599"/>
            <a:ext cx="3126464" cy="1715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" idx="5"/>
            <a:endCxn id="43" idx="0"/>
          </p:cNvCxnSpPr>
          <p:nvPr/>
        </p:nvCxnSpPr>
        <p:spPr>
          <a:xfrm>
            <a:off x="3157837" y="2342599"/>
            <a:ext cx="4472844" cy="1726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57173" y="2529684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Write to Master, When Failed, Fail the Request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706701" y="2791483"/>
            <a:ext cx="302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Reading From arbitrary node</a:t>
            </a:r>
            <a:endParaRPr lang="zh-CN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271329" y="5589157"/>
            <a:ext cx="669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Always Relaxing Read Consistency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427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Message Processing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083915" y="1159407"/>
            <a:ext cx="2228299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Server</a:t>
            </a:r>
            <a:endParaRPr lang="zh-CN" altLang="en-US" dirty="0"/>
          </a:p>
        </p:txBody>
      </p:sp>
      <p:sp>
        <p:nvSpPr>
          <p:cNvPr id="5" name="圆柱形 4"/>
          <p:cNvSpPr/>
          <p:nvPr/>
        </p:nvSpPr>
        <p:spPr>
          <a:xfrm>
            <a:off x="1678714" y="2561295"/>
            <a:ext cx="974881" cy="11630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Msg</a:t>
            </a:r>
            <a:endParaRPr lang="en-US" altLang="zh-CN" dirty="0"/>
          </a:p>
          <a:p>
            <a:pPr algn="ctr"/>
            <a:r>
              <a:rPr lang="en-US" altLang="zh-CN" dirty="0" smtClean="0"/>
              <a:t>DB1</a:t>
            </a:r>
            <a:endParaRPr lang="zh-CN" altLang="en-US" dirty="0"/>
          </a:p>
        </p:txBody>
      </p:sp>
      <p:sp>
        <p:nvSpPr>
          <p:cNvPr id="6" name="圆柱形 5"/>
          <p:cNvSpPr/>
          <p:nvPr/>
        </p:nvSpPr>
        <p:spPr>
          <a:xfrm>
            <a:off x="3111086" y="2564904"/>
            <a:ext cx="949804" cy="11594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Msg</a:t>
            </a:r>
            <a:r>
              <a:rPr lang="en-US" altLang="zh-CN" dirty="0" smtClean="0"/>
              <a:t> DB2</a:t>
            </a:r>
            <a:endParaRPr lang="zh-CN" altLang="en-US" dirty="0"/>
          </a:p>
        </p:txBody>
      </p:sp>
      <p:sp>
        <p:nvSpPr>
          <p:cNvPr id="7" name="圆柱形 6"/>
          <p:cNvSpPr/>
          <p:nvPr/>
        </p:nvSpPr>
        <p:spPr>
          <a:xfrm>
            <a:off x="4559034" y="2564904"/>
            <a:ext cx="949804" cy="11594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Msg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DB3</a:t>
            </a:r>
            <a:endParaRPr lang="zh-CN" altLang="en-US" dirty="0"/>
          </a:p>
        </p:txBody>
      </p:sp>
      <p:sp>
        <p:nvSpPr>
          <p:cNvPr id="8" name="圆柱形 7"/>
          <p:cNvSpPr/>
          <p:nvPr/>
        </p:nvSpPr>
        <p:spPr>
          <a:xfrm>
            <a:off x="5927187" y="2564904"/>
            <a:ext cx="961804" cy="11594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Msg</a:t>
            </a:r>
            <a:r>
              <a:rPr lang="en-US" altLang="zh-CN" dirty="0" smtClean="0"/>
              <a:t> DB4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4"/>
            <a:endCxn id="5" idx="0"/>
          </p:cNvCxnSpPr>
          <p:nvPr/>
        </p:nvCxnSpPr>
        <p:spPr>
          <a:xfrm flipH="1">
            <a:off x="2166155" y="2167519"/>
            <a:ext cx="2031910" cy="637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4"/>
            <a:endCxn id="6" idx="0"/>
          </p:cNvCxnSpPr>
          <p:nvPr/>
        </p:nvCxnSpPr>
        <p:spPr>
          <a:xfrm flipH="1">
            <a:off x="3585988" y="2167519"/>
            <a:ext cx="612077" cy="634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4"/>
            <a:endCxn id="8" idx="0"/>
          </p:cNvCxnSpPr>
          <p:nvPr/>
        </p:nvCxnSpPr>
        <p:spPr>
          <a:xfrm>
            <a:off x="4198065" y="2167519"/>
            <a:ext cx="2210024" cy="637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4"/>
            <a:endCxn id="7" idx="0"/>
          </p:cNvCxnSpPr>
          <p:nvPr/>
        </p:nvCxnSpPr>
        <p:spPr>
          <a:xfrm>
            <a:off x="4198065" y="2167519"/>
            <a:ext cx="835871" cy="634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圆柱形 19"/>
          <p:cNvSpPr/>
          <p:nvPr/>
        </p:nvSpPr>
        <p:spPr>
          <a:xfrm>
            <a:off x="1678714" y="4040950"/>
            <a:ext cx="974881" cy="10441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DB1</a:t>
            </a:r>
          </a:p>
          <a:p>
            <a:pPr algn="ctr"/>
            <a:r>
              <a:rPr lang="en-US" altLang="zh-CN" dirty="0" smtClean="0"/>
              <a:t>Backup</a:t>
            </a:r>
            <a:endParaRPr lang="zh-CN" altLang="en-US" dirty="0"/>
          </a:p>
        </p:txBody>
      </p:sp>
      <p:sp>
        <p:nvSpPr>
          <p:cNvPr id="21" name="圆柱形 20"/>
          <p:cNvSpPr/>
          <p:nvPr/>
        </p:nvSpPr>
        <p:spPr>
          <a:xfrm>
            <a:off x="3111086" y="4016057"/>
            <a:ext cx="949804" cy="10939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DB2</a:t>
            </a:r>
          </a:p>
          <a:p>
            <a:pPr algn="ctr"/>
            <a:r>
              <a:rPr lang="en-US" altLang="zh-CN" dirty="0" smtClean="0"/>
              <a:t>Backup</a:t>
            </a:r>
            <a:endParaRPr lang="zh-CN" altLang="en-US" dirty="0"/>
          </a:p>
        </p:txBody>
      </p:sp>
      <p:sp>
        <p:nvSpPr>
          <p:cNvPr id="22" name="圆柱形 21"/>
          <p:cNvSpPr/>
          <p:nvPr/>
        </p:nvSpPr>
        <p:spPr>
          <a:xfrm>
            <a:off x="4559034" y="4040949"/>
            <a:ext cx="974881" cy="1097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DB3</a:t>
            </a:r>
          </a:p>
          <a:p>
            <a:pPr algn="ctr"/>
            <a:r>
              <a:rPr lang="en-US" altLang="zh-CN" dirty="0" smtClean="0"/>
              <a:t>Backup</a:t>
            </a:r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>
            <a:off x="5927187" y="4040949"/>
            <a:ext cx="961804" cy="10975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DB4</a:t>
            </a:r>
          </a:p>
          <a:p>
            <a:pPr algn="ctr"/>
            <a:r>
              <a:rPr lang="en-US" altLang="zh-CN" dirty="0" smtClean="0"/>
              <a:t>Backup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5" idx="3"/>
            <a:endCxn id="20" idx="0"/>
          </p:cNvCxnSpPr>
          <p:nvPr/>
        </p:nvCxnSpPr>
        <p:spPr>
          <a:xfrm>
            <a:off x="2166155" y="3724356"/>
            <a:ext cx="0" cy="560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3"/>
            <a:endCxn id="21" idx="0"/>
          </p:cNvCxnSpPr>
          <p:nvPr/>
        </p:nvCxnSpPr>
        <p:spPr>
          <a:xfrm>
            <a:off x="3585988" y="3724356"/>
            <a:ext cx="0" cy="529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3"/>
            <a:endCxn id="22" idx="0"/>
          </p:cNvCxnSpPr>
          <p:nvPr/>
        </p:nvCxnSpPr>
        <p:spPr>
          <a:xfrm>
            <a:off x="5033936" y="3724356"/>
            <a:ext cx="12539" cy="560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3"/>
            <a:endCxn id="23" idx="0"/>
          </p:cNvCxnSpPr>
          <p:nvPr/>
        </p:nvCxnSpPr>
        <p:spPr>
          <a:xfrm>
            <a:off x="6408089" y="3724356"/>
            <a:ext cx="0" cy="557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88172" y="1663463"/>
            <a:ext cx="3727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Persistent Message in arbitrary Message Node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When One Failed Just Pick Next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47664" y="5085066"/>
            <a:ext cx="6696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When One Node Failed, Just Delay the Message Sending Persistent in that Node,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Aka, Sacrificing Availability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82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Shopping Cart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9348" y="5661248"/>
            <a:ext cx="6726266" cy="504056"/>
          </a:xfrm>
        </p:spPr>
        <p:txBody>
          <a:bodyPr>
            <a:noAutofit/>
          </a:bodyPr>
          <a:lstStyle/>
          <a:p>
            <a:pPr marL="365760" lvl="1" indent="0"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Relaxing Consistency When Partitioned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47735" y="1348045"/>
            <a:ext cx="230425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Writing</a:t>
            </a:r>
            <a:endParaRPr lang="zh-CN" altLang="en-US" dirty="0"/>
          </a:p>
        </p:txBody>
      </p:sp>
      <p:sp>
        <p:nvSpPr>
          <p:cNvPr id="17" name="圆柱形 16"/>
          <p:cNvSpPr/>
          <p:nvPr/>
        </p:nvSpPr>
        <p:spPr>
          <a:xfrm>
            <a:off x="2442772" y="4362604"/>
            <a:ext cx="1008112" cy="11630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DB1</a:t>
            </a:r>
            <a:endParaRPr lang="zh-CN" altLang="en-US" dirty="0"/>
          </a:p>
        </p:txBody>
      </p:sp>
      <p:sp>
        <p:nvSpPr>
          <p:cNvPr id="18" name="圆柱形 17"/>
          <p:cNvSpPr/>
          <p:nvPr/>
        </p:nvSpPr>
        <p:spPr>
          <a:xfrm>
            <a:off x="3919981" y="4366213"/>
            <a:ext cx="982180" cy="11594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DB2</a:t>
            </a:r>
            <a:endParaRPr lang="zh-CN" altLang="en-US" dirty="0"/>
          </a:p>
        </p:txBody>
      </p:sp>
      <p:sp>
        <p:nvSpPr>
          <p:cNvPr id="19" name="圆柱形 18"/>
          <p:cNvSpPr/>
          <p:nvPr/>
        </p:nvSpPr>
        <p:spPr>
          <a:xfrm>
            <a:off x="5184148" y="4362604"/>
            <a:ext cx="982180" cy="11594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DB3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6" idx="4"/>
            <a:endCxn id="17" idx="0"/>
          </p:cNvCxnSpPr>
          <p:nvPr/>
        </p:nvCxnSpPr>
        <p:spPr>
          <a:xfrm flipH="1">
            <a:off x="2946828" y="2356157"/>
            <a:ext cx="153035" cy="2258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4"/>
            <a:endCxn id="18" idx="0"/>
          </p:cNvCxnSpPr>
          <p:nvPr/>
        </p:nvCxnSpPr>
        <p:spPr>
          <a:xfrm>
            <a:off x="3099863" y="2356157"/>
            <a:ext cx="1311208" cy="2255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6" idx="4"/>
            <a:endCxn id="19" idx="0"/>
          </p:cNvCxnSpPr>
          <p:nvPr/>
        </p:nvCxnSpPr>
        <p:spPr>
          <a:xfrm>
            <a:off x="3099863" y="2356157"/>
            <a:ext cx="2575375" cy="2251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693058" y="1348045"/>
            <a:ext cx="230425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Reading</a:t>
            </a:r>
          </a:p>
        </p:txBody>
      </p:sp>
      <p:cxnSp>
        <p:nvCxnSpPr>
          <p:cNvPr id="40" name="直接箭头连接符 39"/>
          <p:cNvCxnSpPr>
            <a:stCxn id="18" idx="0"/>
            <a:endCxn id="36" idx="4"/>
          </p:cNvCxnSpPr>
          <p:nvPr/>
        </p:nvCxnSpPr>
        <p:spPr>
          <a:xfrm flipV="1">
            <a:off x="4411071" y="2356157"/>
            <a:ext cx="1434115" cy="2255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6" idx="4"/>
          </p:cNvCxnSpPr>
          <p:nvPr/>
        </p:nvCxnSpPr>
        <p:spPr>
          <a:xfrm flipV="1">
            <a:off x="5668997" y="2356157"/>
            <a:ext cx="176189" cy="225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0"/>
            <a:endCxn id="36" idx="4"/>
          </p:cNvCxnSpPr>
          <p:nvPr/>
        </p:nvCxnSpPr>
        <p:spPr>
          <a:xfrm flipV="1">
            <a:off x="2946828" y="2356157"/>
            <a:ext cx="2898358" cy="2258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28544" y="2356157"/>
            <a:ext cx="1859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Write multiple replicas to multi node, If one node Fails, Just Skip it.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845186" y="2586989"/>
            <a:ext cx="2096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Merging multiple replicas from multi node, if one node Fails, just ignore it.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44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银行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ATM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139952" y="1378713"/>
            <a:ext cx="4752528" cy="471570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When Partitioned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只允许低于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200$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的提现操作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在本地记录操作的日志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When Partition Recovered</a:t>
            </a: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Reapply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本地日志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如果有透支，通过外部商业流程进行补偿处理。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Sacrifice Some A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Relax Some Consistency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03" y="1268760"/>
            <a:ext cx="3157835" cy="4935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26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航空订票系统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139952" y="1600200"/>
            <a:ext cx="4626096" cy="44958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超卖是一种商业选择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仅限经济舱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如果出现超卖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为用户做免费升舱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When Partition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Relaxing Consistency</a:t>
            </a: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一定的补偿机制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3312368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46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的实际含义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60" y="1628800"/>
            <a:ext cx="8019196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7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8496944" cy="4680520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的实际效果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探索适合不同应用的一致性与可用性平衡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在没有分区发生时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可以同时满足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，以及完整的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ACID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事务支持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可以选择牺牲一定的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，获得更好的性能与扩展性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分区发生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时，选择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集中关注分区的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恢复）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需要有分区开始前、进行中、恢复后的处理策略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应用合适的补偿处理机制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92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内容大纲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1560" y="1340768"/>
            <a:ext cx="8153400" cy="4495800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的历史沿革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原理介绍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Pick Two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权衡中的经济考量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ACID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的关系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分区只是另一段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Code Path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在实践中的应用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参考资料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586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1560" y="1340768"/>
            <a:ext cx="8153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err="1"/>
              <a:t>NoSQL</a:t>
            </a:r>
            <a:r>
              <a:rPr lang="en-US" altLang="zh-CN" b="1" dirty="0"/>
              <a:t>: Past, Present, </a:t>
            </a:r>
            <a:r>
              <a:rPr lang="en-US" altLang="zh-CN" b="1" dirty="0" smtClean="0"/>
              <a:t>Future</a:t>
            </a:r>
          </a:p>
          <a:p>
            <a:pPr lvl="1"/>
            <a:r>
              <a:rPr lang="en-US" altLang="zh-CN" b="1" dirty="0" smtClean="0"/>
              <a:t>By Eric Brewer</a:t>
            </a:r>
          </a:p>
          <a:p>
            <a:r>
              <a:rPr lang="en-US" altLang="zh-CN" b="1" dirty="0">
                <a:hlinkClick r:id="rId2"/>
              </a:rPr>
              <a:t>CAP Twelve Years Later: How the "Rules" Have Changed</a:t>
            </a:r>
            <a:endParaRPr lang="en-US" altLang="zh-CN" b="1" dirty="0"/>
          </a:p>
          <a:p>
            <a:pPr lvl="1"/>
            <a:r>
              <a:rPr lang="en-US" altLang="zh-CN" dirty="0" smtClean="0"/>
              <a:t>By Eric Brewer</a:t>
            </a:r>
          </a:p>
          <a:p>
            <a:r>
              <a:rPr lang="en-US" altLang="zh-CN" b="1" dirty="0"/>
              <a:t>Towards </a:t>
            </a:r>
            <a:r>
              <a:rPr lang="en-US" altLang="zh-CN" b="1" dirty="0" smtClean="0"/>
              <a:t>Robust Distributed Systems</a:t>
            </a:r>
          </a:p>
          <a:p>
            <a:pPr lvl="1"/>
            <a:r>
              <a:rPr lang="en-US" altLang="zh-CN" b="1" dirty="0" smtClean="0"/>
              <a:t>By Eric Brewer</a:t>
            </a:r>
          </a:p>
          <a:p>
            <a:r>
              <a:rPr lang="en-US" altLang="zh-CN" b="1" i="1" dirty="0">
                <a:hlinkClick r:id="rId3"/>
              </a:rPr>
              <a:t>Dynamo</a:t>
            </a:r>
            <a:r>
              <a:rPr lang="en-US" altLang="zh-CN" b="1" dirty="0">
                <a:hlinkClick r:id="rId3"/>
              </a:rPr>
              <a:t>: </a:t>
            </a:r>
            <a:r>
              <a:rPr lang="en-US" altLang="zh-CN" b="1" i="1" dirty="0">
                <a:hlinkClick r:id="rId3"/>
              </a:rPr>
              <a:t>Amazon's</a:t>
            </a:r>
            <a:r>
              <a:rPr lang="en-US" altLang="zh-CN" b="1" dirty="0">
                <a:hlinkClick r:id="rId3"/>
              </a:rPr>
              <a:t> Highly Available Key-value </a:t>
            </a:r>
            <a:r>
              <a:rPr lang="en-US" altLang="zh-CN" b="1" dirty="0" smtClean="0">
                <a:hlinkClick r:id="rId3"/>
              </a:rPr>
              <a:t>Store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By </a:t>
            </a:r>
            <a:r>
              <a:rPr lang="en-US" altLang="zh-CN" dirty="0"/>
              <a:t>Giuseppe </a:t>
            </a:r>
            <a:r>
              <a:rPr lang="en-US" altLang="zh-CN" dirty="0" err="1" smtClean="0"/>
              <a:t>DeCandia</a:t>
            </a:r>
            <a:r>
              <a:rPr lang="en-US" altLang="zh-CN" dirty="0" smtClean="0"/>
              <a:t>,</a:t>
            </a:r>
            <a:r>
              <a:rPr lang="en-US" altLang="zh-CN" dirty="0"/>
              <a:t> Werner </a:t>
            </a:r>
            <a:r>
              <a:rPr lang="en-US" altLang="zh-CN" dirty="0" err="1" smtClean="0"/>
              <a:t>Vogels</a:t>
            </a:r>
            <a:r>
              <a:rPr lang="en-US" altLang="zh-CN" dirty="0" smtClean="0"/>
              <a:t> etc..</a:t>
            </a:r>
            <a:endParaRPr lang="en-US" altLang="zh-CN" b="1" dirty="0"/>
          </a:p>
          <a:p>
            <a:pPr lvl="1"/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32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Any Questions?</a:t>
            </a:r>
            <a:endParaRPr lang="zh-CN" altLang="en-US" dirty="0"/>
          </a:p>
        </p:txBody>
      </p:sp>
      <p:pic>
        <p:nvPicPr>
          <p:cNvPr id="10242" name="Picture 2" descr="C:\Users\jametong\Desktop\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74066"/>
            <a:ext cx="6858000" cy="479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42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原理的历史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1997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Fox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＆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Brewer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BASE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《Cluster-Based Scalable Network Services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1999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Fox &amp; Brewer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CAP Principle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Harvest, Yield, and Scalable Tolerant Systems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PODC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Keynotes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，正式提出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CAP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Towards Robust Distributed Systems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2002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Seth Gilbert &amp; Nancy Lynch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证明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CAP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《Brewer’s Conjecture and the Feasibility of Consistent, Available, Partition-Tolerant Web Services》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" y="1113355"/>
            <a:ext cx="8507484" cy="3826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96" y="1198832"/>
            <a:ext cx="8219452" cy="416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5" y="1171500"/>
            <a:ext cx="7076537" cy="531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42" y="1484784"/>
            <a:ext cx="6840760" cy="485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44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流行的几大推手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OSDI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2006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Google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发布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Bigtable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的论文</a:t>
            </a:r>
          </a:p>
          <a:p>
            <a:pPr lvl="1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Bigtable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A Distributed Storage System for Structured Data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SOSP 2007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Amazon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发布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Dynamo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的论文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Dynamo: Amazon’s Highly Available Key-value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Store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2007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月，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Amazon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Werner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Vogels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推介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CAP</a:t>
            </a:r>
          </a:p>
          <a:p>
            <a:pPr lvl="1"/>
            <a:r>
              <a:rPr lang="en-US" altLang="zh-CN" b="1" dirty="0">
                <a:latin typeface="微软雅黑" pitchFamily="34" charset="-122"/>
                <a:ea typeface="微软雅黑" pitchFamily="34" charset="-122"/>
                <a:hlinkClick r:id="rId2"/>
              </a:rPr>
              <a:t>Availability &amp;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hlinkClick r:id="rId2"/>
              </a:rPr>
              <a:t>Consistency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2007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月，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Werner 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Vogels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撰文介绍最终一致性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b="1" dirty="0">
                <a:latin typeface="微软雅黑" pitchFamily="34" charset="-122"/>
                <a:ea typeface="微软雅黑" pitchFamily="34" charset="-122"/>
                <a:hlinkClick r:id="rId3"/>
              </a:rPr>
              <a:t>Eventually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hlinkClick r:id="rId3"/>
              </a:rPr>
              <a:t>Consistent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2008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月，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Ebay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的架构师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Dan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Prichett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介绍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BASE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BASE: An Acid Alternative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52" y="1666161"/>
            <a:ext cx="71151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68" y="1700808"/>
            <a:ext cx="760095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44855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465319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40855"/>
            <a:ext cx="5976664" cy="468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598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CAP Theorem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对于共享的数据系统，仅能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满足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onsistency 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多节点看到数据的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单一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副本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Full Consistency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Casual Consistency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Timeline Consistency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Eventual Consistency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vailability 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系统总是可以执行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变更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牺牲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秒钟的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？牺牲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分钟的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artition Tolerance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广域网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的情况下，分区不可避免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=&gt;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consistency vs.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availability</a:t>
            </a:r>
          </a:p>
        </p:txBody>
      </p:sp>
    </p:spTree>
    <p:extLst>
      <p:ext uri="{BB962C8B-B14F-4D97-AF65-F5344CB8AC3E}">
        <p14:creationId xmlns:p14="http://schemas.microsoft.com/office/powerpoint/2010/main" val="196492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CAP ,Pick Two?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Traditional databases guarantee consistency.</a:t>
            </a:r>
          </a:p>
          <a:p>
            <a:r>
              <a:rPr lang="en-US" altLang="zh-CN" dirty="0"/>
              <a:t>The CAP theorem tells you that you cannot have consistency, availability, and fault-tolerance at the same time.</a:t>
            </a:r>
          </a:p>
          <a:p>
            <a:r>
              <a:rPr lang="en-US" altLang="zh-CN" dirty="0"/>
              <a:t>But we want to build scalable databases, so we forget about consistency.</a:t>
            </a:r>
          </a:p>
          <a:p>
            <a:r>
              <a:rPr lang="en-US" altLang="zh-CN" dirty="0"/>
              <a:t>Oh and by the way, who needs consistency anyway</a:t>
            </a:r>
            <a:r>
              <a:rPr lang="en-US" altLang="zh-CN" dirty="0" smtClean="0"/>
              <a:t>?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AutoShape 2" descr="http://ofirm.files.wordpress.com/2013/01/scalability-cap-theorem1.png?w=584&amp;h=45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ofirm.files.wordpress.com/2013/01/scalability-cap-theorem1.png?w=584&amp;h=45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1700808"/>
            <a:ext cx="8431021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49" y="2132856"/>
            <a:ext cx="8769546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73" y="960470"/>
            <a:ext cx="7606422" cy="5153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39" y="1700808"/>
            <a:ext cx="863415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61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面对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，真的必须牺牲一致性吗？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浪微博可以丢吗？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淘宝的商品信息可以暂时不一致吗？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12306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提供的库存信息可以不准确吗？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比特币（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bitcoin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）可以不准确吗？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行信用卡可以不一致吗？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行可以在主机故障时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牺牲一致性吗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5286601" cy="459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197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Reliability &amp; $$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1"/>
            <a:ext cx="763284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07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数据状态机的分类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552" y="1412776"/>
            <a:ext cx="8229600" cy="4525963"/>
          </a:xfrm>
        </p:spPr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何谓状态机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简单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的理解是，计算机中会发生变化的数据都是状态机，这个数据的值不同可能会带来不同的后果。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分类：按照三个维度：时间、信息含金量、变更频率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352625"/>
              </p:ext>
            </p:extLst>
          </p:nvPr>
        </p:nvGraphicFramePr>
        <p:xfrm>
          <a:off x="611560" y="3284984"/>
          <a:ext cx="8280920" cy="2825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0011"/>
                <a:gridCol w="1547144"/>
                <a:gridCol w="1501232"/>
                <a:gridCol w="3452533"/>
              </a:tblGrid>
              <a:tr h="216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持续时间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信息含金量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变更频繁度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例子</a:t>
                      </a:r>
                      <a:endParaRPr lang="zh-CN" sz="20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瞬时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少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Shopping</a:t>
                      </a:r>
                      <a:r>
                        <a:rPr lang="en-US" altLang="zh-CN" sz="2000" kern="100" baseline="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Card </a:t>
                      </a:r>
                      <a:r>
                        <a:rPr lang="en-US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Session</a:t>
                      </a:r>
                      <a:r>
                        <a:rPr lang="zh-CN" altLang="en-US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（分）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瞬时</a:t>
                      </a:r>
                      <a:endParaRPr lang="zh-CN" sz="20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低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少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Login </a:t>
                      </a:r>
                      <a:r>
                        <a:rPr lang="en-US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Cookie</a:t>
                      </a:r>
                      <a:r>
                        <a:rPr lang="zh-CN" altLang="en-US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（分）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中等时长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少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Ecommerce</a:t>
                      </a:r>
                      <a:r>
                        <a:rPr lang="en-US" altLang="zh-CN" sz="2000" kern="100" baseline="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Billing</a:t>
                      </a:r>
                      <a:r>
                        <a:rPr lang="en-US" altLang="zh-CN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天</a:t>
                      </a:r>
                      <a:r>
                        <a:rPr lang="en-US" altLang="zh-CN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中等时长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少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Product Catalog(</a:t>
                      </a:r>
                      <a:r>
                        <a:rPr lang="zh-CN" altLang="en-US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中等时长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多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Flight/Train</a:t>
                      </a:r>
                      <a:r>
                        <a:rPr lang="en-US" altLang="zh-CN" sz="2000" kern="100" baseline="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Inventory </a:t>
                      </a:r>
                      <a:r>
                        <a:rPr lang="en-US" altLang="zh-CN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无限时长</a:t>
                      </a:r>
                      <a:endParaRPr lang="zh-CN" sz="20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少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User Profile</a:t>
                      </a:r>
                      <a:r>
                        <a:rPr lang="zh-CN" altLang="en-US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（年</a:t>
                      </a:r>
                      <a:r>
                        <a:rPr lang="en-US" altLang="zh-CN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无限时长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sz="20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多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Bank Account Balance</a:t>
                      </a:r>
                      <a:r>
                        <a:rPr lang="zh-CN" altLang="en-US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（年</a:t>
                      </a:r>
                      <a:r>
                        <a:rPr lang="en-US" altLang="zh-CN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r>
                        <a:rPr lang="zh-CN" altLang="en-US" sz="20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sz="20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88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1015</Words>
  <Application>Microsoft Office PowerPoint</Application>
  <PresentationFormat>全屏显示(4:3)</PresentationFormat>
  <Paragraphs>200</Paragraphs>
  <Slides>21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内容大纲</vt:lpstr>
      <vt:lpstr>CAP原理的历史</vt:lpstr>
      <vt:lpstr>CAP流行的几大推手</vt:lpstr>
      <vt:lpstr>CAP Theorem</vt:lpstr>
      <vt:lpstr>CAP ,Pick Two?</vt:lpstr>
      <vt:lpstr>面对P，真的必须牺牲一致性吗？</vt:lpstr>
      <vt:lpstr>Reliability &amp; $$</vt:lpstr>
      <vt:lpstr>数据状态机的分类</vt:lpstr>
      <vt:lpstr>其实，CAP并没有声明…</vt:lpstr>
      <vt:lpstr>CAP与ACID</vt:lpstr>
      <vt:lpstr>像程序员一样思考</vt:lpstr>
      <vt:lpstr>User Profile处理</vt:lpstr>
      <vt:lpstr>Message Processing</vt:lpstr>
      <vt:lpstr>Shopping Cart</vt:lpstr>
      <vt:lpstr>银行ATM机</vt:lpstr>
      <vt:lpstr>航空订票系统</vt:lpstr>
      <vt:lpstr>CAP的实际含义</vt:lpstr>
      <vt:lpstr>总结</vt:lpstr>
      <vt:lpstr>参考资料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jametong</cp:lastModifiedBy>
  <cp:revision>5</cp:revision>
  <dcterms:created xsi:type="dcterms:W3CDTF">2013-06-14T07:54:17Z</dcterms:created>
  <dcterms:modified xsi:type="dcterms:W3CDTF">2013-07-10T00:31:02Z</dcterms:modified>
</cp:coreProperties>
</file>