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59" r:id="rId8"/>
    <p:sldId id="264" r:id="rId9"/>
    <p:sldId id="261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4660"/>
  </p:normalViewPr>
  <p:slideViewPr>
    <p:cSldViewPr>
      <p:cViewPr varScale="1">
        <p:scale>
          <a:sx n="75" d="100"/>
          <a:sy n="75" d="100"/>
        </p:scale>
        <p:origin x="10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Druid</c:v>
                </c:pt>
              </c:strCache>
            </c:strRef>
          </c:tx>
          <c:marker>
            <c:symbol val="none"/>
          </c:marker>
          <c:cat>
            <c:strRef>
              <c:f>Sheet1!$B$1:$G$1</c:f>
              <c:strCache>
                <c:ptCount val="6"/>
                <c:pt idx="0">
                  <c:v>1 线程</c:v>
                </c:pt>
                <c:pt idx="1">
                  <c:v>2 线程</c:v>
                </c:pt>
                <c:pt idx="2">
                  <c:v>5 线程</c:v>
                </c:pt>
                <c:pt idx="3">
                  <c:v>10 线程</c:v>
                </c:pt>
                <c:pt idx="4">
                  <c:v>20线程</c:v>
                </c:pt>
                <c:pt idx="5">
                  <c:v>50线程</c:v>
                </c:pt>
              </c:strCache>
            </c:strRef>
          </c:cat>
          <c:val>
            <c:numRef>
              <c:f>Sheet1!$B$2:$G$2</c:f>
              <c:numCache>
                <c:formatCode>#,##0</c:formatCode>
                <c:ptCount val="6"/>
                <c:pt idx="0">
                  <c:v>1102</c:v>
                </c:pt>
                <c:pt idx="1">
                  <c:v>1509</c:v>
                </c:pt>
                <c:pt idx="2">
                  <c:v>1889</c:v>
                </c:pt>
                <c:pt idx="3">
                  <c:v>1904</c:v>
                </c:pt>
                <c:pt idx="4">
                  <c:v>2007</c:v>
                </c:pt>
                <c:pt idx="5">
                  <c:v>1977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Tomcat-jdbc</c:v>
                </c:pt>
              </c:strCache>
            </c:strRef>
          </c:tx>
          <c:marker>
            <c:symbol val="none"/>
          </c:marker>
          <c:cat>
            <c:strRef>
              <c:f>Sheet1!$B$1:$G$1</c:f>
              <c:strCache>
                <c:ptCount val="6"/>
                <c:pt idx="0">
                  <c:v>1 线程</c:v>
                </c:pt>
                <c:pt idx="1">
                  <c:v>2 线程</c:v>
                </c:pt>
                <c:pt idx="2">
                  <c:v>5 线程</c:v>
                </c:pt>
                <c:pt idx="3">
                  <c:v>10 线程</c:v>
                </c:pt>
                <c:pt idx="4">
                  <c:v>20线程</c:v>
                </c:pt>
                <c:pt idx="5">
                  <c:v>50线程</c:v>
                </c:pt>
              </c:strCache>
            </c:strRef>
          </c:cat>
          <c:val>
            <c:numRef>
              <c:f>Sheet1!$B$3:$G$3</c:f>
              <c:numCache>
                <c:formatCode>#,##0</c:formatCode>
                <c:ptCount val="6"/>
                <c:pt idx="0">
                  <c:v>1399</c:v>
                </c:pt>
                <c:pt idx="1">
                  <c:v>1378</c:v>
                </c:pt>
                <c:pt idx="2">
                  <c:v>2257</c:v>
                </c:pt>
                <c:pt idx="3">
                  <c:v>2289</c:v>
                </c:pt>
                <c:pt idx="4">
                  <c:v>2305</c:v>
                </c:pt>
                <c:pt idx="5">
                  <c:v>2503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DBCP</c:v>
                </c:pt>
              </c:strCache>
            </c:strRef>
          </c:tx>
          <c:marker>
            <c:symbol val="none"/>
          </c:marker>
          <c:cat>
            <c:strRef>
              <c:f>Sheet1!$B$1:$G$1</c:f>
              <c:strCache>
                <c:ptCount val="6"/>
                <c:pt idx="0">
                  <c:v>1 线程</c:v>
                </c:pt>
                <c:pt idx="1">
                  <c:v>2 线程</c:v>
                </c:pt>
                <c:pt idx="2">
                  <c:v>5 线程</c:v>
                </c:pt>
                <c:pt idx="3">
                  <c:v>10 线程</c:v>
                </c:pt>
                <c:pt idx="4">
                  <c:v>20线程</c:v>
                </c:pt>
                <c:pt idx="5">
                  <c:v>50线程</c:v>
                </c:pt>
              </c:strCache>
            </c:strRef>
          </c:cat>
          <c:val>
            <c:numRef>
              <c:f>Sheet1!$B$4:$G$4</c:f>
              <c:numCache>
                <c:formatCode>#,##0</c:formatCode>
                <c:ptCount val="6"/>
                <c:pt idx="0">
                  <c:v>3144</c:v>
                </c:pt>
                <c:pt idx="1">
                  <c:v>3834</c:v>
                </c:pt>
                <c:pt idx="2">
                  <c:v>6276</c:v>
                </c:pt>
                <c:pt idx="3">
                  <c:v>6408</c:v>
                </c:pt>
                <c:pt idx="4">
                  <c:v>6563</c:v>
                </c:pt>
                <c:pt idx="5">
                  <c:v>6783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BoneCP</c:v>
                </c:pt>
              </c:strCache>
            </c:strRef>
          </c:tx>
          <c:marker>
            <c:symbol val="none"/>
          </c:marker>
          <c:cat>
            <c:strRef>
              <c:f>Sheet1!$B$1:$G$1</c:f>
              <c:strCache>
                <c:ptCount val="6"/>
                <c:pt idx="0">
                  <c:v>1 线程</c:v>
                </c:pt>
                <c:pt idx="1">
                  <c:v>2 线程</c:v>
                </c:pt>
                <c:pt idx="2">
                  <c:v>5 线程</c:v>
                </c:pt>
                <c:pt idx="3">
                  <c:v>10 线程</c:v>
                </c:pt>
                <c:pt idx="4">
                  <c:v>20线程</c:v>
                </c:pt>
                <c:pt idx="5">
                  <c:v>50线程</c:v>
                </c:pt>
              </c:strCache>
            </c:strRef>
          </c:cat>
          <c:val>
            <c:numRef>
              <c:f>Sheet1!$B$5:$G$5</c:f>
              <c:numCache>
                <c:formatCode>#,##0</c:formatCode>
                <c:ptCount val="6"/>
                <c:pt idx="0">
                  <c:v>4327</c:v>
                </c:pt>
                <c:pt idx="1">
                  <c:v>3598</c:v>
                </c:pt>
                <c:pt idx="2">
                  <c:v>3800</c:v>
                </c:pt>
                <c:pt idx="3">
                  <c:v>5242</c:v>
                </c:pt>
                <c:pt idx="4">
                  <c:v>9402</c:v>
                </c:pt>
                <c:pt idx="5">
                  <c:v>19066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Jboss-Datasource</c:v>
                </c:pt>
              </c:strCache>
            </c:strRef>
          </c:tx>
          <c:marker>
            <c:symbol val="none"/>
          </c:marker>
          <c:cat>
            <c:strRef>
              <c:f>Sheet1!$B$1:$G$1</c:f>
              <c:strCache>
                <c:ptCount val="6"/>
                <c:pt idx="0">
                  <c:v>1 线程</c:v>
                </c:pt>
                <c:pt idx="1">
                  <c:v>2 线程</c:v>
                </c:pt>
                <c:pt idx="2">
                  <c:v>5 线程</c:v>
                </c:pt>
                <c:pt idx="3">
                  <c:v>10 线程</c:v>
                </c:pt>
                <c:pt idx="4">
                  <c:v>20线程</c:v>
                </c:pt>
                <c:pt idx="5">
                  <c:v>50线程</c:v>
                </c:pt>
              </c:strCache>
            </c:strRef>
          </c:cat>
          <c:val>
            <c:numRef>
              <c:f>Sheet1!$B$6:$G$6</c:f>
              <c:numCache>
                <c:formatCode>#,##0</c:formatCode>
                <c:ptCount val="6"/>
                <c:pt idx="0">
                  <c:v>4912</c:v>
                </c:pt>
                <c:pt idx="1">
                  <c:v>3049</c:v>
                </c:pt>
                <c:pt idx="2">
                  <c:v>6868</c:v>
                </c:pt>
                <c:pt idx="3">
                  <c:v>6512</c:v>
                </c:pt>
                <c:pt idx="4">
                  <c:v>40146</c:v>
                </c:pt>
                <c:pt idx="5">
                  <c:v>43748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C3P0</c:v>
                </c:pt>
              </c:strCache>
            </c:strRef>
          </c:tx>
          <c:marker>
            <c:symbol val="none"/>
          </c:marker>
          <c:cat>
            <c:strRef>
              <c:f>Sheet1!$B$1:$G$1</c:f>
              <c:strCache>
                <c:ptCount val="6"/>
                <c:pt idx="0">
                  <c:v>1 线程</c:v>
                </c:pt>
                <c:pt idx="1">
                  <c:v>2 线程</c:v>
                </c:pt>
                <c:pt idx="2">
                  <c:v>5 线程</c:v>
                </c:pt>
                <c:pt idx="3">
                  <c:v>10 线程</c:v>
                </c:pt>
                <c:pt idx="4">
                  <c:v>20线程</c:v>
                </c:pt>
                <c:pt idx="5">
                  <c:v>50线程</c:v>
                </c:pt>
              </c:strCache>
            </c:strRef>
          </c:cat>
          <c:val>
            <c:numRef>
              <c:f>Sheet1!$B$7:$G$7</c:f>
              <c:numCache>
                <c:formatCode>#,##0</c:formatCode>
                <c:ptCount val="6"/>
                <c:pt idx="0">
                  <c:v>18570</c:v>
                </c:pt>
                <c:pt idx="1">
                  <c:v>19467</c:v>
                </c:pt>
                <c:pt idx="2">
                  <c:v>15270</c:v>
                </c:pt>
                <c:pt idx="3">
                  <c:v>19294</c:v>
                </c:pt>
                <c:pt idx="4">
                  <c:v>28195</c:v>
                </c:pt>
                <c:pt idx="5">
                  <c:v>66677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Proxool</c:v>
                </c:pt>
              </c:strCache>
            </c:strRef>
          </c:tx>
          <c:marker>
            <c:symbol val="none"/>
          </c:marker>
          <c:cat>
            <c:strRef>
              <c:f>Sheet1!$B$1:$G$1</c:f>
              <c:strCache>
                <c:ptCount val="6"/>
                <c:pt idx="0">
                  <c:v>1 线程</c:v>
                </c:pt>
                <c:pt idx="1">
                  <c:v>2 线程</c:v>
                </c:pt>
                <c:pt idx="2">
                  <c:v>5 线程</c:v>
                </c:pt>
                <c:pt idx="3">
                  <c:v>10 线程</c:v>
                </c:pt>
                <c:pt idx="4">
                  <c:v>20线程</c:v>
                </c:pt>
                <c:pt idx="5">
                  <c:v>50线程</c:v>
                </c:pt>
              </c:strCache>
            </c:strRef>
          </c:cat>
          <c:val>
            <c:numRef>
              <c:f>Sheet1!$B$8:$G$8</c:f>
              <c:numCache>
                <c:formatCode>#,##0</c:formatCode>
                <c:ptCount val="6"/>
                <c:pt idx="0">
                  <c:v>16221</c:v>
                </c:pt>
                <c:pt idx="1">
                  <c:v>14455</c:v>
                </c:pt>
                <c:pt idx="2">
                  <c:v>24688</c:v>
                </c:pt>
                <c:pt idx="3">
                  <c:v>38905</c:v>
                </c:pt>
                <c:pt idx="4" formatCode="General">
                  <c:v>48087</c:v>
                </c:pt>
                <c:pt idx="5">
                  <c:v>58238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447376"/>
        <c:axId val="121449008"/>
      </c:lineChart>
      <c:catAx>
        <c:axId val="1214473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1449008"/>
        <c:crosses val="autoZero"/>
        <c:auto val="1"/>
        <c:lblAlgn val="ctr"/>
        <c:lblOffset val="100"/>
        <c:noMultiLvlLbl val="0"/>
      </c:catAx>
      <c:valAx>
        <c:axId val="121449008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1214473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BA2E-8313-4C51-84D6-D6F6B1DE5913}" type="datetimeFigureOut">
              <a:rPr lang="zh-CN" altLang="en-US" smtClean="0"/>
              <a:t>2013/7/12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D3D5-EC6C-438E-8E10-EA3FF6358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2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BA2E-8313-4C51-84D6-D6F6B1DE5913}" type="datetimeFigureOut">
              <a:rPr lang="zh-CN" altLang="en-US" smtClean="0"/>
              <a:t>2013/7/12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D3D5-EC6C-438E-8E10-EA3FF6358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73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BA2E-8313-4C51-84D6-D6F6B1DE5913}" type="datetimeFigureOut">
              <a:rPr lang="zh-CN" altLang="en-US" smtClean="0"/>
              <a:t>2013/7/12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D3D5-EC6C-438E-8E10-EA3FF6358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16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BA2E-8313-4C51-84D6-D6F6B1DE5913}" type="datetimeFigureOut">
              <a:rPr lang="zh-CN" altLang="en-US" smtClean="0"/>
              <a:t>2013/7/12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D3D5-EC6C-438E-8E10-EA3FF6358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7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BA2E-8313-4C51-84D6-D6F6B1DE5913}" type="datetimeFigureOut">
              <a:rPr lang="zh-CN" altLang="en-US" smtClean="0"/>
              <a:t>2013/7/12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D3D5-EC6C-438E-8E10-EA3FF6358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21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BA2E-8313-4C51-84D6-D6F6B1DE5913}" type="datetimeFigureOut">
              <a:rPr lang="zh-CN" altLang="en-US" smtClean="0"/>
              <a:t>2013/7/12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D3D5-EC6C-438E-8E10-EA3FF6358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45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BA2E-8313-4C51-84D6-D6F6B1DE5913}" type="datetimeFigureOut">
              <a:rPr lang="zh-CN" altLang="en-US" smtClean="0"/>
              <a:t>2013/7/12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D3D5-EC6C-438E-8E10-EA3FF6358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21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BA2E-8313-4C51-84D6-D6F6B1DE5913}" type="datetimeFigureOut">
              <a:rPr lang="zh-CN" altLang="en-US" smtClean="0"/>
              <a:t>2013/7/12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D3D5-EC6C-438E-8E10-EA3FF6358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99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BA2E-8313-4C51-84D6-D6F6B1DE5913}" type="datetimeFigureOut">
              <a:rPr lang="zh-CN" altLang="en-US" smtClean="0"/>
              <a:t>2013/7/12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D3D5-EC6C-438E-8E10-EA3FF6358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36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BA2E-8313-4C51-84D6-D6F6B1DE5913}" type="datetimeFigureOut">
              <a:rPr lang="zh-CN" altLang="en-US" smtClean="0"/>
              <a:t>2013/7/12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D3D5-EC6C-438E-8E10-EA3FF6358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0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BA2E-8313-4C51-84D6-D6F6B1DE5913}" type="datetimeFigureOut">
              <a:rPr lang="zh-CN" altLang="en-US" smtClean="0"/>
              <a:t>2013/7/12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D3D5-EC6C-438E-8E10-EA3FF6358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04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FBA2E-8313-4C51-84D6-D6F6B1DE5913}" type="datetimeFigureOut">
              <a:rPr lang="zh-CN" altLang="en-US" smtClean="0"/>
              <a:t>2013/7/12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8D3D5-EC6C-438E-8E10-EA3FF6358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6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ibaba/druid/wiki/%E5%90%84%E7%A7%8D%E8%BF%9E%E6%8E%A5%E6%B1%A0%E6%80%A7%E8%83%BD%E5%AF%B9%E6%AF%94%E6%B5%8B%E8%AF%9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" y="548680"/>
            <a:ext cx="7610547" cy="3593869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4142549"/>
            <a:ext cx="6400800" cy="1752600"/>
          </a:xfrm>
        </p:spPr>
        <p:txBody>
          <a:bodyPr/>
          <a:lstStyle/>
          <a:p>
            <a:r>
              <a:rPr lang="zh-CN" altLang="en-US" dirty="0" smtClean="0"/>
              <a:t>温绍锦</a:t>
            </a:r>
            <a:r>
              <a:rPr lang="en-US" altLang="zh-CN" dirty="0" smtClean="0"/>
              <a:t>(</a:t>
            </a:r>
            <a:r>
              <a:rPr lang="zh-CN" altLang="en-US" dirty="0" smtClean="0"/>
              <a:t>温高铁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http://weibo.com/wengaotie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0975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手写</a:t>
            </a:r>
            <a:r>
              <a:rPr lang="en-US" altLang="zh-CN" dirty="0" smtClean="0"/>
              <a:t>Parser</a:t>
            </a:r>
            <a:r>
              <a:rPr lang="zh-CN" altLang="en-US" dirty="0" smtClean="0"/>
              <a:t>的性能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Cobar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SQL Parser</a:t>
            </a:r>
            <a:r>
              <a:rPr lang="zh-CN" altLang="en-US" dirty="0" smtClean="0"/>
              <a:t>，从</a:t>
            </a:r>
            <a:r>
              <a:rPr lang="en-US" altLang="zh-CN" dirty="0" err="1" smtClean="0"/>
              <a:t>Antlr</a:t>
            </a:r>
            <a:r>
              <a:rPr lang="zh-CN" altLang="en-US" dirty="0" smtClean="0"/>
              <a:t>生成的</a:t>
            </a:r>
            <a:r>
              <a:rPr lang="en-US" altLang="zh-CN" dirty="0" smtClean="0"/>
              <a:t>parser</a:t>
            </a:r>
            <a:r>
              <a:rPr lang="zh-CN" altLang="en-US" dirty="0" smtClean="0"/>
              <a:t>修改为</a:t>
            </a:r>
            <a:r>
              <a:rPr lang="en-US" altLang="zh-CN" dirty="0" smtClean="0"/>
              <a:t>Druid</a:t>
            </a:r>
            <a:r>
              <a:rPr lang="zh-CN" altLang="en-US" dirty="0"/>
              <a:t> </a:t>
            </a:r>
            <a:r>
              <a:rPr lang="en-US" altLang="zh-CN" dirty="0" smtClean="0"/>
              <a:t>Parser</a:t>
            </a:r>
            <a:r>
              <a:rPr lang="zh-CN" altLang="en-US" dirty="0" smtClean="0"/>
              <a:t>之后，大约提升</a:t>
            </a:r>
            <a:r>
              <a:rPr lang="en-US" altLang="zh-CN" dirty="0" smtClean="0"/>
              <a:t>6</a:t>
            </a:r>
            <a:r>
              <a:rPr lang="zh-CN" altLang="en-US" dirty="0" smtClean="0"/>
              <a:t>倍的性能。</a:t>
            </a:r>
            <a:endParaRPr lang="en-US" altLang="zh-CN" dirty="0" smtClean="0"/>
          </a:p>
          <a:p>
            <a:r>
              <a:rPr lang="en-US" altLang="zh-CN" dirty="0" smtClean="0"/>
              <a:t>Druid Parser</a:t>
            </a:r>
            <a:r>
              <a:rPr lang="zh-CN" altLang="en-US" dirty="0" smtClean="0"/>
              <a:t>最近再次大幅度提升性能</a:t>
            </a:r>
            <a:r>
              <a:rPr lang="en-US" altLang="zh-CN" dirty="0" smtClean="0"/>
              <a:t>(</a:t>
            </a:r>
            <a:r>
              <a:rPr lang="en-US" altLang="zh-CN" smtClean="0"/>
              <a:t>50%)</a:t>
            </a:r>
            <a:endParaRPr lang="en-US" altLang="zh-CN" dirty="0" smtClean="0"/>
          </a:p>
          <a:p>
            <a:r>
              <a:rPr lang="en-US" altLang="zh-CN" dirty="0" smtClean="0"/>
              <a:t>SQL Parser</a:t>
            </a:r>
            <a:r>
              <a:rPr lang="zh-CN" altLang="en-US" dirty="0" smtClean="0"/>
              <a:t>的关键在于词法</a:t>
            </a:r>
            <a:endParaRPr lang="en-US" altLang="zh-CN" dirty="0" smtClean="0"/>
          </a:p>
          <a:p>
            <a:r>
              <a:rPr lang="zh-CN" altLang="en-US" dirty="0" smtClean="0"/>
              <a:t>词法分析要支持预测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11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877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监控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1168"/>
            <a:ext cx="9106331" cy="54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1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5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关联监控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8" y="1340768"/>
            <a:ext cx="9144000" cy="367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6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关联监控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" y="1412776"/>
            <a:ext cx="9178282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执行明细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filters=log4j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94" y="2204864"/>
            <a:ext cx="10153128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2013-07-12 16:10:17,966 [DEBUG] Connection:132 - {conn-10001} connected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2013-07-12 16:10:17,970 [DEBUG] Connection:132 - {conn-10001}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commited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2013-07-12 16:10:17,970 [DEBUG] Connection:132 - {conn 10001} rollback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2013-07-12 16:10:17,983 [DEBUG] Statement:137 - {conn-10001, stmt-20000} created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2013-07-12 16:10:17,986 [DEBUG] Statement:137 - {conn-10001, stmt-20000} executed. 0.052501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millis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 SELECT 1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2013-07-12 16:10:17,986 [DEBUG] Statement:137 - {conn-10001, stmt-20000} batch executed. 0.041842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millis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 SELECT 1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2013-07-12 16:10:18,205 [DEBUG] Statement:137 - {conn-10001, stmt-20000, rs-50000} query executed. 219.082247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millis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 SELECT 1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2013-07-12 16:10:18,205 [DEBUG] ResultSet:142 - {conn-10001, stmt-20000, rs-50000} open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2013-07-12 16:10:18,206 [DEBUG] ResultSet:142 - {conn-10001, stmt-20000, rs-50000} Header: [null]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2013-07-12 16:10:18,206 [DEBUG] Statement:137 - {conn-10001, stmt-20000} update executed. effort 0. 0.019343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millis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 SELECT 1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2013-07-12 16:10:18,223 [DEBUG] Statement:137 - {conn-10001, pstmt-20001} created. SELECT 1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2013-07-12 16:10:18,260 [DEBUG] Statement:137 - {conn-10001, pstmt-20001} Parameters : [null, null, null, null, com.alibaba.druid.mock.MockBlob@34aee875, 1, [B@471f7458, null, com.alibaba.druid.mock.MockClob@620f61e2, null, 1.0, 1, 1, null, com.alibaba.druid.mock.MockNClob@5fe36eb9, null, null, null, com.alibaba.druid.mock.MockRef@4c7a64dd, com.alibaba.druid.mock.MockRowId@77741064, 1, com.alibaba.druid.mock.MockSQLXML@64e05280, , null, null, null, null]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2013-07-12 16:10:18,260 [DEBUG] Statement:137 - {conn-10001, pstmt-20001} Types : [ARRAY, OTHER, DECIMAL, OTHER, BLOB, TINYINT, OTHER, OTHER, CLOB, DATE, FLOAT, INTEGER, BIGINT, OTHER, NCLOB, NVARCHAR, VARCHAR, OTHER, REF, ROWID, SMALLINT, SQLXML, VARCHAR, TIME, TIMESTAMP, OTHER, OTHER]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2013-07-12 16:10:18,260 [DEBUG] Statement:137 - {conn-10001, pstmt-20001} executed. 0.564872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millis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 SELECT 1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2013-07-12 16:10:18,260 [DEBUG] Statement:137 - {conn-10001, pstmt-20001} batch executed. 0.0075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millis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 SELECT 1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2013-07-12 16:10:18,260 [DEBUG] Statement:137 - {conn-10001, pstmt-20001} Parameters : [null, null, null, null, com.alibaba.druid.mock.MockBlob@34aee875, 1, [B@471f7458, null, com.alibaba.druid.mock.MockClob@620f61e2, null, 1.0, 1, 1, null, com.alibaba.druid.mock.MockNClob@5fe36eb9, null, null, null, com.alibaba.druid.mock.MockRef@4c7a64dd, com.alibaba.druid.mock.MockRowId@77741064, 1, com.alibaba.druid.mock.MockSQLXML@64e05280, , null, null, null, null]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2013-07-12 16:10:18,262 [DEBUG] Statement:137 - {conn-10001, pstmt-20001} Types : [ARRAY, OTHER, DECIMAL, OTHER, BLOB, TINYINT, OTHER, OTHER, CLOB, DATE, FLOAT, INTEGER, BIGINT, OTHER, NCLOB, NVARCHAR, VARCHAR, OTHER, REF, ROWID, SMALLINT, SQLXML, VARCHAR, TIME, TIMESTAMP, OTHER, OTHER]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2013-07-12 16:10:18,262 [DEBUG] Statement:137 - {conn-10001, pstmt-20001, rs-50001} query executed. 1.805932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millis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 SELECT 1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2013-07-12 16:10:18,262 [DEBUG] ResultSet:142 - {conn-10001, pstmt-20001, rs-50001} open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2013-07-12 16:10:18,263 [DEBUG] ResultSet:142 - {conn-10001, pstmt-20001, rs-50001} Header: [null]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2013-07-12 16:10:18,263 [DEBUG] Statement:137 - {conn-10001, pstmt-20001} Parameters : [null, null, null, null, com.alibaba.druid.mock.MockBlob@34aee875, 1, [B@471f7458, null, com.alibaba.druid.mock.MockClob@620f61e2, null, 1.0, 1, 1, null, com.alibaba.druid.mock.MockNClob@5fe36eb9, null, null, null, com.alibaba.druid.mock.MockRef@4c7a64dd, com.alibaba.druid.mock.MockRowId@77741064, 1, com.alibaba.druid.mock.MockSQLXML@64e05280, , null, null, null, null]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2013-07-12 16:10:18,263 [DEBUG] Statement:137 - {conn-10001, pstmt-20001} Types : [ARRAY, OTHER, DECIMAL, OTHER, BLOB, TINYINT, OTHER, OTHER, CLOB, DATE, FLOAT, INTEGER, BIGINT, OTHER, NCLOB, NVARCHAR, VARCHAR, OTHER, REF, ROWID, SMALLINT, SQLXML, VARCHAR, TIME, TIMESTAMP, OTHER, OTHER]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2013-07-12 16:10:18,263 [DEBUG] Statement:137 - {conn-10001, pstmt-20001} update executed. effort 0. 0.287765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millis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 SELECT 1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2013-07-12 16:10:18,274 [DEBUG] Statement:137 - {conn-10001, cstmt-20002} created. SELECT 1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2013-07-12 16:10:18,274 [DEBUG] Statement:137 - {conn-10001, stmt-20000, rs-50002} query executed. 0.081711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millis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 SELECT 1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2013-07-12 16:10:18,274 [DEBUG] ResultSet:142 - {conn-10001, stmt-20000, rs-50002} open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2013-07-12 16:10:18,274 [DEBUG] ResultSet:142 - {conn-10001, stmt-20000, rs-50002} Header: [null]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2013-07-12 16:10:18,275 [DEBUG] ResultSet:142 - {conn-10001, stmt-20000, rs-50002} Result: [1]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6382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防御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注入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3"/>
          </a:xfrm>
        </p:spPr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filters=“wall”</a:t>
            </a:r>
          </a:p>
          <a:p>
            <a:r>
              <a:rPr lang="zh-CN" altLang="en-US" dirty="0" smtClean="0"/>
              <a:t>智能拦截永真条件</a:t>
            </a:r>
            <a:endParaRPr lang="en-US" altLang="zh-CN" dirty="0" smtClean="0"/>
          </a:p>
          <a:p>
            <a:r>
              <a:rPr lang="zh-CN" altLang="en-US" dirty="0" smtClean="0"/>
              <a:t>智能拦截系统函数调用</a:t>
            </a:r>
            <a:endParaRPr lang="en-US" altLang="zh-CN" dirty="0" smtClean="0"/>
          </a:p>
          <a:p>
            <a:r>
              <a:rPr lang="zh-CN" altLang="en-US" dirty="0" smtClean="0"/>
              <a:t>智能拦截系统表访问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045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集中配置、动态配置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filters=“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”</a:t>
            </a:r>
          </a:p>
          <a:p>
            <a:r>
              <a:rPr lang="zh-CN" altLang="en-US" dirty="0" smtClean="0"/>
              <a:t>支持数据库密码加密</a:t>
            </a:r>
            <a:endParaRPr lang="en-US" altLang="zh-CN" dirty="0" smtClean="0"/>
          </a:p>
          <a:p>
            <a:r>
              <a:rPr lang="zh-CN" altLang="en-US" dirty="0" smtClean="0"/>
              <a:t>支持从本地或者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远程读取配置文件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22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Druid</a:t>
            </a:r>
            <a:r>
              <a:rPr lang="zh-CN" altLang="en-US" dirty="0" smtClean="0"/>
              <a:t>数据库连接池的特点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稳定</a:t>
            </a:r>
            <a:endParaRPr lang="en-US" altLang="zh-CN" dirty="0" smtClean="0"/>
          </a:p>
          <a:p>
            <a:r>
              <a:rPr lang="zh-CN" altLang="en-US" dirty="0" smtClean="0"/>
              <a:t>高效率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监控</a:t>
            </a:r>
            <a:endParaRPr lang="en-US" altLang="zh-CN" dirty="0" smtClean="0"/>
          </a:p>
          <a:p>
            <a:r>
              <a:rPr lang="zh-CN" altLang="en-US" dirty="0" smtClean="0"/>
              <a:t>可动态配置</a:t>
            </a:r>
            <a:endParaRPr lang="en-US" altLang="zh-CN" dirty="0" smtClean="0"/>
          </a:p>
          <a:p>
            <a:r>
              <a:rPr lang="zh-CN" altLang="en-US" dirty="0" smtClean="0"/>
              <a:t>防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注入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53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阿里巴巴大规模部署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应用超过</a:t>
            </a:r>
            <a:r>
              <a:rPr lang="en-US" altLang="zh-CN" dirty="0" smtClean="0"/>
              <a:t>500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部署实例超过</a:t>
            </a:r>
            <a:r>
              <a:rPr lang="en-US" altLang="zh-CN" dirty="0" smtClean="0"/>
              <a:t>3000</a:t>
            </a:r>
            <a:endParaRPr lang="en-US" altLang="zh-CN" dirty="0"/>
          </a:p>
          <a:p>
            <a:pPr lvl="1"/>
            <a:r>
              <a:rPr lang="zh-CN" altLang="en-US" dirty="0"/>
              <a:t>最大</a:t>
            </a:r>
            <a:r>
              <a:rPr lang="zh-CN" altLang="en-US" dirty="0" smtClean="0"/>
              <a:t>集群超过</a:t>
            </a:r>
            <a:r>
              <a:rPr lang="en-US" altLang="zh-CN" dirty="0" smtClean="0"/>
              <a:t>60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r>
              <a:rPr lang="zh-CN" altLang="en-US" dirty="0" smtClean="0"/>
              <a:t>我们大规模使用中，开源连接池只有两个是稳定的：</a:t>
            </a:r>
            <a:endParaRPr lang="en-US" altLang="zh-CN" dirty="0" smtClean="0"/>
          </a:p>
          <a:p>
            <a:pPr lvl="1"/>
            <a:r>
              <a:rPr lang="en-US" altLang="zh-CN" dirty="0"/>
              <a:t>Druid </a:t>
            </a:r>
            <a:r>
              <a:rPr lang="en-US" altLang="zh-CN" dirty="0" err="1" smtClean="0"/>
              <a:t>DataSource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Jboss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DataSource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（历史原因还在使用）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79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稳定的特性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ExceptionSorter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当连接产生不可恢复的异常时，需要及时从连接池中清除，否则会产生大量错误。这个功能也称为</a:t>
            </a:r>
            <a:r>
              <a:rPr lang="en-US" altLang="zh-CN" dirty="0" err="1" smtClean="0"/>
              <a:t>ExceptionSorter</a:t>
            </a:r>
            <a:r>
              <a:rPr lang="zh-CN" altLang="en-US" dirty="0" smtClean="0"/>
              <a:t>，只有</a:t>
            </a:r>
            <a:r>
              <a:rPr lang="en-US" altLang="zh-CN" dirty="0" err="1" smtClean="0"/>
              <a:t>JBossDataSource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DruidDataSource</a:t>
            </a:r>
            <a:r>
              <a:rPr lang="zh-CN" altLang="en-US" dirty="0" smtClean="0"/>
              <a:t>实现了这个功能。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91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Oracle Fatal </a:t>
            </a:r>
            <a:r>
              <a:rPr lang="en-US" altLang="zh-CN" dirty="0" err="1" smtClean="0"/>
              <a:t>Excetion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955530"/>
              </p:ext>
            </p:extLst>
          </p:nvPr>
        </p:nvGraphicFramePr>
        <p:xfrm>
          <a:off x="251520" y="1416392"/>
          <a:ext cx="86868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250"/>
                <a:gridCol w="65645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Error</a:t>
                      </a:r>
                      <a:r>
                        <a:rPr lang="en-US" altLang="zh-CN" baseline="0" dirty="0" smtClean="0"/>
                        <a:t> 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Session has been killed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Internal oracle</a:t>
                      </a:r>
                      <a:r>
                        <a:rPr lang="en-US" altLang="zh-CN" baseline="0" dirty="0" smtClean="0"/>
                        <a:t> error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 logged 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Oracle shutdown in progress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Oracle initialization</a:t>
                      </a:r>
                      <a:r>
                        <a:rPr lang="en-US" altLang="zh-CN" baseline="0" dirty="0" smtClean="0"/>
                        <a:t> or shutdown in progress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Oracle not available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ORACLE only available to users with RESTRICTED SESSION privilege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Immediate shutdown</a:t>
                      </a:r>
                      <a:r>
                        <a:rPr lang="en-US" altLang="zh-CN" baseline="0" dirty="0" smtClean="0"/>
                        <a:t> in </a:t>
                      </a:r>
                      <a:r>
                        <a:rPr lang="en-US" altLang="zh-CN" baseline="0" dirty="0" err="1" smtClean="0"/>
                        <a:t>progres</a:t>
                      </a:r>
                      <a:r>
                        <a:rPr lang="en-US" altLang="zh-CN" baseline="0" dirty="0" smtClean="0"/>
                        <a:t> – no operations are permitted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Shutdown</a:t>
                      </a:r>
                      <a:r>
                        <a:rPr lang="en-US" altLang="zh-CN" baseline="0" dirty="0" smtClean="0"/>
                        <a:t> in progress – no operations are permitted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ORACLE instance terminated. Disconnection</a:t>
                      </a:r>
                      <a:r>
                        <a:rPr lang="en-US" altLang="zh-CN" baseline="0" dirty="0" smtClean="0"/>
                        <a:t> forced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ALTER DATABASE CLOSE</a:t>
                      </a:r>
                      <a:r>
                        <a:rPr lang="en-US" altLang="zh-CN" baseline="0" dirty="0" smtClean="0"/>
                        <a:t> in progress. Connections not permitted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97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en-US" altLang="zh-CN" smtClean="0"/>
              <a:t>Fatal Exception</a:t>
            </a:r>
            <a:endParaRPr lang="zh-CN" altLang="en-US"/>
          </a:p>
        </p:txBody>
      </p:sp>
      <p:graphicFrame>
        <p:nvGraphicFramePr>
          <p:cNvPr id="4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206710"/>
              </p:ext>
            </p:extLst>
          </p:nvPr>
        </p:nvGraphicFramePr>
        <p:xfrm>
          <a:off x="251520" y="1416392"/>
          <a:ext cx="86868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250"/>
                <a:gridCol w="65645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Error</a:t>
                      </a:r>
                      <a:r>
                        <a:rPr lang="en-US" altLang="zh-CN" baseline="0" dirty="0" smtClean="0"/>
                        <a:t> 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ER_CON_COUNT_EEROR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ER_BAD_HOST_ERRROR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ER_HANDSHAKE_ERROR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ER_UNKOWN_COM_ERROR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ER_IPSOCK_ERROR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ER_HOST_IS_BLOCKED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ER_HOST_NOT_PRIVILEGED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ER_ACCESS_DENIED_ERROR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ER_CANT_CREATE_FILE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ER_CANT_CREAT_TABLE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ER_CANT_LOCK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ER_DISK_FULL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47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高性能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148522"/>
              </p:ext>
            </p:extLst>
          </p:nvPr>
        </p:nvGraphicFramePr>
        <p:xfrm>
          <a:off x="72008" y="1412776"/>
          <a:ext cx="896448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905"/>
                <a:gridCol w="1126545"/>
                <a:gridCol w="1051441"/>
                <a:gridCol w="1084100"/>
                <a:gridCol w="1187499"/>
                <a:gridCol w="1187499"/>
                <a:gridCol w="118749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</a:t>
                      </a:r>
                      <a:r>
                        <a:rPr lang="zh-CN" altLang="en-US" dirty="0" smtClean="0"/>
                        <a:t>线程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 </a:t>
                      </a:r>
                      <a:r>
                        <a:rPr lang="zh-CN" altLang="en-US" dirty="0" smtClean="0"/>
                        <a:t>线程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 </a:t>
                      </a:r>
                      <a:r>
                        <a:rPr lang="zh-CN" altLang="en-US" dirty="0" smtClean="0"/>
                        <a:t>线程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 </a:t>
                      </a:r>
                      <a:r>
                        <a:rPr lang="zh-CN" altLang="en-US" dirty="0" smtClean="0"/>
                        <a:t>线程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线程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r>
                        <a:rPr lang="zh-CN" altLang="en-US" dirty="0" smtClean="0"/>
                        <a:t>线程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Druid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1,102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1,509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1,889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1,904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2,007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1,977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Tomcat-</a:t>
                      </a:r>
                      <a:r>
                        <a:rPr lang="en-US" altLang="zh-CN" b="1" dirty="0" err="1" smtClean="0"/>
                        <a:t>jdbc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1,399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1,378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2,257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2,289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2,305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2,503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DBCP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3,144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3,834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6,276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6,408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6,563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6,783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BoneCP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4,327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3,598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3,800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5,242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9,402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19,066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Jboss-Datasource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4,912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3,049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6,868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6,512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40,146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43,748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C3P0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18,570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19,467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15,270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19,294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28,195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66,677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Proxool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16,221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14,455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24,688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38,905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48,087</a:t>
                      </a:r>
                    </a:p>
                    <a:p>
                      <a:r>
                        <a:rPr lang="en-US" altLang="zh-CN" b="1" dirty="0" smtClean="0"/>
                        <a:t>(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r>
                        <a:rPr lang="en-US" altLang="zh-CN" b="1" dirty="0" smtClean="0"/>
                        <a:t>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58,238</a:t>
                      </a:r>
                    </a:p>
                    <a:p>
                      <a:r>
                        <a:rPr lang="en-US" altLang="zh-CN" b="1" dirty="0" smtClean="0"/>
                        <a:t>(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r>
                        <a:rPr lang="en-US" altLang="zh-CN" b="1" dirty="0" smtClean="0"/>
                        <a:t>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79512" y="4725144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详细测试信息：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://github.com/alibaba/druid/wiki/%</a:t>
            </a:r>
            <a:r>
              <a:rPr lang="en-US" altLang="zh-CN" dirty="0" smtClean="0">
                <a:hlinkClick r:id="rId2"/>
              </a:rPr>
              <a:t>E5%90%84%E7%A7%8D%E8%BF%9E%E6%8E%A5%E6%B1%A0%E6%80%A7%E8%83%BD%E5%AF%B9%E6%AF%94%E6%B5%8B%E8%AF%95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9512" y="5877272"/>
            <a:ext cx="85731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/>
              <a:t>Druid</a:t>
            </a:r>
            <a:r>
              <a:rPr lang="zh-CN" altLang="en-US" sz="4000" b="1" dirty="0" smtClean="0"/>
              <a:t>是目前性能最好的数据库连接池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1340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26175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251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 Parser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Parser</a:t>
            </a:r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词法分析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Token</a:t>
            </a:r>
          </a:p>
          <a:p>
            <a:pPr lvl="1"/>
            <a:r>
              <a:rPr lang="zh-CN" altLang="en-US" dirty="0" smtClean="0"/>
              <a:t>语法分析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抽象语法树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</a:t>
            </a:r>
            <a:endParaRPr lang="en-US" altLang="zh-CN" dirty="0"/>
          </a:p>
          <a:p>
            <a:pPr lvl="2"/>
            <a:r>
              <a:rPr lang="zh-CN" altLang="en-US" dirty="0" smtClean="0"/>
              <a:t>语句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5037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1232</Words>
  <Application>Microsoft Office PowerPoint</Application>
  <PresentationFormat>全屏显示(4:3)</PresentationFormat>
  <Paragraphs>187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Consolas</vt:lpstr>
      <vt:lpstr>Office 主题​​</vt:lpstr>
      <vt:lpstr>PowerPoint 演示文稿</vt:lpstr>
      <vt:lpstr>Druid数据库连接池的特点</vt:lpstr>
      <vt:lpstr>稳定</vt:lpstr>
      <vt:lpstr>稳定的特性-ExceptionSorter</vt:lpstr>
      <vt:lpstr>Oracle Fatal Excetion</vt:lpstr>
      <vt:lpstr>MySql Fatal Exception</vt:lpstr>
      <vt:lpstr>高性能</vt:lpstr>
      <vt:lpstr>PowerPoint 演示文稿</vt:lpstr>
      <vt:lpstr>SQL Parser</vt:lpstr>
      <vt:lpstr>手写Parser的性能</vt:lpstr>
      <vt:lpstr>监控</vt:lpstr>
      <vt:lpstr>Spring关联监控</vt:lpstr>
      <vt:lpstr>Web关联监控</vt:lpstr>
      <vt:lpstr>查看SQL执行明细</vt:lpstr>
      <vt:lpstr>防御SQL注入</vt:lpstr>
      <vt:lpstr>集中配置、动态配置</vt:lpstr>
    </vt:vector>
  </TitlesOfParts>
  <Company>alibaba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Druid数据库连接池介绍</dc:title>
  <dc:creator>wenshao</dc:creator>
  <cp:lastModifiedBy>shao wen</cp:lastModifiedBy>
  <cp:revision>105</cp:revision>
  <dcterms:created xsi:type="dcterms:W3CDTF">2013-02-25T05:57:31Z</dcterms:created>
  <dcterms:modified xsi:type="dcterms:W3CDTF">2013-07-12T08:17:26Z</dcterms:modified>
</cp:coreProperties>
</file>