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0" r:id="rId3"/>
    <p:sldId id="285" r:id="rId4"/>
    <p:sldId id="259" r:id="rId5"/>
    <p:sldId id="257" r:id="rId6"/>
    <p:sldId id="258" r:id="rId7"/>
    <p:sldId id="261" r:id="rId8"/>
    <p:sldId id="283" r:id="rId9"/>
    <p:sldId id="284" r:id="rId10"/>
    <p:sldId id="263" r:id="rId11"/>
    <p:sldId id="265" r:id="rId12"/>
    <p:sldId id="264" r:id="rId13"/>
    <p:sldId id="277" r:id="rId14"/>
    <p:sldId id="279" r:id="rId15"/>
    <p:sldId id="280" r:id="rId16"/>
    <p:sldId id="266" r:id="rId17"/>
    <p:sldId id="275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86" r:id="rId27"/>
    <p:sldId id="276" r:id="rId28"/>
    <p:sldId id="281" r:id="rId29"/>
    <p:sldId id="282" r:id="rId30"/>
    <p:sldId id="278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88" autoAdjust="0"/>
  </p:normalViewPr>
  <p:slideViewPr>
    <p:cSldViewPr>
      <p:cViewPr>
        <p:scale>
          <a:sx n="90" d="100"/>
          <a:sy n="90" d="100"/>
        </p:scale>
        <p:origin x="-65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数据规模</a:t>
            </a:r>
            <a:endParaRPr lang="zh-CN" altLang="en-US" dirty="0"/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文档数（万）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G/通用格式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Sheet1!$B$2:$B$6</c:f>
              <c:numCache>
                <c:formatCode>G/通用格式</c:formatCode>
                <c:ptCount val="5"/>
                <c:pt idx="0">
                  <c:v>10000</c:v>
                </c:pt>
                <c:pt idx="1">
                  <c:v>50000</c:v>
                </c:pt>
                <c:pt idx="2">
                  <c:v>400000</c:v>
                </c:pt>
                <c:pt idx="3">
                  <c:v>1100000</c:v>
                </c:pt>
                <c:pt idx="4">
                  <c:v>1200000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688000"/>
        <c:axId val="32689536"/>
      </c:lineChart>
      <c:catAx>
        <c:axId val="32688000"/>
        <c:scaling>
          <c:orientation val="minMax"/>
        </c:scaling>
        <c:delete val="0"/>
        <c:axPos val="b"/>
        <c:numFmt formatCode="G/通用格式" sourceLinked="1"/>
        <c:majorTickMark val="out"/>
        <c:minorTickMark val="none"/>
        <c:tickLblPos val="nextTo"/>
        <c:crossAx val="32689536"/>
        <c:crosses val="autoZero"/>
        <c:auto val="1"/>
        <c:lblAlgn val="ctr"/>
        <c:lblOffset val="100"/>
        <c:noMultiLvlLbl val="0"/>
      </c:catAx>
      <c:valAx>
        <c:axId val="32689536"/>
        <c:scaling>
          <c:orientation val="minMax"/>
        </c:scaling>
        <c:delete val="0"/>
        <c:axPos val="l"/>
        <c:majorGridlines/>
        <c:numFmt formatCode="G/通用格式" sourceLinked="1"/>
        <c:majorTickMark val="out"/>
        <c:minorTickMark val="none"/>
        <c:tickLblPos val="nextTo"/>
        <c:crossAx val="32688000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067B6A-7582-436B-9622-2B426A3A215C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DB2EE4B-277F-45AC-AD2F-163F4C82B000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2400" b="1" dirty="0" smtClean="0"/>
            <a:t>数据</a:t>
          </a:r>
          <a:endParaRPr lang="zh-CN" altLang="en-US" sz="2400" b="1" dirty="0"/>
        </a:p>
      </dgm:t>
    </dgm:pt>
    <dgm:pt modelId="{34B1D1E5-95E8-4E13-A8D1-AC9B489919DF}" type="parTrans" cxnId="{4D8C917D-CAEE-47A0-9CC1-4189E126F5A1}">
      <dgm:prSet/>
      <dgm:spPr/>
      <dgm:t>
        <a:bodyPr/>
        <a:lstStyle/>
        <a:p>
          <a:endParaRPr lang="zh-CN" altLang="en-US"/>
        </a:p>
      </dgm:t>
    </dgm:pt>
    <dgm:pt modelId="{01C8AC65-D622-4678-860D-7D758BA4CBDA}" type="sibTrans" cxnId="{4D8C917D-CAEE-47A0-9CC1-4189E126F5A1}">
      <dgm:prSet/>
      <dgm:spPr/>
      <dgm:t>
        <a:bodyPr/>
        <a:lstStyle/>
        <a:p>
          <a:endParaRPr lang="zh-CN" altLang="en-US"/>
        </a:p>
      </dgm:t>
    </dgm:pt>
    <dgm:pt modelId="{A35C54DD-C266-4D0E-BC78-9AA06F1E180B}">
      <dgm:prSet phldrT="[文本]" custT="1"/>
      <dgm:spPr>
        <a:solidFill>
          <a:srgbClr val="C00000"/>
        </a:solidFill>
      </dgm:spPr>
      <dgm:t>
        <a:bodyPr/>
        <a:lstStyle/>
        <a:p>
          <a:r>
            <a:rPr lang="zh-CN" altLang="en-US" sz="2400" b="1" dirty="0" smtClean="0"/>
            <a:t>检索</a:t>
          </a:r>
          <a:endParaRPr lang="zh-CN" altLang="en-US" sz="2400" b="1" dirty="0"/>
        </a:p>
      </dgm:t>
    </dgm:pt>
    <dgm:pt modelId="{59B4CF55-EA67-4A0C-8872-3BB27F13A56B}" type="parTrans" cxnId="{15E045E6-4C6F-4781-A458-A1003BF5255E}">
      <dgm:prSet/>
      <dgm:spPr/>
      <dgm:t>
        <a:bodyPr/>
        <a:lstStyle/>
        <a:p>
          <a:endParaRPr lang="zh-CN" altLang="en-US"/>
        </a:p>
      </dgm:t>
    </dgm:pt>
    <dgm:pt modelId="{8474384B-70A2-42FD-9FCE-090B595E0672}" type="sibTrans" cxnId="{15E045E6-4C6F-4781-A458-A1003BF5255E}">
      <dgm:prSet/>
      <dgm:spPr/>
      <dgm:t>
        <a:bodyPr/>
        <a:lstStyle/>
        <a:p>
          <a:endParaRPr lang="zh-CN" altLang="en-US"/>
        </a:p>
      </dgm:t>
    </dgm:pt>
    <dgm:pt modelId="{8D3725C1-237F-4C83-ACBD-704406239C53}">
      <dgm:prSet phldrT="[文本]" custT="1"/>
      <dgm:spPr>
        <a:solidFill>
          <a:srgbClr val="7030A0"/>
        </a:solidFill>
      </dgm:spPr>
      <dgm:t>
        <a:bodyPr/>
        <a:lstStyle/>
        <a:p>
          <a:r>
            <a:rPr lang="zh-CN" altLang="en-US" sz="2400" b="1" dirty="0" smtClean="0">
              <a:solidFill>
                <a:schemeClr val="lt1"/>
              </a:solidFill>
              <a:effectLst>
                <a:outerShdw blurRad="50800" dist="38100" dir="18900000" algn="bl" rotWithShape="0">
                  <a:schemeClr val="tx1">
                    <a:alpha val="40000"/>
                  </a:schemeClr>
                </a:outerShdw>
              </a:effectLst>
            </a:rPr>
            <a:t>管理</a:t>
          </a:r>
          <a:endParaRPr lang="zh-CN" altLang="en-US" sz="2400" b="1" dirty="0">
            <a:solidFill>
              <a:schemeClr val="lt1"/>
            </a:solidFill>
            <a:effectLst>
              <a:outerShdw blurRad="50800" dist="38100" dir="18900000" algn="bl" rotWithShape="0">
                <a:schemeClr val="tx1">
                  <a:alpha val="40000"/>
                </a:schemeClr>
              </a:outerShdw>
            </a:effectLst>
          </a:endParaRPr>
        </a:p>
      </dgm:t>
    </dgm:pt>
    <dgm:pt modelId="{3ACEC86B-74B6-4B8C-9CF9-96E6AA0D99BC}" type="parTrans" cxnId="{05011294-7F55-403B-9079-A2E5ED2D8D11}">
      <dgm:prSet/>
      <dgm:spPr/>
      <dgm:t>
        <a:bodyPr/>
        <a:lstStyle/>
        <a:p>
          <a:endParaRPr lang="zh-CN" altLang="en-US"/>
        </a:p>
      </dgm:t>
    </dgm:pt>
    <dgm:pt modelId="{BD0923A5-523D-4011-BA93-2CBA57FA75B4}" type="sibTrans" cxnId="{05011294-7F55-403B-9079-A2E5ED2D8D11}">
      <dgm:prSet/>
      <dgm:spPr/>
      <dgm:t>
        <a:bodyPr/>
        <a:lstStyle/>
        <a:p>
          <a:endParaRPr lang="zh-CN" altLang="en-US"/>
        </a:p>
      </dgm:t>
    </dgm:pt>
    <dgm:pt modelId="{6616DE5B-ECE0-4872-BF18-FE9F31DA2177}" type="pres">
      <dgm:prSet presAssocID="{5A067B6A-7582-436B-9622-2B426A3A215C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5A8E865-DCCD-46A5-9E3C-35CC4E24BE08}" type="pres">
      <dgm:prSet presAssocID="{5A067B6A-7582-436B-9622-2B426A3A215C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AF93FF89-C289-4856-8AC4-E793C468CB5D}" type="pres">
      <dgm:prSet presAssocID="{5A067B6A-7582-436B-9622-2B426A3A215C}" presName="dummy1a" presStyleCnt="0"/>
      <dgm:spPr/>
      <dgm:t>
        <a:bodyPr/>
        <a:lstStyle/>
        <a:p>
          <a:endParaRPr lang="zh-CN" altLang="en-US"/>
        </a:p>
      </dgm:t>
    </dgm:pt>
    <dgm:pt modelId="{6876BEA9-C480-484B-9B23-909A22567B96}" type="pres">
      <dgm:prSet presAssocID="{5A067B6A-7582-436B-9622-2B426A3A215C}" presName="dummy1b" presStyleCnt="0"/>
      <dgm:spPr/>
      <dgm:t>
        <a:bodyPr/>
        <a:lstStyle/>
        <a:p>
          <a:endParaRPr lang="zh-CN" altLang="en-US"/>
        </a:p>
      </dgm:t>
    </dgm:pt>
    <dgm:pt modelId="{C87CD12C-E18B-4445-8661-D88FF221CC86}" type="pres">
      <dgm:prSet presAssocID="{5A067B6A-7582-436B-9622-2B426A3A215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E8E970-19DB-4217-B6CA-031E9F1C6DF5}" type="pres">
      <dgm:prSet presAssocID="{5A067B6A-7582-436B-9622-2B426A3A215C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B2FF1AB8-FE69-448B-B4F0-F71663DC02BF}" type="pres">
      <dgm:prSet presAssocID="{5A067B6A-7582-436B-9622-2B426A3A215C}" presName="dummy2a" presStyleCnt="0"/>
      <dgm:spPr/>
      <dgm:t>
        <a:bodyPr/>
        <a:lstStyle/>
        <a:p>
          <a:endParaRPr lang="zh-CN" altLang="en-US"/>
        </a:p>
      </dgm:t>
    </dgm:pt>
    <dgm:pt modelId="{822D0265-D771-4AC8-9245-2526BBA3AE6C}" type="pres">
      <dgm:prSet presAssocID="{5A067B6A-7582-436B-9622-2B426A3A215C}" presName="dummy2b" presStyleCnt="0"/>
      <dgm:spPr/>
      <dgm:t>
        <a:bodyPr/>
        <a:lstStyle/>
        <a:p>
          <a:endParaRPr lang="zh-CN" altLang="en-US"/>
        </a:p>
      </dgm:t>
    </dgm:pt>
    <dgm:pt modelId="{58C68546-4B88-4AE6-B4D6-A5D8C482B957}" type="pres">
      <dgm:prSet presAssocID="{5A067B6A-7582-436B-9622-2B426A3A215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E6846D-A6BE-4603-A124-5CC96D3CEE04}" type="pres">
      <dgm:prSet presAssocID="{5A067B6A-7582-436B-9622-2B426A3A215C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8D1B098C-722D-4CC8-B9D4-3A09E0F119D0}" type="pres">
      <dgm:prSet presAssocID="{5A067B6A-7582-436B-9622-2B426A3A215C}" presName="dummy3a" presStyleCnt="0"/>
      <dgm:spPr/>
      <dgm:t>
        <a:bodyPr/>
        <a:lstStyle/>
        <a:p>
          <a:endParaRPr lang="zh-CN" altLang="en-US"/>
        </a:p>
      </dgm:t>
    </dgm:pt>
    <dgm:pt modelId="{2EF6ECEC-3E06-4363-9B81-FE29CE1E3A9D}" type="pres">
      <dgm:prSet presAssocID="{5A067B6A-7582-436B-9622-2B426A3A215C}" presName="dummy3b" presStyleCnt="0"/>
      <dgm:spPr/>
      <dgm:t>
        <a:bodyPr/>
        <a:lstStyle/>
        <a:p>
          <a:endParaRPr lang="zh-CN" altLang="en-US"/>
        </a:p>
      </dgm:t>
    </dgm:pt>
    <dgm:pt modelId="{1BE2D7BF-C661-4E61-B741-9EB6D7C538A8}" type="pres">
      <dgm:prSet presAssocID="{5A067B6A-7582-436B-9622-2B426A3A215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7C06B8-9A46-4411-95E5-BFF11BED2D53}" type="pres">
      <dgm:prSet presAssocID="{01C8AC65-D622-4678-860D-7D758BA4CBDA}" presName="arrowWedge1" presStyleLbl="fgSibTrans2D1" presStyleIdx="0" presStyleCnt="3"/>
      <dgm:spPr>
        <a:solidFill>
          <a:schemeClr val="bg1"/>
        </a:solidFill>
      </dgm:spPr>
      <dgm:t>
        <a:bodyPr/>
        <a:lstStyle/>
        <a:p>
          <a:endParaRPr lang="zh-CN" altLang="en-US"/>
        </a:p>
      </dgm:t>
    </dgm:pt>
    <dgm:pt modelId="{5BE6D999-97DC-425F-86FB-5D7BD912E264}" type="pres">
      <dgm:prSet presAssocID="{8474384B-70A2-42FD-9FCE-090B595E0672}" presName="arrowWedge2" presStyleLbl="fgSibTrans2D1" presStyleIdx="1" presStyleCnt="3"/>
      <dgm:spPr>
        <a:solidFill>
          <a:schemeClr val="bg1"/>
        </a:solidFill>
      </dgm:spPr>
      <dgm:t>
        <a:bodyPr/>
        <a:lstStyle/>
        <a:p>
          <a:endParaRPr lang="zh-CN" altLang="en-US"/>
        </a:p>
      </dgm:t>
    </dgm:pt>
    <dgm:pt modelId="{986D25F5-07EB-4D53-B7E4-B4165BFD4657}" type="pres">
      <dgm:prSet presAssocID="{BD0923A5-523D-4011-BA93-2CBA57FA75B4}" presName="arrowWedge3" presStyleLbl="fgSibTrans2D1" presStyleIdx="2" presStyleCnt="3" custLinFactNeighborX="380" custLinFactNeighborY="1130"/>
      <dgm:spPr>
        <a:solidFill>
          <a:schemeClr val="bg1"/>
        </a:solidFill>
      </dgm:spPr>
      <dgm:t>
        <a:bodyPr/>
        <a:lstStyle/>
        <a:p>
          <a:endParaRPr lang="zh-CN" altLang="en-US"/>
        </a:p>
      </dgm:t>
    </dgm:pt>
  </dgm:ptLst>
  <dgm:cxnLst>
    <dgm:cxn modelId="{15E045E6-4C6F-4781-A458-A1003BF5255E}" srcId="{5A067B6A-7582-436B-9622-2B426A3A215C}" destId="{A35C54DD-C266-4D0E-BC78-9AA06F1E180B}" srcOrd="1" destOrd="0" parTransId="{59B4CF55-EA67-4A0C-8872-3BB27F13A56B}" sibTransId="{8474384B-70A2-42FD-9FCE-090B595E0672}"/>
    <dgm:cxn modelId="{6D35A000-E490-4055-AF12-8C92E1E342E7}" type="presOf" srcId="{A35C54DD-C266-4D0E-BC78-9AA06F1E180B}" destId="{36E8E970-19DB-4217-B6CA-031E9F1C6DF5}" srcOrd="0" destOrd="0" presId="urn:microsoft.com/office/officeart/2005/8/layout/cycle8"/>
    <dgm:cxn modelId="{02792B69-B8D4-4D6B-A42B-2FCD3C170371}" type="presOf" srcId="{8D3725C1-237F-4C83-ACBD-704406239C53}" destId="{1BE2D7BF-C661-4E61-B741-9EB6D7C538A8}" srcOrd="1" destOrd="0" presId="urn:microsoft.com/office/officeart/2005/8/layout/cycle8"/>
    <dgm:cxn modelId="{5C278E6D-C15B-494F-882E-C11CA6558911}" type="presOf" srcId="{5A067B6A-7582-436B-9622-2B426A3A215C}" destId="{6616DE5B-ECE0-4872-BF18-FE9F31DA2177}" srcOrd="0" destOrd="0" presId="urn:microsoft.com/office/officeart/2005/8/layout/cycle8"/>
    <dgm:cxn modelId="{0933D690-19A3-4CC1-B4DD-349F50EF7432}" type="presOf" srcId="{9DB2EE4B-277F-45AC-AD2F-163F4C82B000}" destId="{C87CD12C-E18B-4445-8661-D88FF221CC86}" srcOrd="1" destOrd="0" presId="urn:microsoft.com/office/officeart/2005/8/layout/cycle8"/>
    <dgm:cxn modelId="{ECD306D9-6B22-4A9D-9DBF-B1F5CEFE918D}" type="presOf" srcId="{9DB2EE4B-277F-45AC-AD2F-163F4C82B000}" destId="{15A8E865-DCCD-46A5-9E3C-35CC4E24BE08}" srcOrd="0" destOrd="0" presId="urn:microsoft.com/office/officeart/2005/8/layout/cycle8"/>
    <dgm:cxn modelId="{64BD4E64-8F9E-4BD9-8563-2948C7AB9538}" type="presOf" srcId="{A35C54DD-C266-4D0E-BC78-9AA06F1E180B}" destId="{58C68546-4B88-4AE6-B4D6-A5D8C482B957}" srcOrd="1" destOrd="0" presId="urn:microsoft.com/office/officeart/2005/8/layout/cycle8"/>
    <dgm:cxn modelId="{976BEF54-51E5-4148-9CDE-2F156891CCBC}" type="presOf" srcId="{8D3725C1-237F-4C83-ACBD-704406239C53}" destId="{C7E6846D-A6BE-4603-A124-5CC96D3CEE04}" srcOrd="0" destOrd="0" presId="urn:microsoft.com/office/officeart/2005/8/layout/cycle8"/>
    <dgm:cxn modelId="{05011294-7F55-403B-9079-A2E5ED2D8D11}" srcId="{5A067B6A-7582-436B-9622-2B426A3A215C}" destId="{8D3725C1-237F-4C83-ACBD-704406239C53}" srcOrd="2" destOrd="0" parTransId="{3ACEC86B-74B6-4B8C-9CF9-96E6AA0D99BC}" sibTransId="{BD0923A5-523D-4011-BA93-2CBA57FA75B4}"/>
    <dgm:cxn modelId="{4D8C917D-CAEE-47A0-9CC1-4189E126F5A1}" srcId="{5A067B6A-7582-436B-9622-2B426A3A215C}" destId="{9DB2EE4B-277F-45AC-AD2F-163F4C82B000}" srcOrd="0" destOrd="0" parTransId="{34B1D1E5-95E8-4E13-A8D1-AC9B489919DF}" sibTransId="{01C8AC65-D622-4678-860D-7D758BA4CBDA}"/>
    <dgm:cxn modelId="{922776F3-5384-45DD-B9C7-B24AFB318C9F}" type="presParOf" srcId="{6616DE5B-ECE0-4872-BF18-FE9F31DA2177}" destId="{15A8E865-DCCD-46A5-9E3C-35CC4E24BE08}" srcOrd="0" destOrd="0" presId="urn:microsoft.com/office/officeart/2005/8/layout/cycle8"/>
    <dgm:cxn modelId="{6762853F-A295-4392-A164-E5E8C36FA0CE}" type="presParOf" srcId="{6616DE5B-ECE0-4872-BF18-FE9F31DA2177}" destId="{AF93FF89-C289-4856-8AC4-E793C468CB5D}" srcOrd="1" destOrd="0" presId="urn:microsoft.com/office/officeart/2005/8/layout/cycle8"/>
    <dgm:cxn modelId="{C0774C47-CF3B-46E9-821C-DCF11F1D9D58}" type="presParOf" srcId="{6616DE5B-ECE0-4872-BF18-FE9F31DA2177}" destId="{6876BEA9-C480-484B-9B23-909A22567B96}" srcOrd="2" destOrd="0" presId="urn:microsoft.com/office/officeart/2005/8/layout/cycle8"/>
    <dgm:cxn modelId="{7AC8BD81-FC4B-4C66-990A-96A08BE7EA67}" type="presParOf" srcId="{6616DE5B-ECE0-4872-BF18-FE9F31DA2177}" destId="{C87CD12C-E18B-4445-8661-D88FF221CC86}" srcOrd="3" destOrd="0" presId="urn:microsoft.com/office/officeart/2005/8/layout/cycle8"/>
    <dgm:cxn modelId="{9B65FE67-DCA9-427A-99C7-C955B2206CD2}" type="presParOf" srcId="{6616DE5B-ECE0-4872-BF18-FE9F31DA2177}" destId="{36E8E970-19DB-4217-B6CA-031E9F1C6DF5}" srcOrd="4" destOrd="0" presId="urn:microsoft.com/office/officeart/2005/8/layout/cycle8"/>
    <dgm:cxn modelId="{24D56548-B72C-430F-A083-5C1936D194DB}" type="presParOf" srcId="{6616DE5B-ECE0-4872-BF18-FE9F31DA2177}" destId="{B2FF1AB8-FE69-448B-B4F0-F71663DC02BF}" srcOrd="5" destOrd="0" presId="urn:microsoft.com/office/officeart/2005/8/layout/cycle8"/>
    <dgm:cxn modelId="{48F1E5C2-5276-44EF-96BB-C51B07421C51}" type="presParOf" srcId="{6616DE5B-ECE0-4872-BF18-FE9F31DA2177}" destId="{822D0265-D771-4AC8-9245-2526BBA3AE6C}" srcOrd="6" destOrd="0" presId="urn:microsoft.com/office/officeart/2005/8/layout/cycle8"/>
    <dgm:cxn modelId="{2C80FBFF-ED43-4977-BB28-49BD8463E7F1}" type="presParOf" srcId="{6616DE5B-ECE0-4872-BF18-FE9F31DA2177}" destId="{58C68546-4B88-4AE6-B4D6-A5D8C482B957}" srcOrd="7" destOrd="0" presId="urn:microsoft.com/office/officeart/2005/8/layout/cycle8"/>
    <dgm:cxn modelId="{C136FF40-2A80-48AC-B0BF-0991384095E1}" type="presParOf" srcId="{6616DE5B-ECE0-4872-BF18-FE9F31DA2177}" destId="{C7E6846D-A6BE-4603-A124-5CC96D3CEE04}" srcOrd="8" destOrd="0" presId="urn:microsoft.com/office/officeart/2005/8/layout/cycle8"/>
    <dgm:cxn modelId="{8B816CF5-9649-4F2F-A403-97D5BCA369CF}" type="presParOf" srcId="{6616DE5B-ECE0-4872-BF18-FE9F31DA2177}" destId="{8D1B098C-722D-4CC8-B9D4-3A09E0F119D0}" srcOrd="9" destOrd="0" presId="urn:microsoft.com/office/officeart/2005/8/layout/cycle8"/>
    <dgm:cxn modelId="{6ECF69D1-529A-41D3-BFA9-15DDF3B3A068}" type="presParOf" srcId="{6616DE5B-ECE0-4872-BF18-FE9F31DA2177}" destId="{2EF6ECEC-3E06-4363-9B81-FE29CE1E3A9D}" srcOrd="10" destOrd="0" presId="urn:microsoft.com/office/officeart/2005/8/layout/cycle8"/>
    <dgm:cxn modelId="{8307F957-F34C-4D19-AC0F-085A5FB21ED9}" type="presParOf" srcId="{6616DE5B-ECE0-4872-BF18-FE9F31DA2177}" destId="{1BE2D7BF-C661-4E61-B741-9EB6D7C538A8}" srcOrd="11" destOrd="0" presId="urn:microsoft.com/office/officeart/2005/8/layout/cycle8"/>
    <dgm:cxn modelId="{902747DF-D088-4D0D-B2AA-8F0AD2DAE5C9}" type="presParOf" srcId="{6616DE5B-ECE0-4872-BF18-FE9F31DA2177}" destId="{5B7C06B8-9A46-4411-95E5-BFF11BED2D53}" srcOrd="12" destOrd="0" presId="urn:microsoft.com/office/officeart/2005/8/layout/cycle8"/>
    <dgm:cxn modelId="{8A4B5E1E-B3BF-402A-99EE-0AB1E7B2ADFF}" type="presParOf" srcId="{6616DE5B-ECE0-4872-BF18-FE9F31DA2177}" destId="{5BE6D999-97DC-425F-86FB-5D7BD912E264}" srcOrd="13" destOrd="0" presId="urn:microsoft.com/office/officeart/2005/8/layout/cycle8"/>
    <dgm:cxn modelId="{DA4979FF-C10E-452C-8A4B-67B99DF91B54}" type="presParOf" srcId="{6616DE5B-ECE0-4872-BF18-FE9F31DA2177}" destId="{986D25F5-07EB-4D53-B7E4-B4165BFD465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C9D598-8655-407E-9AA2-2236DB7D86E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2A8513D-1054-45E8-858E-3EBED5B5F6B4}">
      <dgm:prSet phldrT="[文本]"/>
      <dgm:spPr>
        <a:gradFill rotWithShape="0">
          <a:gsLst>
            <a:gs pos="0">
              <a:schemeClr val="accent3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pPr rtl="0"/>
          <a:r>
            <a:rPr lang="zh-CN" b="1" dirty="0" smtClean="0">
              <a:solidFill>
                <a:schemeClr val="tx1"/>
              </a:solidFill>
            </a:rPr>
            <a:t>热词查询优化</a:t>
          </a:r>
          <a:endParaRPr lang="zh-CN" altLang="en-US" b="1" dirty="0">
            <a:solidFill>
              <a:schemeClr val="tx1"/>
            </a:solidFill>
          </a:endParaRPr>
        </a:p>
      </dgm:t>
    </dgm:pt>
    <dgm:pt modelId="{32551286-360A-4740-AE5A-2F33228F2E41}" type="parTrans" cxnId="{2B9C145D-4103-466B-8EE7-2DD14330DF6F}">
      <dgm:prSet/>
      <dgm:spPr/>
      <dgm:t>
        <a:bodyPr/>
        <a:lstStyle/>
        <a:p>
          <a:endParaRPr lang="zh-CN" altLang="en-US"/>
        </a:p>
      </dgm:t>
    </dgm:pt>
    <dgm:pt modelId="{B2345FE8-76A5-4D00-9EA1-23E2E8409AB1}" type="sibTrans" cxnId="{2B9C145D-4103-466B-8EE7-2DD14330DF6F}">
      <dgm:prSet/>
      <dgm:spPr/>
      <dgm:t>
        <a:bodyPr/>
        <a:lstStyle/>
        <a:p>
          <a:endParaRPr lang="zh-CN" altLang="en-US"/>
        </a:p>
      </dgm:t>
    </dgm:pt>
    <dgm:pt modelId="{3E4F21ED-9429-49CF-9AAC-55B6393C669D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1"/>
          <a:tileRect/>
        </a:gra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Dump</a:t>
          </a:r>
          <a:r>
            <a:rPr lang="zh-CN" altLang="en-US" b="1" dirty="0" smtClean="0">
              <a:solidFill>
                <a:schemeClr val="tx1"/>
              </a:solidFill>
            </a:rPr>
            <a:t>导入</a:t>
          </a:r>
          <a:r>
            <a:rPr lang="zh-CN" b="1" dirty="0" smtClean="0">
              <a:solidFill>
                <a:schemeClr val="tx1"/>
              </a:solidFill>
            </a:rPr>
            <a:t>提速</a:t>
          </a:r>
          <a:endParaRPr lang="zh-CN" altLang="en-US" b="1" dirty="0"/>
        </a:p>
      </dgm:t>
    </dgm:pt>
    <dgm:pt modelId="{AACB518D-A7CE-4CB8-9296-BA7318DE3DBF}" type="parTrans" cxnId="{C5945222-37ED-41A3-91A6-5A716F2F0666}">
      <dgm:prSet/>
      <dgm:spPr/>
      <dgm:t>
        <a:bodyPr/>
        <a:lstStyle/>
        <a:p>
          <a:endParaRPr lang="zh-CN" altLang="en-US"/>
        </a:p>
      </dgm:t>
    </dgm:pt>
    <dgm:pt modelId="{190D547E-BD32-4B65-88F9-CCC9FC9216EF}" type="sibTrans" cxnId="{C5945222-37ED-41A3-91A6-5A716F2F0666}">
      <dgm:prSet/>
      <dgm:spPr/>
      <dgm:t>
        <a:bodyPr/>
        <a:lstStyle/>
        <a:p>
          <a:endParaRPr lang="zh-CN" altLang="en-US"/>
        </a:p>
      </dgm:t>
    </dgm:pt>
    <dgm:pt modelId="{472DDAAB-543D-4126-AF81-0AF03B19757B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b="1" dirty="0" smtClean="0"/>
            <a:t>空间地理搜索</a:t>
          </a:r>
          <a:endParaRPr lang="zh-CN" altLang="en-US" b="1" dirty="0"/>
        </a:p>
      </dgm:t>
    </dgm:pt>
    <dgm:pt modelId="{E99FE18E-FCD2-4E0A-A39E-9CE26466B402}" type="parTrans" cxnId="{EE2C3DF9-3DAA-4D37-BD52-FA3459210EEC}">
      <dgm:prSet/>
      <dgm:spPr/>
      <dgm:t>
        <a:bodyPr/>
        <a:lstStyle/>
        <a:p>
          <a:endParaRPr lang="zh-CN" altLang="en-US"/>
        </a:p>
      </dgm:t>
    </dgm:pt>
    <dgm:pt modelId="{DDA6ABBD-1CCD-42A4-B2D1-37811BB96514}" type="sibTrans" cxnId="{EE2C3DF9-3DAA-4D37-BD52-FA3459210EEC}">
      <dgm:prSet/>
      <dgm:spPr/>
      <dgm:t>
        <a:bodyPr/>
        <a:lstStyle/>
        <a:p>
          <a:endParaRPr lang="zh-CN" altLang="en-US"/>
        </a:p>
      </dgm:t>
    </dgm:pt>
    <dgm:pt modelId="{94CB0E27-F10E-4FBD-9C74-92D1D8A37EAF}">
      <dgm:prSet/>
      <dgm:spPr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6200000" scaled="0"/>
        </a:gradFill>
      </dgm:spPr>
      <dgm:t>
        <a:bodyPr/>
        <a:lstStyle/>
        <a:p>
          <a:r>
            <a:rPr lang="zh-CN" b="1" dirty="0" smtClean="0">
              <a:solidFill>
                <a:schemeClr val="tx1"/>
              </a:solidFill>
            </a:rPr>
            <a:t>搜索</a:t>
          </a:r>
          <a:r>
            <a:rPr lang="zh-CN" altLang="en-US" b="1" dirty="0" smtClean="0">
              <a:solidFill>
                <a:schemeClr val="tx1"/>
              </a:solidFill>
            </a:rPr>
            <a:t>大翻页</a:t>
          </a:r>
          <a:r>
            <a:rPr lang="zh-CN" b="1" dirty="0" smtClean="0">
              <a:solidFill>
                <a:schemeClr val="tx1"/>
              </a:solidFill>
            </a:rPr>
            <a:t>查询改造</a:t>
          </a:r>
          <a:endParaRPr lang="zh-CN" altLang="en-US" b="1" dirty="0">
            <a:solidFill>
              <a:schemeClr val="tx1"/>
            </a:solidFill>
          </a:endParaRPr>
        </a:p>
      </dgm:t>
    </dgm:pt>
    <dgm:pt modelId="{3F779CB3-B3B5-4F0F-B84F-CE8AD4FE7D84}" type="parTrans" cxnId="{2EF52AE6-5E20-4195-B3D7-E9EB61881D7B}">
      <dgm:prSet/>
      <dgm:spPr/>
      <dgm:t>
        <a:bodyPr/>
        <a:lstStyle/>
        <a:p>
          <a:endParaRPr lang="zh-CN" altLang="en-US"/>
        </a:p>
      </dgm:t>
    </dgm:pt>
    <dgm:pt modelId="{40666E38-8322-4305-8F74-3BF6C60B2B52}" type="sibTrans" cxnId="{2EF52AE6-5E20-4195-B3D7-E9EB61881D7B}">
      <dgm:prSet/>
      <dgm:spPr/>
      <dgm:t>
        <a:bodyPr/>
        <a:lstStyle/>
        <a:p>
          <a:endParaRPr lang="zh-CN" altLang="en-US"/>
        </a:p>
      </dgm:t>
    </dgm:pt>
    <dgm:pt modelId="{483351A2-0C0B-4FAD-BE49-0CB5F7177D6E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b="1" dirty="0" smtClean="0">
              <a:solidFill>
                <a:schemeClr val="tx1"/>
              </a:solidFill>
            </a:rPr>
            <a:t>自定义打分公式排序</a:t>
          </a:r>
          <a:endParaRPr lang="zh-CN" altLang="en-US" b="1" dirty="0"/>
        </a:p>
      </dgm:t>
    </dgm:pt>
    <dgm:pt modelId="{100F690B-40A7-4EBA-B71F-2AC790701C2B}" type="sibTrans" cxnId="{979ED04A-E74D-4D6C-8F4E-B13FDA7DF888}">
      <dgm:prSet/>
      <dgm:spPr/>
      <dgm:t>
        <a:bodyPr/>
        <a:lstStyle/>
        <a:p>
          <a:endParaRPr lang="zh-CN" altLang="en-US"/>
        </a:p>
      </dgm:t>
    </dgm:pt>
    <dgm:pt modelId="{606E2052-80F8-4C13-BCFF-E6FD84C89D16}" type="parTrans" cxnId="{979ED04A-E74D-4D6C-8F4E-B13FDA7DF888}">
      <dgm:prSet/>
      <dgm:spPr/>
      <dgm:t>
        <a:bodyPr/>
        <a:lstStyle/>
        <a:p>
          <a:endParaRPr lang="zh-CN" altLang="en-US"/>
        </a:p>
      </dgm:t>
    </dgm:pt>
    <dgm:pt modelId="{91D1BD77-AEDD-4594-B979-A2F6CC31605B}" type="pres">
      <dgm:prSet presAssocID="{1BC9D598-8655-407E-9AA2-2236DB7D86E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2D67BC-251F-4A1E-AF4B-0FEA4B676169}" type="pres">
      <dgm:prSet presAssocID="{F2A8513D-1054-45E8-858E-3EBED5B5F6B4}" presName="parentLin" presStyleCnt="0"/>
      <dgm:spPr/>
      <dgm:t>
        <a:bodyPr/>
        <a:lstStyle/>
        <a:p>
          <a:endParaRPr lang="zh-CN" altLang="en-US"/>
        </a:p>
      </dgm:t>
    </dgm:pt>
    <dgm:pt modelId="{184A8954-DA9A-4DE2-A03E-03A85143B99C}" type="pres">
      <dgm:prSet presAssocID="{F2A8513D-1054-45E8-858E-3EBED5B5F6B4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72AA0531-2254-4681-AA0C-766D52B52253}" type="pres">
      <dgm:prSet presAssocID="{F2A8513D-1054-45E8-858E-3EBED5B5F6B4}" presName="parentText" presStyleLbl="node1" presStyleIdx="0" presStyleCnt="5" custLinFactY="47809" custLinFactNeighborX="-2913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4428CB-B9DA-4CDC-B835-365B739291FD}" type="pres">
      <dgm:prSet presAssocID="{F2A8513D-1054-45E8-858E-3EBED5B5F6B4}" presName="negativeSpace" presStyleCnt="0"/>
      <dgm:spPr/>
      <dgm:t>
        <a:bodyPr/>
        <a:lstStyle/>
        <a:p>
          <a:endParaRPr lang="zh-CN" altLang="en-US"/>
        </a:p>
      </dgm:t>
    </dgm:pt>
    <dgm:pt modelId="{F9C9AB6A-F2D2-4FE7-A3EB-BCB2E69ED5A5}" type="pres">
      <dgm:prSet presAssocID="{F2A8513D-1054-45E8-858E-3EBED5B5F6B4}" presName="childText" presStyleLbl="conFgAcc1" presStyleIdx="0" presStyleCnt="5" custLinFactY="132196" custLinFactNeighborY="2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CAA672-CD2C-4D92-A633-3328372C331B}" type="pres">
      <dgm:prSet presAssocID="{B2345FE8-76A5-4D00-9EA1-23E2E8409AB1}" presName="spaceBetweenRectangles" presStyleCnt="0"/>
      <dgm:spPr/>
      <dgm:t>
        <a:bodyPr/>
        <a:lstStyle/>
        <a:p>
          <a:endParaRPr lang="zh-CN" altLang="en-US"/>
        </a:p>
      </dgm:t>
    </dgm:pt>
    <dgm:pt modelId="{8E019E9E-D4F2-4509-B630-8DBD3E18C5D8}" type="pres">
      <dgm:prSet presAssocID="{483351A2-0C0B-4FAD-BE49-0CB5F7177D6E}" presName="parentLin" presStyleCnt="0"/>
      <dgm:spPr/>
      <dgm:t>
        <a:bodyPr/>
        <a:lstStyle/>
        <a:p>
          <a:endParaRPr lang="zh-CN" altLang="en-US"/>
        </a:p>
      </dgm:t>
    </dgm:pt>
    <dgm:pt modelId="{3B44FE02-3BE0-45B2-9FBC-BAB7999F0A88}" type="pres">
      <dgm:prSet presAssocID="{483351A2-0C0B-4FAD-BE49-0CB5F7177D6E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7811A5A5-CB52-47F4-A0F2-B8628A865F44}" type="pres">
      <dgm:prSet presAssocID="{483351A2-0C0B-4FAD-BE49-0CB5F7177D6E}" presName="parentText" presStyleLbl="node1" presStyleIdx="1" presStyleCnt="5" custLinFactY="-60727" custLinFactNeighborX="-29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45B8C3-37AF-4F72-8DC8-5799E7E68D55}" type="pres">
      <dgm:prSet presAssocID="{483351A2-0C0B-4FAD-BE49-0CB5F7177D6E}" presName="negativeSpace" presStyleCnt="0"/>
      <dgm:spPr/>
      <dgm:t>
        <a:bodyPr/>
        <a:lstStyle/>
        <a:p>
          <a:endParaRPr lang="zh-CN" altLang="en-US"/>
        </a:p>
      </dgm:t>
    </dgm:pt>
    <dgm:pt modelId="{5C0BC332-EECC-441A-A5FA-218E2FC0A351}" type="pres">
      <dgm:prSet presAssocID="{483351A2-0C0B-4FAD-BE49-0CB5F7177D6E}" presName="childText" presStyleLbl="conFgAcc1" presStyleIdx="1" presStyleCnt="5" custLinFactY="-163677" custLinFactNeighborY="-2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C6A8A1-4F4A-4FA2-BD1B-ABFA90C25407}" type="pres">
      <dgm:prSet presAssocID="{100F690B-40A7-4EBA-B71F-2AC790701C2B}" presName="spaceBetweenRectangles" presStyleCnt="0"/>
      <dgm:spPr/>
      <dgm:t>
        <a:bodyPr/>
        <a:lstStyle/>
        <a:p>
          <a:endParaRPr lang="zh-CN" altLang="en-US"/>
        </a:p>
      </dgm:t>
    </dgm:pt>
    <dgm:pt modelId="{3D657494-A30F-4795-B9F6-F3EDB7608679}" type="pres">
      <dgm:prSet presAssocID="{3E4F21ED-9429-49CF-9AAC-55B6393C669D}" presName="parentLin" presStyleCnt="0"/>
      <dgm:spPr/>
      <dgm:t>
        <a:bodyPr/>
        <a:lstStyle/>
        <a:p>
          <a:endParaRPr lang="zh-CN" altLang="en-US"/>
        </a:p>
      </dgm:t>
    </dgm:pt>
    <dgm:pt modelId="{66A3295A-0D2F-420E-A0C9-BC3D506ED605}" type="pres">
      <dgm:prSet presAssocID="{3E4F21ED-9429-49CF-9AAC-55B6393C669D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31DB11FF-BD1F-4B71-A7A2-8729E152581D}" type="pres">
      <dgm:prSet presAssocID="{3E4F21ED-9429-49CF-9AAC-55B6393C669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C9BF5E-234F-494D-BDD5-44EE5B1ED02F}" type="pres">
      <dgm:prSet presAssocID="{3E4F21ED-9429-49CF-9AAC-55B6393C669D}" presName="negativeSpace" presStyleCnt="0"/>
      <dgm:spPr/>
      <dgm:t>
        <a:bodyPr/>
        <a:lstStyle/>
        <a:p>
          <a:endParaRPr lang="zh-CN" altLang="en-US"/>
        </a:p>
      </dgm:t>
    </dgm:pt>
    <dgm:pt modelId="{A3103319-F0C8-40EB-B4E5-5BFBF28F7A4E}" type="pres">
      <dgm:prSet presAssocID="{3E4F21ED-9429-49CF-9AAC-55B6393C669D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E53B5F-222F-4AB0-841E-D25B462FAB6D}" type="pres">
      <dgm:prSet presAssocID="{190D547E-BD32-4B65-88F9-CCC9FC9216EF}" presName="spaceBetweenRectangles" presStyleCnt="0"/>
      <dgm:spPr/>
    </dgm:pt>
    <dgm:pt modelId="{BDAF7965-8C33-4F05-B009-856371A28C94}" type="pres">
      <dgm:prSet presAssocID="{94CB0E27-F10E-4FBD-9C74-92D1D8A37EAF}" presName="parentLin" presStyleCnt="0"/>
      <dgm:spPr/>
    </dgm:pt>
    <dgm:pt modelId="{5188905D-455B-43E9-9FDF-5FC177A65563}" type="pres">
      <dgm:prSet presAssocID="{94CB0E27-F10E-4FBD-9C74-92D1D8A37EAF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EA33A821-DABC-4577-B482-D07A3D26A3E7}" type="pres">
      <dgm:prSet presAssocID="{94CB0E27-F10E-4FBD-9C74-92D1D8A37EA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9E156F-83A7-4FEC-986A-BD02CCA9F61A}" type="pres">
      <dgm:prSet presAssocID="{94CB0E27-F10E-4FBD-9C74-92D1D8A37EAF}" presName="negativeSpace" presStyleCnt="0"/>
      <dgm:spPr/>
    </dgm:pt>
    <dgm:pt modelId="{DFEE495C-A9EB-4D98-9EA6-10044B9E2463}" type="pres">
      <dgm:prSet presAssocID="{94CB0E27-F10E-4FBD-9C74-92D1D8A37EAF}" presName="childText" presStyleLbl="conFgAcc1" presStyleIdx="3" presStyleCnt="5">
        <dgm:presLayoutVars>
          <dgm:bulletEnabled val="1"/>
        </dgm:presLayoutVars>
      </dgm:prSet>
      <dgm:spPr/>
    </dgm:pt>
    <dgm:pt modelId="{9E7B40B5-70E9-4D39-A938-1CCD89735482}" type="pres">
      <dgm:prSet presAssocID="{40666E38-8322-4305-8F74-3BF6C60B2B52}" presName="spaceBetweenRectangles" presStyleCnt="0"/>
      <dgm:spPr/>
    </dgm:pt>
    <dgm:pt modelId="{A38DB760-DF68-4923-BF10-23912F1509BF}" type="pres">
      <dgm:prSet presAssocID="{472DDAAB-543D-4126-AF81-0AF03B19757B}" presName="parentLin" presStyleCnt="0"/>
      <dgm:spPr/>
    </dgm:pt>
    <dgm:pt modelId="{3B4604B1-EABE-44CD-BE75-B77922ED3DD4}" type="pres">
      <dgm:prSet presAssocID="{472DDAAB-543D-4126-AF81-0AF03B19757B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A5025FD6-3330-4E93-8ABC-02BC5005A394}" type="pres">
      <dgm:prSet presAssocID="{472DDAAB-543D-4126-AF81-0AF03B19757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85D2D3-B5E6-4145-B692-2517626BDCA6}" type="pres">
      <dgm:prSet presAssocID="{472DDAAB-543D-4126-AF81-0AF03B19757B}" presName="negativeSpace" presStyleCnt="0"/>
      <dgm:spPr/>
    </dgm:pt>
    <dgm:pt modelId="{73C2EA52-BA64-4F0D-951C-D46BF8313C27}" type="pres">
      <dgm:prSet presAssocID="{472DDAAB-543D-4126-AF81-0AF03B19757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0DE8138-AB4A-491E-8E25-DFAB336C9C00}" type="presOf" srcId="{94CB0E27-F10E-4FBD-9C74-92D1D8A37EAF}" destId="{5188905D-455B-43E9-9FDF-5FC177A65563}" srcOrd="0" destOrd="0" presId="urn:microsoft.com/office/officeart/2005/8/layout/list1"/>
    <dgm:cxn modelId="{979ED04A-E74D-4D6C-8F4E-B13FDA7DF888}" srcId="{1BC9D598-8655-407E-9AA2-2236DB7D86E2}" destId="{483351A2-0C0B-4FAD-BE49-0CB5F7177D6E}" srcOrd="1" destOrd="0" parTransId="{606E2052-80F8-4C13-BCFF-E6FD84C89D16}" sibTransId="{100F690B-40A7-4EBA-B71F-2AC790701C2B}"/>
    <dgm:cxn modelId="{2B9C145D-4103-466B-8EE7-2DD14330DF6F}" srcId="{1BC9D598-8655-407E-9AA2-2236DB7D86E2}" destId="{F2A8513D-1054-45E8-858E-3EBED5B5F6B4}" srcOrd="0" destOrd="0" parTransId="{32551286-360A-4740-AE5A-2F33228F2E41}" sibTransId="{B2345FE8-76A5-4D00-9EA1-23E2E8409AB1}"/>
    <dgm:cxn modelId="{9B73E3E6-FE0C-4423-A8EF-59BE3243B9D0}" type="presOf" srcId="{3E4F21ED-9429-49CF-9AAC-55B6393C669D}" destId="{31DB11FF-BD1F-4B71-A7A2-8729E152581D}" srcOrd="1" destOrd="0" presId="urn:microsoft.com/office/officeart/2005/8/layout/list1"/>
    <dgm:cxn modelId="{4F8F9FA7-7300-4745-A620-EBAE97815E8C}" type="presOf" srcId="{483351A2-0C0B-4FAD-BE49-0CB5F7177D6E}" destId="{3B44FE02-3BE0-45B2-9FBC-BAB7999F0A88}" srcOrd="0" destOrd="0" presId="urn:microsoft.com/office/officeart/2005/8/layout/list1"/>
    <dgm:cxn modelId="{3D6DB670-732D-4BA8-B116-40261A28D679}" type="presOf" srcId="{1BC9D598-8655-407E-9AA2-2236DB7D86E2}" destId="{91D1BD77-AEDD-4594-B979-A2F6CC31605B}" srcOrd="0" destOrd="0" presId="urn:microsoft.com/office/officeart/2005/8/layout/list1"/>
    <dgm:cxn modelId="{9B46C829-6787-40C2-8342-A19109218BD9}" type="presOf" srcId="{472DDAAB-543D-4126-AF81-0AF03B19757B}" destId="{3B4604B1-EABE-44CD-BE75-B77922ED3DD4}" srcOrd="0" destOrd="0" presId="urn:microsoft.com/office/officeart/2005/8/layout/list1"/>
    <dgm:cxn modelId="{C5945222-37ED-41A3-91A6-5A716F2F0666}" srcId="{1BC9D598-8655-407E-9AA2-2236DB7D86E2}" destId="{3E4F21ED-9429-49CF-9AAC-55B6393C669D}" srcOrd="2" destOrd="0" parTransId="{AACB518D-A7CE-4CB8-9296-BA7318DE3DBF}" sibTransId="{190D547E-BD32-4B65-88F9-CCC9FC9216EF}"/>
    <dgm:cxn modelId="{695451D6-9691-4A80-8149-D5E2819BD6D5}" type="presOf" srcId="{F2A8513D-1054-45E8-858E-3EBED5B5F6B4}" destId="{72AA0531-2254-4681-AA0C-766D52B52253}" srcOrd="1" destOrd="0" presId="urn:microsoft.com/office/officeart/2005/8/layout/list1"/>
    <dgm:cxn modelId="{63D707EF-EC44-477D-B23C-AF117D2DC7B5}" type="presOf" srcId="{94CB0E27-F10E-4FBD-9C74-92D1D8A37EAF}" destId="{EA33A821-DABC-4577-B482-D07A3D26A3E7}" srcOrd="1" destOrd="0" presId="urn:microsoft.com/office/officeart/2005/8/layout/list1"/>
    <dgm:cxn modelId="{59CAB227-35D3-4B12-9796-D488842E3778}" type="presOf" srcId="{F2A8513D-1054-45E8-858E-3EBED5B5F6B4}" destId="{184A8954-DA9A-4DE2-A03E-03A85143B99C}" srcOrd="0" destOrd="0" presId="urn:microsoft.com/office/officeart/2005/8/layout/list1"/>
    <dgm:cxn modelId="{2EF52AE6-5E20-4195-B3D7-E9EB61881D7B}" srcId="{1BC9D598-8655-407E-9AA2-2236DB7D86E2}" destId="{94CB0E27-F10E-4FBD-9C74-92D1D8A37EAF}" srcOrd="3" destOrd="0" parTransId="{3F779CB3-B3B5-4F0F-B84F-CE8AD4FE7D84}" sibTransId="{40666E38-8322-4305-8F74-3BF6C60B2B52}"/>
    <dgm:cxn modelId="{075EFC60-CC69-4C44-A3AE-AFAEAFFD5D12}" type="presOf" srcId="{3E4F21ED-9429-49CF-9AAC-55B6393C669D}" destId="{66A3295A-0D2F-420E-A0C9-BC3D506ED605}" srcOrd="0" destOrd="0" presId="urn:microsoft.com/office/officeart/2005/8/layout/list1"/>
    <dgm:cxn modelId="{EE2C3DF9-3DAA-4D37-BD52-FA3459210EEC}" srcId="{1BC9D598-8655-407E-9AA2-2236DB7D86E2}" destId="{472DDAAB-543D-4126-AF81-0AF03B19757B}" srcOrd="4" destOrd="0" parTransId="{E99FE18E-FCD2-4E0A-A39E-9CE26466B402}" sibTransId="{DDA6ABBD-1CCD-42A4-B2D1-37811BB96514}"/>
    <dgm:cxn modelId="{320A83E4-3302-45E2-BFE5-C3FE92D74A9F}" type="presOf" srcId="{483351A2-0C0B-4FAD-BE49-0CB5F7177D6E}" destId="{7811A5A5-CB52-47F4-A0F2-B8628A865F44}" srcOrd="1" destOrd="0" presId="urn:microsoft.com/office/officeart/2005/8/layout/list1"/>
    <dgm:cxn modelId="{06CF3B2B-826F-4019-8912-7AD6E32CD274}" type="presOf" srcId="{472DDAAB-543D-4126-AF81-0AF03B19757B}" destId="{A5025FD6-3330-4E93-8ABC-02BC5005A394}" srcOrd="1" destOrd="0" presId="urn:microsoft.com/office/officeart/2005/8/layout/list1"/>
    <dgm:cxn modelId="{DA9FD3E3-3682-4538-AAF5-540EE6C265A1}" type="presParOf" srcId="{91D1BD77-AEDD-4594-B979-A2F6CC31605B}" destId="{E02D67BC-251F-4A1E-AF4B-0FEA4B676169}" srcOrd="0" destOrd="0" presId="urn:microsoft.com/office/officeart/2005/8/layout/list1"/>
    <dgm:cxn modelId="{F2E7D75B-192D-4269-9BCF-684F3168E139}" type="presParOf" srcId="{E02D67BC-251F-4A1E-AF4B-0FEA4B676169}" destId="{184A8954-DA9A-4DE2-A03E-03A85143B99C}" srcOrd="0" destOrd="0" presId="urn:microsoft.com/office/officeart/2005/8/layout/list1"/>
    <dgm:cxn modelId="{BABF4FFE-9B2B-40A8-82B3-5EC8E5708EE8}" type="presParOf" srcId="{E02D67BC-251F-4A1E-AF4B-0FEA4B676169}" destId="{72AA0531-2254-4681-AA0C-766D52B52253}" srcOrd="1" destOrd="0" presId="urn:microsoft.com/office/officeart/2005/8/layout/list1"/>
    <dgm:cxn modelId="{BAA97169-D190-40D3-B9E6-F352E6A0D883}" type="presParOf" srcId="{91D1BD77-AEDD-4594-B979-A2F6CC31605B}" destId="{444428CB-B9DA-4CDC-B835-365B739291FD}" srcOrd="1" destOrd="0" presId="urn:microsoft.com/office/officeart/2005/8/layout/list1"/>
    <dgm:cxn modelId="{52352781-1C12-4E03-85BE-2ACB97A8283B}" type="presParOf" srcId="{91D1BD77-AEDD-4594-B979-A2F6CC31605B}" destId="{F9C9AB6A-F2D2-4FE7-A3EB-BCB2E69ED5A5}" srcOrd="2" destOrd="0" presId="urn:microsoft.com/office/officeart/2005/8/layout/list1"/>
    <dgm:cxn modelId="{7C24618A-F3B1-4AEF-8088-870EF72824DF}" type="presParOf" srcId="{91D1BD77-AEDD-4594-B979-A2F6CC31605B}" destId="{89CAA672-CD2C-4D92-A633-3328372C331B}" srcOrd="3" destOrd="0" presId="urn:microsoft.com/office/officeart/2005/8/layout/list1"/>
    <dgm:cxn modelId="{84AB3773-3B81-4409-823F-C3960B234AC3}" type="presParOf" srcId="{91D1BD77-AEDD-4594-B979-A2F6CC31605B}" destId="{8E019E9E-D4F2-4509-B630-8DBD3E18C5D8}" srcOrd="4" destOrd="0" presId="urn:microsoft.com/office/officeart/2005/8/layout/list1"/>
    <dgm:cxn modelId="{4806947E-A564-4FD8-A933-8556D6BD455E}" type="presParOf" srcId="{8E019E9E-D4F2-4509-B630-8DBD3E18C5D8}" destId="{3B44FE02-3BE0-45B2-9FBC-BAB7999F0A88}" srcOrd="0" destOrd="0" presId="urn:microsoft.com/office/officeart/2005/8/layout/list1"/>
    <dgm:cxn modelId="{25FF0B2E-6432-49DD-9393-A8050D051E3F}" type="presParOf" srcId="{8E019E9E-D4F2-4509-B630-8DBD3E18C5D8}" destId="{7811A5A5-CB52-47F4-A0F2-B8628A865F44}" srcOrd="1" destOrd="0" presId="urn:microsoft.com/office/officeart/2005/8/layout/list1"/>
    <dgm:cxn modelId="{2B3978C9-FE30-46AB-980F-347C9C03BFFD}" type="presParOf" srcId="{91D1BD77-AEDD-4594-B979-A2F6CC31605B}" destId="{3845B8C3-37AF-4F72-8DC8-5799E7E68D55}" srcOrd="5" destOrd="0" presId="urn:microsoft.com/office/officeart/2005/8/layout/list1"/>
    <dgm:cxn modelId="{0D2A721A-81FF-46EC-AECA-B0E514967177}" type="presParOf" srcId="{91D1BD77-AEDD-4594-B979-A2F6CC31605B}" destId="{5C0BC332-EECC-441A-A5FA-218E2FC0A351}" srcOrd="6" destOrd="0" presId="urn:microsoft.com/office/officeart/2005/8/layout/list1"/>
    <dgm:cxn modelId="{ECF2701A-0FBD-4F02-A00D-415A58127552}" type="presParOf" srcId="{91D1BD77-AEDD-4594-B979-A2F6CC31605B}" destId="{24C6A8A1-4F4A-4FA2-BD1B-ABFA90C25407}" srcOrd="7" destOrd="0" presId="urn:microsoft.com/office/officeart/2005/8/layout/list1"/>
    <dgm:cxn modelId="{6EBB2A8A-463C-4BE7-AEEB-A5971F6820DE}" type="presParOf" srcId="{91D1BD77-AEDD-4594-B979-A2F6CC31605B}" destId="{3D657494-A30F-4795-B9F6-F3EDB7608679}" srcOrd="8" destOrd="0" presId="urn:microsoft.com/office/officeart/2005/8/layout/list1"/>
    <dgm:cxn modelId="{72991746-1EAD-4B1B-A50D-8D3DD3AA5DF1}" type="presParOf" srcId="{3D657494-A30F-4795-B9F6-F3EDB7608679}" destId="{66A3295A-0D2F-420E-A0C9-BC3D506ED605}" srcOrd="0" destOrd="0" presId="urn:microsoft.com/office/officeart/2005/8/layout/list1"/>
    <dgm:cxn modelId="{A85B88F5-D1D9-4193-A551-303FD68B7853}" type="presParOf" srcId="{3D657494-A30F-4795-B9F6-F3EDB7608679}" destId="{31DB11FF-BD1F-4B71-A7A2-8729E152581D}" srcOrd="1" destOrd="0" presId="urn:microsoft.com/office/officeart/2005/8/layout/list1"/>
    <dgm:cxn modelId="{2A90B739-73AE-441B-A559-7DBA62BE0224}" type="presParOf" srcId="{91D1BD77-AEDD-4594-B979-A2F6CC31605B}" destId="{43C9BF5E-234F-494D-BDD5-44EE5B1ED02F}" srcOrd="9" destOrd="0" presId="urn:microsoft.com/office/officeart/2005/8/layout/list1"/>
    <dgm:cxn modelId="{7FEF5CD7-7EDC-4DF6-AA4A-478EA16E3A3C}" type="presParOf" srcId="{91D1BD77-AEDD-4594-B979-A2F6CC31605B}" destId="{A3103319-F0C8-40EB-B4E5-5BFBF28F7A4E}" srcOrd="10" destOrd="0" presId="urn:microsoft.com/office/officeart/2005/8/layout/list1"/>
    <dgm:cxn modelId="{39BA999D-5260-40B9-B50D-9942E366CCB0}" type="presParOf" srcId="{91D1BD77-AEDD-4594-B979-A2F6CC31605B}" destId="{D6E53B5F-222F-4AB0-841E-D25B462FAB6D}" srcOrd="11" destOrd="0" presId="urn:microsoft.com/office/officeart/2005/8/layout/list1"/>
    <dgm:cxn modelId="{725F8536-8532-4575-AB4D-913C78FE4710}" type="presParOf" srcId="{91D1BD77-AEDD-4594-B979-A2F6CC31605B}" destId="{BDAF7965-8C33-4F05-B009-856371A28C94}" srcOrd="12" destOrd="0" presId="urn:microsoft.com/office/officeart/2005/8/layout/list1"/>
    <dgm:cxn modelId="{9D2A6682-CCCD-4046-B160-FB6DCF499C08}" type="presParOf" srcId="{BDAF7965-8C33-4F05-B009-856371A28C94}" destId="{5188905D-455B-43E9-9FDF-5FC177A65563}" srcOrd="0" destOrd="0" presId="urn:microsoft.com/office/officeart/2005/8/layout/list1"/>
    <dgm:cxn modelId="{A6040F75-3BF6-4B65-BC74-6E8979186919}" type="presParOf" srcId="{BDAF7965-8C33-4F05-B009-856371A28C94}" destId="{EA33A821-DABC-4577-B482-D07A3D26A3E7}" srcOrd="1" destOrd="0" presId="urn:microsoft.com/office/officeart/2005/8/layout/list1"/>
    <dgm:cxn modelId="{B98D9ACC-9C38-40F2-BDE7-6B0880DB35EC}" type="presParOf" srcId="{91D1BD77-AEDD-4594-B979-A2F6CC31605B}" destId="{CD9E156F-83A7-4FEC-986A-BD02CCA9F61A}" srcOrd="13" destOrd="0" presId="urn:microsoft.com/office/officeart/2005/8/layout/list1"/>
    <dgm:cxn modelId="{9D0D2AEB-BD33-4F4F-96DA-F613008D4A98}" type="presParOf" srcId="{91D1BD77-AEDD-4594-B979-A2F6CC31605B}" destId="{DFEE495C-A9EB-4D98-9EA6-10044B9E2463}" srcOrd="14" destOrd="0" presId="urn:microsoft.com/office/officeart/2005/8/layout/list1"/>
    <dgm:cxn modelId="{3FD9960D-5066-407B-B884-9ED6D8B2ABD5}" type="presParOf" srcId="{91D1BD77-AEDD-4594-B979-A2F6CC31605B}" destId="{9E7B40B5-70E9-4D39-A938-1CCD89735482}" srcOrd="15" destOrd="0" presId="urn:microsoft.com/office/officeart/2005/8/layout/list1"/>
    <dgm:cxn modelId="{3747AEA3-ECEE-402A-B674-F010BFD5BD92}" type="presParOf" srcId="{91D1BD77-AEDD-4594-B979-A2F6CC31605B}" destId="{A38DB760-DF68-4923-BF10-23912F1509BF}" srcOrd="16" destOrd="0" presId="urn:microsoft.com/office/officeart/2005/8/layout/list1"/>
    <dgm:cxn modelId="{AF840649-959C-4926-A8CC-F494BEA2DC72}" type="presParOf" srcId="{A38DB760-DF68-4923-BF10-23912F1509BF}" destId="{3B4604B1-EABE-44CD-BE75-B77922ED3DD4}" srcOrd="0" destOrd="0" presId="urn:microsoft.com/office/officeart/2005/8/layout/list1"/>
    <dgm:cxn modelId="{446128CC-39C5-4A8D-8031-D4480ED59A46}" type="presParOf" srcId="{A38DB760-DF68-4923-BF10-23912F1509BF}" destId="{A5025FD6-3330-4E93-8ABC-02BC5005A394}" srcOrd="1" destOrd="0" presId="urn:microsoft.com/office/officeart/2005/8/layout/list1"/>
    <dgm:cxn modelId="{2D6A3185-EFDE-48E5-B6FB-1E80C2F65E3F}" type="presParOf" srcId="{91D1BD77-AEDD-4594-B979-A2F6CC31605B}" destId="{1185D2D3-B5E6-4145-B692-2517626BDCA6}" srcOrd="17" destOrd="0" presId="urn:microsoft.com/office/officeart/2005/8/layout/list1"/>
    <dgm:cxn modelId="{EE09C601-5137-4B0D-BCFC-F682758BE1D6}" type="presParOf" srcId="{91D1BD77-AEDD-4594-B979-A2F6CC31605B}" destId="{73C2EA52-BA64-4F0D-951C-D46BF8313C2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8E865-DCCD-46A5-9E3C-35CC4E24BE08}">
      <dsp:nvSpPr>
        <dsp:cNvPr id="0" name=""/>
        <dsp:cNvSpPr/>
      </dsp:nvSpPr>
      <dsp:spPr>
        <a:xfrm>
          <a:off x="492748" y="425354"/>
          <a:ext cx="4253948" cy="4253948"/>
        </a:xfrm>
        <a:prstGeom prst="pie">
          <a:avLst>
            <a:gd name="adj1" fmla="val 16200000"/>
            <a:gd name="adj2" fmla="val 180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数据</a:t>
          </a:r>
          <a:endParaRPr lang="zh-CN" altLang="en-US" sz="2400" b="1" kern="1200" dirty="0"/>
        </a:p>
      </dsp:txBody>
      <dsp:txXfrm>
        <a:off x="2734680" y="1326786"/>
        <a:ext cx="1519267" cy="1266055"/>
      </dsp:txXfrm>
    </dsp:sp>
    <dsp:sp modelId="{36E8E970-19DB-4217-B6CA-031E9F1C6DF5}">
      <dsp:nvSpPr>
        <dsp:cNvPr id="0" name=""/>
        <dsp:cNvSpPr/>
      </dsp:nvSpPr>
      <dsp:spPr>
        <a:xfrm>
          <a:off x="405137" y="577281"/>
          <a:ext cx="4253948" cy="4253948"/>
        </a:xfrm>
        <a:prstGeom prst="pie">
          <a:avLst>
            <a:gd name="adj1" fmla="val 1800000"/>
            <a:gd name="adj2" fmla="val 900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检索</a:t>
          </a:r>
          <a:endParaRPr lang="zh-CN" altLang="en-US" sz="2400" b="1" kern="1200" dirty="0"/>
        </a:p>
      </dsp:txBody>
      <dsp:txXfrm>
        <a:off x="1417982" y="3337283"/>
        <a:ext cx="2278900" cy="1114129"/>
      </dsp:txXfrm>
    </dsp:sp>
    <dsp:sp modelId="{C7E6846D-A6BE-4603-A124-5CC96D3CEE04}">
      <dsp:nvSpPr>
        <dsp:cNvPr id="0" name=""/>
        <dsp:cNvSpPr/>
      </dsp:nvSpPr>
      <dsp:spPr>
        <a:xfrm>
          <a:off x="317526" y="425354"/>
          <a:ext cx="4253948" cy="4253948"/>
        </a:xfrm>
        <a:prstGeom prst="pie">
          <a:avLst>
            <a:gd name="adj1" fmla="val 9000000"/>
            <a:gd name="adj2" fmla="val 1620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lt1"/>
              </a:solidFill>
              <a:effectLst>
                <a:outerShdw blurRad="50800" dist="38100" dir="18900000" algn="bl" rotWithShape="0">
                  <a:schemeClr val="tx1">
                    <a:alpha val="40000"/>
                  </a:schemeClr>
                </a:outerShdw>
              </a:effectLst>
            </a:rPr>
            <a:t>管理</a:t>
          </a:r>
          <a:endParaRPr lang="zh-CN" altLang="en-US" sz="2400" b="1" kern="1200" dirty="0">
            <a:solidFill>
              <a:schemeClr val="lt1"/>
            </a:solidFill>
            <a:effectLst>
              <a:outerShdw blurRad="50800" dist="38100" dir="18900000" algn="bl" rotWithShape="0">
                <a:schemeClr val="tx1">
                  <a:alpha val="40000"/>
                </a:schemeClr>
              </a:outerShdw>
            </a:effectLst>
          </a:endParaRPr>
        </a:p>
      </dsp:txBody>
      <dsp:txXfrm>
        <a:off x="810275" y="1326786"/>
        <a:ext cx="1519267" cy="1266055"/>
      </dsp:txXfrm>
    </dsp:sp>
    <dsp:sp modelId="{5B7C06B8-9A46-4411-95E5-BFF11BED2D53}">
      <dsp:nvSpPr>
        <dsp:cNvPr id="0" name=""/>
        <dsp:cNvSpPr/>
      </dsp:nvSpPr>
      <dsp:spPr>
        <a:xfrm>
          <a:off x="229760" y="162014"/>
          <a:ext cx="4780627" cy="478062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6D999-97DC-425F-86FB-5D7BD912E264}">
      <dsp:nvSpPr>
        <dsp:cNvPr id="0" name=""/>
        <dsp:cNvSpPr/>
      </dsp:nvSpPr>
      <dsp:spPr>
        <a:xfrm>
          <a:off x="141798" y="313672"/>
          <a:ext cx="4780627" cy="478062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D25F5-07EB-4D53-B7E4-B4165BFD4657}">
      <dsp:nvSpPr>
        <dsp:cNvPr id="0" name=""/>
        <dsp:cNvSpPr/>
      </dsp:nvSpPr>
      <dsp:spPr>
        <a:xfrm>
          <a:off x="72002" y="216035"/>
          <a:ext cx="4780627" cy="478062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9AB6A-F2D2-4FE7-A3EB-BCB2E69ED5A5}">
      <dsp:nvSpPr>
        <dsp:cNvPr id="0" name=""/>
        <dsp:cNvSpPr/>
      </dsp:nvSpPr>
      <dsp:spPr>
        <a:xfrm>
          <a:off x="0" y="1308086"/>
          <a:ext cx="7848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A0531-2254-4681-AA0C-766D52B52253}">
      <dsp:nvSpPr>
        <dsp:cNvPr id="0" name=""/>
        <dsp:cNvSpPr/>
      </dsp:nvSpPr>
      <dsp:spPr>
        <a:xfrm>
          <a:off x="380998" y="972802"/>
          <a:ext cx="5494020" cy="649440"/>
        </a:xfrm>
        <a:prstGeom prst="roundRect">
          <a:avLst/>
        </a:prstGeom>
        <a:gradFill rotWithShape="0">
          <a:gsLst>
            <a:gs pos="0">
              <a:schemeClr val="accent3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kern="1200" dirty="0" smtClean="0">
              <a:solidFill>
                <a:schemeClr val="tx1"/>
              </a:solidFill>
            </a:rPr>
            <a:t>热词查询优化</a:t>
          </a:r>
          <a:endParaRPr lang="zh-CN" altLang="en-US" sz="2200" b="1" kern="1200" dirty="0">
            <a:solidFill>
              <a:schemeClr val="tx1"/>
            </a:solidFill>
          </a:endParaRPr>
        </a:p>
      </dsp:txBody>
      <dsp:txXfrm>
        <a:off x="412701" y="1004505"/>
        <a:ext cx="5430614" cy="586034"/>
      </dsp:txXfrm>
    </dsp:sp>
    <dsp:sp modelId="{5C0BC332-EECC-441A-A5FA-218E2FC0A351}">
      <dsp:nvSpPr>
        <dsp:cNvPr id="0" name=""/>
        <dsp:cNvSpPr/>
      </dsp:nvSpPr>
      <dsp:spPr>
        <a:xfrm>
          <a:off x="0" y="190486"/>
          <a:ext cx="7848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1A5A5-CB52-47F4-A0F2-B8628A865F44}">
      <dsp:nvSpPr>
        <dsp:cNvPr id="0" name=""/>
        <dsp:cNvSpPr/>
      </dsp:nvSpPr>
      <dsp:spPr>
        <a:xfrm>
          <a:off x="380998" y="0"/>
          <a:ext cx="5494020" cy="649440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kern="1200" dirty="0" smtClean="0">
              <a:solidFill>
                <a:schemeClr val="tx1"/>
              </a:solidFill>
            </a:rPr>
            <a:t>自定义打分公式排序</a:t>
          </a:r>
          <a:endParaRPr lang="zh-CN" altLang="en-US" sz="2200" b="1" kern="1200" dirty="0"/>
        </a:p>
      </dsp:txBody>
      <dsp:txXfrm>
        <a:off x="412701" y="31703"/>
        <a:ext cx="5430614" cy="586034"/>
      </dsp:txXfrm>
    </dsp:sp>
    <dsp:sp modelId="{A3103319-F0C8-40EB-B4E5-5BFBF28F7A4E}">
      <dsp:nvSpPr>
        <dsp:cNvPr id="0" name=""/>
        <dsp:cNvSpPr/>
      </dsp:nvSpPr>
      <dsp:spPr>
        <a:xfrm>
          <a:off x="0" y="2333432"/>
          <a:ext cx="7848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B11FF-BD1F-4B71-A7A2-8729E152581D}">
      <dsp:nvSpPr>
        <dsp:cNvPr id="0" name=""/>
        <dsp:cNvSpPr/>
      </dsp:nvSpPr>
      <dsp:spPr>
        <a:xfrm>
          <a:off x="392430" y="2008711"/>
          <a:ext cx="5494020" cy="649440"/>
        </a:xfrm>
        <a:prstGeom prst="roundRect">
          <a:avLst/>
        </a:prstGeom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1"/>
          <a:tileRect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Dump</a:t>
          </a:r>
          <a:r>
            <a:rPr lang="zh-CN" altLang="en-US" sz="2200" b="1" kern="1200" dirty="0" smtClean="0">
              <a:solidFill>
                <a:schemeClr val="tx1"/>
              </a:solidFill>
            </a:rPr>
            <a:t>导入</a:t>
          </a:r>
          <a:r>
            <a:rPr lang="zh-CN" sz="2200" b="1" kern="1200" dirty="0" smtClean="0">
              <a:solidFill>
                <a:schemeClr val="tx1"/>
              </a:solidFill>
            </a:rPr>
            <a:t>提速</a:t>
          </a:r>
          <a:endParaRPr lang="zh-CN" altLang="en-US" sz="2200" b="1" kern="1200" dirty="0"/>
        </a:p>
      </dsp:txBody>
      <dsp:txXfrm>
        <a:off x="424133" y="2040414"/>
        <a:ext cx="5430614" cy="586034"/>
      </dsp:txXfrm>
    </dsp:sp>
    <dsp:sp modelId="{DFEE495C-A9EB-4D98-9EA6-10044B9E2463}">
      <dsp:nvSpPr>
        <dsp:cNvPr id="0" name=""/>
        <dsp:cNvSpPr/>
      </dsp:nvSpPr>
      <dsp:spPr>
        <a:xfrm>
          <a:off x="0" y="3331352"/>
          <a:ext cx="7848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3A821-DABC-4577-B482-D07A3D26A3E7}">
      <dsp:nvSpPr>
        <dsp:cNvPr id="0" name=""/>
        <dsp:cNvSpPr/>
      </dsp:nvSpPr>
      <dsp:spPr>
        <a:xfrm>
          <a:off x="392430" y="3006632"/>
          <a:ext cx="5494020" cy="649440"/>
        </a:xfrm>
        <a:prstGeom prst="roundRect">
          <a:avLst/>
        </a:prstGeom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62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kern="1200" dirty="0" smtClean="0">
              <a:solidFill>
                <a:schemeClr val="tx1"/>
              </a:solidFill>
            </a:rPr>
            <a:t>搜索</a:t>
          </a:r>
          <a:r>
            <a:rPr lang="zh-CN" altLang="en-US" sz="2200" b="1" kern="1200" dirty="0" smtClean="0">
              <a:solidFill>
                <a:schemeClr val="tx1"/>
              </a:solidFill>
            </a:rPr>
            <a:t>大翻页</a:t>
          </a:r>
          <a:r>
            <a:rPr lang="zh-CN" sz="2200" b="1" kern="1200" dirty="0" smtClean="0">
              <a:solidFill>
                <a:schemeClr val="tx1"/>
              </a:solidFill>
            </a:rPr>
            <a:t>查询改造</a:t>
          </a:r>
          <a:endParaRPr lang="zh-CN" altLang="en-US" sz="2200" b="1" kern="1200" dirty="0">
            <a:solidFill>
              <a:schemeClr val="tx1"/>
            </a:solidFill>
          </a:endParaRPr>
        </a:p>
      </dsp:txBody>
      <dsp:txXfrm>
        <a:off x="424133" y="3038335"/>
        <a:ext cx="5430614" cy="586034"/>
      </dsp:txXfrm>
    </dsp:sp>
    <dsp:sp modelId="{73C2EA52-BA64-4F0D-951C-D46BF8313C27}">
      <dsp:nvSpPr>
        <dsp:cNvPr id="0" name=""/>
        <dsp:cNvSpPr/>
      </dsp:nvSpPr>
      <dsp:spPr>
        <a:xfrm>
          <a:off x="0" y="4329272"/>
          <a:ext cx="7848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25FD6-3330-4E93-8ABC-02BC5005A394}">
      <dsp:nvSpPr>
        <dsp:cNvPr id="0" name=""/>
        <dsp:cNvSpPr/>
      </dsp:nvSpPr>
      <dsp:spPr>
        <a:xfrm>
          <a:off x="392430" y="4004552"/>
          <a:ext cx="5494020" cy="649440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/>
            <a:t>空间地理搜索</a:t>
          </a:r>
          <a:endParaRPr lang="zh-CN" altLang="en-US" sz="2200" b="1" kern="1200" dirty="0"/>
        </a:p>
      </dsp:txBody>
      <dsp:txXfrm>
        <a:off x="424133" y="4036255"/>
        <a:ext cx="543061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043C5-5620-4BCB-8638-BB56609F3F86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09C8E-8DA7-49E1-999B-CE841B66A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534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2D7D4-6EBF-470C-8F46-0D67113B7781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434C1-B372-48C4-91AC-6A62332AC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1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chen77716/article/details/6541968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434C1-B372-48C4-91AC-6A62332AC6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4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好的架构不是设计出来，而是进化而来的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434C1-B372-48C4-91AC-6A62332AC6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6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不通过技术手段，减少接入过程中的业务实施投入成本，团队几钢枪是支持不过来的。所以我们需要一种技术手段来解决我们之前人肉低效率支持的问题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434C1-B372-48C4-91AC-6A62332AC65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64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ZK</a:t>
            </a:r>
            <a:r>
              <a:rPr lang="zh-CN" altLang="en-US" dirty="0" smtClean="0"/>
              <a:t>做配置管理。然后配置爆炸。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434C1-B372-48C4-91AC-6A62332AC6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54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434C1-B372-48C4-91AC-6A62332AC65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931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合并并且优化是相当消耗机器资源的动作，特别是大索引情况，所以一般而言搜索应用并不在高峰期间进行优化，</a:t>
            </a:r>
            <a:r>
              <a:rPr lang="en-US" altLang="zh-CN" dirty="0" smtClean="0"/>
              <a:t>2-3</a:t>
            </a:r>
            <a:r>
              <a:rPr lang="zh-CN" altLang="en-US" dirty="0" smtClean="0"/>
              <a:t>倍空间（复合文件）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434C1-B372-48C4-91AC-6A62332AC65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469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φ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累积失败检测算法 </a:t>
            </a:r>
            <a:endParaRPr lang="zh-CN" alt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434C1-B372-48C4-91AC-6A62332AC65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25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目前产品的不足，专业性太强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434C1-B372-48C4-91AC-6A62332AC65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1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3356992"/>
            <a:ext cx="6221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一站式搜索服务平台</a:t>
            </a:r>
            <a:r>
              <a:rPr lang="en-US" altLang="zh-CN" sz="32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3200" b="1" dirty="0" err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TSearcher</a:t>
            </a:r>
            <a:endParaRPr lang="zh-CN" altLang="en-US" sz="32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60032" y="4149080"/>
            <a:ext cx="3204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柳明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洪震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)@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淘宝终搜</a:t>
            </a:r>
            <a:endParaRPr lang="zh-CN" altLang="zh-CN" sz="2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-9525" y="123106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TSearcher</a:t>
            </a:r>
            <a:endParaRPr lang="tr-TR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912987"/>
              </p:ext>
            </p:extLst>
          </p:nvPr>
        </p:nvGraphicFramePr>
        <p:xfrm>
          <a:off x="827584" y="764704"/>
          <a:ext cx="7416824" cy="5616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SmartDraw" r:id="rId3" imgW="5053584" imgH="3913632" progId="SmartDraw.2">
                  <p:embed/>
                </p:oleObj>
              </mc:Choice>
              <mc:Fallback>
                <p:oleObj name="SmartDraw" r:id="rId3" imgW="5053584" imgH="3913632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764704"/>
                        <a:ext cx="7416824" cy="56166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862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-9525" y="123106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pPr algn="l"/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TSearcher</a:t>
            </a:r>
            <a:endParaRPr lang="tr-TR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86" name="Rectangle 3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39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730115"/>
              </p:ext>
            </p:extLst>
          </p:nvPr>
        </p:nvGraphicFramePr>
        <p:xfrm>
          <a:off x="251520" y="692696"/>
          <a:ext cx="8784975" cy="576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" name="SmartDraw" r:id="rId3" imgW="9520428" imgH="7833360" progId="SmartDraw.2">
                  <p:embed/>
                </p:oleObj>
              </mc:Choice>
              <mc:Fallback>
                <p:oleObj name="SmartDraw" r:id="rId3" imgW="9520428" imgH="7833360" progId="SmartDraw.2">
                  <p:embed/>
                  <p:pic>
                    <p:nvPicPr>
                      <p:cNvPr id="0" name="Object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692696"/>
                        <a:ext cx="8784975" cy="57606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65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12624" y="123106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pPr algn="l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业务实例管理</a:t>
            </a:r>
            <a:endParaRPr lang="tr-TR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20392"/>
              </p:ext>
            </p:extLst>
          </p:nvPr>
        </p:nvGraphicFramePr>
        <p:xfrm>
          <a:off x="656873" y="692696"/>
          <a:ext cx="7830254" cy="5688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SmartDraw" r:id="rId3" imgW="6537960" imgH="5946480" progId="SmartDraw.2">
                  <p:embed/>
                </p:oleObj>
              </mc:Choice>
              <mc:Fallback>
                <p:oleObj name="SmartDraw" r:id="rId3" imgW="6537960" imgH="5946480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873" y="692696"/>
                        <a:ext cx="7830254" cy="56886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715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542206"/>
            <a:ext cx="9108505" cy="631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/>
          </p:cNvSpPr>
          <p:nvPr/>
        </p:nvSpPr>
        <p:spPr bwMode="auto">
          <a:xfrm>
            <a:off x="12624" y="123106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pPr algn="l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可视化监控</a:t>
            </a:r>
            <a:endParaRPr lang="tr-TR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20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12624" y="123106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DUMP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中心</a:t>
            </a:r>
            <a:endParaRPr lang="tr-TR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476397"/>
              </p:ext>
            </p:extLst>
          </p:nvPr>
        </p:nvGraphicFramePr>
        <p:xfrm>
          <a:off x="539552" y="542206"/>
          <a:ext cx="7920880" cy="5799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SmartDraw" r:id="rId4" imgW="6240600" imgH="6517800" progId="SmartDraw.2">
                  <p:embed/>
                </p:oleObj>
              </mc:Choice>
              <mc:Fallback>
                <p:oleObj name="SmartDraw" r:id="rId4" imgW="6240600" imgH="6517800" progId="SmartDraw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42206"/>
                        <a:ext cx="7920880" cy="57999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12624" y="123106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DUMP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中心</a:t>
            </a:r>
            <a:endParaRPr lang="tr-TR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345052"/>
              </p:ext>
            </p:extLst>
          </p:nvPr>
        </p:nvGraphicFramePr>
        <p:xfrm>
          <a:off x="179512" y="620688"/>
          <a:ext cx="8712968" cy="5832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SmartDraw" r:id="rId3" imgW="10012680" imgH="4716780" progId="SmartDraw.2">
                  <p:embed/>
                </p:oleObj>
              </mc:Choice>
              <mc:Fallback>
                <p:oleObj name="SmartDraw" r:id="rId3" imgW="10012680" imgH="4716780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620688"/>
                        <a:ext cx="8712968" cy="58326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17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/>
          </p:cNvSpPr>
          <p:nvPr/>
        </p:nvSpPr>
        <p:spPr bwMode="auto">
          <a:xfrm>
            <a:off x="12624" y="123106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搜索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&amp;DUMP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隔离</a:t>
            </a:r>
            <a:endParaRPr lang="tr-TR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105219"/>
              </p:ext>
            </p:extLst>
          </p:nvPr>
        </p:nvGraphicFramePr>
        <p:xfrm>
          <a:off x="467544" y="497582"/>
          <a:ext cx="8208912" cy="6315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SmartDraw" r:id="rId3" imgW="7129080" imgH="8435160" progId="SmartDraw.2">
                  <p:embed/>
                </p:oleObj>
              </mc:Choice>
              <mc:Fallback>
                <p:oleObj name="SmartDraw" r:id="rId3" imgW="7129080" imgH="8435160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97582"/>
                        <a:ext cx="8208912" cy="63157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157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12624" y="123106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实时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增量</a:t>
            </a:r>
            <a:endParaRPr lang="tr-TR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284290"/>
              </p:ext>
            </p:extLst>
          </p:nvPr>
        </p:nvGraphicFramePr>
        <p:xfrm>
          <a:off x="539552" y="566367"/>
          <a:ext cx="8208912" cy="590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SmartDraw" r:id="rId4" imgW="7571160" imgH="7671600" progId="SmartDraw.2">
                  <p:embed/>
                </p:oleObj>
              </mc:Choice>
              <mc:Fallback>
                <p:oleObj name="SmartDraw" r:id="rId4" imgW="7571160" imgH="7671600" progId="SmartDraw.2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66367"/>
                        <a:ext cx="8208912" cy="5904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645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12624" y="123106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扩容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垂直扩容</a:t>
            </a:r>
            <a:endParaRPr lang="tr-TR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468375"/>
              </p:ext>
            </p:extLst>
          </p:nvPr>
        </p:nvGraphicFramePr>
        <p:xfrm>
          <a:off x="1043608" y="1052736"/>
          <a:ext cx="6912768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SmartDraw" r:id="rId3" imgW="5340096" imgH="2933700" progId="SmartDraw.2">
                  <p:embed/>
                </p:oleObj>
              </mc:Choice>
              <mc:Fallback>
                <p:oleObj name="SmartDraw" r:id="rId3" imgW="5340096" imgH="2933700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052736"/>
                        <a:ext cx="6912768" cy="4824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1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12624" y="123106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扩容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垂直扩容</a:t>
            </a:r>
            <a:endParaRPr lang="tr-TR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590564"/>
              </p:ext>
            </p:extLst>
          </p:nvPr>
        </p:nvGraphicFramePr>
        <p:xfrm>
          <a:off x="484930" y="836712"/>
          <a:ext cx="8208912" cy="5184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SmartDraw" r:id="rId3" imgW="7508748" imgH="4079748" progId="SmartDraw.2">
                  <p:embed/>
                </p:oleObj>
              </mc:Choice>
              <mc:Fallback>
                <p:oleObj name="SmartDraw" r:id="rId3" imgW="7508748" imgH="4079748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30" y="836712"/>
                        <a:ext cx="8208912" cy="51845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09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-9525" y="123106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pPr algn="l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背景</a:t>
            </a:r>
            <a:endParaRPr lang="tr-TR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8947" y="1155196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诞生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于淘宝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-SNS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，是一站式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的全文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搜索解决方案，起初只是支持部门内部的搜索需求。但随着产品的不断完善和发展，逐渐支持了淘宝网，天猫、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B2B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、一淘、聚划算等事业部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100+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的应用搜索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69269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终</a:t>
            </a:r>
            <a:r>
              <a:rPr lang="zh-CN" altLang="zh-CN" sz="2400" b="1" dirty="0" smtClean="0">
                <a:latin typeface="微软雅黑" pitchFamily="34" charset="-122"/>
                <a:ea typeface="微软雅黑" pitchFamily="34" charset="-122"/>
              </a:rPr>
              <a:t>搜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zh-CN" sz="2400" b="1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什么</a:t>
            </a:r>
          </a:p>
        </p:txBody>
      </p:sp>
      <p:sp>
        <p:nvSpPr>
          <p:cNvPr id="9" name="矩形 8"/>
          <p:cNvSpPr/>
          <p:nvPr/>
        </p:nvSpPr>
        <p:spPr>
          <a:xfrm>
            <a:off x="863952" y="2355525"/>
            <a:ext cx="6552728" cy="12961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zh-CN" altLang="en-US" sz="2400" dirty="0" smtClean="0"/>
              <a:t>       终搜提供了用户原始数据的一个结构化副本，在副本上提供了多样的查询功能。</a:t>
            </a:r>
            <a:endParaRPr lang="en-US" altLang="zh-CN" sz="2400" dirty="0" smtClean="0"/>
          </a:p>
        </p:txBody>
      </p:sp>
      <p:sp>
        <p:nvSpPr>
          <p:cNvPr id="10" name="流程图: 磁盘 9"/>
          <p:cNvSpPr/>
          <p:nvPr/>
        </p:nvSpPr>
        <p:spPr>
          <a:xfrm>
            <a:off x="1812027" y="4305592"/>
            <a:ext cx="942637" cy="72008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11" name="折角形 10"/>
          <p:cNvSpPr/>
          <p:nvPr/>
        </p:nvSpPr>
        <p:spPr>
          <a:xfrm>
            <a:off x="1751934" y="5094017"/>
            <a:ext cx="1008112" cy="939672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dk1"/>
                </a:solidFill>
              </a:rPr>
              <a:t>云梯数据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4139952" y="3651669"/>
            <a:ext cx="0" cy="3017691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/>
          <p:cNvSpPr/>
          <p:nvPr/>
        </p:nvSpPr>
        <p:spPr>
          <a:xfrm>
            <a:off x="5292080" y="4368594"/>
            <a:ext cx="1944216" cy="1296144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dk1"/>
                </a:solidFill>
              </a:rPr>
              <a:t>数据副本</a:t>
            </a:r>
          </a:p>
        </p:txBody>
      </p:sp>
      <p:sp>
        <p:nvSpPr>
          <p:cNvPr id="14" name="右箭头 13"/>
          <p:cNvSpPr/>
          <p:nvPr/>
        </p:nvSpPr>
        <p:spPr>
          <a:xfrm rot="877317">
            <a:off x="2826687" y="4672117"/>
            <a:ext cx="2198094" cy="41587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导入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 rot="20806195">
            <a:off x="3188576" y="5360557"/>
            <a:ext cx="1793838" cy="3939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导入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2027" y="38970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业务方</a:t>
            </a:r>
            <a:endParaRPr lang="zh-CN" altLang="en-US" b="1" dirty="0"/>
          </a:p>
        </p:txBody>
      </p:sp>
      <p:pic>
        <p:nvPicPr>
          <p:cNvPr id="17" name="Picture 3" descr="C:\Users\baisui\AppData\Local\Microsoft\Windows\Temporary Internet Files\Content.IE5\WXW2Q4HH\MC900303569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2707" y="5014533"/>
            <a:ext cx="478344" cy="54298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941022" y="3897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终搜</a:t>
            </a:r>
            <a:endParaRPr lang="zh-CN" altLang="en-US" b="1" dirty="0"/>
          </a:p>
        </p:txBody>
      </p:sp>
      <p:pic>
        <p:nvPicPr>
          <p:cNvPr id="19" name="Picture 4" descr="C:\Users\baisui\AppData\Local\Microsoft\Windows\Temporary Internet Files\Content.IE5\2D6D8YUL\MC900292412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9063" y="5301207"/>
            <a:ext cx="696520" cy="771674"/>
          </a:xfrm>
          <a:prstGeom prst="rect">
            <a:avLst/>
          </a:prstGeom>
          <a:noFill/>
        </p:spPr>
      </p:pic>
      <p:sp>
        <p:nvSpPr>
          <p:cNvPr id="20" name="左箭头 19"/>
          <p:cNvSpPr/>
          <p:nvPr/>
        </p:nvSpPr>
        <p:spPr>
          <a:xfrm rot="20869246">
            <a:off x="3073122" y="5854864"/>
            <a:ext cx="2758173" cy="320224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dk1"/>
                </a:solidFill>
              </a:rPr>
              <a:t>查询</a:t>
            </a:r>
          </a:p>
        </p:txBody>
      </p:sp>
      <p:sp>
        <p:nvSpPr>
          <p:cNvPr id="21" name="笑脸 20"/>
          <p:cNvSpPr/>
          <p:nvPr/>
        </p:nvSpPr>
        <p:spPr>
          <a:xfrm>
            <a:off x="2555774" y="6072881"/>
            <a:ext cx="445115" cy="424912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 rot="20899929">
            <a:off x="3480415" y="5775115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Select * From tab1 where col1 like ‘%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%’</a:t>
            </a:r>
            <a:endParaRPr lang="zh-CN" altLang="en-US" dirty="0"/>
          </a:p>
        </p:txBody>
      </p:sp>
      <p:sp>
        <p:nvSpPr>
          <p:cNvPr id="23" name="云形 22"/>
          <p:cNvSpPr/>
          <p:nvPr/>
        </p:nvSpPr>
        <p:spPr>
          <a:xfrm>
            <a:off x="1175844" y="5590361"/>
            <a:ext cx="576064" cy="21602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12624" y="123106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扩容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水平扩容</a:t>
            </a:r>
            <a:endParaRPr lang="tr-TR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427990"/>
              </p:ext>
            </p:extLst>
          </p:nvPr>
        </p:nvGraphicFramePr>
        <p:xfrm>
          <a:off x="1043608" y="1340768"/>
          <a:ext cx="6682342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SmartDraw" r:id="rId3" imgW="5340096" imgH="2933700" progId="SmartDraw.2">
                  <p:embed/>
                </p:oleObj>
              </mc:Choice>
              <mc:Fallback>
                <p:oleObj name="SmartDraw" r:id="rId3" imgW="5340096" imgH="2933700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340768"/>
                        <a:ext cx="6682342" cy="4608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971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/>
          </p:cNvSpPr>
          <p:nvPr/>
        </p:nvSpPr>
        <p:spPr bwMode="auto">
          <a:xfrm>
            <a:off x="12624" y="123106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扩容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水平扩容</a:t>
            </a:r>
            <a:endParaRPr lang="tr-TR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743995"/>
              </p:ext>
            </p:extLst>
          </p:nvPr>
        </p:nvGraphicFramePr>
        <p:xfrm>
          <a:off x="772962" y="562844"/>
          <a:ext cx="7632847" cy="5839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SmartDraw" r:id="rId3" imgW="7150608" imgH="6454140" progId="SmartDraw.2">
                  <p:embed/>
                </p:oleObj>
              </mc:Choice>
              <mc:Fallback>
                <p:oleObj name="SmartDraw" r:id="rId3" imgW="7150608" imgH="6454140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962" y="562844"/>
                        <a:ext cx="7632847" cy="58391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189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12624" y="123106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容灾恢复</a:t>
            </a:r>
            <a:endParaRPr lang="tr-TR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701486"/>
              </p:ext>
            </p:extLst>
          </p:nvPr>
        </p:nvGraphicFramePr>
        <p:xfrm>
          <a:off x="916978" y="620688"/>
          <a:ext cx="7344816" cy="5616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SmartDraw" r:id="rId4" imgW="6211824" imgH="4302252" progId="SmartDraw.2">
                  <p:embed/>
                </p:oleObj>
              </mc:Choice>
              <mc:Fallback>
                <p:oleObj name="SmartDraw" r:id="rId4" imgW="6211824" imgH="4302252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978" y="620688"/>
                        <a:ext cx="7344816" cy="56166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36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5" name="Group 35"/>
          <p:cNvGrpSpPr>
            <a:grpSpLocks noChangeAspect="1"/>
          </p:cNvGrpSpPr>
          <p:nvPr/>
        </p:nvGrpSpPr>
        <p:grpSpPr bwMode="auto">
          <a:xfrm>
            <a:off x="1" y="542206"/>
            <a:ext cx="9129053" cy="6104402"/>
            <a:chOff x="1127" y="1494"/>
            <a:chExt cx="9622" cy="4894"/>
          </a:xfrm>
        </p:grpSpPr>
        <p:sp>
          <p:nvSpPr>
            <p:cNvPr id="36" name="AutoShape 67"/>
            <p:cNvSpPr>
              <a:spLocks noChangeAspect="1" noChangeArrowheads="1" noTextEdit="1"/>
            </p:cNvSpPr>
            <p:nvPr/>
          </p:nvSpPr>
          <p:spPr bwMode="auto">
            <a:xfrm>
              <a:off x="1127" y="1494"/>
              <a:ext cx="9622" cy="489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AutoShape 66"/>
            <p:cNvSpPr>
              <a:spLocks noChangeArrowheads="1"/>
            </p:cNvSpPr>
            <p:nvPr/>
          </p:nvSpPr>
          <p:spPr bwMode="auto">
            <a:xfrm rot="5400000">
              <a:off x="3315" y="3316"/>
              <a:ext cx="289" cy="1658"/>
            </a:xfrm>
            <a:prstGeom prst="can">
              <a:avLst>
                <a:gd name="adj" fmla="val 143426"/>
              </a:avLst>
            </a:prstGeom>
            <a:gradFill rotWithShape="1">
              <a:gsLst>
                <a:gs pos="0">
                  <a:srgbClr val="8DB3E2"/>
                </a:gs>
                <a:gs pos="100000">
                  <a:srgbClr val="8DB3E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AutoShape 65"/>
            <p:cNvSpPr>
              <a:spLocks noChangeArrowheads="1"/>
            </p:cNvSpPr>
            <p:nvPr/>
          </p:nvSpPr>
          <p:spPr bwMode="auto">
            <a:xfrm rot="5400000">
              <a:off x="4550" y="3316"/>
              <a:ext cx="289" cy="1658"/>
            </a:xfrm>
            <a:prstGeom prst="can">
              <a:avLst>
                <a:gd name="adj" fmla="val 143426"/>
              </a:avLst>
            </a:prstGeom>
            <a:gradFill rotWithShape="1">
              <a:gsLst>
                <a:gs pos="0">
                  <a:srgbClr val="8DB3E2"/>
                </a:gs>
                <a:gs pos="100000">
                  <a:srgbClr val="8DB3E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AutoShape 64"/>
            <p:cNvSpPr>
              <a:spLocks noChangeArrowheads="1"/>
            </p:cNvSpPr>
            <p:nvPr/>
          </p:nvSpPr>
          <p:spPr bwMode="auto">
            <a:xfrm rot="5400000">
              <a:off x="5785" y="3315"/>
              <a:ext cx="289" cy="1659"/>
            </a:xfrm>
            <a:prstGeom prst="can">
              <a:avLst>
                <a:gd name="adj" fmla="val 143512"/>
              </a:avLst>
            </a:prstGeom>
            <a:gradFill rotWithShape="1">
              <a:gsLst>
                <a:gs pos="0">
                  <a:srgbClr val="8DB3E2"/>
                </a:gs>
                <a:gs pos="100000">
                  <a:srgbClr val="8DB3E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AutoShape 63"/>
            <p:cNvSpPr>
              <a:spLocks noChangeArrowheads="1"/>
            </p:cNvSpPr>
            <p:nvPr/>
          </p:nvSpPr>
          <p:spPr bwMode="auto">
            <a:xfrm rot="5400000">
              <a:off x="7015" y="3315"/>
              <a:ext cx="289" cy="1660"/>
            </a:xfrm>
            <a:prstGeom prst="can">
              <a:avLst>
                <a:gd name="adj" fmla="val 143599"/>
              </a:avLst>
            </a:prstGeom>
            <a:solidFill>
              <a:srgbClr val="8DB3E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AutoShape 62"/>
            <p:cNvSpPr>
              <a:spLocks noChangeArrowheads="1"/>
            </p:cNvSpPr>
            <p:nvPr/>
          </p:nvSpPr>
          <p:spPr bwMode="auto">
            <a:xfrm rot="5400000">
              <a:off x="8250" y="3315"/>
              <a:ext cx="289" cy="1660"/>
            </a:xfrm>
            <a:prstGeom prst="can">
              <a:avLst>
                <a:gd name="adj" fmla="val 143599"/>
              </a:avLst>
            </a:prstGeom>
            <a:gradFill rotWithShape="1">
              <a:gsLst>
                <a:gs pos="0">
                  <a:srgbClr val="8DB3E2"/>
                </a:gs>
                <a:gs pos="100000">
                  <a:srgbClr val="8DB3E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AutoShape 61"/>
            <p:cNvSpPr>
              <a:spLocks noChangeShapeType="1"/>
            </p:cNvSpPr>
            <p:nvPr/>
          </p:nvSpPr>
          <p:spPr bwMode="auto">
            <a:xfrm>
              <a:off x="2631" y="2350"/>
              <a:ext cx="1326" cy="165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AutoShape 60"/>
            <p:cNvSpPr>
              <a:spLocks noChangeShapeType="1"/>
            </p:cNvSpPr>
            <p:nvPr/>
          </p:nvSpPr>
          <p:spPr bwMode="auto">
            <a:xfrm flipV="1">
              <a:off x="2577" y="4295"/>
              <a:ext cx="1019" cy="146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59"/>
            <p:cNvSpPr>
              <a:spLocks noChangeArrowheads="1"/>
            </p:cNvSpPr>
            <p:nvPr/>
          </p:nvSpPr>
          <p:spPr bwMode="auto">
            <a:xfrm>
              <a:off x="1448" y="2663"/>
              <a:ext cx="1378" cy="6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AutoShape 58"/>
            <p:cNvSpPr>
              <a:spLocks noChangeShapeType="1"/>
            </p:cNvSpPr>
            <p:nvPr/>
          </p:nvSpPr>
          <p:spPr bwMode="auto">
            <a:xfrm>
              <a:off x="5092" y="2339"/>
              <a:ext cx="1329" cy="166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AutoShape 57"/>
            <p:cNvSpPr>
              <a:spLocks noChangeShapeType="1"/>
            </p:cNvSpPr>
            <p:nvPr/>
          </p:nvSpPr>
          <p:spPr bwMode="auto">
            <a:xfrm flipV="1">
              <a:off x="4877" y="4289"/>
              <a:ext cx="1056" cy="151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AutoShape 56"/>
            <p:cNvSpPr>
              <a:spLocks noChangeShapeType="1"/>
            </p:cNvSpPr>
            <p:nvPr/>
          </p:nvSpPr>
          <p:spPr bwMode="auto">
            <a:xfrm>
              <a:off x="7509" y="2354"/>
              <a:ext cx="1293" cy="164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AutoShape 55"/>
            <p:cNvSpPr>
              <a:spLocks noChangeShapeType="1"/>
            </p:cNvSpPr>
            <p:nvPr/>
          </p:nvSpPr>
          <p:spPr bwMode="auto">
            <a:xfrm flipV="1">
              <a:off x="7207" y="4268"/>
              <a:ext cx="1064" cy="154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AutoShape 54"/>
            <p:cNvSpPr>
              <a:spLocks noChangeShapeType="1"/>
            </p:cNvSpPr>
            <p:nvPr/>
          </p:nvSpPr>
          <p:spPr bwMode="auto">
            <a:xfrm>
              <a:off x="2826" y="3053"/>
              <a:ext cx="342" cy="1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AutoShape 53"/>
            <p:cNvSpPr>
              <a:spLocks noChangeShapeType="1"/>
            </p:cNvSpPr>
            <p:nvPr/>
          </p:nvSpPr>
          <p:spPr bwMode="auto">
            <a:xfrm>
              <a:off x="2968" y="4721"/>
              <a:ext cx="343" cy="1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1559" y="4403"/>
              <a:ext cx="1379" cy="623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AutoShape 51"/>
            <p:cNvSpPr>
              <a:spLocks noChangeShapeType="1"/>
            </p:cNvSpPr>
            <p:nvPr/>
          </p:nvSpPr>
          <p:spPr bwMode="auto">
            <a:xfrm flipH="1">
              <a:off x="3539" y="3480"/>
              <a:ext cx="418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3866" y="4389"/>
              <a:ext cx="1380" cy="62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倍索引</a:t>
              </a:r>
              <a:endParaRPr lang="en-US" altLang="zh-CN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6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磁盘空间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&amp;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AutoShape 49"/>
            <p:cNvSpPr>
              <a:spLocks noChangeShapeType="1"/>
            </p:cNvSpPr>
            <p:nvPr/>
          </p:nvSpPr>
          <p:spPr bwMode="auto">
            <a:xfrm>
              <a:off x="5092" y="2758"/>
              <a:ext cx="342" cy="1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48"/>
            <p:cNvSpPr>
              <a:spLocks noChangeArrowheads="1"/>
            </p:cNvSpPr>
            <p:nvPr/>
          </p:nvSpPr>
          <p:spPr bwMode="auto">
            <a:xfrm>
              <a:off x="3721" y="2429"/>
              <a:ext cx="1379" cy="624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AutoShape 47"/>
            <p:cNvSpPr>
              <a:spLocks noChangeShapeType="1"/>
            </p:cNvSpPr>
            <p:nvPr/>
          </p:nvSpPr>
          <p:spPr bwMode="auto">
            <a:xfrm flipH="1">
              <a:off x="6023" y="3481"/>
              <a:ext cx="419" cy="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6454" y="3171"/>
              <a:ext cx="1378" cy="623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3957" y="3157"/>
              <a:ext cx="1380" cy="6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AutoShape 44"/>
            <p:cNvSpPr>
              <a:spLocks noChangeShapeType="1"/>
            </p:cNvSpPr>
            <p:nvPr/>
          </p:nvSpPr>
          <p:spPr bwMode="auto">
            <a:xfrm>
              <a:off x="5246" y="4739"/>
              <a:ext cx="342" cy="1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AutoShape 43"/>
            <p:cNvSpPr>
              <a:spLocks noChangeShapeType="1"/>
            </p:cNvSpPr>
            <p:nvPr/>
          </p:nvSpPr>
          <p:spPr bwMode="auto">
            <a:xfrm flipH="1">
              <a:off x="2885" y="5365"/>
              <a:ext cx="379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42"/>
            <p:cNvSpPr>
              <a:spLocks noChangeArrowheads="1"/>
            </p:cNvSpPr>
            <p:nvPr/>
          </p:nvSpPr>
          <p:spPr bwMode="auto">
            <a:xfrm>
              <a:off x="3267" y="5053"/>
              <a:ext cx="1380" cy="624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AutoShape 41"/>
            <p:cNvSpPr>
              <a:spLocks noChangeShapeType="1"/>
            </p:cNvSpPr>
            <p:nvPr/>
          </p:nvSpPr>
          <p:spPr bwMode="auto">
            <a:xfrm flipH="1">
              <a:off x="5210" y="5365"/>
              <a:ext cx="378" cy="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5588" y="5055"/>
              <a:ext cx="1380" cy="62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AutoShape 39"/>
            <p:cNvSpPr>
              <a:spLocks noChangeShapeType="1"/>
            </p:cNvSpPr>
            <p:nvPr/>
          </p:nvSpPr>
          <p:spPr bwMode="auto">
            <a:xfrm>
              <a:off x="7565" y="4727"/>
              <a:ext cx="343" cy="1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38"/>
            <p:cNvSpPr>
              <a:spLocks noChangeArrowheads="1"/>
            </p:cNvSpPr>
            <p:nvPr/>
          </p:nvSpPr>
          <p:spPr bwMode="auto">
            <a:xfrm>
              <a:off x="6185" y="4391"/>
              <a:ext cx="1380" cy="6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>
              <a:off x="6082" y="2419"/>
              <a:ext cx="1380" cy="6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AutoShape 36"/>
            <p:cNvSpPr>
              <a:spLocks noChangeShapeType="1"/>
            </p:cNvSpPr>
            <p:nvPr/>
          </p:nvSpPr>
          <p:spPr bwMode="auto">
            <a:xfrm>
              <a:off x="7498" y="2749"/>
              <a:ext cx="342" cy="1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8" name="Rectangle 189"/>
          <p:cNvSpPr>
            <a:spLocks noChangeArrowheads="1"/>
          </p:cNvSpPr>
          <p:nvPr/>
        </p:nvSpPr>
        <p:spPr bwMode="auto">
          <a:xfrm>
            <a:off x="305371" y="2228849"/>
            <a:ext cx="1310908" cy="53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核心业务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69" name="Rectangle 189"/>
          <p:cNvSpPr>
            <a:spLocks noChangeArrowheads="1"/>
          </p:cNvSpPr>
          <p:nvPr/>
        </p:nvSpPr>
        <p:spPr bwMode="auto">
          <a:xfrm>
            <a:off x="251304" y="4176612"/>
            <a:ext cx="1755013" cy="779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   </a:t>
            </a:r>
            <a:r>
              <a:rPr lang="en-US" altLang="zh-CN" sz="1600" b="1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Lucene</a:t>
            </a:r>
            <a:r>
              <a:rPr lang="zh-CN" altLang="en-US" sz="1600" b="1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版本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0" name="Rectangle 48"/>
          <p:cNvSpPr>
            <a:spLocks noChangeArrowheads="1"/>
          </p:cNvSpPr>
          <p:nvPr/>
        </p:nvSpPr>
        <p:spPr bwMode="auto">
          <a:xfrm>
            <a:off x="729259" y="836711"/>
            <a:ext cx="1402077" cy="849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Rectangle 189"/>
          <p:cNvSpPr>
            <a:spLocks noChangeArrowheads="1"/>
          </p:cNvSpPr>
          <p:nvPr/>
        </p:nvSpPr>
        <p:spPr bwMode="auto">
          <a:xfrm>
            <a:off x="729259" y="836711"/>
            <a:ext cx="1402076" cy="84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l"/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资源过滤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72" name="Rectangle 42"/>
          <p:cNvSpPr>
            <a:spLocks noChangeArrowheads="1"/>
          </p:cNvSpPr>
          <p:nvPr/>
        </p:nvSpPr>
        <p:spPr bwMode="auto">
          <a:xfrm>
            <a:off x="539552" y="5876999"/>
            <a:ext cx="1312811" cy="779604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Rectangle 189"/>
          <p:cNvSpPr>
            <a:spLocks noChangeArrowheads="1"/>
          </p:cNvSpPr>
          <p:nvPr/>
        </p:nvSpPr>
        <p:spPr bwMode="auto">
          <a:xfrm>
            <a:off x="2077666" y="4989949"/>
            <a:ext cx="1310908" cy="779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</a:t>
            </a:r>
            <a:r>
              <a:rPr lang="en-US" altLang="zh-CN" sz="16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Solr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版本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74" name="Rectangle 189"/>
          <p:cNvSpPr>
            <a:spLocks noChangeArrowheads="1"/>
          </p:cNvSpPr>
          <p:nvPr/>
        </p:nvSpPr>
        <p:spPr bwMode="auto">
          <a:xfrm>
            <a:off x="539552" y="5867004"/>
            <a:ext cx="1310908" cy="779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版本匹配过滤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75" name="Rectangle 48"/>
          <p:cNvSpPr>
            <a:spLocks noChangeArrowheads="1"/>
          </p:cNvSpPr>
          <p:nvPr/>
        </p:nvSpPr>
        <p:spPr bwMode="auto">
          <a:xfrm>
            <a:off x="3116022" y="817067"/>
            <a:ext cx="1311859" cy="779604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Rectangle 189"/>
          <p:cNvSpPr>
            <a:spLocks noChangeArrowheads="1"/>
          </p:cNvSpPr>
          <p:nvPr/>
        </p:nvSpPr>
        <p:spPr bwMode="auto">
          <a:xfrm>
            <a:off x="2692213" y="2619902"/>
            <a:ext cx="1310908" cy="77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业务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独占资源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77" name="Rectangle 189"/>
          <p:cNvSpPr>
            <a:spLocks noChangeArrowheads="1"/>
          </p:cNvSpPr>
          <p:nvPr/>
        </p:nvSpPr>
        <p:spPr bwMode="auto">
          <a:xfrm>
            <a:off x="2368767" y="1611663"/>
            <a:ext cx="1310908" cy="76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8" name="Rectangle 189"/>
          <p:cNvSpPr>
            <a:spLocks noChangeArrowheads="1"/>
          </p:cNvSpPr>
          <p:nvPr/>
        </p:nvSpPr>
        <p:spPr bwMode="auto">
          <a:xfrm>
            <a:off x="4262829" y="4992449"/>
            <a:ext cx="1310908" cy="77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正在恢复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9" name="Rectangle 189"/>
          <p:cNvSpPr>
            <a:spLocks noChangeArrowheads="1"/>
          </p:cNvSpPr>
          <p:nvPr/>
        </p:nvSpPr>
        <p:spPr bwMode="auto">
          <a:xfrm>
            <a:off x="2605170" y="4176611"/>
            <a:ext cx="1313286" cy="779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   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80" name="Rectangle 40"/>
          <p:cNvSpPr>
            <a:spLocks noChangeArrowheads="1"/>
          </p:cNvSpPr>
          <p:nvPr/>
        </p:nvSpPr>
        <p:spPr bwMode="auto">
          <a:xfrm>
            <a:off x="2930518" y="5867004"/>
            <a:ext cx="1332311" cy="7796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Rectangle 189"/>
          <p:cNvSpPr>
            <a:spLocks noChangeArrowheads="1"/>
          </p:cNvSpPr>
          <p:nvPr/>
        </p:nvSpPr>
        <p:spPr bwMode="auto">
          <a:xfrm>
            <a:off x="2951921" y="5839234"/>
            <a:ext cx="1310908" cy="860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endParaRPr lang="en-US" altLang="zh-CN" sz="14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条件过滤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2" name="Rectangle 48"/>
          <p:cNvSpPr>
            <a:spLocks noChangeArrowheads="1"/>
          </p:cNvSpPr>
          <p:nvPr/>
        </p:nvSpPr>
        <p:spPr bwMode="auto">
          <a:xfrm>
            <a:off x="5357790" y="818316"/>
            <a:ext cx="1311859" cy="779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Rectangle 38"/>
          <p:cNvSpPr>
            <a:spLocks noChangeArrowheads="1"/>
          </p:cNvSpPr>
          <p:nvPr/>
        </p:nvSpPr>
        <p:spPr bwMode="auto">
          <a:xfrm>
            <a:off x="5056224" y="5878248"/>
            <a:ext cx="1312811" cy="778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Rectangle 189"/>
          <p:cNvSpPr>
            <a:spLocks noChangeArrowheads="1"/>
          </p:cNvSpPr>
          <p:nvPr/>
        </p:nvSpPr>
        <p:spPr bwMode="auto">
          <a:xfrm>
            <a:off x="3024695" y="692696"/>
            <a:ext cx="1403185" cy="90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优先推选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</a:p>
        </p:txBody>
      </p:sp>
      <p:sp>
        <p:nvSpPr>
          <p:cNvPr id="85" name="Rectangle 189"/>
          <p:cNvSpPr>
            <a:spLocks noChangeArrowheads="1"/>
          </p:cNvSpPr>
          <p:nvPr/>
        </p:nvSpPr>
        <p:spPr bwMode="auto">
          <a:xfrm>
            <a:off x="2461043" y="1697871"/>
            <a:ext cx="1423163" cy="77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空闲资源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6" name="Rectangle 189"/>
          <p:cNvSpPr>
            <a:spLocks noChangeArrowheads="1"/>
          </p:cNvSpPr>
          <p:nvPr/>
        </p:nvSpPr>
        <p:spPr bwMode="auto">
          <a:xfrm>
            <a:off x="5067640" y="2619902"/>
            <a:ext cx="1301395" cy="77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磁盘容量、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0" algn="l"/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JVM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内存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7" name="Rectangle 189"/>
          <p:cNvSpPr>
            <a:spLocks noChangeArrowheads="1"/>
          </p:cNvSpPr>
          <p:nvPr/>
        </p:nvSpPr>
        <p:spPr bwMode="auto">
          <a:xfrm>
            <a:off x="4702335" y="1680143"/>
            <a:ext cx="1310908" cy="81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altLang="zh-CN" sz="16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请求平均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0" algn="l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响应时间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8" name="AutoShape 41"/>
          <p:cNvSpPr>
            <a:spLocks noChangeShapeType="1"/>
          </p:cNvSpPr>
          <p:nvPr/>
        </p:nvSpPr>
        <p:spPr bwMode="auto">
          <a:xfrm flipH="1">
            <a:off x="6124071" y="5379751"/>
            <a:ext cx="359596" cy="124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ectangle 189"/>
          <p:cNvSpPr>
            <a:spLocks noChangeArrowheads="1"/>
          </p:cNvSpPr>
          <p:nvPr/>
        </p:nvSpPr>
        <p:spPr bwMode="auto">
          <a:xfrm>
            <a:off x="4811737" y="4159120"/>
            <a:ext cx="1312811" cy="77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承载业务实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例副本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0" name="Rectangle 38"/>
          <p:cNvSpPr>
            <a:spLocks noChangeArrowheads="1"/>
          </p:cNvSpPr>
          <p:nvPr/>
        </p:nvSpPr>
        <p:spPr bwMode="auto">
          <a:xfrm>
            <a:off x="6483667" y="4992448"/>
            <a:ext cx="1312811" cy="778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Rectangle 189"/>
          <p:cNvSpPr>
            <a:spLocks noChangeArrowheads="1"/>
          </p:cNvSpPr>
          <p:nvPr/>
        </p:nvSpPr>
        <p:spPr bwMode="auto">
          <a:xfrm>
            <a:off x="6528381" y="4992449"/>
            <a:ext cx="1268097" cy="77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机器 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Load</a:t>
            </a:r>
          </a:p>
        </p:txBody>
      </p:sp>
      <p:sp>
        <p:nvSpPr>
          <p:cNvPr id="92" name="Rectangle 189"/>
          <p:cNvSpPr>
            <a:spLocks noChangeArrowheads="1"/>
          </p:cNvSpPr>
          <p:nvPr/>
        </p:nvSpPr>
        <p:spPr bwMode="auto">
          <a:xfrm>
            <a:off x="5357789" y="836711"/>
            <a:ext cx="1311859" cy="77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优先推选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</a:p>
        </p:txBody>
      </p:sp>
      <p:sp>
        <p:nvSpPr>
          <p:cNvPr id="93" name="Rectangle 189"/>
          <p:cNvSpPr>
            <a:spLocks noChangeArrowheads="1"/>
          </p:cNvSpPr>
          <p:nvPr/>
        </p:nvSpPr>
        <p:spPr bwMode="auto">
          <a:xfrm>
            <a:off x="5036246" y="5867004"/>
            <a:ext cx="1403185" cy="80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优先推选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</a:p>
        </p:txBody>
      </p:sp>
      <p:sp>
        <p:nvSpPr>
          <p:cNvPr id="94" name="Rectangle 2"/>
          <p:cNvSpPr>
            <a:spLocks/>
          </p:cNvSpPr>
          <p:nvPr/>
        </p:nvSpPr>
        <p:spPr bwMode="auto">
          <a:xfrm>
            <a:off x="12624" y="123106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容灾恢复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机器推选</a:t>
            </a:r>
            <a:endParaRPr lang="tr-TR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12624" y="123106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查询优化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范围查询</a:t>
            </a:r>
            <a:endParaRPr lang="tr-TR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1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Group 187"/>
          <p:cNvGrpSpPr>
            <a:grpSpLocks noChangeAspect="1"/>
          </p:cNvGrpSpPr>
          <p:nvPr/>
        </p:nvGrpSpPr>
        <p:grpSpPr bwMode="auto">
          <a:xfrm>
            <a:off x="-117988" y="123107"/>
            <a:ext cx="9370508" cy="6618262"/>
            <a:chOff x="431" y="2680"/>
            <a:chExt cx="10801" cy="7372"/>
          </a:xfrm>
        </p:grpSpPr>
        <p:sp>
          <p:nvSpPr>
            <p:cNvPr id="11" name="AutoShape 250"/>
            <p:cNvSpPr>
              <a:spLocks noChangeAspect="1" noChangeArrowheads="1" noTextEdit="1"/>
            </p:cNvSpPr>
            <p:nvPr/>
          </p:nvSpPr>
          <p:spPr bwMode="auto">
            <a:xfrm>
              <a:off x="567" y="3417"/>
              <a:ext cx="10665" cy="66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249"/>
            <p:cNvSpPr>
              <a:spLocks noChangeArrowheads="1"/>
            </p:cNvSpPr>
            <p:nvPr/>
          </p:nvSpPr>
          <p:spPr bwMode="auto">
            <a:xfrm>
              <a:off x="1202" y="8136"/>
              <a:ext cx="7915" cy="762"/>
            </a:xfrm>
            <a:prstGeom prst="rect">
              <a:avLst/>
            </a:prstGeom>
            <a:solidFill>
              <a:srgbClr val="C7EDCC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248"/>
            <p:cNvSpPr>
              <a:spLocks noChangeArrowheads="1"/>
            </p:cNvSpPr>
            <p:nvPr/>
          </p:nvSpPr>
          <p:spPr bwMode="auto">
            <a:xfrm>
              <a:off x="1202" y="7268"/>
              <a:ext cx="7915" cy="762"/>
            </a:xfrm>
            <a:prstGeom prst="rect">
              <a:avLst/>
            </a:prstGeom>
            <a:solidFill>
              <a:srgbClr val="C7EDCC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AutoShape 247"/>
            <p:cNvSpPr>
              <a:spLocks noChangeArrowheads="1"/>
            </p:cNvSpPr>
            <p:nvPr/>
          </p:nvSpPr>
          <p:spPr bwMode="auto">
            <a:xfrm>
              <a:off x="2363" y="6825"/>
              <a:ext cx="485" cy="657"/>
            </a:xfrm>
            <a:prstGeom prst="can">
              <a:avLst>
                <a:gd name="adj" fmla="val 33866"/>
              </a:avLst>
            </a:prstGeom>
            <a:solidFill>
              <a:srgbClr val="C6D9F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AutoShape 246"/>
            <p:cNvSpPr>
              <a:spLocks noChangeArrowheads="1"/>
            </p:cNvSpPr>
            <p:nvPr/>
          </p:nvSpPr>
          <p:spPr bwMode="auto">
            <a:xfrm>
              <a:off x="2360" y="7793"/>
              <a:ext cx="485" cy="567"/>
            </a:xfrm>
            <a:prstGeom prst="can">
              <a:avLst>
                <a:gd name="adj" fmla="val 29227"/>
              </a:avLst>
            </a:prstGeom>
            <a:solidFill>
              <a:srgbClr val="C6D9F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AutoShape 245"/>
            <p:cNvSpPr>
              <a:spLocks noChangeArrowheads="1"/>
            </p:cNvSpPr>
            <p:nvPr/>
          </p:nvSpPr>
          <p:spPr bwMode="auto">
            <a:xfrm>
              <a:off x="2367" y="8230"/>
              <a:ext cx="485" cy="568"/>
            </a:xfrm>
            <a:prstGeom prst="can">
              <a:avLst>
                <a:gd name="adj" fmla="val 29278"/>
              </a:avLst>
            </a:prstGeom>
            <a:solidFill>
              <a:srgbClr val="C6D9F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AutoShape 244"/>
            <p:cNvSpPr>
              <a:spLocks noChangeArrowheads="1"/>
            </p:cNvSpPr>
            <p:nvPr/>
          </p:nvSpPr>
          <p:spPr bwMode="auto">
            <a:xfrm>
              <a:off x="2370" y="8608"/>
              <a:ext cx="485" cy="568"/>
            </a:xfrm>
            <a:prstGeom prst="can">
              <a:avLst>
                <a:gd name="adj" fmla="val 29278"/>
              </a:avLst>
            </a:prstGeom>
            <a:solidFill>
              <a:srgbClr val="C6D9F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AutoShape 243"/>
            <p:cNvSpPr>
              <a:spLocks noChangeArrowheads="1"/>
            </p:cNvSpPr>
            <p:nvPr/>
          </p:nvSpPr>
          <p:spPr bwMode="auto">
            <a:xfrm>
              <a:off x="2370" y="9034"/>
              <a:ext cx="485" cy="569"/>
            </a:xfrm>
            <a:prstGeom prst="can">
              <a:avLst>
                <a:gd name="adj" fmla="val 29330"/>
              </a:avLst>
            </a:prstGeom>
            <a:solidFill>
              <a:srgbClr val="C6D9F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AutoShape 242"/>
            <p:cNvSpPr>
              <a:spLocks noChangeArrowheads="1"/>
            </p:cNvSpPr>
            <p:nvPr/>
          </p:nvSpPr>
          <p:spPr bwMode="auto">
            <a:xfrm>
              <a:off x="2360" y="7333"/>
              <a:ext cx="485" cy="567"/>
            </a:xfrm>
            <a:prstGeom prst="can">
              <a:avLst>
                <a:gd name="adj" fmla="val 29227"/>
              </a:avLst>
            </a:prstGeom>
            <a:solidFill>
              <a:srgbClr val="C6D9F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20" name="Picture 24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67" y="4721"/>
              <a:ext cx="2304" cy="2348"/>
            </a:xfrm>
            <a:prstGeom prst="rect">
              <a:avLst/>
            </a:prstGeom>
            <a:noFill/>
          </p:spPr>
        </p:pic>
        <p:sp>
          <p:nvSpPr>
            <p:cNvPr id="21" name="Freeform 240"/>
            <p:cNvSpPr>
              <a:spLocks/>
            </p:cNvSpPr>
            <p:nvPr/>
          </p:nvSpPr>
          <p:spPr bwMode="auto">
            <a:xfrm rot="-2978851">
              <a:off x="2347" y="3424"/>
              <a:ext cx="3391" cy="19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03" y="380"/>
                </a:cxn>
                <a:cxn ang="0">
                  <a:pos x="4412" y="2119"/>
                </a:cxn>
                <a:cxn ang="0">
                  <a:pos x="4527" y="2257"/>
                </a:cxn>
              </a:cxnLst>
              <a:rect l="0" t="0" r="r" b="b"/>
              <a:pathLst>
                <a:path w="4683" h="2432">
                  <a:moveTo>
                    <a:pt x="0" y="0"/>
                  </a:moveTo>
                  <a:cubicBezTo>
                    <a:pt x="1084" y="13"/>
                    <a:pt x="2168" y="27"/>
                    <a:pt x="2903" y="380"/>
                  </a:cubicBezTo>
                  <a:cubicBezTo>
                    <a:pt x="3638" y="733"/>
                    <a:pt x="4141" y="1806"/>
                    <a:pt x="4412" y="2119"/>
                  </a:cubicBezTo>
                  <a:cubicBezTo>
                    <a:pt x="4683" y="2432"/>
                    <a:pt x="4605" y="2344"/>
                    <a:pt x="4527" y="225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39"/>
            <p:cNvSpPr>
              <a:spLocks/>
            </p:cNvSpPr>
            <p:nvPr/>
          </p:nvSpPr>
          <p:spPr bwMode="auto">
            <a:xfrm rot="-2978851">
              <a:off x="2583" y="3676"/>
              <a:ext cx="3393" cy="19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03" y="380"/>
                </a:cxn>
                <a:cxn ang="0">
                  <a:pos x="4412" y="2119"/>
                </a:cxn>
                <a:cxn ang="0">
                  <a:pos x="4527" y="2257"/>
                </a:cxn>
              </a:cxnLst>
              <a:rect l="0" t="0" r="r" b="b"/>
              <a:pathLst>
                <a:path w="4683" h="2432">
                  <a:moveTo>
                    <a:pt x="0" y="0"/>
                  </a:moveTo>
                  <a:cubicBezTo>
                    <a:pt x="1084" y="13"/>
                    <a:pt x="2168" y="27"/>
                    <a:pt x="2903" y="380"/>
                  </a:cubicBezTo>
                  <a:cubicBezTo>
                    <a:pt x="3638" y="733"/>
                    <a:pt x="4141" y="1806"/>
                    <a:pt x="4412" y="2119"/>
                  </a:cubicBezTo>
                  <a:cubicBezTo>
                    <a:pt x="4683" y="2432"/>
                    <a:pt x="4605" y="2344"/>
                    <a:pt x="4527" y="225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238"/>
            <p:cNvSpPr>
              <a:spLocks noChangeArrowheads="1"/>
            </p:cNvSpPr>
            <p:nvPr/>
          </p:nvSpPr>
          <p:spPr bwMode="auto">
            <a:xfrm>
              <a:off x="2309" y="4802"/>
              <a:ext cx="481" cy="3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237"/>
            <p:cNvSpPr>
              <a:spLocks noChangeArrowheads="1"/>
            </p:cNvSpPr>
            <p:nvPr/>
          </p:nvSpPr>
          <p:spPr bwMode="auto">
            <a:xfrm>
              <a:off x="1910" y="5270"/>
              <a:ext cx="464" cy="36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36"/>
            <p:cNvSpPr>
              <a:spLocks noChangeArrowheads="1"/>
            </p:cNvSpPr>
            <p:nvPr/>
          </p:nvSpPr>
          <p:spPr bwMode="auto">
            <a:xfrm>
              <a:off x="2201" y="4788"/>
              <a:ext cx="709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doc16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Oval 235"/>
            <p:cNvSpPr>
              <a:spLocks noChangeArrowheads="1"/>
            </p:cNvSpPr>
            <p:nvPr/>
          </p:nvSpPr>
          <p:spPr bwMode="auto">
            <a:xfrm>
              <a:off x="2668" y="4398"/>
              <a:ext cx="481" cy="3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234"/>
            <p:cNvSpPr>
              <a:spLocks noChangeArrowheads="1"/>
            </p:cNvSpPr>
            <p:nvPr/>
          </p:nvSpPr>
          <p:spPr bwMode="auto">
            <a:xfrm>
              <a:off x="2531" y="4367"/>
              <a:ext cx="77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476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doc17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Oval 233"/>
            <p:cNvSpPr>
              <a:spLocks noChangeArrowheads="1"/>
            </p:cNvSpPr>
            <p:nvPr/>
          </p:nvSpPr>
          <p:spPr bwMode="auto">
            <a:xfrm>
              <a:off x="3149" y="3974"/>
              <a:ext cx="48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32"/>
            <p:cNvSpPr>
              <a:spLocks noChangeArrowheads="1"/>
            </p:cNvSpPr>
            <p:nvPr/>
          </p:nvSpPr>
          <p:spPr bwMode="auto">
            <a:xfrm>
              <a:off x="2888" y="3950"/>
              <a:ext cx="904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14287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doc18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Oval 231"/>
            <p:cNvSpPr>
              <a:spLocks noChangeArrowheads="1"/>
            </p:cNvSpPr>
            <p:nvPr/>
          </p:nvSpPr>
          <p:spPr bwMode="auto">
            <a:xfrm>
              <a:off x="3752" y="3596"/>
              <a:ext cx="481" cy="3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230"/>
            <p:cNvSpPr>
              <a:spLocks noChangeArrowheads="1"/>
            </p:cNvSpPr>
            <p:nvPr/>
          </p:nvSpPr>
          <p:spPr bwMode="auto">
            <a:xfrm>
              <a:off x="4574" y="3507"/>
              <a:ext cx="420" cy="2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229"/>
            <p:cNvSpPr>
              <a:spLocks noChangeArrowheads="1"/>
            </p:cNvSpPr>
            <p:nvPr/>
          </p:nvSpPr>
          <p:spPr bwMode="auto">
            <a:xfrm>
              <a:off x="5313" y="3596"/>
              <a:ext cx="410" cy="26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228"/>
            <p:cNvSpPr>
              <a:spLocks noChangeArrowheads="1"/>
            </p:cNvSpPr>
            <p:nvPr/>
          </p:nvSpPr>
          <p:spPr bwMode="auto">
            <a:xfrm>
              <a:off x="3470" y="3584"/>
              <a:ext cx="906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14287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doc19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4" name="Rectangle 227"/>
            <p:cNvSpPr>
              <a:spLocks noChangeArrowheads="1"/>
            </p:cNvSpPr>
            <p:nvPr/>
          </p:nvSpPr>
          <p:spPr bwMode="auto">
            <a:xfrm>
              <a:off x="4350" y="3457"/>
              <a:ext cx="902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1238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doc20</a:t>
              </a:r>
              <a:endPara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5" name="Rectangle 226"/>
            <p:cNvSpPr>
              <a:spLocks noChangeArrowheads="1"/>
            </p:cNvSpPr>
            <p:nvPr/>
          </p:nvSpPr>
          <p:spPr bwMode="auto">
            <a:xfrm>
              <a:off x="5064" y="3547"/>
              <a:ext cx="904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1238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doc21</a:t>
              </a:r>
              <a:endPara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" name="AutoShape 225"/>
            <p:cNvSpPr>
              <a:spLocks noChangeArrowheads="1"/>
            </p:cNvSpPr>
            <p:nvPr/>
          </p:nvSpPr>
          <p:spPr bwMode="auto">
            <a:xfrm>
              <a:off x="2610" y="7379"/>
              <a:ext cx="3201" cy="532"/>
            </a:xfrm>
            <a:prstGeom prst="rightArrow">
              <a:avLst>
                <a:gd name="adj1" fmla="val 50000"/>
                <a:gd name="adj2" fmla="val 150423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AutoShape 224"/>
            <p:cNvSpPr>
              <a:spLocks noChangeArrowheads="1"/>
            </p:cNvSpPr>
            <p:nvPr/>
          </p:nvSpPr>
          <p:spPr bwMode="auto">
            <a:xfrm>
              <a:off x="2668" y="8257"/>
              <a:ext cx="3230" cy="528"/>
            </a:xfrm>
            <a:prstGeom prst="rightArrow">
              <a:avLst>
                <a:gd name="adj1" fmla="val 50000"/>
                <a:gd name="adj2" fmla="val 152936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223"/>
            <p:cNvSpPr>
              <a:spLocks noChangeArrowheads="1"/>
            </p:cNvSpPr>
            <p:nvPr/>
          </p:nvSpPr>
          <p:spPr bwMode="auto">
            <a:xfrm>
              <a:off x="2910" y="7469"/>
              <a:ext cx="481" cy="3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222"/>
            <p:cNvSpPr>
              <a:spLocks noChangeArrowheads="1"/>
            </p:cNvSpPr>
            <p:nvPr/>
          </p:nvSpPr>
          <p:spPr bwMode="auto">
            <a:xfrm>
              <a:off x="3630" y="7463"/>
              <a:ext cx="481" cy="3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221"/>
            <p:cNvSpPr>
              <a:spLocks noChangeArrowheads="1"/>
            </p:cNvSpPr>
            <p:nvPr/>
          </p:nvSpPr>
          <p:spPr bwMode="auto">
            <a:xfrm>
              <a:off x="2364" y="8940"/>
              <a:ext cx="481" cy="3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Oval 220"/>
            <p:cNvSpPr>
              <a:spLocks noChangeArrowheads="1"/>
            </p:cNvSpPr>
            <p:nvPr/>
          </p:nvSpPr>
          <p:spPr bwMode="auto">
            <a:xfrm>
              <a:off x="2374" y="7687"/>
              <a:ext cx="481" cy="3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219"/>
            <p:cNvSpPr>
              <a:spLocks noChangeArrowheads="1"/>
            </p:cNvSpPr>
            <p:nvPr/>
          </p:nvSpPr>
          <p:spPr bwMode="auto">
            <a:xfrm>
              <a:off x="2374" y="7255"/>
              <a:ext cx="481" cy="3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218"/>
            <p:cNvSpPr>
              <a:spLocks noChangeArrowheads="1"/>
            </p:cNvSpPr>
            <p:nvPr/>
          </p:nvSpPr>
          <p:spPr bwMode="auto">
            <a:xfrm>
              <a:off x="4511" y="8347"/>
              <a:ext cx="483" cy="3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217"/>
            <p:cNvSpPr>
              <a:spLocks noChangeArrowheads="1"/>
            </p:cNvSpPr>
            <p:nvPr/>
          </p:nvSpPr>
          <p:spPr bwMode="auto">
            <a:xfrm>
              <a:off x="2374" y="8551"/>
              <a:ext cx="481" cy="3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216"/>
            <p:cNvSpPr>
              <a:spLocks noChangeArrowheads="1"/>
            </p:cNvSpPr>
            <p:nvPr/>
          </p:nvSpPr>
          <p:spPr bwMode="auto">
            <a:xfrm>
              <a:off x="2910" y="8347"/>
              <a:ext cx="481" cy="3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215"/>
            <p:cNvSpPr>
              <a:spLocks noChangeArrowheads="1"/>
            </p:cNvSpPr>
            <p:nvPr/>
          </p:nvSpPr>
          <p:spPr bwMode="auto">
            <a:xfrm>
              <a:off x="3630" y="8347"/>
              <a:ext cx="481" cy="3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214"/>
            <p:cNvSpPr>
              <a:spLocks noChangeArrowheads="1"/>
            </p:cNvSpPr>
            <p:nvPr/>
          </p:nvSpPr>
          <p:spPr bwMode="auto">
            <a:xfrm>
              <a:off x="4452" y="7482"/>
              <a:ext cx="481" cy="31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AutoShape 213"/>
            <p:cNvSpPr>
              <a:spLocks noChangeShapeType="1"/>
            </p:cNvSpPr>
            <p:nvPr/>
          </p:nvSpPr>
          <p:spPr bwMode="auto">
            <a:xfrm>
              <a:off x="2359" y="6990"/>
              <a:ext cx="1" cy="15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212"/>
            <p:cNvSpPr>
              <a:spLocks noChangeArrowheads="1"/>
            </p:cNvSpPr>
            <p:nvPr/>
          </p:nvSpPr>
          <p:spPr bwMode="auto">
            <a:xfrm>
              <a:off x="2374" y="8123"/>
              <a:ext cx="481" cy="33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211"/>
            <p:cNvSpPr>
              <a:spLocks noChangeArrowheads="1"/>
            </p:cNvSpPr>
            <p:nvPr/>
          </p:nvSpPr>
          <p:spPr bwMode="auto">
            <a:xfrm>
              <a:off x="2391" y="9382"/>
              <a:ext cx="481" cy="3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210"/>
            <p:cNvSpPr>
              <a:spLocks noChangeArrowheads="1"/>
            </p:cNvSpPr>
            <p:nvPr/>
          </p:nvSpPr>
          <p:spPr bwMode="auto">
            <a:xfrm>
              <a:off x="2374" y="6727"/>
              <a:ext cx="481" cy="3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209"/>
            <p:cNvSpPr>
              <a:spLocks noChangeArrowheads="1"/>
            </p:cNvSpPr>
            <p:nvPr/>
          </p:nvSpPr>
          <p:spPr bwMode="auto">
            <a:xfrm>
              <a:off x="1910" y="5900"/>
              <a:ext cx="481" cy="3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208"/>
            <p:cNvSpPr>
              <a:spLocks noChangeArrowheads="1"/>
            </p:cNvSpPr>
            <p:nvPr/>
          </p:nvSpPr>
          <p:spPr bwMode="auto">
            <a:xfrm>
              <a:off x="2309" y="6230"/>
              <a:ext cx="481" cy="3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207"/>
            <p:cNvSpPr>
              <a:spLocks noChangeArrowheads="1"/>
            </p:cNvSpPr>
            <p:nvPr/>
          </p:nvSpPr>
          <p:spPr bwMode="auto">
            <a:xfrm>
              <a:off x="2313" y="9382"/>
              <a:ext cx="709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doc0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5" name="Rectangle 206"/>
            <p:cNvSpPr>
              <a:spLocks noChangeArrowheads="1"/>
            </p:cNvSpPr>
            <p:nvPr/>
          </p:nvSpPr>
          <p:spPr bwMode="auto">
            <a:xfrm>
              <a:off x="2281" y="8901"/>
              <a:ext cx="709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476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doc3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6" name="Rectangle 205"/>
            <p:cNvSpPr>
              <a:spLocks noChangeArrowheads="1"/>
            </p:cNvSpPr>
            <p:nvPr/>
          </p:nvSpPr>
          <p:spPr bwMode="auto">
            <a:xfrm>
              <a:off x="4436" y="8328"/>
              <a:ext cx="709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476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doc1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7" name="Rectangle 204"/>
            <p:cNvSpPr>
              <a:spLocks noChangeArrowheads="1"/>
            </p:cNvSpPr>
            <p:nvPr/>
          </p:nvSpPr>
          <p:spPr bwMode="auto">
            <a:xfrm>
              <a:off x="3524" y="8328"/>
              <a:ext cx="709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476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doc2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8" name="Rectangle 203"/>
            <p:cNvSpPr>
              <a:spLocks noChangeArrowheads="1"/>
            </p:cNvSpPr>
            <p:nvPr/>
          </p:nvSpPr>
          <p:spPr bwMode="auto">
            <a:xfrm>
              <a:off x="2825" y="8298"/>
              <a:ext cx="709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476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doc5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9" name="Rectangle 202"/>
            <p:cNvSpPr>
              <a:spLocks noChangeArrowheads="1"/>
            </p:cNvSpPr>
            <p:nvPr/>
          </p:nvSpPr>
          <p:spPr bwMode="auto">
            <a:xfrm>
              <a:off x="2271" y="8523"/>
              <a:ext cx="709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476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doc4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0" name="Rectangle 201"/>
            <p:cNvSpPr>
              <a:spLocks noChangeArrowheads="1"/>
            </p:cNvSpPr>
            <p:nvPr/>
          </p:nvSpPr>
          <p:spPr bwMode="auto">
            <a:xfrm>
              <a:off x="2271" y="8096"/>
              <a:ext cx="709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476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doc6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" name="Rectangle 200"/>
            <p:cNvSpPr>
              <a:spLocks noChangeArrowheads="1"/>
            </p:cNvSpPr>
            <p:nvPr/>
          </p:nvSpPr>
          <p:spPr bwMode="auto">
            <a:xfrm>
              <a:off x="2231" y="7679"/>
              <a:ext cx="817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476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doc8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2" name="Rectangle 199"/>
            <p:cNvSpPr>
              <a:spLocks noChangeArrowheads="1"/>
            </p:cNvSpPr>
            <p:nvPr/>
          </p:nvSpPr>
          <p:spPr bwMode="auto">
            <a:xfrm>
              <a:off x="4392" y="7501"/>
              <a:ext cx="709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476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doc7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3" name="Rectangle 198"/>
            <p:cNvSpPr>
              <a:spLocks noChangeArrowheads="1"/>
            </p:cNvSpPr>
            <p:nvPr/>
          </p:nvSpPr>
          <p:spPr bwMode="auto">
            <a:xfrm>
              <a:off x="3510" y="7459"/>
              <a:ext cx="817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476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doc9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4" name="Rectangle 197"/>
            <p:cNvSpPr>
              <a:spLocks noChangeArrowheads="1"/>
            </p:cNvSpPr>
            <p:nvPr/>
          </p:nvSpPr>
          <p:spPr bwMode="auto">
            <a:xfrm>
              <a:off x="2790" y="7469"/>
              <a:ext cx="817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476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doc10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" name="Rectangle 196"/>
            <p:cNvSpPr>
              <a:spLocks noChangeArrowheads="1"/>
            </p:cNvSpPr>
            <p:nvPr/>
          </p:nvSpPr>
          <p:spPr bwMode="auto">
            <a:xfrm>
              <a:off x="2241" y="7237"/>
              <a:ext cx="817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476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doc11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6" name="Rectangle 195"/>
            <p:cNvSpPr>
              <a:spLocks noChangeArrowheads="1"/>
            </p:cNvSpPr>
            <p:nvPr/>
          </p:nvSpPr>
          <p:spPr bwMode="auto">
            <a:xfrm>
              <a:off x="2221" y="6718"/>
              <a:ext cx="817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476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doc12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7" name="Rectangle 194"/>
            <p:cNvSpPr>
              <a:spLocks noChangeArrowheads="1"/>
            </p:cNvSpPr>
            <p:nvPr/>
          </p:nvSpPr>
          <p:spPr bwMode="auto">
            <a:xfrm>
              <a:off x="2103" y="6222"/>
              <a:ext cx="817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952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doc13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8" name="Rectangle 193"/>
            <p:cNvSpPr>
              <a:spLocks noChangeArrowheads="1"/>
            </p:cNvSpPr>
            <p:nvPr/>
          </p:nvSpPr>
          <p:spPr bwMode="auto">
            <a:xfrm>
              <a:off x="1711" y="5912"/>
              <a:ext cx="817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952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doc14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9" name="Rectangle 192"/>
            <p:cNvSpPr>
              <a:spLocks noChangeArrowheads="1"/>
            </p:cNvSpPr>
            <p:nvPr/>
          </p:nvSpPr>
          <p:spPr bwMode="auto">
            <a:xfrm>
              <a:off x="1721" y="5279"/>
              <a:ext cx="817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9525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doc15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0" name="Rectangle 191"/>
            <p:cNvSpPr>
              <a:spLocks noChangeArrowheads="1"/>
            </p:cNvSpPr>
            <p:nvPr/>
          </p:nvSpPr>
          <p:spPr bwMode="auto">
            <a:xfrm>
              <a:off x="2910" y="8881"/>
              <a:ext cx="8218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[f1[doc0]=100,f1[doc1]=99,f1[doc2]=1001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,f1[doc3]=201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…,f1[doc5]=1003…..]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  <p:sp>
          <p:nvSpPr>
            <p:cNvPr id="71" name="Rectangle 190"/>
            <p:cNvSpPr>
              <a:spLocks noChangeArrowheads="1"/>
            </p:cNvSpPr>
            <p:nvPr/>
          </p:nvSpPr>
          <p:spPr bwMode="auto">
            <a:xfrm>
              <a:off x="4060" y="6325"/>
              <a:ext cx="1663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" name="Rectangle 189"/>
            <p:cNvSpPr>
              <a:spLocks noChangeArrowheads="1"/>
            </p:cNvSpPr>
            <p:nvPr/>
          </p:nvSpPr>
          <p:spPr bwMode="auto">
            <a:xfrm>
              <a:off x="431" y="8959"/>
              <a:ext cx="2215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5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fn1:[100 TO 1000]</a:t>
              </a:r>
              <a:endParaRPr kumimoji="0" lang="en-US" altLang="zh-CN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3" name="Rectangle 188"/>
            <p:cNvSpPr>
              <a:spLocks noChangeArrowheads="1"/>
            </p:cNvSpPr>
            <p:nvPr/>
          </p:nvSpPr>
          <p:spPr bwMode="auto">
            <a:xfrm>
              <a:off x="3035" y="6736"/>
              <a:ext cx="819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[f2[doc0]=10,f2[doc1]=11…,f2[doc5]=12…..,f2[doc7]=2,f2[doc9]=3,f2[doc10]=9…]</a:t>
              </a:r>
              <a:endPara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sp>
        <p:nvSpPr>
          <p:cNvPr id="74" name="Rectangle 189"/>
          <p:cNvSpPr>
            <a:spLocks noChangeArrowheads="1"/>
          </p:cNvSpPr>
          <p:nvPr/>
        </p:nvSpPr>
        <p:spPr bwMode="auto">
          <a:xfrm>
            <a:off x="20956" y="3864919"/>
            <a:ext cx="1424846" cy="372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fn2:[10 TO 100]</a:t>
            </a:r>
            <a:endParaRPr kumimoji="0" lang="en-US" altLang="zh-CN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73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Group 86"/>
          <p:cNvGrpSpPr>
            <a:grpSpLocks noChangeAspect="1"/>
          </p:cNvGrpSpPr>
          <p:nvPr/>
        </p:nvGrpSpPr>
        <p:grpSpPr bwMode="auto">
          <a:xfrm>
            <a:off x="71212" y="620622"/>
            <a:ext cx="9072788" cy="5753364"/>
            <a:chOff x="3037" y="-1001"/>
            <a:chExt cx="6137" cy="3584"/>
          </a:xfrm>
        </p:grpSpPr>
        <p:sp>
          <p:nvSpPr>
            <p:cNvPr id="8" name="Rectangle 151"/>
            <p:cNvSpPr>
              <a:spLocks noChangeArrowheads="1"/>
            </p:cNvSpPr>
            <p:nvPr/>
          </p:nvSpPr>
          <p:spPr bwMode="auto">
            <a:xfrm>
              <a:off x="8062" y="-694"/>
              <a:ext cx="772" cy="3277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150"/>
            <p:cNvSpPr>
              <a:spLocks noChangeArrowheads="1"/>
            </p:cNvSpPr>
            <p:nvPr/>
          </p:nvSpPr>
          <p:spPr bwMode="auto">
            <a:xfrm>
              <a:off x="6703" y="-694"/>
              <a:ext cx="772" cy="3277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149"/>
            <p:cNvSpPr>
              <a:spLocks noChangeArrowheads="1"/>
            </p:cNvSpPr>
            <p:nvPr/>
          </p:nvSpPr>
          <p:spPr bwMode="auto">
            <a:xfrm>
              <a:off x="5801" y="-694"/>
              <a:ext cx="773" cy="3277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148"/>
            <p:cNvSpPr>
              <a:spLocks noChangeArrowheads="1"/>
            </p:cNvSpPr>
            <p:nvPr/>
          </p:nvSpPr>
          <p:spPr bwMode="auto">
            <a:xfrm>
              <a:off x="4854" y="-694"/>
              <a:ext cx="773" cy="3277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147"/>
            <p:cNvSpPr>
              <a:spLocks noChangeArrowheads="1"/>
            </p:cNvSpPr>
            <p:nvPr/>
          </p:nvSpPr>
          <p:spPr bwMode="auto">
            <a:xfrm>
              <a:off x="4628" y="-642"/>
              <a:ext cx="4546" cy="46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3" name="Rectangle 146"/>
            <p:cNvSpPr>
              <a:spLocks noChangeArrowheads="1"/>
            </p:cNvSpPr>
            <p:nvPr/>
          </p:nvSpPr>
          <p:spPr bwMode="auto">
            <a:xfrm>
              <a:off x="4985" y="-486"/>
              <a:ext cx="512" cy="182"/>
            </a:xfrm>
            <a:prstGeom prst="rect">
              <a:avLst/>
            </a:prstGeom>
            <a:solidFill>
              <a:srgbClr val="C7ED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45"/>
            <p:cNvSpPr>
              <a:spLocks noChangeArrowheads="1"/>
            </p:cNvSpPr>
            <p:nvPr/>
          </p:nvSpPr>
          <p:spPr bwMode="auto">
            <a:xfrm>
              <a:off x="4985" y="-70"/>
              <a:ext cx="512" cy="181"/>
            </a:xfrm>
            <a:prstGeom prst="rect">
              <a:avLst/>
            </a:prstGeom>
            <a:solidFill>
              <a:srgbClr val="C7ED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144"/>
            <p:cNvSpPr>
              <a:spLocks noChangeArrowheads="1"/>
            </p:cNvSpPr>
            <p:nvPr/>
          </p:nvSpPr>
          <p:spPr bwMode="auto">
            <a:xfrm>
              <a:off x="4985" y="524"/>
              <a:ext cx="513" cy="180"/>
            </a:xfrm>
            <a:prstGeom prst="rect">
              <a:avLst/>
            </a:prstGeom>
            <a:solidFill>
              <a:srgbClr val="C7ED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43"/>
            <p:cNvSpPr>
              <a:spLocks noChangeArrowheads="1"/>
            </p:cNvSpPr>
            <p:nvPr/>
          </p:nvSpPr>
          <p:spPr bwMode="auto">
            <a:xfrm>
              <a:off x="4985" y="888"/>
              <a:ext cx="512" cy="181"/>
            </a:xfrm>
            <a:prstGeom prst="rect">
              <a:avLst/>
            </a:prstGeom>
            <a:solidFill>
              <a:srgbClr val="C7ED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42"/>
            <p:cNvSpPr>
              <a:spLocks noChangeArrowheads="1"/>
            </p:cNvSpPr>
            <p:nvPr/>
          </p:nvSpPr>
          <p:spPr bwMode="auto">
            <a:xfrm>
              <a:off x="5892" y="-488"/>
              <a:ext cx="513" cy="182"/>
            </a:xfrm>
            <a:prstGeom prst="rect">
              <a:avLst/>
            </a:prstGeom>
            <a:solidFill>
              <a:srgbClr val="C7ED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141"/>
            <p:cNvSpPr>
              <a:spLocks noChangeArrowheads="1"/>
            </p:cNvSpPr>
            <p:nvPr/>
          </p:nvSpPr>
          <p:spPr bwMode="auto">
            <a:xfrm>
              <a:off x="5892" y="-72"/>
              <a:ext cx="513" cy="181"/>
            </a:xfrm>
            <a:prstGeom prst="rect">
              <a:avLst/>
            </a:prstGeom>
            <a:solidFill>
              <a:srgbClr val="C7ED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140"/>
            <p:cNvSpPr>
              <a:spLocks noChangeArrowheads="1"/>
            </p:cNvSpPr>
            <p:nvPr/>
          </p:nvSpPr>
          <p:spPr bwMode="auto">
            <a:xfrm>
              <a:off x="5892" y="524"/>
              <a:ext cx="513" cy="181"/>
            </a:xfrm>
            <a:prstGeom prst="rect">
              <a:avLst/>
            </a:prstGeom>
            <a:solidFill>
              <a:srgbClr val="C7ED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139"/>
            <p:cNvSpPr>
              <a:spLocks noChangeArrowheads="1"/>
            </p:cNvSpPr>
            <p:nvPr/>
          </p:nvSpPr>
          <p:spPr bwMode="auto">
            <a:xfrm>
              <a:off x="5892" y="1476"/>
              <a:ext cx="513" cy="181"/>
            </a:xfrm>
            <a:prstGeom prst="rect">
              <a:avLst/>
            </a:prstGeom>
            <a:solidFill>
              <a:srgbClr val="C7ED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138"/>
            <p:cNvSpPr>
              <a:spLocks noChangeArrowheads="1"/>
            </p:cNvSpPr>
            <p:nvPr/>
          </p:nvSpPr>
          <p:spPr bwMode="auto">
            <a:xfrm>
              <a:off x="6843" y="-488"/>
              <a:ext cx="512" cy="182"/>
            </a:xfrm>
            <a:prstGeom prst="rect">
              <a:avLst/>
            </a:prstGeom>
            <a:solidFill>
              <a:srgbClr val="C7ED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137"/>
            <p:cNvSpPr>
              <a:spLocks noChangeArrowheads="1"/>
            </p:cNvSpPr>
            <p:nvPr/>
          </p:nvSpPr>
          <p:spPr bwMode="auto">
            <a:xfrm>
              <a:off x="6843" y="-72"/>
              <a:ext cx="512" cy="181"/>
            </a:xfrm>
            <a:prstGeom prst="rect">
              <a:avLst/>
            </a:prstGeom>
            <a:solidFill>
              <a:srgbClr val="C7ED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136"/>
            <p:cNvSpPr>
              <a:spLocks noChangeArrowheads="1"/>
            </p:cNvSpPr>
            <p:nvPr/>
          </p:nvSpPr>
          <p:spPr bwMode="auto">
            <a:xfrm>
              <a:off x="6842" y="524"/>
              <a:ext cx="513" cy="181"/>
            </a:xfrm>
            <a:prstGeom prst="rect">
              <a:avLst/>
            </a:prstGeom>
            <a:solidFill>
              <a:srgbClr val="C7ED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135"/>
            <p:cNvSpPr>
              <a:spLocks noChangeArrowheads="1"/>
            </p:cNvSpPr>
            <p:nvPr/>
          </p:nvSpPr>
          <p:spPr bwMode="auto">
            <a:xfrm>
              <a:off x="6844" y="886"/>
              <a:ext cx="512" cy="181"/>
            </a:xfrm>
            <a:prstGeom prst="rect">
              <a:avLst/>
            </a:prstGeom>
            <a:solidFill>
              <a:srgbClr val="C7ED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134"/>
            <p:cNvSpPr>
              <a:spLocks noChangeArrowheads="1"/>
            </p:cNvSpPr>
            <p:nvPr/>
          </p:nvSpPr>
          <p:spPr bwMode="auto">
            <a:xfrm>
              <a:off x="8201" y="-488"/>
              <a:ext cx="513" cy="182"/>
            </a:xfrm>
            <a:prstGeom prst="rect">
              <a:avLst/>
            </a:prstGeom>
            <a:solidFill>
              <a:srgbClr val="C7ED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33"/>
            <p:cNvSpPr>
              <a:spLocks noChangeArrowheads="1"/>
            </p:cNvSpPr>
            <p:nvPr/>
          </p:nvSpPr>
          <p:spPr bwMode="auto">
            <a:xfrm>
              <a:off x="8201" y="-72"/>
              <a:ext cx="513" cy="181"/>
            </a:xfrm>
            <a:prstGeom prst="rect">
              <a:avLst/>
            </a:prstGeom>
            <a:solidFill>
              <a:srgbClr val="C7ED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132"/>
            <p:cNvSpPr>
              <a:spLocks noChangeArrowheads="1"/>
            </p:cNvSpPr>
            <p:nvPr/>
          </p:nvSpPr>
          <p:spPr bwMode="auto">
            <a:xfrm>
              <a:off x="8201" y="524"/>
              <a:ext cx="513" cy="181"/>
            </a:xfrm>
            <a:prstGeom prst="rect">
              <a:avLst/>
            </a:prstGeom>
            <a:solidFill>
              <a:srgbClr val="C7ED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131"/>
            <p:cNvSpPr>
              <a:spLocks noChangeArrowheads="1"/>
            </p:cNvSpPr>
            <p:nvPr/>
          </p:nvSpPr>
          <p:spPr bwMode="auto">
            <a:xfrm>
              <a:off x="8201" y="888"/>
              <a:ext cx="513" cy="181"/>
            </a:xfrm>
            <a:prstGeom prst="rect">
              <a:avLst/>
            </a:prstGeom>
            <a:solidFill>
              <a:srgbClr val="C7ED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AutoShape 130"/>
            <p:cNvSpPr>
              <a:spLocks noChangeShapeType="1"/>
            </p:cNvSpPr>
            <p:nvPr/>
          </p:nvSpPr>
          <p:spPr bwMode="auto">
            <a:xfrm>
              <a:off x="7592" y="659"/>
              <a:ext cx="270" cy="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129"/>
            <p:cNvSpPr>
              <a:spLocks noChangeArrowheads="1"/>
            </p:cNvSpPr>
            <p:nvPr/>
          </p:nvSpPr>
          <p:spPr bwMode="auto">
            <a:xfrm>
              <a:off x="4985" y="-1001"/>
              <a:ext cx="584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RF_1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Rectangle 128"/>
            <p:cNvSpPr>
              <a:spLocks noChangeArrowheads="1"/>
            </p:cNvSpPr>
            <p:nvPr/>
          </p:nvSpPr>
          <p:spPr bwMode="auto">
            <a:xfrm>
              <a:off x="8130" y="-1001"/>
              <a:ext cx="704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RF_N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2" name="Rectangle 127"/>
            <p:cNvSpPr>
              <a:spLocks noChangeArrowheads="1"/>
            </p:cNvSpPr>
            <p:nvPr/>
          </p:nvSpPr>
          <p:spPr bwMode="auto">
            <a:xfrm>
              <a:off x="5943" y="-1001"/>
              <a:ext cx="584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RF_2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3" name="Rectangle 126"/>
            <p:cNvSpPr>
              <a:spLocks noChangeArrowheads="1"/>
            </p:cNvSpPr>
            <p:nvPr/>
          </p:nvSpPr>
          <p:spPr bwMode="auto">
            <a:xfrm>
              <a:off x="6772" y="-1001"/>
              <a:ext cx="584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RF_3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4" name="AutoShape 125"/>
            <p:cNvSpPr>
              <a:spLocks noChangeShapeType="1"/>
            </p:cNvSpPr>
            <p:nvPr/>
          </p:nvSpPr>
          <p:spPr bwMode="auto">
            <a:xfrm flipV="1">
              <a:off x="4358" y="-407"/>
              <a:ext cx="270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124"/>
            <p:cNvSpPr>
              <a:spLocks noChangeArrowheads="1"/>
            </p:cNvSpPr>
            <p:nvPr/>
          </p:nvSpPr>
          <p:spPr bwMode="auto">
            <a:xfrm>
              <a:off x="4021" y="-484"/>
              <a:ext cx="40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doc</a:t>
              </a: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" name="AutoShape 123"/>
            <p:cNvSpPr>
              <a:spLocks noChangeShapeType="1"/>
            </p:cNvSpPr>
            <p:nvPr/>
          </p:nvSpPr>
          <p:spPr bwMode="auto">
            <a:xfrm flipV="1">
              <a:off x="4383" y="-24"/>
              <a:ext cx="270" cy="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122"/>
            <p:cNvSpPr>
              <a:spLocks noChangeArrowheads="1"/>
            </p:cNvSpPr>
            <p:nvPr/>
          </p:nvSpPr>
          <p:spPr bwMode="auto">
            <a:xfrm>
              <a:off x="4031" y="-104"/>
              <a:ext cx="400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doc1</a:t>
              </a:r>
              <a:endPara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" name="AutoShape 121"/>
            <p:cNvSpPr>
              <a:spLocks noChangeShapeType="1"/>
            </p:cNvSpPr>
            <p:nvPr/>
          </p:nvSpPr>
          <p:spPr bwMode="auto">
            <a:xfrm>
              <a:off x="5219" y="195"/>
              <a:ext cx="1" cy="26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120"/>
            <p:cNvSpPr>
              <a:spLocks noChangeArrowheads="1"/>
            </p:cNvSpPr>
            <p:nvPr/>
          </p:nvSpPr>
          <p:spPr bwMode="auto">
            <a:xfrm>
              <a:off x="4985" y="1476"/>
              <a:ext cx="512" cy="180"/>
            </a:xfrm>
            <a:prstGeom prst="rect">
              <a:avLst/>
            </a:prstGeom>
            <a:solidFill>
              <a:srgbClr val="C7ED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119"/>
            <p:cNvSpPr>
              <a:spLocks noChangeArrowheads="1"/>
            </p:cNvSpPr>
            <p:nvPr/>
          </p:nvSpPr>
          <p:spPr bwMode="auto">
            <a:xfrm>
              <a:off x="5892" y="888"/>
              <a:ext cx="513" cy="181"/>
            </a:xfrm>
            <a:prstGeom prst="rect">
              <a:avLst/>
            </a:prstGeom>
            <a:solidFill>
              <a:srgbClr val="C7ED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118"/>
            <p:cNvSpPr>
              <a:spLocks noChangeArrowheads="1"/>
            </p:cNvSpPr>
            <p:nvPr/>
          </p:nvSpPr>
          <p:spPr bwMode="auto">
            <a:xfrm>
              <a:off x="6842" y="1476"/>
              <a:ext cx="513" cy="180"/>
            </a:xfrm>
            <a:prstGeom prst="rect">
              <a:avLst/>
            </a:prstGeom>
            <a:solidFill>
              <a:srgbClr val="C7ED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117"/>
            <p:cNvSpPr>
              <a:spLocks noChangeArrowheads="1"/>
            </p:cNvSpPr>
            <p:nvPr/>
          </p:nvSpPr>
          <p:spPr bwMode="auto">
            <a:xfrm>
              <a:off x="8201" y="1476"/>
              <a:ext cx="513" cy="181"/>
            </a:xfrm>
            <a:prstGeom prst="rect">
              <a:avLst/>
            </a:prstGeom>
            <a:solidFill>
              <a:srgbClr val="C7ED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AutoShape 116"/>
            <p:cNvSpPr>
              <a:spLocks noChangeShapeType="1"/>
            </p:cNvSpPr>
            <p:nvPr/>
          </p:nvSpPr>
          <p:spPr bwMode="auto">
            <a:xfrm>
              <a:off x="6166" y="195"/>
              <a:ext cx="1" cy="26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AutoShape 115"/>
            <p:cNvSpPr>
              <a:spLocks noChangeShapeType="1"/>
            </p:cNvSpPr>
            <p:nvPr/>
          </p:nvSpPr>
          <p:spPr bwMode="auto">
            <a:xfrm>
              <a:off x="7079" y="195"/>
              <a:ext cx="1" cy="26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AutoShape 114"/>
            <p:cNvSpPr>
              <a:spLocks noChangeShapeType="1"/>
            </p:cNvSpPr>
            <p:nvPr/>
          </p:nvSpPr>
          <p:spPr bwMode="auto">
            <a:xfrm>
              <a:off x="8462" y="195"/>
              <a:ext cx="1" cy="26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113"/>
            <p:cNvSpPr>
              <a:spLocks noChangeArrowheads="1"/>
            </p:cNvSpPr>
            <p:nvPr/>
          </p:nvSpPr>
          <p:spPr bwMode="auto">
            <a:xfrm>
              <a:off x="5120" y="-521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0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" name="Rectangle 112"/>
            <p:cNvSpPr>
              <a:spLocks noChangeArrowheads="1"/>
            </p:cNvSpPr>
            <p:nvPr/>
          </p:nvSpPr>
          <p:spPr bwMode="auto">
            <a:xfrm>
              <a:off x="5120" y="-72"/>
              <a:ext cx="315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8" name="Rectangle 111"/>
            <p:cNvSpPr>
              <a:spLocks noChangeArrowheads="1"/>
            </p:cNvSpPr>
            <p:nvPr/>
          </p:nvSpPr>
          <p:spPr bwMode="auto">
            <a:xfrm>
              <a:off x="4985" y="524"/>
              <a:ext cx="51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127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" name="AutoShape 110"/>
            <p:cNvSpPr>
              <a:spLocks noChangeShapeType="1"/>
            </p:cNvSpPr>
            <p:nvPr/>
          </p:nvSpPr>
          <p:spPr bwMode="auto">
            <a:xfrm>
              <a:off x="5219" y="1131"/>
              <a:ext cx="1" cy="25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AutoShape 109"/>
            <p:cNvSpPr>
              <a:spLocks noChangeShapeType="1"/>
            </p:cNvSpPr>
            <p:nvPr/>
          </p:nvSpPr>
          <p:spPr bwMode="auto">
            <a:xfrm>
              <a:off x="6165" y="1131"/>
              <a:ext cx="1" cy="25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AutoShape 108"/>
            <p:cNvSpPr>
              <a:spLocks noChangeShapeType="1"/>
            </p:cNvSpPr>
            <p:nvPr/>
          </p:nvSpPr>
          <p:spPr bwMode="auto">
            <a:xfrm>
              <a:off x="7080" y="1131"/>
              <a:ext cx="2" cy="25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AutoShape 107"/>
            <p:cNvSpPr>
              <a:spLocks noChangeShapeType="1"/>
            </p:cNvSpPr>
            <p:nvPr/>
          </p:nvSpPr>
          <p:spPr bwMode="auto">
            <a:xfrm>
              <a:off x="8465" y="1131"/>
              <a:ext cx="1" cy="25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106"/>
            <p:cNvSpPr>
              <a:spLocks noChangeArrowheads="1"/>
            </p:cNvSpPr>
            <p:nvPr/>
          </p:nvSpPr>
          <p:spPr bwMode="auto">
            <a:xfrm>
              <a:off x="4985" y="886"/>
              <a:ext cx="513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128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4" name="Rectangle 105"/>
            <p:cNvSpPr>
              <a:spLocks noChangeArrowheads="1"/>
            </p:cNvSpPr>
            <p:nvPr/>
          </p:nvSpPr>
          <p:spPr bwMode="auto">
            <a:xfrm>
              <a:off x="4985" y="1455"/>
              <a:ext cx="513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255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5" name="AutoShape 104"/>
            <p:cNvSpPr>
              <a:spLocks/>
            </p:cNvSpPr>
            <p:nvPr/>
          </p:nvSpPr>
          <p:spPr bwMode="auto">
            <a:xfrm>
              <a:off x="3883" y="-407"/>
              <a:ext cx="196" cy="1065"/>
            </a:xfrm>
            <a:prstGeom prst="leftBrace">
              <a:avLst>
                <a:gd name="adj1" fmla="val 4528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AutoShape 103"/>
            <p:cNvSpPr>
              <a:spLocks noChangeShapeType="1"/>
            </p:cNvSpPr>
            <p:nvPr/>
          </p:nvSpPr>
          <p:spPr bwMode="auto">
            <a:xfrm flipV="1">
              <a:off x="4405" y="594"/>
              <a:ext cx="269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102"/>
            <p:cNvSpPr>
              <a:spLocks noChangeArrowheads="1"/>
            </p:cNvSpPr>
            <p:nvPr/>
          </p:nvSpPr>
          <p:spPr bwMode="auto">
            <a:xfrm>
              <a:off x="3883" y="504"/>
              <a:ext cx="596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doc127</a:t>
              </a:r>
              <a:endPara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8" name="Rectangle 101"/>
            <p:cNvSpPr>
              <a:spLocks noChangeArrowheads="1"/>
            </p:cNvSpPr>
            <p:nvPr/>
          </p:nvSpPr>
          <p:spPr bwMode="auto">
            <a:xfrm>
              <a:off x="3117" y="0"/>
              <a:ext cx="766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Packet0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9" name="AutoShape 100"/>
            <p:cNvSpPr>
              <a:spLocks noChangeShapeType="1"/>
            </p:cNvSpPr>
            <p:nvPr/>
          </p:nvSpPr>
          <p:spPr bwMode="auto">
            <a:xfrm>
              <a:off x="4382" y="186"/>
              <a:ext cx="1" cy="26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AutoShape 99"/>
            <p:cNvSpPr>
              <a:spLocks noChangeShapeType="1"/>
            </p:cNvSpPr>
            <p:nvPr/>
          </p:nvSpPr>
          <p:spPr bwMode="auto">
            <a:xfrm>
              <a:off x="5213" y="1749"/>
              <a:ext cx="1" cy="25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AutoShape 98"/>
            <p:cNvSpPr>
              <a:spLocks noChangeShapeType="1"/>
            </p:cNvSpPr>
            <p:nvPr/>
          </p:nvSpPr>
          <p:spPr bwMode="auto">
            <a:xfrm>
              <a:off x="6164" y="1749"/>
              <a:ext cx="1" cy="25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AutoShape 97"/>
            <p:cNvSpPr>
              <a:spLocks noChangeShapeType="1"/>
            </p:cNvSpPr>
            <p:nvPr/>
          </p:nvSpPr>
          <p:spPr bwMode="auto">
            <a:xfrm>
              <a:off x="7079" y="1749"/>
              <a:ext cx="1" cy="25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AutoShape 96"/>
            <p:cNvSpPr>
              <a:spLocks noChangeShapeType="1"/>
            </p:cNvSpPr>
            <p:nvPr/>
          </p:nvSpPr>
          <p:spPr bwMode="auto">
            <a:xfrm>
              <a:off x="8466" y="1793"/>
              <a:ext cx="1" cy="25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AutoShape 95"/>
            <p:cNvSpPr>
              <a:spLocks noChangeShapeType="1"/>
            </p:cNvSpPr>
            <p:nvPr/>
          </p:nvSpPr>
          <p:spPr bwMode="auto">
            <a:xfrm flipV="1">
              <a:off x="4406" y="946"/>
              <a:ext cx="268" cy="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94"/>
            <p:cNvSpPr>
              <a:spLocks noChangeArrowheads="1"/>
            </p:cNvSpPr>
            <p:nvPr/>
          </p:nvSpPr>
          <p:spPr bwMode="auto">
            <a:xfrm>
              <a:off x="3919" y="858"/>
              <a:ext cx="53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doc</a:t>
              </a: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128</a:t>
              </a:r>
              <a:endPara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6" name="AutoShape 93"/>
            <p:cNvSpPr>
              <a:spLocks noChangeShapeType="1"/>
            </p:cNvSpPr>
            <p:nvPr/>
          </p:nvSpPr>
          <p:spPr bwMode="auto">
            <a:xfrm flipV="1">
              <a:off x="4406" y="1535"/>
              <a:ext cx="268" cy="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92"/>
            <p:cNvSpPr>
              <a:spLocks noChangeArrowheads="1"/>
            </p:cNvSpPr>
            <p:nvPr/>
          </p:nvSpPr>
          <p:spPr bwMode="auto">
            <a:xfrm>
              <a:off x="3938" y="1455"/>
              <a:ext cx="536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doc</a:t>
              </a: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255</a:t>
              </a:r>
              <a:endPara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8" name="AutoShape 91"/>
            <p:cNvSpPr>
              <a:spLocks noChangeShapeType="1"/>
            </p:cNvSpPr>
            <p:nvPr/>
          </p:nvSpPr>
          <p:spPr bwMode="auto">
            <a:xfrm>
              <a:off x="4383" y="1131"/>
              <a:ext cx="1" cy="25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AutoShape 90"/>
            <p:cNvSpPr>
              <a:spLocks/>
            </p:cNvSpPr>
            <p:nvPr/>
          </p:nvSpPr>
          <p:spPr bwMode="auto">
            <a:xfrm>
              <a:off x="3883" y="955"/>
              <a:ext cx="138" cy="653"/>
            </a:xfrm>
            <a:prstGeom prst="leftBrace">
              <a:avLst>
                <a:gd name="adj1" fmla="val 3943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89"/>
            <p:cNvSpPr>
              <a:spLocks noChangeArrowheads="1"/>
            </p:cNvSpPr>
            <p:nvPr/>
          </p:nvSpPr>
          <p:spPr bwMode="auto">
            <a:xfrm>
              <a:off x="3037" y="1156"/>
              <a:ext cx="766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Packet1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1" name="AutoShape 88"/>
            <p:cNvSpPr>
              <a:spLocks noChangeShapeType="1"/>
            </p:cNvSpPr>
            <p:nvPr/>
          </p:nvSpPr>
          <p:spPr bwMode="auto">
            <a:xfrm>
              <a:off x="3393" y="1930"/>
              <a:ext cx="1" cy="25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72" name="Rectangle 87"/>
            <p:cNvSpPr>
              <a:spLocks noChangeArrowheads="1"/>
            </p:cNvSpPr>
            <p:nvPr/>
          </p:nvSpPr>
          <p:spPr bwMode="auto">
            <a:xfrm>
              <a:off x="3046" y="2379"/>
              <a:ext cx="103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</a:t>
              </a:r>
              <a:r>
                <a:rPr kumimoji="0" lang="en-US" altLang="zh-CN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PacketN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73" name="Rectangle 113"/>
          <p:cNvSpPr>
            <a:spLocks noChangeArrowheads="1"/>
          </p:cNvSpPr>
          <p:nvPr/>
        </p:nvSpPr>
        <p:spPr bwMode="auto">
          <a:xfrm>
            <a:off x="4465682" y="1391862"/>
            <a:ext cx="465688" cy="41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0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4" name="Rectangle 113"/>
          <p:cNvSpPr>
            <a:spLocks noChangeArrowheads="1"/>
          </p:cNvSpPr>
          <p:nvPr/>
        </p:nvSpPr>
        <p:spPr bwMode="auto">
          <a:xfrm>
            <a:off x="5813960" y="1379122"/>
            <a:ext cx="465688" cy="41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0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5" name="Rectangle 113"/>
          <p:cNvSpPr>
            <a:spLocks noChangeArrowheads="1"/>
          </p:cNvSpPr>
          <p:nvPr/>
        </p:nvSpPr>
        <p:spPr bwMode="auto">
          <a:xfrm>
            <a:off x="7865944" y="1391862"/>
            <a:ext cx="465688" cy="41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0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76" name="曲线连接符 75"/>
          <p:cNvCxnSpPr>
            <a:stCxn id="14" idx="1"/>
            <a:endCxn id="13" idx="1"/>
          </p:cNvCxnSpPr>
          <p:nvPr/>
        </p:nvCxnSpPr>
        <p:spPr>
          <a:xfrm rot="10800000">
            <a:off x="2951087" y="1593429"/>
            <a:ext cx="12700" cy="666998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/>
          <p:cNvCxnSpPr>
            <a:stCxn id="48" idx="3"/>
            <a:endCxn id="13" idx="3"/>
          </p:cNvCxnSpPr>
          <p:nvPr/>
        </p:nvCxnSpPr>
        <p:spPr>
          <a:xfrm flipH="1" flipV="1">
            <a:off x="3708015" y="1593429"/>
            <a:ext cx="1478" cy="1681542"/>
          </a:xfrm>
          <a:prstGeom prst="curvedConnector3">
            <a:avLst>
              <a:gd name="adj1" fmla="val -1546684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/>
          <p:cNvCxnSpPr>
            <a:stCxn id="54" idx="1"/>
            <a:endCxn id="53" idx="1"/>
          </p:cNvCxnSpPr>
          <p:nvPr/>
        </p:nvCxnSpPr>
        <p:spPr>
          <a:xfrm rot="10800000">
            <a:off x="2951087" y="3846456"/>
            <a:ext cx="12700" cy="933477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线连接符 78"/>
          <p:cNvCxnSpPr/>
          <p:nvPr/>
        </p:nvCxnSpPr>
        <p:spPr>
          <a:xfrm rot="10800000">
            <a:off x="4291973" y="1616305"/>
            <a:ext cx="12700" cy="666998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曲线连接符 79"/>
          <p:cNvCxnSpPr/>
          <p:nvPr/>
        </p:nvCxnSpPr>
        <p:spPr>
          <a:xfrm flipH="1" flipV="1">
            <a:off x="5053335" y="1574165"/>
            <a:ext cx="1478" cy="1681542"/>
          </a:xfrm>
          <a:prstGeom prst="curvedConnector3">
            <a:avLst>
              <a:gd name="adj1" fmla="val -1546684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2"/>
          <p:cNvSpPr>
            <a:spLocks/>
          </p:cNvSpPr>
          <p:nvPr/>
        </p:nvSpPr>
        <p:spPr bwMode="auto">
          <a:xfrm>
            <a:off x="12624" y="123106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查询优化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范围查询</a:t>
            </a:r>
            <a:endParaRPr lang="tr-TR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42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683568" y="836712"/>
          <a:ext cx="784860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2"/>
          <p:cNvSpPr>
            <a:spLocks/>
          </p:cNvSpPr>
          <p:nvPr/>
        </p:nvSpPr>
        <p:spPr bwMode="auto">
          <a:xfrm>
            <a:off x="12624" y="123106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其他优化</a:t>
            </a:r>
            <a:endParaRPr lang="tr-TR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5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画布 29148"/>
          <p:cNvGrpSpPr/>
          <p:nvPr/>
        </p:nvGrpSpPr>
        <p:grpSpPr>
          <a:xfrm>
            <a:off x="258346" y="764704"/>
            <a:ext cx="8706142" cy="5760640"/>
            <a:chOff x="0" y="0"/>
            <a:chExt cx="6342466" cy="5881421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274310" cy="5040630"/>
            </a:xfrm>
            <a:prstGeom prst="rect">
              <a:avLst/>
            </a:prstGeom>
            <a:noFill/>
          </p:spPr>
        </p:sp>
        <p:sp>
          <p:nvSpPr>
            <p:cNvPr id="7" name="Rectangle 347"/>
            <p:cNvSpPr>
              <a:spLocks noChangeArrowheads="1"/>
            </p:cNvSpPr>
            <p:nvPr/>
          </p:nvSpPr>
          <p:spPr bwMode="auto">
            <a:xfrm>
              <a:off x="51204" y="782455"/>
              <a:ext cx="6291186" cy="5098966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Rectangle 348"/>
            <p:cNvSpPr>
              <a:spLocks noChangeArrowheads="1"/>
            </p:cNvSpPr>
            <p:nvPr/>
          </p:nvSpPr>
          <p:spPr bwMode="auto">
            <a:xfrm>
              <a:off x="2533909" y="1485566"/>
              <a:ext cx="3018861" cy="2875170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Rectangle 349"/>
            <p:cNvSpPr>
              <a:spLocks noChangeArrowheads="1"/>
            </p:cNvSpPr>
            <p:nvPr/>
          </p:nvSpPr>
          <p:spPr bwMode="auto">
            <a:xfrm>
              <a:off x="3648126" y="3998868"/>
              <a:ext cx="865881" cy="279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b="1" kern="100" dirty="0" err="1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IndexSet</a:t>
              </a:r>
              <a:endParaRPr lang="zh-CN" sz="1600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  <a:p>
              <a:pPr indent="266700" algn="just">
                <a:spcAft>
                  <a:spcPts val="0"/>
                </a:spcAft>
              </a:pPr>
              <a:r>
                <a:rPr lang="en-US" sz="1050" kern="100" dirty="0">
                  <a:effectLst/>
                  <a:latin typeface="Calibri"/>
                  <a:ea typeface="宋体"/>
                  <a:cs typeface="Times New Roman"/>
                </a:rPr>
                <a:t> </a:t>
              </a:r>
              <a:endParaRPr lang="zh-CN" sz="1050" kern="100" dirty="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0" name="Rectangle 350"/>
            <p:cNvSpPr>
              <a:spLocks noChangeArrowheads="1"/>
            </p:cNvSpPr>
            <p:nvPr/>
          </p:nvSpPr>
          <p:spPr bwMode="auto">
            <a:xfrm>
              <a:off x="2636467" y="1635734"/>
              <a:ext cx="2255538" cy="2247394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Rectangle 351"/>
            <p:cNvSpPr>
              <a:spLocks noChangeArrowheads="1"/>
            </p:cNvSpPr>
            <p:nvPr/>
          </p:nvSpPr>
          <p:spPr bwMode="auto">
            <a:xfrm>
              <a:off x="2734630" y="1914094"/>
              <a:ext cx="1978632" cy="906137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Rectangle 352"/>
            <p:cNvSpPr>
              <a:spLocks noChangeArrowheads="1"/>
            </p:cNvSpPr>
            <p:nvPr/>
          </p:nvSpPr>
          <p:spPr bwMode="auto">
            <a:xfrm>
              <a:off x="3326534" y="1914094"/>
              <a:ext cx="867346" cy="27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76200" algn="just">
                <a:spcAft>
                  <a:spcPts val="0"/>
                </a:spcAft>
              </a:pPr>
              <a:r>
                <a:rPr lang="en-US" sz="1200" b="1" kern="100">
                  <a:effectLst/>
                  <a:latin typeface="Calibri"/>
                  <a:ea typeface="宋体"/>
                  <a:cs typeface="Times New Roman"/>
                </a:rPr>
                <a:t>.META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  <a:p>
              <a:pPr indent="266700" algn="just">
                <a:spcAft>
                  <a:spcPts val="0"/>
                </a:spcAft>
              </a:pPr>
              <a:r>
                <a:rPr lang="en-US" sz="1050" kern="100">
                  <a:effectLst/>
                  <a:latin typeface="Calibri"/>
                  <a:ea typeface="宋体"/>
                  <a:cs typeface="Times New Roman"/>
                </a:rPr>
                <a:t> 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3" name="Rectangle 353"/>
            <p:cNvSpPr>
              <a:spLocks noChangeArrowheads="1"/>
            </p:cNvSpPr>
            <p:nvPr/>
          </p:nvSpPr>
          <p:spPr bwMode="auto">
            <a:xfrm>
              <a:off x="2728769" y="3190890"/>
              <a:ext cx="425615" cy="5970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Rectangle 354"/>
            <p:cNvSpPr>
              <a:spLocks noChangeArrowheads="1"/>
            </p:cNvSpPr>
            <p:nvPr/>
          </p:nvSpPr>
          <p:spPr bwMode="auto">
            <a:xfrm>
              <a:off x="2678223" y="3301501"/>
              <a:ext cx="586044" cy="27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b="1" kern="100" dirty="0" err="1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Indexlet</a:t>
              </a:r>
              <a:endParaRPr lang="zh-CN" sz="1000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  <a:p>
              <a:pPr indent="266700" algn="just">
                <a:spcAft>
                  <a:spcPts val="0"/>
                </a:spcAft>
              </a:pPr>
              <a:r>
                <a:rPr lang="en-US" sz="1050" kern="100" dirty="0">
                  <a:effectLst/>
                  <a:latin typeface="Calibri"/>
                  <a:ea typeface="宋体"/>
                  <a:cs typeface="Times New Roman"/>
                </a:rPr>
                <a:t> </a:t>
              </a:r>
              <a:endParaRPr lang="zh-CN" sz="1050" kern="100" dirty="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5" name="Rectangle 355"/>
            <p:cNvSpPr>
              <a:spLocks noChangeArrowheads="1"/>
            </p:cNvSpPr>
            <p:nvPr/>
          </p:nvSpPr>
          <p:spPr bwMode="auto">
            <a:xfrm>
              <a:off x="3221779" y="3190890"/>
              <a:ext cx="426347" cy="5970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Rectangle 356"/>
            <p:cNvSpPr>
              <a:spLocks noChangeArrowheads="1"/>
            </p:cNvSpPr>
            <p:nvPr/>
          </p:nvSpPr>
          <p:spPr bwMode="auto">
            <a:xfrm>
              <a:off x="3698673" y="3190890"/>
              <a:ext cx="428545" cy="5970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Rectangle 357"/>
            <p:cNvSpPr>
              <a:spLocks noChangeArrowheads="1"/>
            </p:cNvSpPr>
            <p:nvPr/>
          </p:nvSpPr>
          <p:spPr bwMode="auto">
            <a:xfrm>
              <a:off x="4193148" y="3190890"/>
              <a:ext cx="425615" cy="5970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8" name="Rectangle 358"/>
            <p:cNvSpPr>
              <a:spLocks noChangeArrowheads="1"/>
            </p:cNvSpPr>
            <p:nvPr/>
          </p:nvSpPr>
          <p:spPr bwMode="auto">
            <a:xfrm>
              <a:off x="4527193" y="3406253"/>
              <a:ext cx="364813" cy="277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76200" algn="just">
                <a:spcAft>
                  <a:spcPts val="0"/>
                </a:spcAft>
              </a:pPr>
              <a:r>
                <a:rPr lang="en-US" sz="1200" b="1" kern="100">
                  <a:effectLst/>
                  <a:latin typeface="Calibri"/>
                  <a:ea typeface="宋体"/>
                  <a:cs typeface="Times New Roman"/>
                </a:rPr>
                <a:t>……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  <a:p>
              <a:pPr indent="266700" algn="just">
                <a:spcAft>
                  <a:spcPts val="0"/>
                </a:spcAft>
              </a:pPr>
              <a:r>
                <a:rPr lang="en-US" sz="1050" kern="100">
                  <a:effectLst/>
                  <a:latin typeface="Calibri"/>
                  <a:ea typeface="宋体"/>
                  <a:cs typeface="Times New Roman"/>
                </a:rPr>
                <a:t> 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19" name="Rectangle 359"/>
            <p:cNvSpPr>
              <a:spLocks noChangeArrowheads="1"/>
            </p:cNvSpPr>
            <p:nvPr/>
          </p:nvSpPr>
          <p:spPr bwMode="auto">
            <a:xfrm>
              <a:off x="3178558" y="3298571"/>
              <a:ext cx="586044" cy="27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b="1" kern="100" dirty="0" err="1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Indexlet</a:t>
              </a:r>
              <a:endParaRPr lang="zh-CN" sz="1000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  <a:p>
              <a:pPr indent="266700" algn="just">
                <a:spcAft>
                  <a:spcPts val="0"/>
                </a:spcAft>
              </a:pPr>
              <a:r>
                <a:rPr lang="en-US" sz="1050" kern="100" dirty="0">
                  <a:effectLst/>
                  <a:latin typeface="Calibri"/>
                  <a:ea typeface="宋体"/>
                  <a:cs typeface="Times New Roman"/>
                </a:rPr>
                <a:t> </a:t>
              </a:r>
              <a:endParaRPr lang="zh-CN" sz="1050" kern="100" dirty="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20" name="Rectangle 360"/>
            <p:cNvSpPr>
              <a:spLocks noChangeArrowheads="1"/>
            </p:cNvSpPr>
            <p:nvPr/>
          </p:nvSpPr>
          <p:spPr bwMode="auto">
            <a:xfrm>
              <a:off x="3607103" y="3301501"/>
              <a:ext cx="586044" cy="27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46990" algn="just">
                <a:spcAft>
                  <a:spcPts val="0"/>
                </a:spcAft>
              </a:pPr>
              <a:r>
                <a:rPr lang="en-US" sz="1000" b="1" kern="100" dirty="0" err="1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Indexlet</a:t>
              </a:r>
              <a:endParaRPr lang="zh-CN" sz="1000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  <a:p>
              <a:pPr indent="266700" algn="just">
                <a:spcAft>
                  <a:spcPts val="0"/>
                </a:spcAft>
              </a:pPr>
              <a:r>
                <a:rPr lang="en-US" sz="1050" kern="100" dirty="0">
                  <a:effectLst/>
                  <a:latin typeface="Calibri"/>
                  <a:ea typeface="宋体"/>
                  <a:cs typeface="Times New Roman"/>
                </a:rPr>
                <a:t> </a:t>
              </a:r>
              <a:endParaRPr lang="zh-CN" sz="1050" kern="100" dirty="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21" name="Rectangle 361"/>
            <p:cNvSpPr>
              <a:spLocks noChangeArrowheads="1"/>
            </p:cNvSpPr>
            <p:nvPr/>
          </p:nvSpPr>
          <p:spPr bwMode="auto">
            <a:xfrm>
              <a:off x="4127218" y="3298571"/>
              <a:ext cx="586044" cy="27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b="1" kern="100" dirty="0" err="1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Indexlet</a:t>
              </a:r>
              <a:endParaRPr lang="zh-CN" sz="1000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  <a:p>
              <a:pPr indent="266700" algn="just">
                <a:spcAft>
                  <a:spcPts val="0"/>
                </a:spcAft>
              </a:pPr>
              <a:r>
                <a:rPr lang="en-US" sz="1050" kern="100" dirty="0">
                  <a:effectLst/>
                  <a:latin typeface="Calibri"/>
                  <a:ea typeface="宋体"/>
                  <a:cs typeface="Times New Roman"/>
                </a:rPr>
                <a:t> </a:t>
              </a:r>
              <a:endParaRPr lang="zh-CN" sz="1050" kern="100" dirty="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22" name="Rectangle 362"/>
            <p:cNvSpPr>
              <a:spLocks noChangeArrowheads="1"/>
            </p:cNvSpPr>
            <p:nvPr/>
          </p:nvSpPr>
          <p:spPr bwMode="auto">
            <a:xfrm>
              <a:off x="5070016" y="2309659"/>
              <a:ext cx="635858" cy="278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76200" algn="just">
                <a:spcAft>
                  <a:spcPts val="0"/>
                </a:spcAft>
              </a:pPr>
              <a:r>
                <a:rPr lang="en-US" sz="1200" b="1" kern="100">
                  <a:effectLst/>
                  <a:latin typeface="Calibri"/>
                  <a:ea typeface="宋体"/>
                  <a:cs typeface="Times New Roman"/>
                </a:rPr>
                <a:t>……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  <a:p>
              <a:pPr indent="266700" algn="just">
                <a:spcAft>
                  <a:spcPts val="0"/>
                </a:spcAft>
              </a:pPr>
              <a:r>
                <a:rPr lang="en-US" sz="1050" kern="100">
                  <a:effectLst/>
                  <a:latin typeface="Calibri"/>
                  <a:ea typeface="宋体"/>
                  <a:cs typeface="Times New Roman"/>
                </a:rPr>
                <a:t> 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23" name="Rectangle 363"/>
            <p:cNvSpPr>
              <a:spLocks noChangeArrowheads="1"/>
            </p:cNvSpPr>
            <p:nvPr/>
          </p:nvSpPr>
          <p:spPr bwMode="auto">
            <a:xfrm>
              <a:off x="2941943" y="2143375"/>
              <a:ext cx="706183" cy="369926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Rectangle 364"/>
            <p:cNvSpPr>
              <a:spLocks noChangeArrowheads="1"/>
            </p:cNvSpPr>
            <p:nvPr/>
          </p:nvSpPr>
          <p:spPr bwMode="auto">
            <a:xfrm>
              <a:off x="2852571" y="2190990"/>
              <a:ext cx="912032" cy="278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56515" algn="just">
                <a:spcAft>
                  <a:spcPts val="0"/>
                </a:spcAft>
              </a:pPr>
              <a:r>
                <a:rPr lang="en-US" sz="1050" b="1" kern="100" dirty="0" smtClean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 </a:t>
              </a:r>
              <a:r>
                <a:rPr lang="en-US" sz="1050" b="1" kern="100" dirty="0" err="1" smtClean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IndexConfig</a:t>
              </a:r>
              <a:endParaRPr lang="zh-CN" sz="1050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</p:txBody>
        </p:sp>
        <p:sp>
          <p:nvSpPr>
            <p:cNvPr id="25" name="Rectangle 365"/>
            <p:cNvSpPr>
              <a:spLocks noChangeArrowheads="1"/>
            </p:cNvSpPr>
            <p:nvPr/>
          </p:nvSpPr>
          <p:spPr bwMode="auto">
            <a:xfrm>
              <a:off x="3764603" y="2143375"/>
              <a:ext cx="749404" cy="369926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Rectangle 366"/>
            <p:cNvSpPr>
              <a:spLocks noChangeArrowheads="1"/>
            </p:cNvSpPr>
            <p:nvPr/>
          </p:nvSpPr>
          <p:spPr bwMode="auto">
            <a:xfrm>
              <a:off x="3720649" y="2178240"/>
              <a:ext cx="946462" cy="278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b="1" kern="100" dirty="0" err="1" smtClean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IndexSchema</a:t>
              </a:r>
              <a:endParaRPr lang="zh-CN" sz="1050" b="1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</p:txBody>
        </p:sp>
        <p:sp>
          <p:nvSpPr>
            <p:cNvPr id="27" name="Rectangle 367"/>
            <p:cNvSpPr>
              <a:spLocks noChangeArrowheads="1"/>
            </p:cNvSpPr>
            <p:nvPr/>
          </p:nvSpPr>
          <p:spPr bwMode="auto">
            <a:xfrm>
              <a:off x="5215062" y="1635734"/>
              <a:ext cx="337708" cy="2220291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AutoShape 368"/>
            <p:cNvSpPr>
              <a:spLocks noChangeArrowheads="1"/>
            </p:cNvSpPr>
            <p:nvPr/>
          </p:nvSpPr>
          <p:spPr bwMode="auto">
            <a:xfrm>
              <a:off x="2152981" y="2185862"/>
              <a:ext cx="788962" cy="295941"/>
            </a:xfrm>
            <a:prstGeom prst="leftRightArrow">
              <a:avLst>
                <a:gd name="adj1" fmla="val 50000"/>
                <a:gd name="adj2" fmla="val 5331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Rectangle 369"/>
            <p:cNvSpPr>
              <a:spLocks noChangeArrowheads="1"/>
            </p:cNvSpPr>
            <p:nvPr/>
          </p:nvSpPr>
          <p:spPr bwMode="auto">
            <a:xfrm>
              <a:off x="3326534" y="1635734"/>
              <a:ext cx="866613" cy="278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76200" algn="just">
                <a:spcAft>
                  <a:spcPts val="0"/>
                </a:spcAft>
              </a:pPr>
              <a:r>
                <a:rPr lang="en-US" sz="1600" b="1" kern="100" dirty="0" err="1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Indexs</a:t>
              </a:r>
              <a:endParaRPr lang="zh-CN" sz="1600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  <a:p>
              <a:pPr indent="266700" algn="just">
                <a:spcAft>
                  <a:spcPts val="0"/>
                </a:spcAft>
              </a:pPr>
              <a:r>
                <a:rPr lang="en-US" sz="1050" kern="100" dirty="0">
                  <a:effectLst/>
                  <a:latin typeface="Calibri"/>
                  <a:ea typeface="宋体"/>
                  <a:cs typeface="Times New Roman"/>
                </a:rPr>
                <a:t> </a:t>
              </a:r>
              <a:endParaRPr lang="zh-CN" sz="1050" kern="100" dirty="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30" name="Rectangle 370"/>
            <p:cNvSpPr>
              <a:spLocks noChangeArrowheads="1"/>
            </p:cNvSpPr>
            <p:nvPr/>
          </p:nvSpPr>
          <p:spPr bwMode="auto">
            <a:xfrm>
              <a:off x="224895" y="997702"/>
              <a:ext cx="5327876" cy="332567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1133475" algn="just">
                <a:spcAft>
                  <a:spcPts val="0"/>
                </a:spcAft>
              </a:pPr>
              <a:r>
                <a:rPr lang="zh-CN" kern="100" dirty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通讯层（</a:t>
              </a:r>
              <a:r>
                <a:rPr lang="en-US" b="1" kern="100" dirty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HSF</a:t>
              </a:r>
              <a:r>
                <a:rPr lang="zh-CN" b="1" kern="100" dirty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、</a:t>
              </a:r>
              <a:r>
                <a:rPr lang="en-US" b="1" kern="100" dirty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 HTTP</a:t>
              </a:r>
              <a:r>
                <a:rPr lang="zh-CN" b="1" kern="100" dirty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、</a:t>
              </a:r>
              <a:r>
                <a:rPr lang="en-US" b="1" kern="100" dirty="0" err="1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webService</a:t>
              </a:r>
              <a:r>
                <a:rPr lang="zh-CN" b="1" kern="100" dirty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、</a:t>
              </a:r>
              <a:r>
                <a:rPr lang="en-US" b="1" kern="100" dirty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RPC</a:t>
              </a:r>
              <a:r>
                <a:rPr lang="zh-CN" kern="100" dirty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）</a:t>
              </a:r>
            </a:p>
          </p:txBody>
        </p:sp>
        <p:sp>
          <p:nvSpPr>
            <p:cNvPr id="31" name="Rectangle 371"/>
            <p:cNvSpPr>
              <a:spLocks noChangeArrowheads="1"/>
            </p:cNvSpPr>
            <p:nvPr/>
          </p:nvSpPr>
          <p:spPr bwMode="auto">
            <a:xfrm>
              <a:off x="224895" y="1533180"/>
              <a:ext cx="1757401" cy="380914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468630" algn="just">
                <a:spcAft>
                  <a:spcPts val="0"/>
                </a:spcAft>
              </a:pPr>
              <a:r>
                <a:rPr lang="en-US" b="1" kern="100" dirty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Query Parser</a:t>
              </a:r>
              <a:endParaRPr lang="zh-CN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</p:txBody>
        </p:sp>
        <p:sp>
          <p:nvSpPr>
            <p:cNvPr id="32" name="AutoShape 372"/>
            <p:cNvSpPr>
              <a:spLocks noChangeArrowheads="1"/>
            </p:cNvSpPr>
            <p:nvPr/>
          </p:nvSpPr>
          <p:spPr bwMode="auto">
            <a:xfrm>
              <a:off x="367743" y="1223321"/>
              <a:ext cx="347231" cy="516432"/>
            </a:xfrm>
            <a:prstGeom prst="downArrow">
              <a:avLst>
                <a:gd name="adj1" fmla="val 50000"/>
                <a:gd name="adj2" fmla="val 3718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eaVert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3" name="Rectangle 373"/>
            <p:cNvSpPr>
              <a:spLocks noChangeArrowheads="1"/>
            </p:cNvSpPr>
            <p:nvPr/>
          </p:nvSpPr>
          <p:spPr bwMode="auto">
            <a:xfrm>
              <a:off x="224895" y="2064262"/>
              <a:ext cx="1757401" cy="649752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4" name="Rectangle 374"/>
            <p:cNvSpPr>
              <a:spLocks noChangeArrowheads="1"/>
            </p:cNvSpPr>
            <p:nvPr/>
          </p:nvSpPr>
          <p:spPr bwMode="auto">
            <a:xfrm>
              <a:off x="584579" y="2234941"/>
              <a:ext cx="1229961" cy="278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600" b="1" kern="100" dirty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Query Router</a:t>
              </a:r>
              <a:endParaRPr lang="zh-CN" sz="1600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</p:txBody>
        </p:sp>
        <p:sp>
          <p:nvSpPr>
            <p:cNvPr id="35" name="Rectangle 375"/>
            <p:cNvSpPr>
              <a:spLocks noChangeArrowheads="1"/>
            </p:cNvSpPr>
            <p:nvPr/>
          </p:nvSpPr>
          <p:spPr bwMode="auto">
            <a:xfrm>
              <a:off x="554545" y="2585090"/>
              <a:ext cx="468835" cy="312057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Rectangle 376"/>
            <p:cNvSpPr>
              <a:spLocks noChangeArrowheads="1"/>
            </p:cNvSpPr>
            <p:nvPr/>
          </p:nvSpPr>
          <p:spPr bwMode="auto">
            <a:xfrm>
              <a:off x="1279042" y="2588020"/>
              <a:ext cx="468835" cy="312789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7" name="AutoShape 377"/>
            <p:cNvSpPr>
              <a:spLocks noChangeArrowheads="1"/>
            </p:cNvSpPr>
            <p:nvPr/>
          </p:nvSpPr>
          <p:spPr bwMode="auto">
            <a:xfrm>
              <a:off x="367743" y="1821063"/>
              <a:ext cx="347231" cy="517164"/>
            </a:xfrm>
            <a:prstGeom prst="downArrow">
              <a:avLst>
                <a:gd name="adj1" fmla="val 50000"/>
                <a:gd name="adj2" fmla="val 3723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eaVert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Rectangle 378"/>
            <p:cNvSpPr>
              <a:spLocks noChangeArrowheads="1"/>
            </p:cNvSpPr>
            <p:nvPr/>
          </p:nvSpPr>
          <p:spPr bwMode="auto">
            <a:xfrm>
              <a:off x="129662" y="3160124"/>
              <a:ext cx="2100237" cy="627776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39" name="AutoShape 379"/>
            <p:cNvCxnSpPr>
              <a:cxnSpLocks noChangeShapeType="1"/>
            </p:cNvCxnSpPr>
            <p:nvPr/>
          </p:nvCxnSpPr>
          <p:spPr bwMode="auto">
            <a:xfrm flipH="1">
              <a:off x="99628" y="2900809"/>
              <a:ext cx="454917" cy="2629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380"/>
            <p:cNvCxnSpPr>
              <a:cxnSpLocks noChangeShapeType="1"/>
            </p:cNvCxnSpPr>
            <p:nvPr/>
          </p:nvCxnSpPr>
          <p:spPr bwMode="auto">
            <a:xfrm>
              <a:off x="1053415" y="2897146"/>
              <a:ext cx="1176484" cy="2629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Rectangle 381"/>
            <p:cNvSpPr>
              <a:spLocks noChangeArrowheads="1"/>
            </p:cNvSpPr>
            <p:nvPr/>
          </p:nvSpPr>
          <p:spPr bwMode="auto">
            <a:xfrm>
              <a:off x="499126" y="2574834"/>
              <a:ext cx="582382" cy="278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b="1" kern="100" dirty="0" smtClean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Searcher</a:t>
              </a:r>
              <a:endParaRPr lang="zh-CN" sz="1050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</p:txBody>
        </p:sp>
        <p:sp>
          <p:nvSpPr>
            <p:cNvPr id="42" name="Rectangle 382"/>
            <p:cNvSpPr>
              <a:spLocks noChangeArrowheads="1"/>
            </p:cNvSpPr>
            <p:nvPr/>
          </p:nvSpPr>
          <p:spPr bwMode="auto">
            <a:xfrm>
              <a:off x="1232158" y="2585090"/>
              <a:ext cx="658934" cy="278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b="1" kern="100" dirty="0" smtClean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Searcher</a:t>
              </a:r>
              <a:endParaRPr lang="zh-CN" sz="1050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</p:txBody>
        </p:sp>
        <p:sp>
          <p:nvSpPr>
            <p:cNvPr id="43" name="Rectangle 383"/>
            <p:cNvSpPr>
              <a:spLocks noChangeArrowheads="1"/>
            </p:cNvSpPr>
            <p:nvPr/>
          </p:nvSpPr>
          <p:spPr bwMode="auto">
            <a:xfrm>
              <a:off x="1814540" y="2143375"/>
              <a:ext cx="338441" cy="441714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4" name="Rectangle 384"/>
            <p:cNvSpPr>
              <a:spLocks noChangeArrowheads="1"/>
            </p:cNvSpPr>
            <p:nvPr/>
          </p:nvSpPr>
          <p:spPr bwMode="auto">
            <a:xfrm>
              <a:off x="224895" y="3602570"/>
              <a:ext cx="923020" cy="280558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5" name="Rectangle 385"/>
            <p:cNvSpPr>
              <a:spLocks noChangeArrowheads="1"/>
            </p:cNvSpPr>
            <p:nvPr/>
          </p:nvSpPr>
          <p:spPr bwMode="auto">
            <a:xfrm>
              <a:off x="224895" y="3581327"/>
              <a:ext cx="810939" cy="278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191135" algn="just">
                <a:spcAft>
                  <a:spcPts val="0"/>
                </a:spcAft>
              </a:pPr>
              <a:r>
                <a:rPr lang="en-US" sz="1050" b="1" kern="100" dirty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Reader</a:t>
              </a:r>
              <a:endParaRPr lang="zh-CN" sz="1050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</p:txBody>
        </p:sp>
        <p:sp>
          <p:nvSpPr>
            <p:cNvPr id="46" name="Rectangle 386"/>
            <p:cNvSpPr>
              <a:spLocks noChangeArrowheads="1"/>
            </p:cNvSpPr>
            <p:nvPr/>
          </p:nvSpPr>
          <p:spPr bwMode="auto">
            <a:xfrm>
              <a:off x="1232158" y="3602570"/>
              <a:ext cx="923020" cy="280558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7" name="Rectangle 387"/>
            <p:cNvSpPr>
              <a:spLocks noChangeArrowheads="1"/>
            </p:cNvSpPr>
            <p:nvPr/>
          </p:nvSpPr>
          <p:spPr bwMode="auto">
            <a:xfrm>
              <a:off x="302545" y="3070023"/>
              <a:ext cx="620474" cy="278360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8" name="Rectangle 388"/>
            <p:cNvSpPr>
              <a:spLocks noChangeArrowheads="1"/>
            </p:cNvSpPr>
            <p:nvPr/>
          </p:nvSpPr>
          <p:spPr bwMode="auto">
            <a:xfrm>
              <a:off x="1075391" y="3070023"/>
              <a:ext cx="621207" cy="278360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9" name="Rectangle 389"/>
            <p:cNvSpPr>
              <a:spLocks noChangeArrowheads="1"/>
            </p:cNvSpPr>
            <p:nvPr/>
          </p:nvSpPr>
          <p:spPr bwMode="auto">
            <a:xfrm>
              <a:off x="224895" y="3020943"/>
              <a:ext cx="810939" cy="277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95885" algn="just">
                <a:spcAft>
                  <a:spcPts val="0"/>
                </a:spcAft>
              </a:pPr>
              <a:r>
                <a:rPr lang="en-US" sz="1050" b="1" kern="100" dirty="0" err="1" smtClean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Jvm</a:t>
              </a:r>
              <a:r>
                <a:rPr lang="en-US" sz="1050" b="1" kern="100" dirty="0" smtClean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 </a:t>
              </a:r>
              <a:r>
                <a:rPr lang="en-US" sz="1050" b="1" kern="100" dirty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Cache</a:t>
              </a:r>
              <a:endParaRPr lang="zh-CN" sz="1050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</p:txBody>
        </p:sp>
        <p:sp>
          <p:nvSpPr>
            <p:cNvPr id="50" name="Rectangle 390"/>
            <p:cNvSpPr>
              <a:spLocks noChangeArrowheads="1"/>
            </p:cNvSpPr>
            <p:nvPr/>
          </p:nvSpPr>
          <p:spPr bwMode="auto">
            <a:xfrm>
              <a:off x="936938" y="3023140"/>
              <a:ext cx="1044625" cy="278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95885" algn="just">
                <a:spcAft>
                  <a:spcPts val="0"/>
                </a:spcAft>
              </a:pPr>
              <a:r>
                <a:rPr lang="en-US" altLang="zh-CN" sz="1050" b="1" kern="100" dirty="0" smtClean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 </a:t>
              </a:r>
              <a:r>
                <a:rPr lang="zh-CN" sz="1050" b="1" kern="100" dirty="0" smtClean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堆</a:t>
              </a:r>
              <a:r>
                <a:rPr lang="zh-CN" sz="1050" b="1" kern="100" dirty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外</a:t>
              </a:r>
              <a:r>
                <a:rPr lang="en-US" sz="1050" b="1" kern="100" dirty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 Cache</a:t>
              </a:r>
              <a:endParaRPr lang="zh-CN" sz="1050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</p:txBody>
        </p:sp>
        <p:sp>
          <p:nvSpPr>
            <p:cNvPr id="51" name="Rectangle 391"/>
            <p:cNvSpPr>
              <a:spLocks noChangeArrowheads="1"/>
            </p:cNvSpPr>
            <p:nvPr/>
          </p:nvSpPr>
          <p:spPr bwMode="auto">
            <a:xfrm>
              <a:off x="1279042" y="3578397"/>
              <a:ext cx="810939" cy="277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191135" algn="just">
                <a:spcAft>
                  <a:spcPts val="0"/>
                </a:spcAft>
              </a:pPr>
              <a:r>
                <a:rPr lang="en-US" sz="1050" b="1" kern="100" dirty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Reader</a:t>
              </a:r>
              <a:endParaRPr lang="zh-CN" sz="1050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</p:txBody>
        </p:sp>
        <p:sp>
          <p:nvSpPr>
            <p:cNvPr id="52" name="Rectangle 392"/>
            <p:cNvSpPr>
              <a:spLocks noChangeArrowheads="1"/>
            </p:cNvSpPr>
            <p:nvPr/>
          </p:nvSpPr>
          <p:spPr bwMode="auto">
            <a:xfrm>
              <a:off x="302545" y="3787900"/>
              <a:ext cx="370673" cy="183132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3" name="Rectangle 393"/>
            <p:cNvSpPr>
              <a:spLocks noChangeArrowheads="1"/>
            </p:cNvSpPr>
            <p:nvPr/>
          </p:nvSpPr>
          <p:spPr bwMode="auto">
            <a:xfrm>
              <a:off x="714974" y="3787900"/>
              <a:ext cx="370673" cy="183132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4" name="Rectangle 394"/>
            <p:cNvSpPr>
              <a:spLocks noChangeArrowheads="1"/>
            </p:cNvSpPr>
            <p:nvPr/>
          </p:nvSpPr>
          <p:spPr bwMode="auto">
            <a:xfrm>
              <a:off x="1279042" y="3787900"/>
              <a:ext cx="370673" cy="183132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5" name="Rectangle 395"/>
            <p:cNvSpPr>
              <a:spLocks noChangeArrowheads="1"/>
            </p:cNvSpPr>
            <p:nvPr/>
          </p:nvSpPr>
          <p:spPr bwMode="auto">
            <a:xfrm>
              <a:off x="1719308" y="3787900"/>
              <a:ext cx="370673" cy="183132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Rectangle 396"/>
            <p:cNvSpPr>
              <a:spLocks noChangeArrowheads="1"/>
            </p:cNvSpPr>
            <p:nvPr/>
          </p:nvSpPr>
          <p:spPr bwMode="auto">
            <a:xfrm>
              <a:off x="232220" y="3730763"/>
              <a:ext cx="482754" cy="268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b="1" kern="100" dirty="0" smtClean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 Cache</a:t>
              </a:r>
              <a:endParaRPr lang="zh-CN" sz="1050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</p:txBody>
        </p:sp>
        <p:sp>
          <p:nvSpPr>
            <p:cNvPr id="57" name="Rectangle 397"/>
            <p:cNvSpPr>
              <a:spLocks noChangeArrowheads="1"/>
            </p:cNvSpPr>
            <p:nvPr/>
          </p:nvSpPr>
          <p:spPr bwMode="auto">
            <a:xfrm>
              <a:off x="654172" y="3730763"/>
              <a:ext cx="482754" cy="268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b="1" kern="100" dirty="0">
                  <a:latin typeface="微软雅黑" pitchFamily="34" charset="-122"/>
                  <a:ea typeface="微软雅黑" pitchFamily="34" charset="-122"/>
                  <a:cs typeface="Times New Roman"/>
                </a:rPr>
                <a:t> </a:t>
              </a:r>
              <a:r>
                <a:rPr lang="en-US" sz="1050" b="1" kern="100" dirty="0" smtClean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Cache</a:t>
              </a:r>
              <a:endParaRPr lang="zh-CN" sz="1050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</p:txBody>
        </p:sp>
        <p:sp>
          <p:nvSpPr>
            <p:cNvPr id="58" name="Rectangle 398"/>
            <p:cNvSpPr>
              <a:spLocks noChangeArrowheads="1"/>
            </p:cNvSpPr>
            <p:nvPr/>
          </p:nvSpPr>
          <p:spPr bwMode="auto">
            <a:xfrm>
              <a:off x="1237286" y="3730763"/>
              <a:ext cx="482021" cy="268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b="1" kern="100" dirty="0" smtClean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Cache</a:t>
              </a:r>
              <a:endParaRPr lang="zh-CN" sz="1050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</p:txBody>
        </p:sp>
        <p:sp>
          <p:nvSpPr>
            <p:cNvPr id="59" name="Rectangle 399"/>
            <p:cNvSpPr>
              <a:spLocks noChangeArrowheads="1"/>
            </p:cNvSpPr>
            <p:nvPr/>
          </p:nvSpPr>
          <p:spPr bwMode="auto">
            <a:xfrm>
              <a:off x="1649715" y="3730763"/>
              <a:ext cx="482754" cy="268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750" b="1" kern="100" dirty="0" smtClean="0">
                  <a:effectLst/>
                  <a:latin typeface="Calibri"/>
                  <a:ea typeface="宋体"/>
                  <a:cs typeface="Times New Roman"/>
                </a:rPr>
                <a:t>  </a:t>
              </a:r>
              <a:r>
                <a:rPr lang="en-US" sz="1050" b="1" kern="100" dirty="0" smtClean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Cache</a:t>
              </a:r>
              <a:endParaRPr lang="zh-CN" sz="1050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</p:txBody>
        </p:sp>
        <p:sp>
          <p:nvSpPr>
            <p:cNvPr id="60" name="Rectangle 400"/>
            <p:cNvSpPr>
              <a:spLocks noChangeArrowheads="1"/>
            </p:cNvSpPr>
            <p:nvPr/>
          </p:nvSpPr>
          <p:spPr bwMode="auto">
            <a:xfrm>
              <a:off x="302545" y="4863250"/>
              <a:ext cx="5960804" cy="660007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61" name="Rectangle 401"/>
            <p:cNvSpPr>
              <a:spLocks noChangeArrowheads="1"/>
            </p:cNvSpPr>
            <p:nvPr/>
          </p:nvSpPr>
          <p:spPr bwMode="auto">
            <a:xfrm>
              <a:off x="651974" y="5046382"/>
              <a:ext cx="580184" cy="3179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100" b="1" kern="100" dirty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Index-0</a:t>
              </a:r>
              <a:endParaRPr lang="zh-CN" sz="1100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</p:txBody>
        </p:sp>
        <p:sp>
          <p:nvSpPr>
            <p:cNvPr id="62" name="Rectangle 402"/>
            <p:cNvSpPr>
              <a:spLocks noChangeArrowheads="1"/>
            </p:cNvSpPr>
            <p:nvPr/>
          </p:nvSpPr>
          <p:spPr bwMode="auto">
            <a:xfrm>
              <a:off x="1402844" y="5046382"/>
              <a:ext cx="579451" cy="3179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b="1" kern="100" dirty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Index-1</a:t>
              </a:r>
              <a:endParaRPr lang="zh-CN" sz="1050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</p:txBody>
        </p:sp>
        <p:sp>
          <p:nvSpPr>
            <p:cNvPr id="63" name="Rectangle 403"/>
            <p:cNvSpPr>
              <a:spLocks noChangeArrowheads="1"/>
            </p:cNvSpPr>
            <p:nvPr/>
          </p:nvSpPr>
          <p:spPr bwMode="auto">
            <a:xfrm>
              <a:off x="2155178" y="5046382"/>
              <a:ext cx="579451" cy="3179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b="1" kern="100" dirty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Index-2</a:t>
              </a:r>
              <a:endParaRPr lang="zh-CN" sz="1050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</p:txBody>
        </p:sp>
        <p:sp>
          <p:nvSpPr>
            <p:cNvPr id="64" name="Rectangle 404"/>
            <p:cNvSpPr>
              <a:spLocks noChangeArrowheads="1"/>
            </p:cNvSpPr>
            <p:nvPr/>
          </p:nvSpPr>
          <p:spPr bwMode="auto">
            <a:xfrm>
              <a:off x="2941943" y="5046382"/>
              <a:ext cx="579451" cy="3179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b="1" kern="100" dirty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Index-3</a:t>
              </a:r>
              <a:endParaRPr lang="zh-CN" sz="1050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</p:txBody>
        </p:sp>
        <p:sp>
          <p:nvSpPr>
            <p:cNvPr id="65" name="Rectangle 405"/>
            <p:cNvSpPr>
              <a:spLocks noChangeArrowheads="1"/>
            </p:cNvSpPr>
            <p:nvPr/>
          </p:nvSpPr>
          <p:spPr bwMode="auto">
            <a:xfrm>
              <a:off x="3698673" y="5046382"/>
              <a:ext cx="579451" cy="3179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b="1" kern="100" dirty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Index-4</a:t>
              </a:r>
              <a:endParaRPr lang="zh-CN" sz="1050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</p:txBody>
        </p:sp>
        <p:cxnSp>
          <p:nvCxnSpPr>
            <p:cNvPr id="66" name="AutoShape 406"/>
            <p:cNvCxnSpPr>
              <a:cxnSpLocks noChangeShapeType="1"/>
              <a:stCxn id="13" idx="2"/>
              <a:endCxn id="61" idx="0"/>
            </p:cNvCxnSpPr>
            <p:nvPr/>
          </p:nvCxnSpPr>
          <p:spPr bwMode="auto">
            <a:xfrm flipH="1">
              <a:off x="942066" y="3787900"/>
              <a:ext cx="1999876" cy="1258482"/>
            </a:xfrm>
            <a:prstGeom prst="straightConnector1">
              <a:avLst/>
            </a:prstGeom>
            <a:noFill/>
            <a:ln w="9525" cap="flat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407"/>
            <p:cNvCxnSpPr>
              <a:cxnSpLocks noChangeShapeType="1"/>
              <a:stCxn id="15" idx="2"/>
              <a:endCxn id="62" idx="0"/>
            </p:cNvCxnSpPr>
            <p:nvPr/>
          </p:nvCxnSpPr>
          <p:spPr bwMode="auto">
            <a:xfrm flipH="1">
              <a:off x="1692936" y="3787900"/>
              <a:ext cx="1742749" cy="1258482"/>
            </a:xfrm>
            <a:prstGeom prst="straightConnector1">
              <a:avLst/>
            </a:prstGeom>
            <a:noFill/>
            <a:ln w="9525" cap="flat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408"/>
            <p:cNvCxnSpPr>
              <a:cxnSpLocks noChangeShapeType="1"/>
              <a:stCxn id="16" idx="2"/>
              <a:endCxn id="63" idx="0"/>
            </p:cNvCxnSpPr>
            <p:nvPr/>
          </p:nvCxnSpPr>
          <p:spPr bwMode="auto">
            <a:xfrm flipH="1">
              <a:off x="2445270" y="3787900"/>
              <a:ext cx="1468041" cy="1258482"/>
            </a:xfrm>
            <a:prstGeom prst="straightConnector1">
              <a:avLst/>
            </a:prstGeom>
            <a:noFill/>
            <a:ln w="9525" cap="flat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Rectangle 409"/>
            <p:cNvSpPr>
              <a:spLocks noChangeArrowheads="1"/>
            </p:cNvSpPr>
            <p:nvPr/>
          </p:nvSpPr>
          <p:spPr bwMode="auto">
            <a:xfrm>
              <a:off x="4442216" y="5046382"/>
              <a:ext cx="579451" cy="3179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b="1" kern="100" dirty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Index-5</a:t>
              </a:r>
              <a:endParaRPr lang="zh-CN" sz="1050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</p:txBody>
        </p:sp>
        <p:cxnSp>
          <p:nvCxnSpPr>
            <p:cNvPr id="70" name="AutoShape 410"/>
            <p:cNvCxnSpPr>
              <a:cxnSpLocks noChangeShapeType="1"/>
              <a:stCxn id="17" idx="2"/>
              <a:endCxn id="69" idx="0"/>
            </p:cNvCxnSpPr>
            <p:nvPr/>
          </p:nvCxnSpPr>
          <p:spPr bwMode="auto">
            <a:xfrm>
              <a:off x="4406321" y="3787900"/>
              <a:ext cx="325987" cy="1258482"/>
            </a:xfrm>
            <a:prstGeom prst="straightConnector1">
              <a:avLst/>
            </a:prstGeom>
            <a:noFill/>
            <a:ln w="9525" cap="flat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Rectangle 411"/>
            <p:cNvSpPr>
              <a:spLocks noChangeArrowheads="1"/>
            </p:cNvSpPr>
            <p:nvPr/>
          </p:nvSpPr>
          <p:spPr bwMode="auto">
            <a:xfrm>
              <a:off x="224895" y="228549"/>
              <a:ext cx="1756668" cy="380914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466725" algn="just">
                <a:spcAft>
                  <a:spcPts val="0"/>
                </a:spcAft>
              </a:pPr>
              <a:r>
                <a:rPr lang="en-US" b="1" kern="100" dirty="0" smtClean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 </a:t>
              </a:r>
              <a:r>
                <a:rPr lang="en-US" b="1" kern="100" dirty="0" err="1" smtClean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ClientNode</a:t>
              </a:r>
              <a:endParaRPr lang="zh-CN" b="1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</p:txBody>
        </p:sp>
        <p:sp>
          <p:nvSpPr>
            <p:cNvPr id="72" name="Rectangle 412"/>
            <p:cNvSpPr>
              <a:spLocks noChangeArrowheads="1"/>
            </p:cNvSpPr>
            <p:nvPr/>
          </p:nvSpPr>
          <p:spPr bwMode="auto">
            <a:xfrm>
              <a:off x="2132469" y="228549"/>
              <a:ext cx="1757401" cy="380182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466725" algn="just">
                <a:spcAft>
                  <a:spcPts val="0"/>
                </a:spcAft>
              </a:pPr>
              <a:r>
                <a:rPr lang="en-US" b="1" kern="100" dirty="0" err="1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CenterNode</a:t>
              </a:r>
              <a:endParaRPr lang="zh-CN" b="1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</p:txBody>
        </p:sp>
        <p:sp>
          <p:nvSpPr>
            <p:cNvPr id="73" name="Rectangle 413"/>
            <p:cNvSpPr>
              <a:spLocks noChangeArrowheads="1"/>
            </p:cNvSpPr>
            <p:nvPr/>
          </p:nvSpPr>
          <p:spPr bwMode="auto">
            <a:xfrm>
              <a:off x="4127218" y="228549"/>
              <a:ext cx="1758133" cy="380182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466725" algn="just">
                <a:spcAft>
                  <a:spcPts val="0"/>
                </a:spcAft>
              </a:pPr>
              <a:r>
                <a:rPr lang="en-US" b="1" kern="100" dirty="0" smtClean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    HDFS</a:t>
              </a:r>
              <a:endParaRPr lang="zh-CN" b="1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</p:txBody>
        </p:sp>
        <p:sp>
          <p:nvSpPr>
            <p:cNvPr id="74" name="Rectangle 414"/>
            <p:cNvSpPr>
              <a:spLocks noChangeArrowheads="1"/>
            </p:cNvSpPr>
            <p:nvPr/>
          </p:nvSpPr>
          <p:spPr bwMode="auto">
            <a:xfrm>
              <a:off x="3064280" y="2585090"/>
              <a:ext cx="1268786" cy="369926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75" name="Rectangle 415"/>
            <p:cNvSpPr>
              <a:spLocks noChangeArrowheads="1"/>
            </p:cNvSpPr>
            <p:nvPr/>
          </p:nvSpPr>
          <p:spPr bwMode="auto">
            <a:xfrm>
              <a:off x="3064280" y="2621716"/>
              <a:ext cx="1341675" cy="279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224790" algn="just">
                <a:spcAft>
                  <a:spcPts val="0"/>
                </a:spcAft>
              </a:pPr>
              <a:r>
                <a:rPr lang="en-US" sz="1600" b="1" kern="100" dirty="0" err="1" smtClean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IndexService</a:t>
              </a:r>
              <a:endParaRPr lang="zh-CN" sz="1600" kern="100" dirty="0">
                <a:effectLst/>
                <a:latin typeface="微软雅黑" pitchFamily="34" charset="-122"/>
                <a:ea typeface="微软雅黑" pitchFamily="34" charset="-122"/>
                <a:cs typeface="Times New Roman"/>
              </a:endParaRPr>
            </a:p>
          </p:txBody>
        </p:sp>
        <p:sp>
          <p:nvSpPr>
            <p:cNvPr id="76" name="Rectangle 416"/>
            <p:cNvSpPr>
              <a:spLocks noChangeArrowheads="1"/>
            </p:cNvSpPr>
            <p:nvPr/>
          </p:nvSpPr>
          <p:spPr bwMode="auto">
            <a:xfrm>
              <a:off x="5308829" y="5172377"/>
              <a:ext cx="865881" cy="27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200" b="1" kern="100">
                  <a:effectLst/>
                  <a:latin typeface="Calibri"/>
                  <a:ea typeface="宋体"/>
                  <a:cs typeface="Times New Roman"/>
                </a:rPr>
                <a:t>数据层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  <a:p>
              <a:pPr indent="266700" algn="just">
                <a:spcAft>
                  <a:spcPts val="0"/>
                </a:spcAft>
              </a:pPr>
              <a:r>
                <a:rPr lang="en-US" sz="1050" kern="100">
                  <a:effectLst/>
                  <a:latin typeface="Calibri"/>
                  <a:ea typeface="宋体"/>
                  <a:cs typeface="Times New Roman"/>
                </a:rPr>
                <a:t> 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sp>
          <p:nvSpPr>
            <p:cNvPr id="77" name="Rectangle 417"/>
            <p:cNvSpPr>
              <a:spLocks noChangeArrowheads="1"/>
            </p:cNvSpPr>
            <p:nvPr/>
          </p:nvSpPr>
          <p:spPr bwMode="auto">
            <a:xfrm>
              <a:off x="5705875" y="2744781"/>
              <a:ext cx="636591" cy="278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76200" algn="just">
                <a:spcAft>
                  <a:spcPts val="0"/>
                </a:spcAft>
              </a:pPr>
              <a:r>
                <a:rPr lang="en-US" sz="1200" b="1" kern="100">
                  <a:effectLst/>
                  <a:latin typeface="Calibri"/>
                  <a:ea typeface="宋体"/>
                  <a:cs typeface="Times New Roman"/>
                </a:rPr>
                <a:t>……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  <a:p>
              <a:pPr indent="266700" algn="just">
                <a:spcAft>
                  <a:spcPts val="0"/>
                </a:spcAft>
              </a:pPr>
              <a:r>
                <a:rPr lang="en-US" sz="1050" kern="100">
                  <a:effectLst/>
                  <a:latin typeface="Calibri"/>
                  <a:ea typeface="宋体"/>
                  <a:cs typeface="Times New Roman"/>
                </a:rPr>
                <a:t> </a:t>
              </a:r>
              <a:endParaRPr lang="zh-CN" sz="1050" kern="100">
                <a:effectLst/>
                <a:latin typeface="Calibri"/>
                <a:ea typeface="宋体"/>
                <a:cs typeface="Times New Roman"/>
              </a:endParaRPr>
            </a:p>
          </p:txBody>
        </p:sp>
        <p:cxnSp>
          <p:nvCxnSpPr>
            <p:cNvPr id="78" name="AutoShape 418"/>
            <p:cNvCxnSpPr>
              <a:cxnSpLocks noChangeShapeType="1"/>
              <a:endCxn id="62" idx="0"/>
            </p:cNvCxnSpPr>
            <p:nvPr/>
          </p:nvCxnSpPr>
          <p:spPr bwMode="auto">
            <a:xfrm rot="16200000" flipH="1">
              <a:off x="623427" y="3976141"/>
              <a:ext cx="1161789" cy="97796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AutoShape 419"/>
            <p:cNvCxnSpPr>
              <a:cxnSpLocks noChangeShapeType="1"/>
              <a:endCxn id="63" idx="0"/>
            </p:cNvCxnSpPr>
            <p:nvPr/>
          </p:nvCxnSpPr>
          <p:spPr bwMode="auto">
            <a:xfrm rot="16200000" flipH="1">
              <a:off x="1492238" y="4092617"/>
              <a:ext cx="1161789" cy="74500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" name="AutoShape 420"/>
            <p:cNvSpPr>
              <a:spLocks noChangeArrowheads="1"/>
            </p:cNvSpPr>
            <p:nvPr/>
          </p:nvSpPr>
          <p:spPr bwMode="auto">
            <a:xfrm rot="5400000">
              <a:off x="759667" y="619711"/>
              <a:ext cx="388240" cy="367010"/>
            </a:xfrm>
            <a:prstGeom prst="leftRightArrow">
              <a:avLst>
                <a:gd name="adj1" fmla="val 50000"/>
                <a:gd name="adj2" fmla="val 2115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1" name="AutoShape 421"/>
            <p:cNvSpPr>
              <a:spLocks noChangeArrowheads="1"/>
            </p:cNvSpPr>
            <p:nvPr/>
          </p:nvSpPr>
          <p:spPr bwMode="auto">
            <a:xfrm rot="5400000">
              <a:off x="2777125" y="619711"/>
              <a:ext cx="388240" cy="367010"/>
            </a:xfrm>
            <a:prstGeom prst="leftRightArrow">
              <a:avLst>
                <a:gd name="adj1" fmla="val 50000"/>
                <a:gd name="adj2" fmla="val 2115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2" name="AutoShape 422"/>
            <p:cNvSpPr>
              <a:spLocks noChangeArrowheads="1"/>
            </p:cNvSpPr>
            <p:nvPr/>
          </p:nvSpPr>
          <p:spPr bwMode="auto">
            <a:xfrm rot="5400000">
              <a:off x="4721327" y="620444"/>
              <a:ext cx="388240" cy="366278"/>
            </a:xfrm>
            <a:prstGeom prst="leftRightArrow">
              <a:avLst>
                <a:gd name="adj1" fmla="val 50000"/>
                <a:gd name="adj2" fmla="val 212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3" name="Rectangle 382"/>
            <p:cNvSpPr>
              <a:spLocks noChangeArrowheads="1"/>
            </p:cNvSpPr>
            <p:nvPr/>
          </p:nvSpPr>
          <p:spPr bwMode="auto">
            <a:xfrm>
              <a:off x="1696580" y="2190815"/>
              <a:ext cx="582295" cy="278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140335" algn="just">
                <a:spcAft>
                  <a:spcPts val="0"/>
                </a:spcAft>
              </a:pPr>
              <a:r>
                <a:rPr lang="en-US" altLang="zh-CN" sz="1050" b="1" dirty="0" smtClean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  </a:t>
              </a:r>
              <a:r>
                <a:rPr lang="zh-CN" sz="1050" b="1" dirty="0" smtClean="0">
                  <a:effectLst/>
                  <a:latin typeface="微软雅黑" pitchFamily="34" charset="-122"/>
                  <a:ea typeface="微软雅黑" pitchFamily="34" charset="-122"/>
                  <a:cs typeface="Times New Roman"/>
                </a:rPr>
                <a:t>监听</a:t>
              </a:r>
              <a:endParaRPr lang="zh-CN" sz="1050" dirty="0">
                <a:effectLst/>
                <a:latin typeface="微软雅黑" pitchFamily="34" charset="-122"/>
                <a:ea typeface="微软雅黑" pitchFamily="34" charset="-122"/>
                <a:cs typeface="宋体"/>
              </a:endParaRPr>
            </a:p>
          </p:txBody>
        </p:sp>
      </p:grpSp>
      <p:sp>
        <p:nvSpPr>
          <p:cNvPr id="84" name="Rectangle 2"/>
          <p:cNvSpPr>
            <a:spLocks/>
          </p:cNvSpPr>
          <p:nvPr/>
        </p:nvSpPr>
        <p:spPr bwMode="auto">
          <a:xfrm>
            <a:off x="19544" y="89240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检索层新模型</a:t>
            </a:r>
            <a:endParaRPr lang="tr-TR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77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19544" y="89240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结束语</a:t>
            </a:r>
            <a:endParaRPr lang="tr-TR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3528" y="508340"/>
            <a:ext cx="8424936" cy="57494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团队成员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新浪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微博：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@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金钱松、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淘宝云就、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淘宝洪震、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李雨前、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淘宝百岁、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笨鸟能先飞吗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产品的未来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 开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源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53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404664"/>
            <a:ext cx="6563072" cy="585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6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buNone/>
            </a:pPr>
            <a:endParaRPr lang="en-US" altLang="zh-CN" sz="6600" b="1" dirty="0"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buNone/>
            </a:pPr>
            <a:r>
              <a:rPr lang="en-US" altLang="zh-CN" sz="6600" b="1" dirty="0" smtClean="0"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sz="6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47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98072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规模</a:t>
            </a:r>
            <a:endParaRPr lang="zh-CN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2481" y="1412481"/>
            <a:ext cx="8727425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 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终搜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产品</a:t>
            </a:r>
            <a:r>
              <a:rPr kumimoji="0" 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在阿里巴巴集团内部目前已经有将近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300</a:t>
            </a:r>
            <a:r>
              <a:rPr kumimoji="0" 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台的索引服务</a:t>
            </a: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节点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12</a:t>
            </a:r>
            <a:r>
              <a:rPr kumimoji="0" 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台全量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DUMP</a:t>
            </a:r>
            <a:r>
              <a:rPr kumimoji="0" 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服务节点，支撑了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120</a:t>
            </a:r>
            <a:r>
              <a:rPr kumimoji="0" 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亿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+</a:t>
            </a:r>
            <a:r>
              <a:rPr kumimoji="0" 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的文档数</a:t>
            </a:r>
            <a:r>
              <a:rPr kumimoji="0" lang="zh-CN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kumimoji="0" 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和每天峰值</a:t>
            </a:r>
            <a:r>
              <a:rPr kumimoji="0" 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在</a:t>
            </a:r>
            <a:r>
              <a:rPr lang="zh-CN" altLang="zh-CN" sz="22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1亿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+</a:t>
            </a:r>
            <a:r>
              <a:rPr kumimoji="0" 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左右</a:t>
            </a:r>
            <a:r>
              <a:rPr kumimoji="0" 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的查询请求。 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-9525" y="123106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pPr algn="l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背景</a:t>
            </a:r>
            <a:endParaRPr lang="tr-TR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7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679" y="0"/>
            <a:ext cx="90764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5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-9525" y="123106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pPr algn="l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发展轨迹</a:t>
            </a:r>
            <a:endParaRPr lang="tr-TR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4"/>
          <p:cNvSpPr>
            <a:spLocks noChangeArrowheads="1"/>
          </p:cNvSpPr>
          <p:nvPr/>
        </p:nvSpPr>
        <p:spPr bwMode="auto">
          <a:xfrm>
            <a:off x="0" y="513804"/>
            <a:ext cx="4211960" cy="1042988"/>
          </a:xfrm>
          <a:prstGeom prst="rect">
            <a:avLst/>
          </a:prstGeom>
          <a:noFill/>
          <a:ln w="28575" algn="ctr">
            <a:solidFill>
              <a:srgbClr val="FFC0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4" name="AutoShape 13"/>
          <p:cNvSpPr>
            <a:spLocks noChangeArrowheads="1"/>
          </p:cNvSpPr>
          <p:nvPr/>
        </p:nvSpPr>
        <p:spPr bwMode="auto">
          <a:xfrm>
            <a:off x="52486" y="661318"/>
            <a:ext cx="1999234" cy="666750"/>
          </a:xfrm>
          <a:prstGeom prst="chevron">
            <a:avLst>
              <a:gd name="adj" fmla="val 9750"/>
            </a:avLst>
          </a:prstGeom>
          <a:solidFill>
            <a:srgbClr val="549CB5"/>
          </a:solidFill>
          <a:ln w="28575" cap="rnd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2009-2010</a:t>
            </a:r>
            <a:endParaRPr lang="zh-CN" altLang="en-US" sz="24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2105980" y="674018"/>
            <a:ext cx="1974018" cy="666750"/>
          </a:xfrm>
          <a:prstGeom prst="chevron">
            <a:avLst>
              <a:gd name="adj" fmla="val 9750"/>
            </a:avLst>
          </a:prstGeom>
          <a:solidFill>
            <a:srgbClr val="549CB5"/>
          </a:solidFill>
          <a:ln w="28575" cap="rnd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2010-2011</a:t>
            </a:r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4211960" y="542206"/>
            <a:ext cx="4536504" cy="1014585"/>
          </a:xfrm>
          <a:prstGeom prst="rect">
            <a:avLst/>
          </a:prstGeom>
          <a:noFill/>
          <a:ln w="28575" algn="ctr">
            <a:solidFill>
              <a:srgbClr val="FFC000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4355976" y="674018"/>
            <a:ext cx="4248472" cy="666750"/>
          </a:xfrm>
          <a:prstGeom prst="chevron">
            <a:avLst>
              <a:gd name="adj" fmla="val 9750"/>
            </a:avLst>
          </a:prstGeom>
          <a:solidFill>
            <a:srgbClr val="549CB5"/>
          </a:solidFill>
          <a:ln w="28575" cap="rnd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2012-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至今</a:t>
            </a: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529158" y="5301208"/>
            <a:ext cx="864096" cy="1080120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第一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阶段</a:t>
            </a:r>
            <a:endParaRPr lang="en-US" altLang="zh-CN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V="1">
            <a:off x="899592" y="1526922"/>
            <a:ext cx="0" cy="3483804"/>
          </a:xfrm>
          <a:prstGeom prst="line">
            <a:avLst/>
          </a:prstGeom>
          <a:noFill/>
          <a:ln w="38100">
            <a:solidFill>
              <a:srgbClr val="9CD100"/>
            </a:solidFill>
            <a:round/>
            <a:headEnd/>
            <a:tailEnd type="triangle" w="med" len="med"/>
          </a:ln>
        </p:spPr>
        <p:txBody>
          <a:bodyPr lIns="0" tIns="0" rIns="0" bIns="0" anchor="b"/>
          <a:lstStyle/>
          <a:p>
            <a:endParaRPr lang="zh-CN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1347251" y="5309556"/>
            <a:ext cx="7659849" cy="6444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tIns="91440" bIns="91440" anchor="ctr"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1393254" y="6381328"/>
            <a:ext cx="7659849" cy="6444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tIns="91440" bIns="91440" anchor="ctr"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2625336" y="1545791"/>
            <a:ext cx="0" cy="2635894"/>
          </a:xfrm>
          <a:prstGeom prst="line">
            <a:avLst/>
          </a:prstGeom>
          <a:noFill/>
          <a:ln w="38100">
            <a:solidFill>
              <a:srgbClr val="9CD100"/>
            </a:solidFill>
            <a:round/>
            <a:headEnd/>
            <a:tailEnd type="triangle" w="med" len="med"/>
          </a:ln>
        </p:spPr>
        <p:txBody>
          <a:bodyPr lIns="0" tIns="0" rIns="0" bIns="0" anchor="b"/>
          <a:lstStyle/>
          <a:p>
            <a:endParaRPr lang="zh-CN" altLang="en-US"/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2193288" y="4181685"/>
            <a:ext cx="864096" cy="1131093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第二</a:t>
            </a:r>
            <a:endParaRPr lang="en-US" altLang="zh-CN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阶段 </a:t>
            </a:r>
            <a:r>
              <a:rPr lang="zh-CN" altLang="en-US" sz="2000" dirty="0" smtClean="0">
                <a:solidFill>
                  <a:schemeClr val="tx1"/>
                </a:solidFill>
              </a:rPr>
              <a:t>                   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3036113" y="5316000"/>
            <a:ext cx="543609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tIns="91440" bIns="91440" anchor="ctr"/>
          <a:lstStyle/>
          <a:p>
            <a:endParaRPr lang="zh-CN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V="1">
            <a:off x="3030108" y="4209564"/>
            <a:ext cx="6086616" cy="11524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tIns="91440" bIns="91440" anchor="ctr"/>
          <a:lstStyle/>
          <a:p>
            <a:endParaRPr lang="zh-CN" alt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4544414" y="1556791"/>
            <a:ext cx="0" cy="1123726"/>
          </a:xfrm>
          <a:prstGeom prst="line">
            <a:avLst/>
          </a:prstGeom>
          <a:noFill/>
          <a:ln w="38100">
            <a:solidFill>
              <a:srgbClr val="9CD100"/>
            </a:solidFill>
            <a:round/>
            <a:headEnd/>
            <a:tailEnd type="triangle" w="med" len="med"/>
          </a:ln>
        </p:spPr>
        <p:txBody>
          <a:bodyPr lIns="0" tIns="0" rIns="0" bIns="0" anchor="b"/>
          <a:lstStyle/>
          <a:p>
            <a:endParaRPr lang="zh-CN" alt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105398" y="2708920"/>
            <a:ext cx="864096" cy="1512168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第三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阶段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 flipV="1">
            <a:off x="4969494" y="2708920"/>
            <a:ext cx="417450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tIns="91440" bIns="91440" anchor="ctr"/>
          <a:lstStyle/>
          <a:p>
            <a:endParaRPr lang="zh-CN" altLang="en-US"/>
          </a:p>
        </p:txBody>
      </p:sp>
      <p:sp>
        <p:nvSpPr>
          <p:cNvPr id="27" name="AutoShape 40"/>
          <p:cNvSpPr>
            <a:spLocks noChangeArrowheads="1"/>
          </p:cNvSpPr>
          <p:nvPr/>
        </p:nvSpPr>
        <p:spPr bwMode="auto">
          <a:xfrm rot="3506421">
            <a:off x="2381889" y="581433"/>
            <a:ext cx="663485" cy="5374782"/>
          </a:xfrm>
          <a:prstGeom prst="upArrow">
            <a:avLst>
              <a:gd name="adj1" fmla="val 50000"/>
              <a:gd name="adj2" fmla="val 122000"/>
            </a:avLst>
          </a:prstGeom>
          <a:solidFill>
            <a:srgbClr val="FFC000"/>
          </a:solidFill>
          <a:ln w="19050" algn="ctr">
            <a:noFill/>
            <a:miter lim="800000"/>
            <a:headEnd/>
            <a:tailEnd/>
          </a:ln>
        </p:spPr>
        <p:txBody>
          <a:bodyPr vert="eaVert" wrap="none" tIns="91440" bIns="91440" anchor="ctr"/>
          <a:lstStyle/>
          <a:p>
            <a:pPr marL="177800" indent="-177800" algn="ctr"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000" b="1" dirty="0" smtClean="0">
                <a:latin typeface="+mn-ea"/>
              </a:rPr>
              <a:t>产品发展</a:t>
            </a:r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1456875" y="5244265"/>
            <a:ext cx="7659849" cy="1137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185738" indent="-185738" algn="l">
              <a:buFont typeface="Wingdings" pitchFamily="2" charset="2"/>
              <a:buChar char="q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技术关键字：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Solr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Lucene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</a:p>
          <a:p>
            <a:pPr marL="185738" indent="-185738" algn="l">
              <a:buFont typeface="Wingdings" pitchFamily="2" charset="2"/>
              <a:buChar char="q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业务规模：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10+</a:t>
            </a:r>
          </a:p>
          <a:p>
            <a:pPr marL="185738" indent="-185738" algn="l">
              <a:buFont typeface="Wingdings" pitchFamily="2" charset="2"/>
              <a:buChar char="q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数据规模：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000W+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3092989" y="4262093"/>
            <a:ext cx="6158515" cy="10539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185738" indent="-185738" algn="l">
              <a:buFont typeface="Wingdings" pitchFamily="2" charset="2"/>
              <a:buChar char="q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技术关键字：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So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Lucene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Zookeeper,Hadoop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185738" indent="-185738" algn="l">
              <a:buFont typeface="Wingdings" pitchFamily="2" charset="2"/>
              <a:buChar char="q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数据规模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30+</a:t>
            </a:r>
          </a:p>
          <a:p>
            <a:pPr marL="185738" indent="-185738" algn="l">
              <a:buFont typeface="Wingdings" pitchFamily="2" charset="2"/>
              <a:buChar char="q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数据规模：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亿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4957319" y="2755271"/>
            <a:ext cx="4223991" cy="1426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185738" indent="-185738" algn="l">
              <a:buFont typeface="Wingdings" pitchFamily="2" charset="2"/>
              <a:buChar char="q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技术关键字：平台化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185738" indent="-185738" algn="l">
              <a:buFont typeface="Wingdings" pitchFamily="2" charset="2"/>
              <a:buChar char="q"/>
            </a:pPr>
            <a:r>
              <a:rPr lang="zh-CN" altLang="en-US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业务规模：</a:t>
            </a:r>
            <a:r>
              <a:rPr lang="en-US" altLang="zh-CN" sz="20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100+</a:t>
            </a:r>
          </a:p>
          <a:p>
            <a:pPr marL="185738" indent="-185738" algn="l">
              <a:buFont typeface="Wingdings" pitchFamily="2" charset="2"/>
              <a:buChar char="q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数据规模：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120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亿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</a:t>
            </a:r>
            <a:endParaRPr lang="en-US" altLang="zh-CN" sz="20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-9525" y="123106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pPr algn="l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成长的烦恼</a:t>
            </a:r>
            <a:endParaRPr lang="tr-TR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69269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业务规模的增长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070" y="1154361"/>
            <a:ext cx="9055930" cy="49685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 smtClean="0"/>
              <a:t>终搜集群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60653" y="1700808"/>
            <a:ext cx="4176464" cy="38884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聚划算事业部</a:t>
            </a:r>
            <a:r>
              <a:rPr lang="en-US" altLang="zh-CN" dirty="0"/>
              <a:t>-</a:t>
            </a:r>
            <a:r>
              <a:rPr lang="zh-CN" altLang="en-US" dirty="0"/>
              <a:t>技术部</a:t>
            </a:r>
            <a:r>
              <a:rPr lang="en-US" altLang="zh-CN" dirty="0"/>
              <a:t>-</a:t>
            </a:r>
            <a:r>
              <a:rPr lang="zh-CN" altLang="en-US" dirty="0"/>
              <a:t>开发一组</a:t>
            </a:r>
          </a:p>
        </p:txBody>
      </p:sp>
      <p:sp>
        <p:nvSpPr>
          <p:cNvPr id="13" name="矩形 12"/>
          <p:cNvSpPr/>
          <p:nvPr/>
        </p:nvSpPr>
        <p:spPr>
          <a:xfrm>
            <a:off x="376677" y="1988840"/>
            <a:ext cx="3811661" cy="3888432"/>
          </a:xfrm>
          <a:prstGeom prst="rect">
            <a:avLst/>
          </a:prstGeom>
          <a:ln w="158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聚划算事业部</a:t>
            </a:r>
            <a:r>
              <a:rPr lang="en-US" altLang="zh-CN" dirty="0"/>
              <a:t>-</a:t>
            </a:r>
            <a:r>
              <a:rPr lang="zh-CN" altLang="en-US" dirty="0"/>
              <a:t>技术部</a:t>
            </a:r>
            <a:r>
              <a:rPr lang="en-US" altLang="zh-CN" dirty="0"/>
              <a:t>-</a:t>
            </a:r>
            <a:r>
              <a:rPr lang="zh-CN" altLang="en-US" dirty="0" smtClean="0"/>
              <a:t>开发二组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4709" y="2276872"/>
            <a:ext cx="3289622" cy="2952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 smtClean="0"/>
              <a:t>应用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44729" y="2564904"/>
            <a:ext cx="2916324" cy="2952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 smtClean="0"/>
              <a:t>应用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384789" y="2924944"/>
            <a:ext cx="864096" cy="2232248"/>
            <a:chOff x="1763688" y="2780928"/>
            <a:chExt cx="864096" cy="2232248"/>
          </a:xfrm>
        </p:grpSpPr>
        <p:sp>
          <p:nvSpPr>
            <p:cNvPr id="17" name="矩形 16"/>
            <p:cNvSpPr/>
            <p:nvPr/>
          </p:nvSpPr>
          <p:spPr>
            <a:xfrm>
              <a:off x="1763688" y="2780928"/>
              <a:ext cx="864096" cy="2232248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share1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835696" y="3140968"/>
              <a:ext cx="720080" cy="1800200"/>
              <a:chOff x="3131840" y="3140968"/>
              <a:chExt cx="720080" cy="18002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3131840" y="3789040"/>
                <a:ext cx="72008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replica</a:t>
                </a:r>
                <a:endParaRPr lang="zh-CN" altLang="en-US" sz="1400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131840" y="3140968"/>
                <a:ext cx="72008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replica</a:t>
                </a:r>
                <a:endParaRPr lang="zh-CN" altLang="en-US" sz="1400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131840" y="4437112"/>
                <a:ext cx="72008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replica</a:t>
                </a:r>
                <a:endParaRPr lang="zh-CN" altLang="en-US" sz="1400" dirty="0"/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608925" y="2924944"/>
            <a:ext cx="864096" cy="2232248"/>
            <a:chOff x="1763688" y="2780928"/>
            <a:chExt cx="864096" cy="2232248"/>
          </a:xfrm>
        </p:grpSpPr>
        <p:sp>
          <p:nvSpPr>
            <p:cNvPr id="23" name="矩形 22"/>
            <p:cNvSpPr/>
            <p:nvPr/>
          </p:nvSpPr>
          <p:spPr>
            <a:xfrm>
              <a:off x="1763688" y="2780928"/>
              <a:ext cx="864096" cy="2232248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share2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组合 15"/>
            <p:cNvGrpSpPr/>
            <p:nvPr/>
          </p:nvGrpSpPr>
          <p:grpSpPr>
            <a:xfrm>
              <a:off x="1835696" y="3140968"/>
              <a:ext cx="720080" cy="1800200"/>
              <a:chOff x="3131840" y="3140968"/>
              <a:chExt cx="720080" cy="180020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31840" y="3789040"/>
                <a:ext cx="72008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replica</a:t>
                </a:r>
                <a:endParaRPr lang="zh-CN" altLang="en-US" sz="1400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131840" y="3140968"/>
                <a:ext cx="72008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replica</a:t>
                </a:r>
                <a:endParaRPr lang="zh-CN" altLang="en-US" sz="1400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31840" y="4437112"/>
                <a:ext cx="72008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replica</a:t>
                </a:r>
                <a:endParaRPr lang="zh-CN" altLang="en-US" sz="1400" dirty="0"/>
              </a:p>
            </p:txBody>
          </p:sp>
        </p:grpSp>
      </p:grpSp>
      <p:sp>
        <p:nvSpPr>
          <p:cNvPr id="40" name="左大括号 39"/>
          <p:cNvSpPr/>
          <p:nvPr/>
        </p:nvSpPr>
        <p:spPr>
          <a:xfrm rot="16200000">
            <a:off x="2372237" y="4097735"/>
            <a:ext cx="216024" cy="2334937"/>
          </a:xfrm>
          <a:prstGeom prst="leftBrac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32861" y="53732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(1..n)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4669" y="40677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(1..n)</a:t>
            </a:r>
            <a:endParaRPr lang="zh-CN" altLang="en-US" dirty="0"/>
          </a:p>
        </p:txBody>
      </p:sp>
      <p:sp>
        <p:nvSpPr>
          <p:cNvPr id="43" name="左大括号 42"/>
          <p:cNvSpPr/>
          <p:nvPr/>
        </p:nvSpPr>
        <p:spPr>
          <a:xfrm>
            <a:off x="952741" y="3212976"/>
            <a:ext cx="288032" cy="1980220"/>
          </a:xfrm>
          <a:prstGeom prst="leftBrace">
            <a:avLst>
              <a:gd name="adj1" fmla="val 8333"/>
              <a:gd name="adj2" fmla="val 49748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341105" y="3935747"/>
            <a:ext cx="61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….</a:t>
            </a:r>
            <a:endParaRPr lang="zh-CN" altLang="en-US" b="1" dirty="0"/>
          </a:p>
        </p:txBody>
      </p:sp>
      <p:sp>
        <p:nvSpPr>
          <p:cNvPr id="46" name="矩形 45"/>
          <p:cNvSpPr/>
          <p:nvPr/>
        </p:nvSpPr>
        <p:spPr>
          <a:xfrm>
            <a:off x="4652392" y="1716832"/>
            <a:ext cx="4176464" cy="38884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 smtClean="0"/>
              <a:t>天猫事业部</a:t>
            </a:r>
            <a:r>
              <a:rPr lang="en-US" altLang="zh-CN" dirty="0" smtClean="0"/>
              <a:t>-</a:t>
            </a:r>
            <a:r>
              <a:rPr lang="zh-CN" altLang="en-US" dirty="0" smtClean="0"/>
              <a:t>产品技术部</a:t>
            </a:r>
            <a:r>
              <a:rPr lang="en-US" altLang="zh-CN" dirty="0" smtClean="0"/>
              <a:t>-</a:t>
            </a:r>
            <a:r>
              <a:rPr lang="zh-CN" altLang="en-US" dirty="0" smtClean="0"/>
              <a:t>导购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垂直线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868416" y="2004864"/>
            <a:ext cx="3811661" cy="3888432"/>
          </a:xfrm>
          <a:prstGeom prst="rect">
            <a:avLst/>
          </a:prstGeom>
          <a:ln w="158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天猫事业部</a:t>
            </a:r>
            <a:r>
              <a:rPr lang="en-US" altLang="zh-CN" dirty="0"/>
              <a:t>-</a:t>
            </a:r>
            <a:r>
              <a:rPr lang="zh-CN" altLang="en-US" dirty="0"/>
              <a:t>产品技术部</a:t>
            </a:r>
            <a:r>
              <a:rPr lang="en-US" altLang="zh-CN" dirty="0" smtClean="0"/>
              <a:t>-</a:t>
            </a:r>
            <a:r>
              <a:rPr lang="zh-CN" altLang="en-US" dirty="0"/>
              <a:t>会员</a:t>
            </a:r>
            <a:r>
              <a:rPr lang="zh-CN" altLang="en-US" dirty="0" smtClean="0"/>
              <a:t>营销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156448" y="2292896"/>
            <a:ext cx="3289622" cy="2952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 smtClean="0"/>
              <a:t>应用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336468" y="2580928"/>
            <a:ext cx="2916324" cy="2952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 smtClean="0"/>
              <a:t>应用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5876528" y="2940968"/>
            <a:ext cx="864096" cy="2232248"/>
            <a:chOff x="1763688" y="2780928"/>
            <a:chExt cx="864096" cy="2232248"/>
          </a:xfrm>
        </p:grpSpPr>
        <p:sp>
          <p:nvSpPr>
            <p:cNvPr id="51" name="矩形 50"/>
            <p:cNvSpPr/>
            <p:nvPr/>
          </p:nvSpPr>
          <p:spPr>
            <a:xfrm>
              <a:off x="1763688" y="2780928"/>
              <a:ext cx="864096" cy="2232248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share1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1835696" y="3140968"/>
              <a:ext cx="720080" cy="1800200"/>
              <a:chOff x="3131840" y="3140968"/>
              <a:chExt cx="720080" cy="180020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3131840" y="3789040"/>
                <a:ext cx="72008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replica</a:t>
                </a:r>
                <a:endParaRPr lang="zh-CN" altLang="en-US" sz="1400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131840" y="3140968"/>
                <a:ext cx="72008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replica</a:t>
                </a:r>
                <a:endParaRPr lang="zh-CN" altLang="en-US" sz="1400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131840" y="4437112"/>
                <a:ext cx="72008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replica</a:t>
                </a:r>
                <a:endParaRPr lang="zh-CN" altLang="en-US" sz="1400" dirty="0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100664" y="2940968"/>
            <a:ext cx="864096" cy="2232248"/>
            <a:chOff x="1763688" y="2780928"/>
            <a:chExt cx="864096" cy="2232248"/>
          </a:xfrm>
        </p:grpSpPr>
        <p:sp>
          <p:nvSpPr>
            <p:cNvPr id="57" name="矩形 56"/>
            <p:cNvSpPr/>
            <p:nvPr/>
          </p:nvSpPr>
          <p:spPr>
            <a:xfrm>
              <a:off x="1763688" y="2780928"/>
              <a:ext cx="864096" cy="2232248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share2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组合 15"/>
            <p:cNvGrpSpPr/>
            <p:nvPr/>
          </p:nvGrpSpPr>
          <p:grpSpPr>
            <a:xfrm>
              <a:off x="1835696" y="3140968"/>
              <a:ext cx="720080" cy="1800200"/>
              <a:chOff x="3131840" y="3140968"/>
              <a:chExt cx="720080" cy="180020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3131840" y="3789040"/>
                <a:ext cx="72008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replica</a:t>
                </a:r>
                <a:endParaRPr lang="zh-CN" altLang="en-US" sz="1400" dirty="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131840" y="3140968"/>
                <a:ext cx="72008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replica</a:t>
                </a:r>
                <a:endParaRPr lang="zh-CN" altLang="en-US" sz="1400" dirty="0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131840" y="4437112"/>
                <a:ext cx="72008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replica</a:t>
                </a:r>
                <a:endParaRPr lang="zh-CN" altLang="en-US" sz="1400" dirty="0"/>
              </a:p>
            </p:txBody>
          </p:sp>
        </p:grpSp>
      </p:grpSp>
      <p:sp>
        <p:nvSpPr>
          <p:cNvPr id="62" name="左大括号 61"/>
          <p:cNvSpPr/>
          <p:nvPr/>
        </p:nvSpPr>
        <p:spPr>
          <a:xfrm rot="16200000">
            <a:off x="6863976" y="4113759"/>
            <a:ext cx="216024" cy="2334937"/>
          </a:xfrm>
          <a:prstGeom prst="leftBrac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524600" y="53892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(1..n)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796408" y="40838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(1..n)</a:t>
            </a:r>
            <a:endParaRPr lang="zh-CN" altLang="en-US" dirty="0"/>
          </a:p>
        </p:txBody>
      </p:sp>
      <p:sp>
        <p:nvSpPr>
          <p:cNvPr id="65" name="左大括号 64"/>
          <p:cNvSpPr/>
          <p:nvPr/>
        </p:nvSpPr>
        <p:spPr>
          <a:xfrm>
            <a:off x="5444480" y="3229000"/>
            <a:ext cx="288032" cy="1980220"/>
          </a:xfrm>
          <a:prstGeom prst="leftBrace">
            <a:avLst>
              <a:gd name="adj1" fmla="val 8333"/>
              <a:gd name="adj2" fmla="val 49748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832844" y="3951771"/>
            <a:ext cx="61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….</a:t>
            </a:r>
            <a:endParaRPr lang="zh-CN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680077" y="3620398"/>
            <a:ext cx="61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….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-9525" y="123106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pPr algn="l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成长的烦恼</a:t>
            </a:r>
            <a:endParaRPr lang="tr-TR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69269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数据规模的增长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788414835"/>
              </p:ext>
            </p:extLst>
          </p:nvPr>
        </p:nvGraphicFramePr>
        <p:xfrm>
          <a:off x="1277056" y="1340768"/>
          <a:ext cx="6607312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-9525" y="123106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pPr algn="l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成长的烦恼</a:t>
            </a:r>
            <a:endParaRPr lang="tr-TR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69269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其他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39235" y="1052737"/>
            <a:ext cx="8456004" cy="1872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185738" indent="-185738" algn="l">
              <a:lnSpc>
                <a:spcPct val="150000"/>
              </a:lnSpc>
              <a:buFont typeface="Wingdings" pitchFamily="2" charset="2"/>
              <a:buChar char="q"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业务实例索引配置变化频繁，归属机器需要重启生效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185738" indent="-185738" algn="l">
              <a:lnSpc>
                <a:spcPct val="150000"/>
              </a:lnSpc>
              <a:buFont typeface="Wingdings" pitchFamily="2" charset="2"/>
              <a:buChar char="q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实例依赖配置和三方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包无版本化管理，更新轨迹无法追踪。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185738" indent="-185738" algn="l">
              <a:lnSpc>
                <a:spcPct val="150000"/>
              </a:lnSpc>
              <a:buFont typeface="Wingdings" pitchFamily="2" charset="2"/>
              <a:buChar char="q"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业务需要在线扩容怎么办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185738" indent="-185738" algn="l">
              <a:lnSpc>
                <a:spcPct val="150000"/>
              </a:lnSpc>
              <a:buFont typeface="Wingdings" pitchFamily="2" charset="2"/>
              <a:buChar char="q"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检索节点宕机，导致检索服务不稳定怎么办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24-110303162418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87035" y="3068960"/>
            <a:ext cx="4435026" cy="32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6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548680"/>
            <a:ext cx="8712968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 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  </a:t>
            </a:r>
          </a:p>
          <a:p>
            <a:pPr marL="0" indent="0">
              <a:buNone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              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 smtClean="0"/>
              <a:t>    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4149080"/>
            <a:ext cx="3240360" cy="217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/>
          </p:cNvSpPr>
          <p:nvPr/>
        </p:nvSpPr>
        <p:spPr bwMode="auto">
          <a:xfrm>
            <a:off x="-9525" y="123106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pPr algn="l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寻求思路</a:t>
            </a:r>
            <a:endParaRPr lang="tr-TR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18481491">
            <a:off x="5404737" y="751475"/>
            <a:ext cx="484632" cy="1619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6200000">
            <a:off x="5312325" y="2027735"/>
            <a:ext cx="484632" cy="11626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3769402">
            <a:off x="5539834" y="2913624"/>
            <a:ext cx="484632" cy="1543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267744" y="650392"/>
            <a:ext cx="648072" cy="4023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2298764" y="2420888"/>
            <a:ext cx="648072" cy="4023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349464" y="4149080"/>
            <a:ext cx="648072" cy="4023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内容占位符 1"/>
          <p:cNvSpPr txBox="1">
            <a:spLocks/>
          </p:cNvSpPr>
          <p:nvPr/>
        </p:nvSpPr>
        <p:spPr bwMode="auto">
          <a:xfrm>
            <a:off x="6434075" y="2312702"/>
            <a:ext cx="2998725" cy="510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</a:rPr>
              <a:t>平台化</a:t>
            </a:r>
            <a:endParaRPr lang="en-US" altLang="zh-CN" sz="2000" kern="0" dirty="0" smtClean="0"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5" name="内容占位符 1"/>
          <p:cNvSpPr txBox="1">
            <a:spLocks/>
          </p:cNvSpPr>
          <p:nvPr/>
        </p:nvSpPr>
        <p:spPr bwMode="auto">
          <a:xfrm>
            <a:off x="2960252" y="596299"/>
            <a:ext cx="2998725" cy="510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</a:rPr>
              <a:t>容量扩容</a:t>
            </a:r>
            <a:endParaRPr lang="en-US" altLang="zh-CN" sz="2000" kern="0" dirty="0" smtClean="0"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6" name="内容占位符 1"/>
          <p:cNvSpPr txBox="1">
            <a:spLocks/>
          </p:cNvSpPr>
          <p:nvPr/>
        </p:nvSpPr>
        <p:spPr bwMode="auto">
          <a:xfrm>
            <a:off x="395537" y="542206"/>
            <a:ext cx="1872208" cy="510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</a:rPr>
              <a:t>业务接入</a:t>
            </a:r>
            <a:endParaRPr lang="en-US" altLang="zh-CN" sz="2000" kern="0" dirty="0" smtClean="0"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7" name="内容占位符 1"/>
          <p:cNvSpPr txBox="1">
            <a:spLocks/>
          </p:cNvSpPr>
          <p:nvPr/>
        </p:nvSpPr>
        <p:spPr bwMode="auto">
          <a:xfrm>
            <a:off x="395535" y="2286241"/>
            <a:ext cx="1872209" cy="510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</a:rPr>
              <a:t>索引构建</a:t>
            </a:r>
            <a:endParaRPr lang="en-US" altLang="zh-CN" sz="2000" kern="0" dirty="0" smtClean="0"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8" name="内容占位符 1"/>
          <p:cNvSpPr txBox="1">
            <a:spLocks/>
          </p:cNvSpPr>
          <p:nvPr/>
        </p:nvSpPr>
        <p:spPr bwMode="auto">
          <a:xfrm>
            <a:off x="2997536" y="2286241"/>
            <a:ext cx="1862495" cy="510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</a:rPr>
              <a:t>基础服务</a:t>
            </a:r>
            <a:endParaRPr lang="en-US" altLang="zh-CN" sz="2000" kern="0" dirty="0" smtClean="0"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9" name="内容占位符 1"/>
          <p:cNvSpPr txBox="1">
            <a:spLocks/>
          </p:cNvSpPr>
          <p:nvPr/>
        </p:nvSpPr>
        <p:spPr bwMode="auto">
          <a:xfrm>
            <a:off x="395535" y="4005064"/>
            <a:ext cx="1872210" cy="510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</a:rPr>
              <a:t>业务管理</a:t>
            </a:r>
            <a:endParaRPr lang="en-US" altLang="zh-CN" sz="2000" kern="0" dirty="0" smtClean="0"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0" name="内容占位符 1"/>
          <p:cNvSpPr txBox="1">
            <a:spLocks/>
          </p:cNvSpPr>
          <p:nvPr/>
        </p:nvSpPr>
        <p:spPr bwMode="auto">
          <a:xfrm>
            <a:off x="3067874" y="4115936"/>
            <a:ext cx="2998725" cy="510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</a:rPr>
              <a:t>中心管理</a:t>
            </a:r>
            <a:endParaRPr lang="en-US" altLang="zh-CN" sz="2000" kern="0" dirty="0" smtClean="0"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56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53345708"/>
              </p:ext>
            </p:extLst>
          </p:nvPr>
        </p:nvGraphicFramePr>
        <p:xfrm>
          <a:off x="229779" y="692696"/>
          <a:ext cx="5064224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2294084" y="2038885"/>
            <a:ext cx="6608400" cy="2104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12" idx="2"/>
          </p:cNvCxnSpPr>
          <p:nvPr/>
        </p:nvCxnSpPr>
        <p:spPr>
          <a:xfrm>
            <a:off x="4041666" y="3574641"/>
            <a:ext cx="4785726" cy="2966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761891" y="5229200"/>
            <a:ext cx="5978072" cy="1265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联系 8"/>
          <p:cNvSpPr/>
          <p:nvPr/>
        </p:nvSpPr>
        <p:spPr>
          <a:xfrm>
            <a:off x="2186072" y="1930873"/>
            <a:ext cx="216024" cy="216024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8814270" y="1972271"/>
            <a:ext cx="216024" cy="216024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3909134" y="3466629"/>
            <a:ext cx="216024" cy="216024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流程图: 联系 11"/>
          <p:cNvSpPr/>
          <p:nvPr/>
        </p:nvSpPr>
        <p:spPr>
          <a:xfrm>
            <a:off x="8827392" y="3496291"/>
            <a:ext cx="216024" cy="216024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流程图: 联系 12"/>
          <p:cNvSpPr/>
          <p:nvPr/>
        </p:nvSpPr>
        <p:spPr>
          <a:xfrm>
            <a:off x="2699792" y="5085184"/>
            <a:ext cx="216024" cy="216024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8688829" y="5170172"/>
            <a:ext cx="216024" cy="216024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内容占位符 1"/>
          <p:cNvSpPr txBox="1">
            <a:spLocks/>
          </p:cNvSpPr>
          <p:nvPr/>
        </p:nvSpPr>
        <p:spPr bwMode="auto">
          <a:xfrm>
            <a:off x="5016421" y="542206"/>
            <a:ext cx="3672408" cy="151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zh-CN" altLang="en-US" sz="20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定义和维护业务实例</a:t>
            </a:r>
            <a:endParaRPr lang="en-US" altLang="zh-CN" sz="2000" b="1" kern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 eaLnBrk="0" hangingPunct="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状态信息</a:t>
            </a:r>
            <a:r>
              <a:rPr lang="zh-CN" altLang="en-US" sz="20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收集</a:t>
            </a:r>
            <a:endParaRPr lang="en-US" altLang="zh-CN" sz="2000" b="1" kern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zh-CN" altLang="en-US" sz="20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可视化状态信息</a:t>
            </a:r>
            <a:endParaRPr lang="en-US" altLang="zh-CN" sz="2000" b="1" kern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algn="l" eaLnBrk="0" hangingPunct="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集群</a:t>
            </a:r>
            <a:r>
              <a:rPr lang="zh-CN" altLang="en-US" sz="20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r>
              <a:rPr lang="zh-CN" altLang="en-US" sz="2000" b="1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zh-CN" altLang="en-US" sz="20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维护</a:t>
            </a:r>
            <a:endParaRPr lang="en-US" altLang="zh-CN" sz="2000" b="1" kern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000" kern="0" dirty="0" smtClean="0"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000" kern="0" dirty="0" smtClean="0"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6" name="内容占位符 1"/>
          <p:cNvSpPr txBox="1">
            <a:spLocks/>
          </p:cNvSpPr>
          <p:nvPr/>
        </p:nvSpPr>
        <p:spPr bwMode="auto">
          <a:xfrm>
            <a:off x="5051917" y="2470980"/>
            <a:ext cx="3636912" cy="108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zh-CN" altLang="en-US" sz="20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全量任务分发并执行</a:t>
            </a:r>
            <a:endParaRPr lang="en-US" altLang="zh-CN" sz="2000" b="1" kern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zh-CN" altLang="en-US" sz="20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源数据存储</a:t>
            </a:r>
            <a:endParaRPr lang="en-US" altLang="zh-CN" sz="2000" b="1" kern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zh-CN" altLang="en-US" sz="20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索引回流</a:t>
            </a:r>
            <a:endParaRPr lang="en-US" altLang="zh-CN" sz="2000" b="1" kern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000" kern="0" dirty="0" smtClean="0"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000" kern="0" dirty="0" smtClean="0"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7" name="内容占位符 1"/>
          <p:cNvSpPr txBox="1">
            <a:spLocks/>
          </p:cNvSpPr>
          <p:nvPr/>
        </p:nvSpPr>
        <p:spPr bwMode="auto">
          <a:xfrm>
            <a:off x="5051917" y="4027614"/>
            <a:ext cx="389660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zh-CN" altLang="en-US" sz="20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业务引擎维护</a:t>
            </a:r>
            <a:endParaRPr lang="en-US" altLang="zh-CN" sz="2000" b="1" kern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zh-CN" altLang="en-US" sz="20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检索服务提供</a:t>
            </a:r>
            <a:endParaRPr lang="en-US" altLang="zh-CN" sz="2000" b="1" kern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zh-CN" altLang="en-US" sz="20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状态信息汇报</a:t>
            </a:r>
            <a:endParaRPr lang="en-US" altLang="zh-CN" sz="2000" b="1" kern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lang="en-US" altLang="zh-CN" sz="2000" b="1" kern="0" dirty="0" smtClean="0"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000" kern="0" dirty="0" smtClean="0"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000" kern="0" dirty="0" smtClean="0"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8" name="Rectangle 2"/>
          <p:cNvSpPr>
            <a:spLocks/>
          </p:cNvSpPr>
          <p:nvPr/>
        </p:nvSpPr>
        <p:spPr bwMode="auto">
          <a:xfrm>
            <a:off x="2312641" y="3155541"/>
            <a:ext cx="603175" cy="419100"/>
          </a:xfrm>
          <a:prstGeom prst="rect">
            <a:avLst/>
          </a:prstGeom>
          <a:noFill/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pPr algn="l"/>
            <a:endParaRPr lang="tr-TR" altLang="zh-CN" sz="20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Rectangle 2"/>
          <p:cNvSpPr>
            <a:spLocks/>
          </p:cNvSpPr>
          <p:nvPr/>
        </p:nvSpPr>
        <p:spPr bwMode="auto">
          <a:xfrm>
            <a:off x="-9525" y="123106"/>
            <a:ext cx="9153525" cy="419100"/>
          </a:xfrm>
          <a:prstGeom prst="rect">
            <a:avLst/>
          </a:prstGeom>
          <a:solidFill>
            <a:srgbClr val="FFC000"/>
          </a:solidFill>
          <a:ln w="38100">
            <a:noFill/>
            <a:round/>
            <a:headEnd/>
            <a:tailEnd/>
          </a:ln>
          <a:effectLst>
            <a:outerShdw dist="19999" dir="5400000" algn="ctr" rotWithShape="0">
              <a:schemeClr val="bg2">
                <a:alpha val="37999"/>
              </a:schemeClr>
            </a:outerShdw>
          </a:effectLst>
        </p:spPr>
        <p:txBody>
          <a:bodyPr lIns="26788" tIns="26788" rIns="26788" bIns="26788" anchor="ctr"/>
          <a:lstStyle/>
          <a:p>
            <a:pPr algn="l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平台化</a:t>
            </a:r>
            <a:endParaRPr lang="tr-TR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流程图: 联系 1"/>
          <p:cNvSpPr/>
          <p:nvPr/>
        </p:nvSpPr>
        <p:spPr>
          <a:xfrm>
            <a:off x="2248256" y="2852936"/>
            <a:ext cx="955592" cy="89538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协调</a:t>
            </a:r>
          </a:p>
        </p:txBody>
      </p:sp>
    </p:spTree>
    <p:extLst>
      <p:ext uri="{BB962C8B-B14F-4D97-AF65-F5344CB8AC3E}">
        <p14:creationId xmlns:p14="http://schemas.microsoft.com/office/powerpoint/2010/main" val="13696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16298</TotalTime>
  <Words>970</Words>
  <Application>Microsoft Office PowerPoint</Application>
  <PresentationFormat>全屏显示(4:3)</PresentationFormat>
  <Paragraphs>300</Paragraphs>
  <Slides>30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Office 主题</vt:lpstr>
      <vt:lpstr>SmartDraw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hongzhen.lm</cp:lastModifiedBy>
  <cp:revision>235</cp:revision>
  <dcterms:created xsi:type="dcterms:W3CDTF">2013-03-11T09:12:52Z</dcterms:created>
  <dcterms:modified xsi:type="dcterms:W3CDTF">2013-07-12T14:43:52Z</dcterms:modified>
</cp:coreProperties>
</file>