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3" r:id="rId3"/>
    <p:sldId id="256" r:id="rId4"/>
    <p:sldId id="294" r:id="rId5"/>
    <p:sldId id="258" r:id="rId6"/>
    <p:sldId id="264" r:id="rId7"/>
    <p:sldId id="265" r:id="rId8"/>
    <p:sldId id="267" r:id="rId9"/>
    <p:sldId id="292" r:id="rId10"/>
    <p:sldId id="291" r:id="rId11"/>
    <p:sldId id="293" r:id="rId12"/>
    <p:sldId id="277" r:id="rId13"/>
    <p:sldId id="275" r:id="rId14"/>
    <p:sldId id="276" r:id="rId15"/>
    <p:sldId id="272" r:id="rId16"/>
    <p:sldId id="295" r:id="rId17"/>
    <p:sldId id="259" r:id="rId18"/>
    <p:sldId id="278" r:id="rId19"/>
    <p:sldId id="279" r:id="rId20"/>
    <p:sldId id="281" r:id="rId21"/>
    <p:sldId id="290" r:id="rId22"/>
    <p:sldId id="283" r:id="rId23"/>
    <p:sldId id="282" r:id="rId24"/>
    <p:sldId id="285" r:id="rId25"/>
    <p:sldId id="286" r:id="rId26"/>
    <p:sldId id="261" r:id="rId27"/>
    <p:sldId id="287" r:id="rId28"/>
    <p:sldId id="284" r:id="rId29"/>
    <p:sldId id="289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6FEF-827B-624B-B1E7-E8674802E712}" type="datetimeFigureOut">
              <a:rPr kumimoji="1" lang="zh-CN" altLang="en-US" smtClean="0"/>
              <a:t>13-7-9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96B3-CFC3-0C47-BB03-626174E83E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52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98884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的一淘搜索离线系统</a:t>
            </a:r>
            <a:endParaRPr lang="zh-CN" altLang="en-US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4581128"/>
            <a:ext cx="8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莫 问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03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6264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4576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20480" y="3203684"/>
            <a:ext cx="61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879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040" y="219557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48272" y="219557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56584" y="219557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36296" y="219557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5536" y="291565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83768" y="291565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92080" y="2915652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92080" y="3645024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36296" y="2915652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411760" y="3645024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236296" y="3645024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92080" y="4437112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11760" y="4437112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411760" y="5229200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92080" y="5229200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Table-Level </a:t>
            </a:r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Balance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17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03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6264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4576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0480" y="3212976"/>
            <a:ext cx="61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879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040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8272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6584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36296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5536" y="292494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11760" y="292494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92080" y="292494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92080" y="3789040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6296" y="2924944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11760" y="3789040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36296" y="3789040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581128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5536" y="4509120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3717032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11760" y="4509120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75656" y="476672"/>
            <a:ext cx="66967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Both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RS &amp;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Table Level Balance</a:t>
            </a:r>
            <a:endParaRPr lang="zh-CN" altLang="en-US" sz="32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68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419872" y="1124744"/>
            <a:ext cx="5616624" cy="36004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Queue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35896" y="1700808"/>
            <a:ext cx="1584176" cy="2952328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420888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6" y="2996952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896" y="3573016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23928" y="4149080"/>
            <a:ext cx="93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…………..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64088" y="1700808"/>
            <a:ext cx="1584176" cy="2952328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64088" y="2420888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364088" y="2996952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4088" y="3573016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Message3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52120" y="4149080"/>
            <a:ext cx="93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…………..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08304" y="1700808"/>
            <a:ext cx="1584176" cy="2952328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308304" y="2420888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  <a:p>
            <a:pPr algn="ctr"/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308304" y="2996952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08304" y="3573016"/>
            <a:ext cx="1584176" cy="576064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  <a:p>
            <a:pPr algn="ctr"/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74921" y="4149080"/>
            <a:ext cx="103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…</a:t>
            </a:r>
            <a:r>
              <a:rPr lang="en-US" altLang="zh-CN" dirty="0" smtClean="0"/>
              <a:t>………….</a:t>
            </a:r>
            <a:endParaRPr kumimoji="1"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5436096" y="5013176"/>
            <a:ext cx="1152128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Column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88224" y="5013176"/>
            <a:ext cx="122413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</a:rPr>
              <a:t>Timesatamp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1880" y="5013176"/>
            <a:ext cx="194421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</a:rPr>
              <a:t>Rowkey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404664"/>
            <a:ext cx="6013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的分布式消息队列（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HQueue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12360" y="5013176"/>
            <a:ext cx="122413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Value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下箭头 62"/>
          <p:cNvSpPr/>
          <p:nvPr/>
        </p:nvSpPr>
        <p:spPr>
          <a:xfrm flipH="1">
            <a:off x="4374140" y="5445224"/>
            <a:ext cx="53844" cy="412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491880" y="5909789"/>
            <a:ext cx="2016224" cy="307777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000000"/>
                </a:solidFill>
              </a:rPr>
              <a:t>Partition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>
                <a:solidFill>
                  <a:srgbClr val="000000"/>
                </a:solidFill>
              </a:rPr>
              <a:t>ID</a:t>
            </a:r>
            <a:r>
              <a:rPr kumimoji="1" lang="zh-CN" altLang="en-US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+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Message ID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66" name="下箭头 65"/>
          <p:cNvSpPr/>
          <p:nvPr/>
        </p:nvSpPr>
        <p:spPr>
          <a:xfrm flipH="1">
            <a:off x="6030324" y="5445224"/>
            <a:ext cx="53844" cy="412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24128" y="5929535"/>
            <a:ext cx="648072" cy="307777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Topic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 flipH="1">
            <a:off x="7182451" y="5445224"/>
            <a:ext cx="45719" cy="412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732240" y="5909789"/>
            <a:ext cx="1008112" cy="307777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Timestamp</a:t>
            </a:r>
          </a:p>
        </p:txBody>
      </p:sp>
      <p:sp>
        <p:nvSpPr>
          <p:cNvPr id="70" name="下箭头 69"/>
          <p:cNvSpPr/>
          <p:nvPr/>
        </p:nvSpPr>
        <p:spPr>
          <a:xfrm flipH="1">
            <a:off x="8406588" y="5445224"/>
            <a:ext cx="53844" cy="412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56376" y="5909789"/>
            <a:ext cx="1008112" cy="307777"/>
          </a:xfrm>
          <a:prstGeom prst="rect">
            <a:avLst/>
          </a:prstGeom>
          <a:ln>
            <a:solidFill>
              <a:srgbClr val="66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Value</a:t>
            </a:r>
          </a:p>
        </p:txBody>
      </p:sp>
      <p:sp>
        <p:nvSpPr>
          <p:cNvPr id="72" name="矩形 71"/>
          <p:cNvSpPr/>
          <p:nvPr/>
        </p:nvSpPr>
        <p:spPr>
          <a:xfrm>
            <a:off x="-36512" y="1196752"/>
            <a:ext cx="3403496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Queue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Base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P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artition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Region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essage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is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KeyValue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9" name="曲线连接符 78"/>
          <p:cNvCxnSpPr>
            <a:stCxn id="6" idx="1"/>
            <a:endCxn id="49" idx="1"/>
          </p:cNvCxnSpPr>
          <p:nvPr/>
        </p:nvCxnSpPr>
        <p:spPr>
          <a:xfrm rot="10800000" flipV="1">
            <a:off x="3491880" y="3861048"/>
            <a:ext cx="144016" cy="1368152"/>
          </a:xfrm>
          <a:prstGeom prst="curvedConnector3">
            <a:avLst>
              <a:gd name="adj1" fmla="val 2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98214" y="3068960"/>
            <a:ext cx="2952328" cy="352839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894358" y="4005064"/>
            <a:ext cx="1440160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31640" y="620688"/>
            <a:ext cx="1080120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Timestamp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1052736"/>
            <a:ext cx="1080120" cy="504056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Sequence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ID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1556792"/>
            <a:ext cx="1080120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Topic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1988840"/>
            <a:ext cx="1080120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Value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1640" y="188640"/>
            <a:ext cx="1080120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Partition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ID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9792" y="548680"/>
            <a:ext cx="852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RowKey</a:t>
            </a:r>
            <a:endParaRPr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4716016" y="1268760"/>
            <a:ext cx="2232248" cy="72008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endParaRPr kumimoji="1"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7092280" y="404664"/>
            <a:ext cx="1800200" cy="576064"/>
          </a:xfrm>
          <a:prstGeom prst="wedgeRoundRectCallout">
            <a:avLst>
              <a:gd name="adj1" fmla="val -54635"/>
              <a:gd name="adj2" fmla="val 96030"/>
              <a:gd name="adj3" fmla="val 16667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HTable</a:t>
            </a:r>
            <a:r>
              <a:rPr kumimoji="1" lang="en-US" altLang="zh-CN" dirty="0" smtClean="0"/>
              <a:t> Put </a:t>
            </a:r>
          </a:p>
          <a:p>
            <a:pPr algn="ctr"/>
            <a:r>
              <a:rPr kumimoji="1" lang="en-US" altLang="zh-CN" dirty="0" smtClean="0"/>
              <a:t>API Wrapper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742230" y="4005064"/>
            <a:ext cx="720080" cy="2376264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P</a:t>
            </a:r>
          </a:p>
          <a:p>
            <a:pPr algn="ctr"/>
            <a:r>
              <a:rPr kumimoji="1" lang="en-US" altLang="zh-CN" sz="1400" dirty="0" smtClean="0"/>
              <a:t>R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C</a:t>
            </a:r>
          </a:p>
          <a:p>
            <a:pPr algn="ctr"/>
            <a:r>
              <a:rPr kumimoji="1" lang="en-US" altLang="zh-CN" sz="1400" dirty="0" smtClean="0"/>
              <a:t>E</a:t>
            </a:r>
          </a:p>
          <a:p>
            <a:pPr algn="ctr"/>
            <a:r>
              <a:rPr kumimoji="1" lang="en-US" altLang="zh-CN" sz="1400" dirty="0" smtClean="0"/>
              <a:t>S</a:t>
            </a:r>
          </a:p>
          <a:p>
            <a:pPr algn="ctr"/>
            <a:r>
              <a:rPr kumimoji="1" lang="en-US" altLang="zh-CN" sz="1400" dirty="0" smtClean="0"/>
              <a:t>S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r</a:t>
            </a:r>
            <a:endParaRPr kumimoji="1" lang="zh-CN" altLang="en-US" sz="1400" dirty="0"/>
          </a:p>
        </p:txBody>
      </p:sp>
      <p:cxnSp>
        <p:nvCxnSpPr>
          <p:cNvPr id="45" name="直线箭头连接符 44"/>
          <p:cNvCxnSpPr>
            <a:stCxn id="20" idx="2"/>
            <a:endCxn id="32" idx="0"/>
          </p:cNvCxnSpPr>
          <p:nvPr/>
        </p:nvCxnSpPr>
        <p:spPr>
          <a:xfrm flipH="1">
            <a:off x="3074378" y="1988840"/>
            <a:ext cx="2757762" cy="10801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0" idx="2"/>
            <a:endCxn id="123" idx="0"/>
          </p:cNvCxnSpPr>
          <p:nvPr/>
        </p:nvCxnSpPr>
        <p:spPr>
          <a:xfrm>
            <a:off x="5832140" y="1988840"/>
            <a:ext cx="1656184" cy="11521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98414" y="550794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cxnSp>
        <p:nvCxnSpPr>
          <p:cNvPr id="53" name="直线箭头连接符 52"/>
          <p:cNvCxnSpPr>
            <a:stCxn id="20" idx="2"/>
          </p:cNvCxnSpPr>
          <p:nvPr/>
        </p:nvCxnSpPr>
        <p:spPr>
          <a:xfrm flipH="1">
            <a:off x="5508104" y="1988840"/>
            <a:ext cx="324036" cy="100811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83768" y="1988840"/>
            <a:ext cx="2179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/>
              <a:t>2. Locate By Partition ID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 flipH="1">
            <a:off x="4694558" y="4869160"/>
            <a:ext cx="957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/>
              <a:t>Sort By TS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894358" y="4005064"/>
            <a:ext cx="432048" cy="19442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</a:t>
            </a:r>
          </a:p>
          <a:p>
            <a:pPr algn="ctr"/>
            <a:r>
              <a:rPr kumimoji="1" lang="en-US" altLang="zh-CN" sz="1200" dirty="0" smtClean="0"/>
              <a:t>A</a:t>
            </a:r>
          </a:p>
          <a:p>
            <a:pPr algn="ctr"/>
            <a:r>
              <a:rPr kumimoji="1" lang="en-US" altLang="zh-CN" sz="1200" dirty="0" smtClean="0"/>
              <a:t>R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O</a:t>
            </a:r>
          </a:p>
          <a:p>
            <a:pPr algn="ctr"/>
            <a:r>
              <a:rPr kumimoji="1" lang="en-US" altLang="zh-CN" sz="1200" dirty="0" smtClean="0"/>
              <a:t>n</a:t>
            </a:r>
            <a:endParaRPr kumimoji="1"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326406" y="4005064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326406" y="4365104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326406" y="4725144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326406" y="5085184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93" name="右大括号 92"/>
          <p:cNvSpPr/>
          <p:nvPr/>
        </p:nvSpPr>
        <p:spPr>
          <a:xfrm>
            <a:off x="4334518" y="4077072"/>
            <a:ext cx="288032" cy="18002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/>
          <p:cNvCxnSpPr>
            <a:endCxn id="31" idx="0"/>
          </p:cNvCxnSpPr>
          <p:nvPr/>
        </p:nvCxnSpPr>
        <p:spPr>
          <a:xfrm flipH="1">
            <a:off x="2102270" y="3573016"/>
            <a:ext cx="576064" cy="43204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60" idx="0"/>
          </p:cNvCxnSpPr>
          <p:nvPr/>
        </p:nvCxnSpPr>
        <p:spPr>
          <a:xfrm>
            <a:off x="3254398" y="3573016"/>
            <a:ext cx="576064" cy="4320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20" idx="1"/>
          </p:cNvCxnSpPr>
          <p:nvPr/>
        </p:nvCxnSpPr>
        <p:spPr>
          <a:xfrm flipH="1">
            <a:off x="2483768" y="1628800"/>
            <a:ext cx="2232248" cy="0"/>
          </a:xfrm>
          <a:prstGeom prst="straightConnector1">
            <a:avLst/>
          </a:prstGeom>
          <a:ln>
            <a:solidFill>
              <a:srgbClr val="FF99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483768" y="1052736"/>
            <a:ext cx="200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1. Create </a:t>
            </a:r>
            <a:r>
              <a:rPr lang="en-US" altLang="zh-CN" sz="1600" dirty="0"/>
              <a:t>Message </a:t>
            </a:r>
            <a:r>
              <a:rPr lang="en-US" altLang="zh-CN" sz="1600" dirty="0" smtClean="0"/>
              <a:t>KV</a:t>
            </a:r>
            <a:endParaRPr lang="zh-CN" altLang="en-US" sz="1600" dirty="0"/>
          </a:p>
        </p:txBody>
      </p:sp>
      <p:cxnSp>
        <p:nvCxnSpPr>
          <p:cNvPr id="118" name="曲线连接符 117"/>
          <p:cNvCxnSpPr>
            <a:stCxn id="31" idx="1"/>
            <a:endCxn id="139" idx="1"/>
          </p:cNvCxnSpPr>
          <p:nvPr/>
        </p:nvCxnSpPr>
        <p:spPr>
          <a:xfrm rot="10800000">
            <a:off x="1115616" y="1052736"/>
            <a:ext cx="626614" cy="4140460"/>
          </a:xfrm>
          <a:prstGeom prst="curvedConnector3">
            <a:avLst>
              <a:gd name="adj1" fmla="val 218813"/>
            </a:avLst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56340" y="2514382"/>
            <a:ext cx="2991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3</a:t>
            </a:r>
            <a:r>
              <a:rPr kumimoji="1" lang="en-US" altLang="zh-CN" sz="1600" dirty="0" smtClean="0"/>
              <a:t>. Set </a:t>
            </a:r>
            <a:r>
              <a:rPr kumimoji="1" lang="en-US" altLang="zh-CN" sz="1600" dirty="0" err="1" smtClean="0"/>
              <a:t>MessageID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SeqID</a:t>
            </a:r>
            <a:endParaRPr lang="zh-CN" altLang="en-US" sz="1600" dirty="0"/>
          </a:p>
        </p:txBody>
      </p:sp>
      <p:sp>
        <p:nvSpPr>
          <p:cNvPr id="121" name="矩形 120"/>
          <p:cNvSpPr/>
          <p:nvPr/>
        </p:nvSpPr>
        <p:spPr>
          <a:xfrm>
            <a:off x="3707904" y="3501008"/>
            <a:ext cx="2060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/>
              <a:t>4. Append To Partition</a:t>
            </a:r>
            <a:endParaRPr lang="zh-CN" altLang="en-US" sz="1600" dirty="0"/>
          </a:p>
        </p:txBody>
      </p:sp>
      <p:sp>
        <p:nvSpPr>
          <p:cNvPr id="122" name="右大括号 121"/>
          <p:cNvSpPr/>
          <p:nvPr/>
        </p:nvSpPr>
        <p:spPr>
          <a:xfrm>
            <a:off x="2411760" y="404664"/>
            <a:ext cx="216024" cy="7920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6012160" y="3140968"/>
            <a:ext cx="2952328" cy="352839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308304" y="4077072"/>
            <a:ext cx="1440160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125" name="圆角矩形 124"/>
          <p:cNvSpPr/>
          <p:nvPr/>
        </p:nvSpPr>
        <p:spPr>
          <a:xfrm>
            <a:off x="6156176" y="4077072"/>
            <a:ext cx="720080" cy="2376264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P</a:t>
            </a:r>
          </a:p>
          <a:p>
            <a:pPr algn="ctr"/>
            <a:r>
              <a:rPr kumimoji="1" lang="en-US" altLang="zh-CN" sz="1400" dirty="0" smtClean="0"/>
              <a:t>R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C</a:t>
            </a:r>
          </a:p>
          <a:p>
            <a:pPr algn="ctr"/>
            <a:r>
              <a:rPr kumimoji="1" lang="en-US" altLang="zh-CN" sz="1400" dirty="0" smtClean="0"/>
              <a:t>E</a:t>
            </a:r>
          </a:p>
          <a:p>
            <a:pPr algn="ctr"/>
            <a:r>
              <a:rPr kumimoji="1" lang="en-US" altLang="zh-CN" sz="1400" dirty="0" smtClean="0"/>
              <a:t>S</a:t>
            </a:r>
          </a:p>
          <a:p>
            <a:pPr algn="ctr"/>
            <a:r>
              <a:rPr kumimoji="1" lang="en-US" altLang="zh-CN" sz="1400" dirty="0" smtClean="0"/>
              <a:t>S</a:t>
            </a:r>
          </a:p>
          <a:p>
            <a:pPr algn="ctr"/>
            <a:r>
              <a:rPr kumimoji="1" lang="en-US" altLang="zh-CN" sz="1400" dirty="0" smtClean="0"/>
              <a:t>O</a:t>
            </a:r>
          </a:p>
          <a:p>
            <a:pPr algn="ctr"/>
            <a:r>
              <a:rPr kumimoji="1" lang="en-US" altLang="zh-CN" sz="1400" dirty="0" smtClean="0"/>
              <a:t>r</a:t>
            </a:r>
            <a:endParaRPr kumimoji="1"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7812360" y="5579948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7308304" y="4077072"/>
            <a:ext cx="432048" cy="19442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</a:t>
            </a:r>
          </a:p>
          <a:p>
            <a:pPr algn="ctr"/>
            <a:r>
              <a:rPr kumimoji="1" lang="en-US" altLang="zh-CN" sz="1200" dirty="0" smtClean="0"/>
              <a:t>A</a:t>
            </a:r>
          </a:p>
          <a:p>
            <a:pPr algn="ctr"/>
            <a:r>
              <a:rPr kumimoji="1" lang="en-US" altLang="zh-CN" sz="1200" dirty="0" smtClean="0"/>
              <a:t>R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O</a:t>
            </a:r>
          </a:p>
          <a:p>
            <a:pPr algn="ctr"/>
            <a:r>
              <a:rPr kumimoji="1" lang="en-US" altLang="zh-CN" sz="1200" dirty="0" smtClean="0"/>
              <a:t>n</a:t>
            </a:r>
            <a:endParaRPr kumimoji="1" lang="zh-CN" altLang="en-US" sz="1200" dirty="0"/>
          </a:p>
        </p:txBody>
      </p:sp>
      <p:sp>
        <p:nvSpPr>
          <p:cNvPr id="128" name="矩形 127"/>
          <p:cNvSpPr/>
          <p:nvPr/>
        </p:nvSpPr>
        <p:spPr>
          <a:xfrm>
            <a:off x="7740352" y="4077072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7740352" y="4437112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740352" y="4797152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7740352" y="5157192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4788024" y="5373216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139" name="左大括号 138"/>
          <p:cNvSpPr/>
          <p:nvPr/>
        </p:nvSpPr>
        <p:spPr>
          <a:xfrm>
            <a:off x="1115616" y="764704"/>
            <a:ext cx="216024" cy="5760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79512" y="692696"/>
            <a:ext cx="1097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MessageID</a:t>
            </a:r>
            <a:endParaRPr lang="zh-CN" altLang="en-US" sz="1600" dirty="0"/>
          </a:p>
        </p:txBody>
      </p:sp>
      <p:sp>
        <p:nvSpPr>
          <p:cNvPr id="149" name="矩形 148"/>
          <p:cNvSpPr/>
          <p:nvPr/>
        </p:nvSpPr>
        <p:spPr>
          <a:xfrm>
            <a:off x="4572000" y="260648"/>
            <a:ext cx="193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Message</a:t>
            </a:r>
            <a:r>
              <a:rPr lang="zh-CN" altLang="en-US" dirty="0" smtClean="0"/>
              <a:t>写入流程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1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0142" y="3068960"/>
            <a:ext cx="2952328" cy="302433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zh-CN" dirty="0" smtClean="0"/>
              <a:t>\</a:t>
            </a:r>
            <a:r>
              <a:rPr kumimoji="1" lang="en-US" altLang="zh-CN" dirty="0" smtClean="0"/>
              <a:t>\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4716016" y="1268760"/>
            <a:ext cx="2232248" cy="72008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Reader</a:t>
            </a:r>
            <a:endParaRPr kumimoji="1"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7092280" y="404664"/>
            <a:ext cx="1800200" cy="576064"/>
          </a:xfrm>
          <a:prstGeom prst="wedgeRoundRectCallout">
            <a:avLst>
              <a:gd name="adj1" fmla="val -54635"/>
              <a:gd name="adj2" fmla="val 96030"/>
              <a:gd name="adj3" fmla="val 16667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HTable</a:t>
            </a:r>
            <a:r>
              <a:rPr kumimoji="1" lang="en-US" altLang="zh-CN" dirty="0" smtClean="0"/>
              <a:t> Scan</a:t>
            </a:r>
          </a:p>
          <a:p>
            <a:pPr algn="ctr"/>
            <a:r>
              <a:rPr kumimoji="1" lang="en-US" altLang="zh-CN" dirty="0" smtClean="0"/>
              <a:t>API Wrapper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0" idx="2"/>
            <a:endCxn id="2" idx="0"/>
          </p:cNvCxnSpPr>
          <p:nvPr/>
        </p:nvCxnSpPr>
        <p:spPr>
          <a:xfrm flipH="1">
            <a:off x="2426306" y="1988840"/>
            <a:ext cx="3405834" cy="10801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0" idx="2"/>
            <a:endCxn id="47" idx="0"/>
          </p:cNvCxnSpPr>
          <p:nvPr/>
        </p:nvCxnSpPr>
        <p:spPr>
          <a:xfrm>
            <a:off x="5832140" y="1988840"/>
            <a:ext cx="1114125" cy="10801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83768" y="2132856"/>
            <a:ext cx="2179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/>
              <a:t>2. Locate By Partition ID</a:t>
            </a:r>
            <a:endParaRPr lang="zh-CN" altLang="en-US" sz="1600" dirty="0"/>
          </a:p>
        </p:txBody>
      </p:sp>
      <p:cxnSp>
        <p:nvCxnSpPr>
          <p:cNvPr id="27" name="直线箭头连接符 26"/>
          <p:cNvCxnSpPr>
            <a:stCxn id="10" idx="1"/>
          </p:cNvCxnSpPr>
          <p:nvPr/>
        </p:nvCxnSpPr>
        <p:spPr>
          <a:xfrm flipH="1">
            <a:off x="2483768" y="1628800"/>
            <a:ext cx="2232248" cy="0"/>
          </a:xfrm>
          <a:prstGeom prst="straightConnector1">
            <a:avLst/>
          </a:prstGeom>
          <a:ln>
            <a:solidFill>
              <a:srgbClr val="FF99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83768" y="1052736"/>
            <a:ext cx="2153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1. Create Message Scan</a:t>
            </a:r>
            <a:endParaRPr lang="zh-CN" altLang="en-US" sz="1600" dirty="0"/>
          </a:p>
        </p:txBody>
      </p:sp>
      <p:sp>
        <p:nvSpPr>
          <p:cNvPr id="44" name="圆角矩形 43"/>
          <p:cNvSpPr/>
          <p:nvPr/>
        </p:nvSpPr>
        <p:spPr>
          <a:xfrm>
            <a:off x="251520" y="1196752"/>
            <a:ext cx="2232248" cy="72008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1400" dirty="0" smtClean="0"/>
              <a:t>Partition ID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err="1" smtClean="0"/>
              <a:t>MessageID</a:t>
            </a:r>
            <a:r>
              <a:rPr kumimoji="1" lang="zh-CN" altLang="en-US" sz="1400" dirty="0" smtClean="0"/>
              <a:t>(</a:t>
            </a:r>
            <a:r>
              <a:rPr kumimoji="1" lang="en-US" altLang="zh-CN" sz="1400" dirty="0" smtClean="0"/>
              <a:t>TS</a:t>
            </a:r>
            <a:r>
              <a:rPr kumimoji="1" lang="zh-CN" altLang="en-US" sz="1400" dirty="0"/>
              <a:t>)</a:t>
            </a:r>
            <a:r>
              <a:rPr kumimoji="1" lang="en-US" altLang="zh-CN" sz="1400" dirty="0" smtClean="0"/>
              <a:t> Range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 smtClean="0"/>
              <a:t>Message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Topic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4067944" y="332656"/>
            <a:ext cx="200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Message</a:t>
            </a:r>
            <a:r>
              <a:rPr lang="zh-CN" altLang="en-US" dirty="0" smtClean="0"/>
              <a:t>读取流程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470101" y="3068960"/>
            <a:ext cx="2952328" cy="302433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283968" y="4365104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cxnSp>
        <p:nvCxnSpPr>
          <p:cNvPr id="52" name="曲线连接符 51"/>
          <p:cNvCxnSpPr/>
          <p:nvPr/>
        </p:nvCxnSpPr>
        <p:spPr>
          <a:xfrm flipV="1">
            <a:off x="3275856" y="1988840"/>
            <a:ext cx="2448272" cy="1368152"/>
          </a:xfrm>
          <a:prstGeom prst="curved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59632" y="3861048"/>
            <a:ext cx="1440160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1763688" y="5363924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259632" y="3861048"/>
            <a:ext cx="432048" cy="19442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</a:t>
            </a:r>
          </a:p>
          <a:p>
            <a:pPr algn="ctr"/>
            <a:r>
              <a:rPr kumimoji="1" lang="en-US" altLang="zh-CN" sz="1200" dirty="0" smtClean="0"/>
              <a:t>A</a:t>
            </a:r>
          </a:p>
          <a:p>
            <a:pPr algn="ctr"/>
            <a:r>
              <a:rPr kumimoji="1" lang="en-US" altLang="zh-CN" sz="1200" dirty="0" smtClean="0"/>
              <a:t>R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O</a:t>
            </a:r>
          </a:p>
          <a:p>
            <a:pPr algn="ctr"/>
            <a:r>
              <a:rPr kumimoji="1" lang="en-US" altLang="zh-CN" sz="1200" dirty="0" smtClean="0"/>
              <a:t>n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1691680" y="3861048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91680" y="4221088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691680" y="4581128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91680" y="4941168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65" name="右大括号 64"/>
          <p:cNvSpPr/>
          <p:nvPr/>
        </p:nvSpPr>
        <p:spPr>
          <a:xfrm>
            <a:off x="2699792" y="3933056"/>
            <a:ext cx="288032" cy="18002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66"/>
          <p:cNvCxnSpPr>
            <a:endCxn id="61" idx="0"/>
          </p:cNvCxnSpPr>
          <p:nvPr/>
        </p:nvCxnSpPr>
        <p:spPr>
          <a:xfrm flipH="1">
            <a:off x="2195736" y="3501008"/>
            <a:ext cx="216024" cy="3600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5536" y="3429000"/>
            <a:ext cx="186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Scan</a:t>
            </a:r>
            <a:r>
              <a:rPr lang="zh-CN" altLang="en-US" sz="1600" dirty="0" smtClean="0"/>
              <a:t> </a:t>
            </a:r>
            <a:r>
              <a:rPr kumimoji="1" lang="zh-CN" altLang="zh-CN" sz="1600" dirty="0"/>
              <a:t>S</a:t>
            </a:r>
            <a:r>
              <a:rPr kumimoji="1" lang="en-US" altLang="zh-CN" sz="1600" dirty="0" err="1"/>
              <a:t>equencially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71" name="矩形 70"/>
          <p:cNvSpPr/>
          <p:nvPr/>
        </p:nvSpPr>
        <p:spPr>
          <a:xfrm flipH="1">
            <a:off x="2987824" y="4653136"/>
            <a:ext cx="957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/>
              <a:t>Sort By TS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3275856" y="3429000"/>
            <a:ext cx="1787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1600" dirty="0"/>
              <a:t>4</a:t>
            </a:r>
            <a:r>
              <a:rPr kumimoji="1" lang="en-US" altLang="zh-CN" sz="1600" dirty="0" smtClean="0"/>
              <a:t>. Return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By</a:t>
            </a:r>
            <a:r>
              <a:rPr kumimoji="1" lang="zh-CN" altLang="en-US" sz="1600" dirty="0" smtClean="0"/>
              <a:t>  </a:t>
            </a:r>
            <a:r>
              <a:rPr kumimoji="1" lang="en-US" altLang="zh-CN" sz="1600" dirty="0" smtClean="0"/>
              <a:t>Order</a:t>
            </a:r>
            <a:endParaRPr lang="zh-CN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6300192" y="3933056"/>
            <a:ext cx="1440160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78" name="矩形 77"/>
          <p:cNvSpPr/>
          <p:nvPr/>
        </p:nvSpPr>
        <p:spPr>
          <a:xfrm>
            <a:off x="6804248" y="5435932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300192" y="3933056"/>
            <a:ext cx="432048" cy="1944216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</a:t>
            </a:r>
          </a:p>
          <a:p>
            <a:pPr algn="ctr"/>
            <a:r>
              <a:rPr kumimoji="1" lang="en-US" altLang="zh-CN" sz="1200" dirty="0" smtClean="0"/>
              <a:t>A</a:t>
            </a:r>
          </a:p>
          <a:p>
            <a:pPr algn="ctr"/>
            <a:r>
              <a:rPr kumimoji="1" lang="en-US" altLang="zh-CN" sz="1200" dirty="0" smtClean="0"/>
              <a:t>R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T</a:t>
            </a:r>
          </a:p>
          <a:p>
            <a:pPr algn="ctr"/>
            <a:r>
              <a:rPr kumimoji="1" lang="en-US" altLang="zh-CN" sz="1200" dirty="0" smtClean="0"/>
              <a:t>I</a:t>
            </a:r>
          </a:p>
          <a:p>
            <a:pPr algn="ctr"/>
            <a:r>
              <a:rPr kumimoji="1" lang="en-US" altLang="zh-CN" sz="1200" dirty="0" smtClean="0"/>
              <a:t>O</a:t>
            </a:r>
          </a:p>
          <a:p>
            <a:pPr algn="ctr"/>
            <a:r>
              <a:rPr kumimoji="1" lang="en-US" altLang="zh-CN" sz="1200" dirty="0" smtClean="0"/>
              <a:t>n</a:t>
            </a:r>
            <a:endParaRPr kumimoji="1"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6732240" y="3933056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32240" y="4293096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732240" y="4653136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732240" y="5013176"/>
            <a:ext cx="1008112" cy="3600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84" name="右大括号 83"/>
          <p:cNvSpPr/>
          <p:nvPr/>
        </p:nvSpPr>
        <p:spPr>
          <a:xfrm>
            <a:off x="7740352" y="4005064"/>
            <a:ext cx="288032" cy="18002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8028384" y="4725144"/>
            <a:ext cx="9575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dirty="0" smtClean="0"/>
              <a:t>Sort By TS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807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HQueue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8280920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支持持久化压缩存储（继承</a:t>
            </a:r>
            <a:r>
              <a:rPr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支持自动</a:t>
            </a:r>
            <a:r>
              <a:rPr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Failover</a:t>
            </a: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（继承</a:t>
            </a:r>
            <a:r>
              <a:rPr lang="en-US" altLang="zh-CN" sz="2400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24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支持动态负载</a:t>
            </a:r>
            <a:r>
              <a:rPr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均衡</a:t>
            </a: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（继承</a:t>
            </a:r>
            <a:r>
              <a:rPr lang="en-US" altLang="zh-CN" sz="2400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zh-TW" altLang="en-US" sz="24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设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定，自动清理过期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消息</a:t>
            </a:r>
            <a:r>
              <a:rPr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（继承</a:t>
            </a:r>
            <a:r>
              <a:rPr lang="en-US" altLang="zh-CN" sz="2400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支持多语言客户端（扩展</a:t>
            </a: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ThriftServer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4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可与</a:t>
            </a:r>
            <a:r>
              <a:rPr kumimoji="1" lang="en-US" altLang="zh-CN" sz="2400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统一运维</a:t>
            </a:r>
            <a:r>
              <a:rPr kumimoji="1" lang="zh-CN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本质都是</a:t>
            </a: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4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可与</a:t>
            </a: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Hadoop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MR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无缝对接（开发</a:t>
            </a: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HQueue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MR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Lib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548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磁盘 1"/>
          <p:cNvSpPr/>
          <p:nvPr/>
        </p:nvSpPr>
        <p:spPr>
          <a:xfrm>
            <a:off x="377691" y="2857634"/>
            <a:ext cx="8358515" cy="722586"/>
          </a:xfrm>
          <a:prstGeom prst="flowChartMagneticDisk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电商</a:t>
            </a:r>
            <a:r>
              <a:rPr kumimoji="1" lang="zh-CN" altLang="en-US" dirty="0" smtClean="0"/>
              <a:t>网页</a:t>
            </a:r>
            <a:r>
              <a:rPr kumimoji="1" lang="zh-CN" altLang="en-US" dirty="0" smtClean="0"/>
              <a:t>库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77691" y="1828493"/>
            <a:ext cx="1144026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选取</a:t>
            </a:r>
            <a:endParaRPr kumimoji="1" lang="zh-CN" altLang="en-US" sz="1600" dirty="0"/>
          </a:p>
        </p:txBody>
      </p:sp>
      <p:sp>
        <p:nvSpPr>
          <p:cNvPr id="4" name="预定义流程 3"/>
          <p:cNvSpPr/>
          <p:nvPr/>
        </p:nvSpPr>
        <p:spPr>
          <a:xfrm>
            <a:off x="2058152" y="1828493"/>
            <a:ext cx="1401296" cy="492673"/>
          </a:xfrm>
          <a:prstGeom prst="flowChartPredefined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URL</a:t>
            </a:r>
            <a:r>
              <a:rPr kumimoji="1" lang="zh-CN" altLang="en-US" sz="1600" dirty="0" smtClean="0"/>
              <a:t>队列</a:t>
            </a:r>
            <a:endParaRPr kumimoji="1"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028722" y="1849514"/>
            <a:ext cx="1093896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抓取系统</a:t>
            </a:r>
            <a:endParaRPr kumimoji="1" lang="zh-CN" altLang="en-US" sz="1600" dirty="0"/>
          </a:p>
        </p:txBody>
      </p:sp>
      <p:sp>
        <p:nvSpPr>
          <p:cNvPr id="6" name="预定义流程 5"/>
          <p:cNvSpPr/>
          <p:nvPr/>
        </p:nvSpPr>
        <p:spPr>
          <a:xfrm>
            <a:off x="5648976" y="1858711"/>
            <a:ext cx="1346553" cy="492673"/>
          </a:xfrm>
          <a:prstGeom prst="flowChartPredefined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Page</a:t>
            </a:r>
            <a:r>
              <a:rPr kumimoji="1" lang="zh-CN" altLang="en-US" sz="1600" dirty="0" smtClean="0"/>
              <a:t>队列</a:t>
            </a:r>
            <a:endParaRPr kumimoji="1"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7531830" y="1858711"/>
            <a:ext cx="1204376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抽取系统</a:t>
            </a:r>
            <a:endParaRPr kumimoji="1" lang="zh-CN" altLang="en-US" sz="1600" dirty="0"/>
          </a:p>
        </p:txBody>
      </p:sp>
      <p:sp>
        <p:nvSpPr>
          <p:cNvPr id="8" name="预定义流程 7"/>
          <p:cNvSpPr/>
          <p:nvPr/>
        </p:nvSpPr>
        <p:spPr>
          <a:xfrm>
            <a:off x="366746" y="4091286"/>
            <a:ext cx="1976051" cy="492673"/>
          </a:xfrm>
          <a:prstGeom prst="flowChartPredefined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提链事件队列</a:t>
            </a:r>
            <a:endParaRPr kumimoji="1" lang="zh-CN" altLang="en-US" sz="1600" dirty="0"/>
          </a:p>
        </p:txBody>
      </p:sp>
      <p:sp>
        <p:nvSpPr>
          <p:cNvPr id="9" name="预定义流程 8"/>
          <p:cNvSpPr/>
          <p:nvPr/>
        </p:nvSpPr>
        <p:spPr>
          <a:xfrm>
            <a:off x="3365514" y="4109679"/>
            <a:ext cx="2261555" cy="492673"/>
          </a:xfrm>
          <a:prstGeom prst="flowChartPredefined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Dump</a:t>
            </a:r>
            <a:r>
              <a:rPr kumimoji="1" lang="zh-CN" altLang="en-US" sz="1600" dirty="0" smtClean="0"/>
              <a:t>事件队列</a:t>
            </a:r>
            <a:endParaRPr kumimoji="1" lang="zh-CN" altLang="en-US" sz="1600" dirty="0"/>
          </a:p>
        </p:txBody>
      </p:sp>
      <p:sp>
        <p:nvSpPr>
          <p:cNvPr id="10" name="预定义流程 9"/>
          <p:cNvSpPr/>
          <p:nvPr/>
        </p:nvSpPr>
        <p:spPr>
          <a:xfrm>
            <a:off x="6196353" y="4113620"/>
            <a:ext cx="2572697" cy="492673"/>
          </a:xfrm>
          <a:prstGeom prst="flowChartPredefined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图片、</a:t>
            </a:r>
            <a:r>
              <a:rPr kumimoji="1" lang="en-US" altLang="zh-CN" sz="1600" dirty="0" smtClean="0"/>
              <a:t>JS</a:t>
            </a:r>
            <a:r>
              <a:rPr kumimoji="1" lang="zh-CN" altLang="en-US" sz="1600" dirty="0" smtClean="0"/>
              <a:t>事件队列</a:t>
            </a:r>
            <a:endParaRPr kumimoji="1" lang="zh-CN" altLang="en-US" sz="1600" dirty="0"/>
          </a:p>
        </p:txBody>
      </p:sp>
      <p:sp>
        <p:nvSpPr>
          <p:cNvPr id="11" name="右箭头 10"/>
          <p:cNvSpPr/>
          <p:nvPr/>
        </p:nvSpPr>
        <p:spPr>
          <a:xfrm>
            <a:off x="1587408" y="1992717"/>
            <a:ext cx="426957" cy="13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536078" y="1992717"/>
            <a:ext cx="426957" cy="13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66410" y="2013738"/>
            <a:ext cx="426957" cy="13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037582" y="2058406"/>
            <a:ext cx="426957" cy="13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6745" y="5095674"/>
            <a:ext cx="1976051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提链系统</a:t>
            </a:r>
            <a:endParaRPr kumimoji="1" lang="zh-CN" altLang="en-US" sz="16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721679" y="2572074"/>
            <a:ext cx="426957" cy="13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134082" y="2424285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318318" y="3580220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426569" y="3631485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742837" y="3620537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1317449" y="4646821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426569" y="4627751"/>
            <a:ext cx="142319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365514" y="5084726"/>
            <a:ext cx="2261555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Dump</a:t>
            </a:r>
            <a:r>
              <a:rPr kumimoji="1" lang="zh-CN" altLang="en-US" sz="1600" dirty="0" smtClean="0"/>
              <a:t>系统</a:t>
            </a:r>
            <a:endParaRPr kumimoji="1" lang="zh-CN" altLang="en-US" sz="1600" dirty="0"/>
          </a:p>
        </p:txBody>
      </p:sp>
      <p:sp>
        <p:nvSpPr>
          <p:cNvPr id="24" name="下箭头 23"/>
          <p:cNvSpPr/>
          <p:nvPr/>
        </p:nvSpPr>
        <p:spPr>
          <a:xfrm>
            <a:off x="7822005" y="4639592"/>
            <a:ext cx="121235" cy="426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196353" y="5096567"/>
            <a:ext cx="2588976" cy="492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图片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smtClean="0"/>
              <a:t>JS</a:t>
            </a:r>
            <a:r>
              <a:rPr kumimoji="1" lang="zh-CN" altLang="en-US" sz="1600" dirty="0" smtClean="0"/>
              <a:t>处理系统</a:t>
            </a:r>
            <a:endParaRPr kumimoji="1"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HQueue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4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b="1" dirty="0" err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2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的分布式计算</a:t>
            </a:r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844824"/>
            <a:ext cx="6696744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000" b="1" dirty="0" err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集群介绍</a:t>
            </a:r>
            <a:endParaRPr lang="en-US" altLang="zh-CN" sz="3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000" b="1" dirty="0" err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集群业务流程</a:t>
            </a:r>
            <a:endParaRPr lang="en-US" altLang="zh-CN" sz="3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en-US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-2.0</a:t>
            </a:r>
            <a:endParaRPr lang="en-US" altLang="zh-CN" sz="3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YARN</a:t>
            </a:r>
            <a:r>
              <a:rPr lang="zh-CN" altLang="en-US" sz="3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的定制计算服务</a:t>
            </a:r>
            <a:endParaRPr lang="zh-CN" altLang="en-US" sz="3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7200800" cy="328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集群版本：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2.0.X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集群规模</a:t>
            </a:r>
            <a:r>
              <a:rPr lang="zh-CN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量：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1PB+</a:t>
            </a:r>
            <a:endParaRPr lang="en-US" altLang="zh-CN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每日运行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数：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监控：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Ganglia + JMX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集群介绍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73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6135013" cy="4483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网页调度与选取</a:t>
            </a:r>
            <a:endParaRPr kumimoji="1" lang="en-US" altLang="zh-CN" sz="32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网页链接提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取</a:t>
            </a:r>
            <a:endParaRPr kumimoji="1" lang="en-US" altLang="zh-CN" sz="32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网页内容抽取</a:t>
            </a:r>
            <a:endParaRPr kumimoji="1" lang="en-US" altLang="zh-CN" sz="32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全网商品各维度数据挖掘</a:t>
            </a:r>
            <a:endParaRPr kumimoji="1" lang="en-US" altLang="zh-CN" sz="32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一淘全网商品搜索数据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Dump</a:t>
            </a:r>
            <a:endParaRPr kumimoji="1" lang="en-US" altLang="zh-CN" sz="32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一淘全网商品搜索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Index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Build</a:t>
            </a:r>
            <a:endParaRPr lang="en-US" altLang="zh-CN" sz="3200" b="1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集群业务流程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560840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花名：莫问              </a:t>
            </a: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名：王峰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年硕士毕业于北航计算机系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毕业后加入阿里巴巴集团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雅虎中国 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垂直搜索团队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阿里云 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计算服务团队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 </a:t>
            </a:r>
            <a:r>
              <a:rPr lang="en-US" altLang="zh-CN" sz="24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网页抓取团队</a:t>
            </a:r>
            <a:endParaRPr lang="en-US" altLang="zh-CN" sz="2400" b="1" u="sng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技术方向：分布式系统和大数据处理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46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7704856" cy="430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32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NameNode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HA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所有环节无单点</a:t>
            </a:r>
            <a:endParaRPr kumimoji="1"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en-US" altLang="zh-CN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在线升级</a:t>
            </a:r>
            <a:endParaRPr kumimoji="1"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YARN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引入二级调度，</a:t>
            </a:r>
            <a:r>
              <a:rPr kumimoji="1" lang="en-US" altLang="zh-CN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Not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Only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MR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，可定制计算模型</a:t>
            </a:r>
            <a:endParaRPr kumimoji="1"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Cgroups</a:t>
            </a:r>
            <a:r>
              <a:rPr kumimoji="1" lang="zh-CN" altLang="en-US" sz="24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资源隔离方案更彻底，让系统更稳定</a:t>
            </a:r>
            <a:endParaRPr kumimoji="1" lang="en-US" altLang="zh-CN" sz="2400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endParaRPr kumimoji="1" lang="en-US" altLang="zh-CN" sz="24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-2.0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1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5918200" cy="481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59632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50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9632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.0(YARN)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98273" y="1333294"/>
            <a:ext cx="3290150" cy="1407608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95542" y="3223843"/>
            <a:ext cx="1880586" cy="1134349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48422" y="3485228"/>
            <a:ext cx="1517424" cy="63884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Resource </a:t>
            </a:r>
          </a:p>
          <a:p>
            <a:pPr algn="ctr"/>
            <a:r>
              <a:rPr kumimoji="1" lang="en-US" altLang="zh-CN" sz="1600" dirty="0" smtClean="0"/>
              <a:t>Manager</a:t>
            </a:r>
            <a:endParaRPr kumimoji="1"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311418" y="1638819"/>
            <a:ext cx="1220565" cy="643791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Node </a:t>
            </a:r>
          </a:p>
          <a:p>
            <a:pPr algn="ctr"/>
            <a:r>
              <a:rPr kumimoji="1" lang="en-US" altLang="zh-CN" sz="1600" dirty="0" smtClean="0"/>
              <a:t>Manager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962856" y="1443925"/>
            <a:ext cx="1126021" cy="43646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 Worker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962853" y="2195318"/>
            <a:ext cx="1126022" cy="458291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</a:p>
          <a:p>
            <a:pPr algn="ctr"/>
            <a:r>
              <a:rPr kumimoji="1" lang="en-US" altLang="zh-CN" sz="1400" dirty="0" smtClean="0"/>
              <a:t>Master</a:t>
            </a:r>
            <a:endParaRPr kumimoji="1"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5064474" y="3329805"/>
            <a:ext cx="3323949" cy="137487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17966" y="3637843"/>
            <a:ext cx="1214019" cy="683498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Node Manager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71200" y="3375963"/>
            <a:ext cx="1126021" cy="43646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</a:p>
          <a:p>
            <a:pPr algn="ctr"/>
            <a:r>
              <a:rPr kumimoji="1" lang="en-US" altLang="zh-CN" sz="1400" dirty="0" smtClean="0"/>
              <a:t>Worker</a:t>
            </a:r>
            <a:endParaRPr kumimoji="1" lang="zh-CN" altLang="en-US" sz="1400" dirty="0"/>
          </a:p>
        </p:txBody>
      </p:sp>
      <p:cxnSp>
        <p:nvCxnSpPr>
          <p:cNvPr id="15" name="曲线连接符 14"/>
          <p:cNvCxnSpPr>
            <a:stCxn id="9" idx="1"/>
            <a:endCxn id="8" idx="0"/>
          </p:cNvCxnSpPr>
          <p:nvPr/>
        </p:nvCxnSpPr>
        <p:spPr>
          <a:xfrm rot="10800000" flipV="1">
            <a:off x="2707134" y="1960714"/>
            <a:ext cx="2604284" cy="1524513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1"/>
            <a:endCxn id="8" idx="3"/>
          </p:cNvCxnSpPr>
          <p:nvPr/>
        </p:nvCxnSpPr>
        <p:spPr>
          <a:xfrm rot="10800000">
            <a:off x="3465846" y="3804650"/>
            <a:ext cx="1852120" cy="17494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098274" y="5228770"/>
            <a:ext cx="3290150" cy="1363961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17965" y="5640989"/>
            <a:ext cx="1214018" cy="660158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Node Manager 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962856" y="5995619"/>
            <a:ext cx="1126021" cy="45829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 </a:t>
            </a:r>
          </a:p>
          <a:p>
            <a:pPr algn="ctr"/>
            <a:r>
              <a:rPr kumimoji="1" lang="en-US" altLang="zh-CN" sz="1400" dirty="0" smtClean="0"/>
              <a:t>Worker</a:t>
            </a:r>
            <a:endParaRPr kumimoji="1" lang="zh-CN" altLang="en-US" sz="1400" dirty="0"/>
          </a:p>
        </p:txBody>
      </p:sp>
      <p:cxnSp>
        <p:nvCxnSpPr>
          <p:cNvPr id="20" name="曲线连接符 19"/>
          <p:cNvCxnSpPr>
            <a:stCxn id="18" idx="1"/>
            <a:endCxn id="8" idx="2"/>
          </p:cNvCxnSpPr>
          <p:nvPr/>
        </p:nvCxnSpPr>
        <p:spPr>
          <a:xfrm rot="10800000">
            <a:off x="2707135" y="4124070"/>
            <a:ext cx="2610831" cy="1846999"/>
          </a:xfrm>
          <a:prstGeom prst="curvedConnector2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1" idx="1"/>
          </p:cNvCxnSpPr>
          <p:nvPr/>
        </p:nvCxnSpPr>
        <p:spPr>
          <a:xfrm rot="10800000" flipV="1">
            <a:off x="3487743" y="2424464"/>
            <a:ext cx="3475111" cy="12199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9" idx="3"/>
            <a:endCxn id="27" idx="3"/>
          </p:cNvCxnSpPr>
          <p:nvPr/>
        </p:nvCxnSpPr>
        <p:spPr>
          <a:xfrm flipH="1" flipV="1">
            <a:off x="7997220" y="4300729"/>
            <a:ext cx="91657" cy="1924036"/>
          </a:xfrm>
          <a:prstGeom prst="curvedConnector3">
            <a:avLst>
              <a:gd name="adj1" fmla="val -607731"/>
            </a:avLst>
          </a:prstGeom>
          <a:ln>
            <a:solidFill>
              <a:srgbClr val="660066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4" idx="3"/>
            <a:endCxn id="11" idx="3"/>
          </p:cNvCxnSpPr>
          <p:nvPr/>
        </p:nvCxnSpPr>
        <p:spPr>
          <a:xfrm flipV="1">
            <a:off x="7997221" y="2424464"/>
            <a:ext cx="91654" cy="1169733"/>
          </a:xfrm>
          <a:prstGeom prst="curvedConnector3">
            <a:avLst>
              <a:gd name="adj1" fmla="val 433027"/>
            </a:avLst>
          </a:prstGeom>
          <a:ln>
            <a:solidFill>
              <a:srgbClr val="660066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0" idx="3"/>
            <a:endCxn id="11" idx="3"/>
          </p:cNvCxnSpPr>
          <p:nvPr/>
        </p:nvCxnSpPr>
        <p:spPr>
          <a:xfrm flipH="1">
            <a:off x="8088875" y="1662159"/>
            <a:ext cx="2" cy="762305"/>
          </a:xfrm>
          <a:prstGeom prst="curvedConnector3">
            <a:avLst>
              <a:gd name="adj1" fmla="val -11430000000"/>
            </a:avLst>
          </a:prstGeom>
          <a:ln>
            <a:solidFill>
              <a:srgbClr val="660066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962856" y="5357283"/>
            <a:ext cx="1126021" cy="45829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</a:p>
          <a:p>
            <a:pPr algn="ctr"/>
            <a:r>
              <a:rPr kumimoji="1" lang="en-US" altLang="zh-CN" sz="1400" dirty="0" smtClean="0"/>
              <a:t>Worker</a:t>
            </a:r>
            <a:endParaRPr kumimoji="1" lang="zh-CN" altLang="en-US" sz="1400" dirty="0"/>
          </a:p>
        </p:txBody>
      </p:sp>
      <p:cxnSp>
        <p:nvCxnSpPr>
          <p:cNvPr id="26" name="曲线连接符 25"/>
          <p:cNvCxnSpPr>
            <a:stCxn id="25" idx="3"/>
            <a:endCxn id="27" idx="3"/>
          </p:cNvCxnSpPr>
          <p:nvPr/>
        </p:nvCxnSpPr>
        <p:spPr>
          <a:xfrm flipH="1" flipV="1">
            <a:off x="7997220" y="4300729"/>
            <a:ext cx="91657" cy="1285700"/>
          </a:xfrm>
          <a:prstGeom prst="curvedConnector3">
            <a:avLst>
              <a:gd name="adj1" fmla="val -249408"/>
            </a:avLst>
          </a:prstGeom>
          <a:ln>
            <a:solidFill>
              <a:srgbClr val="660066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71198" y="4071583"/>
            <a:ext cx="1126022" cy="45829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</a:p>
          <a:p>
            <a:pPr algn="ctr"/>
            <a:r>
              <a:rPr kumimoji="1" lang="en-US" altLang="zh-CN" sz="1400" dirty="0" smtClean="0"/>
              <a:t>Master</a:t>
            </a:r>
            <a:endParaRPr kumimoji="1"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2492995" y="2040690"/>
            <a:ext cx="972851" cy="353117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Client</a:t>
            </a:r>
          </a:p>
        </p:txBody>
      </p:sp>
      <p:cxnSp>
        <p:nvCxnSpPr>
          <p:cNvPr id="29" name="曲线连接符 28"/>
          <p:cNvCxnSpPr>
            <a:stCxn id="27" idx="2"/>
          </p:cNvCxnSpPr>
          <p:nvPr/>
        </p:nvCxnSpPr>
        <p:spPr>
          <a:xfrm rot="5400000" flipH="1">
            <a:off x="5185835" y="2281501"/>
            <a:ext cx="550281" cy="3946466"/>
          </a:xfrm>
          <a:prstGeom prst="curvedConnector4">
            <a:avLst>
              <a:gd name="adj1" fmla="val -41542"/>
              <a:gd name="adj2" fmla="val 57133"/>
            </a:avLst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35519" y="4798745"/>
            <a:ext cx="1152206" cy="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324571" y="5834255"/>
            <a:ext cx="1152206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324571" y="6129782"/>
            <a:ext cx="1152206" cy="0"/>
          </a:xfrm>
          <a:prstGeom prst="straightConnector1">
            <a:avLst/>
          </a:prstGeom>
          <a:ln>
            <a:solidFill>
              <a:srgbClr val="660066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628844" y="4662018"/>
            <a:ext cx="1172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Node Status 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1617896" y="5706014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Resource Request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613897" y="6001543"/>
            <a:ext cx="1062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App Status</a:t>
            </a:r>
            <a:endParaRPr lang="zh-CN" altLang="en-US" sz="1400" dirty="0"/>
          </a:p>
        </p:txBody>
      </p:sp>
      <p:cxnSp>
        <p:nvCxnSpPr>
          <p:cNvPr id="36" name="曲线连接符 35"/>
          <p:cNvCxnSpPr>
            <a:stCxn id="28" idx="2"/>
          </p:cNvCxnSpPr>
          <p:nvPr/>
        </p:nvCxnSpPr>
        <p:spPr>
          <a:xfrm rot="5400000">
            <a:off x="2177279" y="2683085"/>
            <a:ext cx="1091421" cy="512864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309116" y="2040690"/>
            <a:ext cx="972851" cy="353117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Client</a:t>
            </a:r>
          </a:p>
        </p:txBody>
      </p:sp>
      <p:cxnSp>
        <p:nvCxnSpPr>
          <p:cNvPr id="38" name="曲线连接符 37"/>
          <p:cNvCxnSpPr>
            <a:stCxn id="37" idx="2"/>
          </p:cNvCxnSpPr>
          <p:nvPr/>
        </p:nvCxnSpPr>
        <p:spPr>
          <a:xfrm rot="16200000" flipH="1">
            <a:off x="1404305" y="2785043"/>
            <a:ext cx="1091423" cy="308949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24571" y="5174098"/>
            <a:ext cx="1152206" cy="0"/>
          </a:xfrm>
          <a:prstGeom prst="straightConnector1">
            <a:avLst/>
          </a:prstGeom>
          <a:ln>
            <a:solidFill>
              <a:srgbClr val="FFFF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17896" y="5045858"/>
            <a:ext cx="176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Service Submission</a:t>
            </a:r>
            <a:endParaRPr lang="zh-CN" altLang="en-US" sz="1400" dirty="0"/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681882" y="1228724"/>
            <a:ext cx="4256371" cy="651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3200" dirty="0"/>
          </a:p>
        </p:txBody>
      </p:sp>
      <p:cxnSp>
        <p:nvCxnSpPr>
          <p:cNvPr id="42" name="直线箭头连接符 41"/>
          <p:cNvCxnSpPr>
            <a:stCxn id="9" idx="3"/>
            <a:endCxn id="10" idx="1"/>
          </p:cNvCxnSpPr>
          <p:nvPr/>
        </p:nvCxnSpPr>
        <p:spPr>
          <a:xfrm flipV="1">
            <a:off x="6531983" y="1662159"/>
            <a:ext cx="430873" cy="298556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9" idx="3"/>
            <a:endCxn id="11" idx="1"/>
          </p:cNvCxnSpPr>
          <p:nvPr/>
        </p:nvCxnSpPr>
        <p:spPr>
          <a:xfrm>
            <a:off x="6531983" y="1960715"/>
            <a:ext cx="430870" cy="463749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endCxn id="14" idx="1"/>
          </p:cNvCxnSpPr>
          <p:nvPr/>
        </p:nvCxnSpPr>
        <p:spPr>
          <a:xfrm flipV="1">
            <a:off x="6531985" y="3594197"/>
            <a:ext cx="339215" cy="385397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27" idx="1"/>
          </p:cNvCxnSpPr>
          <p:nvPr/>
        </p:nvCxnSpPr>
        <p:spPr>
          <a:xfrm>
            <a:off x="6531985" y="3979594"/>
            <a:ext cx="339213" cy="321135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8" idx="3"/>
            <a:endCxn id="25" idx="1"/>
          </p:cNvCxnSpPr>
          <p:nvPr/>
        </p:nvCxnSpPr>
        <p:spPr>
          <a:xfrm flipV="1">
            <a:off x="6531983" y="5586429"/>
            <a:ext cx="430873" cy="384639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3"/>
            <a:endCxn id="19" idx="1"/>
          </p:cNvCxnSpPr>
          <p:nvPr/>
        </p:nvCxnSpPr>
        <p:spPr>
          <a:xfrm>
            <a:off x="6531983" y="5971068"/>
            <a:ext cx="430873" cy="253697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323528" y="5522720"/>
            <a:ext cx="1152206" cy="0"/>
          </a:xfrm>
          <a:prstGeom prst="straightConnector1">
            <a:avLst/>
          </a:prstGeom>
          <a:ln>
            <a:solidFill>
              <a:schemeClr val="bg2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640100" y="5368831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Fork / Monitor</a:t>
            </a:r>
            <a:endParaRPr lang="zh-CN" altLang="en-US" sz="1400" dirty="0"/>
          </a:p>
        </p:txBody>
      </p:sp>
      <p:cxnSp>
        <p:nvCxnSpPr>
          <p:cNvPr id="50" name="曲线连接符 49"/>
          <p:cNvCxnSpPr>
            <a:stCxn id="27" idx="2"/>
            <a:endCxn id="18" idx="0"/>
          </p:cNvCxnSpPr>
          <p:nvPr/>
        </p:nvCxnSpPr>
        <p:spPr>
          <a:xfrm rot="5400000">
            <a:off x="6124035" y="4330814"/>
            <a:ext cx="1111115" cy="1509235"/>
          </a:xfrm>
          <a:prstGeom prst="curvedConnector3">
            <a:avLst/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11" idx="2"/>
            <a:endCxn id="13" idx="0"/>
          </p:cNvCxnSpPr>
          <p:nvPr/>
        </p:nvCxnSpPr>
        <p:spPr>
          <a:xfrm rot="5400000">
            <a:off x="6233303" y="2345282"/>
            <a:ext cx="984234" cy="1600888"/>
          </a:xfrm>
          <a:prstGeom prst="curvedConnector3">
            <a:avLst>
              <a:gd name="adj1" fmla="val 50000"/>
            </a:avLst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335519" y="4419394"/>
            <a:ext cx="1140215" cy="0"/>
          </a:xfrm>
          <a:prstGeom prst="straightConnector1">
            <a:avLst/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662916" y="4249396"/>
            <a:ext cx="673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err="1" smtClean="0"/>
              <a:t>Lanch</a:t>
            </a:r>
            <a:r>
              <a:rPr kumimoji="1" lang="en-US" altLang="zh-CN" sz="1400" dirty="0" smtClean="0"/>
              <a:t> </a:t>
            </a:r>
            <a:endParaRPr lang="zh-CN" altLang="en-US" sz="1400" dirty="0"/>
          </a:p>
        </p:txBody>
      </p:sp>
      <p:cxnSp>
        <p:nvCxnSpPr>
          <p:cNvPr id="56" name="曲线连接符 55"/>
          <p:cNvCxnSpPr>
            <a:stCxn id="11" idx="2"/>
            <a:endCxn id="9" idx="2"/>
          </p:cNvCxnSpPr>
          <p:nvPr/>
        </p:nvCxnSpPr>
        <p:spPr>
          <a:xfrm rot="5400000" flipH="1">
            <a:off x="6538283" y="1666029"/>
            <a:ext cx="370999" cy="1604163"/>
          </a:xfrm>
          <a:prstGeom prst="curvedConnector3">
            <a:avLst>
              <a:gd name="adj1" fmla="val -61617"/>
            </a:avLst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8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1333778"/>
            <a:ext cx="6912768" cy="63944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3529" y="3891242"/>
            <a:ext cx="6912768" cy="63944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3528" y="2584958"/>
            <a:ext cx="6984776" cy="71005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907704" y="2718153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09655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……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678" y="1502595"/>
            <a:ext cx="4881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流式数据源（</a:t>
            </a:r>
            <a:r>
              <a:rPr lang="en-US" altLang="zh-CN" dirty="0" err="1" smtClean="0">
                <a:solidFill>
                  <a:schemeClr val="bg1"/>
                </a:solidFill>
              </a:rPr>
              <a:t>HQueue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DRC,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TimeTunel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678" y="40513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中转队列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8987" y="268332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Service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Workers</a:t>
            </a:r>
          </a:p>
        </p:txBody>
      </p:sp>
      <p:sp>
        <p:nvSpPr>
          <p:cNvPr id="41" name="矩形 40"/>
          <p:cNvSpPr/>
          <p:nvPr/>
        </p:nvSpPr>
        <p:spPr>
          <a:xfrm>
            <a:off x="2231868" y="2070875"/>
            <a:ext cx="136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39292" y="4663163"/>
            <a:ext cx="142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203759" y="3367019"/>
            <a:ext cx="160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OutputFormat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668344" y="3767276"/>
            <a:ext cx="1146912" cy="67909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Service</a:t>
            </a:r>
          </a:p>
          <a:p>
            <a:pPr algn="ctr"/>
            <a:r>
              <a:rPr kumimoji="1" lang="en-US" altLang="zh-CN" sz="1600" dirty="0" smtClean="0"/>
              <a:t>Master</a:t>
            </a:r>
            <a:endParaRPr kumimoji="1" lang="zh-CN" altLang="en-US" sz="1600" dirty="0"/>
          </a:p>
        </p:txBody>
      </p:sp>
      <p:cxnSp>
        <p:nvCxnSpPr>
          <p:cNvPr id="46" name="曲线连接符 45"/>
          <p:cNvCxnSpPr>
            <a:stCxn id="12" idx="3"/>
            <a:endCxn id="45" idx="0"/>
          </p:cNvCxnSpPr>
          <p:nvPr/>
        </p:nvCxnSpPr>
        <p:spPr>
          <a:xfrm>
            <a:off x="7308304" y="2939985"/>
            <a:ext cx="933496" cy="82729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74" idx="3"/>
            <a:endCxn id="45" idx="2"/>
          </p:cNvCxnSpPr>
          <p:nvPr/>
        </p:nvCxnSpPr>
        <p:spPr>
          <a:xfrm flipV="1">
            <a:off x="7308303" y="4446372"/>
            <a:ext cx="933497" cy="11478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596336" y="3222236"/>
            <a:ext cx="673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M</a:t>
            </a:r>
            <a:r>
              <a:rPr lang="en-US" altLang="zh-CN" sz="1400" dirty="0" err="1" smtClean="0"/>
              <a:t>etrics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3563888" y="2718947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580112" y="2718947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3528" y="5239227"/>
            <a:ext cx="6984775" cy="710053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044724" y="5372422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48064" y="536392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……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13003" y="533759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Service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Workers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635896" y="5373216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652120" y="5373216"/>
            <a:ext cx="1512168" cy="432842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FFFF"/>
                </a:solidFill>
              </a:rPr>
              <a:t>Worker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3812418" y="1998867"/>
            <a:ext cx="288032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下箭头 82"/>
          <p:cNvSpPr/>
          <p:nvPr/>
        </p:nvSpPr>
        <p:spPr>
          <a:xfrm>
            <a:off x="3812418" y="3295011"/>
            <a:ext cx="288032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3812418" y="4591155"/>
            <a:ext cx="288032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云形 85"/>
          <p:cNvSpPr/>
          <p:nvPr/>
        </p:nvSpPr>
        <p:spPr>
          <a:xfrm>
            <a:off x="6948264" y="845972"/>
            <a:ext cx="1872208" cy="432048"/>
          </a:xfrm>
          <a:prstGeom prst="clou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cxnSp>
        <p:nvCxnSpPr>
          <p:cNvPr id="91" name="曲线连接符 90"/>
          <p:cNvCxnSpPr>
            <a:endCxn id="86" idx="1"/>
          </p:cNvCxnSpPr>
          <p:nvPr/>
        </p:nvCxnSpPr>
        <p:spPr>
          <a:xfrm rot="16200000" flipV="1">
            <a:off x="6912030" y="2249898"/>
            <a:ext cx="2448732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956376" y="1638060"/>
            <a:ext cx="9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043608" y="11663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基于Y</a:t>
            </a:r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ARN</a:t>
            </a:r>
            <a:r>
              <a:rPr lang="en-US" altLang="en-US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的流式计算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曲线连接符 98"/>
          <p:cNvCxnSpPr/>
          <p:nvPr/>
        </p:nvCxnSpPr>
        <p:spPr>
          <a:xfrm rot="5400000" flipH="1" flipV="1">
            <a:off x="6840252" y="1674064"/>
            <a:ext cx="1296144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5076056" y="2142116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 smtClean="0">
                <a:latin typeface="微软雅黑"/>
                <a:ea typeface="微软雅黑"/>
                <a:cs typeface="微软雅黑"/>
              </a:rPr>
              <a:t>P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rogress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Checkpoint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642584" y="4806412"/>
            <a:ext cx="673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 smtClean="0"/>
              <a:t>M</a:t>
            </a:r>
            <a:r>
              <a:rPr lang="en-US" altLang="zh-CN" sz="1400" dirty="0" err="1" smtClean="0"/>
              <a:t>etrics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847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39552" y="1556792"/>
            <a:ext cx="1243452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InputSplit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272851" y="1559102"/>
            <a:ext cx="1243452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043608" y="3190838"/>
            <a:ext cx="1769224" cy="526194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5" name="直线箭头连接符 14"/>
          <p:cNvCxnSpPr>
            <a:stCxn id="12" idx="2"/>
            <a:endCxn id="14" idx="0"/>
          </p:cNvCxnSpPr>
          <p:nvPr/>
        </p:nvCxnSpPr>
        <p:spPr>
          <a:xfrm>
            <a:off x="1161278" y="1909588"/>
            <a:ext cx="766942" cy="1281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3" idx="2"/>
            <a:endCxn id="14" idx="0"/>
          </p:cNvCxnSpPr>
          <p:nvPr/>
        </p:nvCxnSpPr>
        <p:spPr>
          <a:xfrm flipH="1">
            <a:off x="1928220" y="1911898"/>
            <a:ext cx="966357" cy="127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699292" y="5342842"/>
            <a:ext cx="2232747" cy="53443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ServiceMaster</a:t>
            </a:r>
            <a:endParaRPr kumimoji="1" lang="zh-CN" altLang="en-US" dirty="0"/>
          </a:p>
        </p:txBody>
      </p:sp>
      <p:cxnSp>
        <p:nvCxnSpPr>
          <p:cNvPr id="18" name="曲线连接符 17"/>
          <p:cNvCxnSpPr>
            <a:stCxn id="14" idx="2"/>
            <a:endCxn id="17" idx="0"/>
          </p:cNvCxnSpPr>
          <p:nvPr/>
        </p:nvCxnSpPr>
        <p:spPr>
          <a:xfrm rot="16200000" flipH="1">
            <a:off x="2059038" y="3586214"/>
            <a:ext cx="1625810" cy="1887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43808" y="4077072"/>
            <a:ext cx="2004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Metrics</a:t>
            </a:r>
            <a:r>
              <a:rPr lang="zh-CN" altLang="en-US" sz="1600" dirty="0" smtClean="0"/>
              <a:t>(包括进度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cxnSp>
        <p:nvCxnSpPr>
          <p:cNvPr id="20" name="曲线连接符 19"/>
          <p:cNvCxnSpPr>
            <a:stCxn id="24" idx="2"/>
            <a:endCxn id="17" idx="0"/>
          </p:cNvCxnSpPr>
          <p:nvPr/>
        </p:nvCxnSpPr>
        <p:spPr>
          <a:xfrm rot="5400000">
            <a:off x="3979812" y="3480878"/>
            <a:ext cx="1697818" cy="2026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27" idx="2"/>
            <a:endCxn id="17" idx="0"/>
          </p:cNvCxnSpPr>
          <p:nvPr/>
        </p:nvCxnSpPr>
        <p:spPr>
          <a:xfrm rot="5400000">
            <a:off x="4956738" y="2503952"/>
            <a:ext cx="1697818" cy="39799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67336" y="1556792"/>
            <a:ext cx="1368152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164244" y="1564036"/>
            <a:ext cx="1315460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932040" y="3158678"/>
            <a:ext cx="1819472" cy="48634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5" name="直线箭头连接符 24"/>
          <p:cNvCxnSpPr>
            <a:stCxn id="22" idx="2"/>
            <a:endCxn id="24" idx="0"/>
          </p:cNvCxnSpPr>
          <p:nvPr/>
        </p:nvCxnSpPr>
        <p:spPr>
          <a:xfrm flipH="1">
            <a:off x="5841776" y="1909588"/>
            <a:ext cx="9636" cy="124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2"/>
            <a:endCxn id="27" idx="0"/>
          </p:cNvCxnSpPr>
          <p:nvPr/>
        </p:nvCxnSpPr>
        <p:spPr>
          <a:xfrm flipH="1">
            <a:off x="7795628" y="1916832"/>
            <a:ext cx="2634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967536" y="3140968"/>
            <a:ext cx="1656184" cy="50405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782556" y="2564904"/>
            <a:ext cx="1509524" cy="179717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3568" y="4869160"/>
            <a:ext cx="280831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发现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处理进度太慢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3851920" y="2132856"/>
            <a:ext cx="137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分裂</a:t>
            </a:r>
            <a:r>
              <a:rPr lang="en-US" altLang="zh-CN" sz="1600" dirty="0" smtClean="0"/>
              <a:t>Worker</a:t>
            </a:r>
            <a:endParaRPr lang="zh-CN" altLang="en-US" sz="1600" dirty="0"/>
          </a:p>
        </p:txBody>
      </p:sp>
      <p:sp>
        <p:nvSpPr>
          <p:cNvPr id="60" name="矩形 59"/>
          <p:cNvSpPr/>
          <p:nvPr/>
        </p:nvSpPr>
        <p:spPr>
          <a:xfrm>
            <a:off x="1043608" y="406405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动态分裂计算</a:t>
            </a:r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07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47365" y="4982802"/>
            <a:ext cx="2232747" cy="53443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ServiceMaster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27584" y="1598426"/>
            <a:ext cx="1368152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24492" y="1598426"/>
            <a:ext cx="1315460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92288" y="3200313"/>
            <a:ext cx="1819472" cy="35279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6" name="直线箭头连接符 5"/>
          <p:cNvCxnSpPr>
            <a:stCxn id="3" idx="2"/>
            <a:endCxn id="5" idx="0"/>
          </p:cNvCxnSpPr>
          <p:nvPr/>
        </p:nvCxnSpPr>
        <p:spPr>
          <a:xfrm flipH="1">
            <a:off x="1502024" y="1951222"/>
            <a:ext cx="9636" cy="124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 flipH="1">
            <a:off x="3455876" y="1951222"/>
            <a:ext cx="26346" cy="1231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627784" y="3182602"/>
            <a:ext cx="1656184" cy="35279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9" name="曲线连接符 8"/>
          <p:cNvCxnSpPr>
            <a:stCxn id="5" idx="2"/>
            <a:endCxn id="2" idx="0"/>
          </p:cNvCxnSpPr>
          <p:nvPr/>
        </p:nvCxnSpPr>
        <p:spPr>
          <a:xfrm rot="16200000" flipH="1">
            <a:off x="2268035" y="2787097"/>
            <a:ext cx="1429693" cy="29617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8" idx="2"/>
            <a:endCxn id="2" idx="0"/>
          </p:cNvCxnSpPr>
          <p:nvPr/>
        </p:nvCxnSpPr>
        <p:spPr>
          <a:xfrm rot="16200000" flipH="1">
            <a:off x="3236105" y="3755168"/>
            <a:ext cx="1447404" cy="1007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064852" y="3189846"/>
            <a:ext cx="1656184" cy="352796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Worker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598426"/>
            <a:ext cx="1368152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60996" y="1598426"/>
            <a:ext cx="1315460" cy="35279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InputSplit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6" idx="2"/>
            <a:endCxn id="15" idx="0"/>
          </p:cNvCxnSpPr>
          <p:nvPr/>
        </p:nvCxnSpPr>
        <p:spPr>
          <a:xfrm>
            <a:off x="6048164" y="1951222"/>
            <a:ext cx="844780" cy="123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7" idx="2"/>
            <a:endCxn id="15" idx="0"/>
          </p:cNvCxnSpPr>
          <p:nvPr/>
        </p:nvCxnSpPr>
        <p:spPr>
          <a:xfrm flipH="1">
            <a:off x="6892944" y="1951222"/>
            <a:ext cx="1125782" cy="123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39552" y="4334730"/>
            <a:ext cx="2004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Metrics</a:t>
            </a:r>
            <a:r>
              <a:rPr lang="zh-CN" altLang="en-US" sz="1600" dirty="0" smtClean="0"/>
              <a:t>(包括进度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67544" y="5054810"/>
            <a:ext cx="273630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发现两个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比较空闲</a:t>
            </a:r>
            <a:endParaRPr lang="zh-CN" altLang="en-US" sz="1600" dirty="0"/>
          </a:p>
        </p:txBody>
      </p:sp>
      <p:cxnSp>
        <p:nvCxnSpPr>
          <p:cNvPr id="27" name="曲线连接符 26"/>
          <p:cNvCxnSpPr>
            <a:stCxn id="15" idx="2"/>
            <a:endCxn id="2" idx="0"/>
          </p:cNvCxnSpPr>
          <p:nvPr/>
        </p:nvCxnSpPr>
        <p:spPr>
          <a:xfrm rot="5400000">
            <a:off x="4958262" y="3048120"/>
            <a:ext cx="1440160" cy="24292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4499992" y="2678547"/>
            <a:ext cx="1221492" cy="144016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5976" y="2246498"/>
            <a:ext cx="142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合并</a:t>
            </a:r>
            <a:r>
              <a:rPr lang="en-US" altLang="zh-CN" sz="1600" dirty="0" smtClean="0"/>
              <a:t>Worker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043608" y="406405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动态合并</a:t>
            </a:r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45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全网商品离线处理系统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7128792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全网商品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接入</a:t>
            </a:r>
            <a:r>
              <a:rPr kumimoji="1" lang="zh-CN" altLang="zh-CN" sz="32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淘宝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外网</a:t>
            </a:r>
            <a:r>
              <a:rPr kumimoji="1" lang="zh-CN" altLang="zh-CN" sz="32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en-US" sz="32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全网商品存储</a:t>
            </a:r>
            <a:r>
              <a:rPr kumimoji="1" lang="zh-CN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3200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HBase</a:t>
            </a:r>
            <a:r>
              <a:rPr kumimoji="1" lang="zh-CN" altLang="zh-CN" sz="3200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32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全网商品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Dump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（业务逻辑计算）</a:t>
            </a:r>
            <a:endParaRPr kumimoji="1" lang="en-US" altLang="zh-CN" sz="3200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全网商品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Index</a:t>
            </a:r>
            <a:r>
              <a:rPr kumimoji="1" lang="zh-CN" altLang="en-US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3200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76412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罐形 1"/>
          <p:cNvSpPr/>
          <p:nvPr/>
        </p:nvSpPr>
        <p:spPr>
          <a:xfrm>
            <a:off x="395536" y="4797152"/>
            <a:ext cx="8352928" cy="936104"/>
          </a:xfrm>
          <a:prstGeom prst="can">
            <a:avLst/>
          </a:prstGeom>
          <a:solidFill>
            <a:srgbClr val="008000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（全网商品库）</a:t>
            </a:r>
            <a:endParaRPr kumimoji="1"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1259633" y="2636912"/>
            <a:ext cx="216024" cy="21602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843808" y="3861048"/>
            <a:ext cx="144016" cy="93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1844824"/>
            <a:ext cx="1368152" cy="720080"/>
          </a:xfrm>
          <a:prstGeom prst="rect">
            <a:avLst/>
          </a:prstGeom>
          <a:solidFill>
            <a:srgbClr val="FF99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一淘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抓取系统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339752" y="3356992"/>
            <a:ext cx="1296144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Job</a:t>
            </a:r>
            <a:endParaRPr kumimoji="1"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411760" y="1844824"/>
            <a:ext cx="2880320" cy="720080"/>
          </a:xfrm>
          <a:prstGeom prst="rect">
            <a:avLst/>
          </a:prstGeom>
          <a:solidFill>
            <a:srgbClr val="FF99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淘宝搜索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集群</a:t>
            </a:r>
            <a:endParaRPr kumimoji="1" lang="en-US" altLang="zh-CN" dirty="0"/>
          </a:p>
        </p:txBody>
      </p:sp>
      <p:sp>
        <p:nvSpPr>
          <p:cNvPr id="13" name="下箭头 12"/>
          <p:cNvSpPr/>
          <p:nvPr/>
        </p:nvSpPr>
        <p:spPr>
          <a:xfrm>
            <a:off x="2843808" y="2564905"/>
            <a:ext cx="144016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14908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淘宝商品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51520" y="407707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外网商品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444208" y="3356992"/>
            <a:ext cx="2376264" cy="432048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r>
              <a:rPr kumimoji="1" lang="en-US" altLang="zh-CN" dirty="0" smtClean="0"/>
              <a:t>Harmony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6444208" y="1844824"/>
            <a:ext cx="2376264" cy="648072"/>
          </a:xfrm>
          <a:prstGeom prst="rect">
            <a:avLst/>
          </a:prstGeom>
          <a:solidFill>
            <a:srgbClr val="FF99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前端运营工具</a:t>
            </a:r>
            <a:endParaRPr kumimoji="1"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7812360" y="26369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人工修正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12360" y="414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修正商品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状态属性</a:t>
            </a:r>
            <a:endParaRPr kumimoji="1" lang="zh-CN" altLang="en-US" sz="1400" dirty="0"/>
          </a:p>
        </p:txBody>
      </p:sp>
      <p:sp>
        <p:nvSpPr>
          <p:cNvPr id="36" name="下箭头 35"/>
          <p:cNvSpPr/>
          <p:nvPr/>
        </p:nvSpPr>
        <p:spPr>
          <a:xfrm>
            <a:off x="4644008" y="3861048"/>
            <a:ext cx="144016" cy="93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923928" y="3356992"/>
            <a:ext cx="1584176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  <p:sp>
        <p:nvSpPr>
          <p:cNvPr id="38" name="下箭头 37"/>
          <p:cNvSpPr/>
          <p:nvPr/>
        </p:nvSpPr>
        <p:spPr>
          <a:xfrm>
            <a:off x="4644008" y="2564905"/>
            <a:ext cx="144016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59832" y="28529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全量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860032" y="283319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增量</a:t>
            </a:r>
            <a:endParaRPr lang="zh-CN" altLang="en-US" sz="1400" dirty="0"/>
          </a:p>
        </p:txBody>
      </p:sp>
      <p:sp>
        <p:nvSpPr>
          <p:cNvPr id="41" name="下箭头 40"/>
          <p:cNvSpPr/>
          <p:nvPr/>
        </p:nvSpPr>
        <p:spPr>
          <a:xfrm>
            <a:off x="7524328" y="2564904"/>
            <a:ext cx="144016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7524328" y="3861048"/>
            <a:ext cx="144016" cy="9361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全网商品接入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3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罐形 1"/>
          <p:cNvSpPr/>
          <p:nvPr/>
        </p:nvSpPr>
        <p:spPr>
          <a:xfrm>
            <a:off x="261323" y="1772817"/>
            <a:ext cx="4976693" cy="709751"/>
          </a:xfrm>
          <a:prstGeom prst="can">
            <a:avLst/>
          </a:prstGeom>
          <a:solidFill>
            <a:srgbClr val="008000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（全网商品库）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761" y="2886020"/>
            <a:ext cx="1730590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Dump Service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1321" y="3030036"/>
            <a:ext cx="1646383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Dump Job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491" y="5702411"/>
            <a:ext cx="4989525" cy="534901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Index 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Job</a:t>
            </a:r>
            <a:endParaRPr kumimoji="1" lang="en-US" altLang="zh-CN" dirty="0"/>
          </a:p>
        </p:txBody>
      </p:sp>
      <p:sp>
        <p:nvSpPr>
          <p:cNvPr id="8" name="下箭头 7"/>
          <p:cNvSpPr/>
          <p:nvPr/>
        </p:nvSpPr>
        <p:spPr>
          <a:xfrm>
            <a:off x="2555777" y="1340767"/>
            <a:ext cx="144015" cy="5760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07424" y="3789040"/>
            <a:ext cx="1730590" cy="529967"/>
          </a:xfrm>
          <a:prstGeom prst="rect">
            <a:avLst/>
          </a:prstGeom>
          <a:solidFill>
            <a:srgbClr val="008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HQueue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261322" y="4723604"/>
            <a:ext cx="4989525" cy="515766"/>
          </a:xfrm>
          <a:prstGeom prst="rect">
            <a:avLst/>
          </a:prstGeom>
          <a:solidFill>
            <a:srgbClr val="008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XML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</p:txBody>
      </p:sp>
      <p:sp>
        <p:nvSpPr>
          <p:cNvPr id="14" name="下箭头 13"/>
          <p:cNvSpPr/>
          <p:nvPr/>
        </p:nvSpPr>
        <p:spPr>
          <a:xfrm>
            <a:off x="914973" y="2472925"/>
            <a:ext cx="200643" cy="5240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355976" y="2472925"/>
            <a:ext cx="190768" cy="3800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914575" y="3573016"/>
            <a:ext cx="201041" cy="11521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340289" y="3430988"/>
            <a:ext cx="231711" cy="3580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366627" y="4319006"/>
            <a:ext cx="205373" cy="4061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600266" y="5267143"/>
            <a:ext cx="278463" cy="433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25755" y="3425996"/>
            <a:ext cx="1924378" cy="15119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问天搜索引擎</a:t>
            </a:r>
            <a:endParaRPr kumimoji="1"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6837684" y="5691385"/>
            <a:ext cx="1924378" cy="534901"/>
          </a:xfrm>
          <a:prstGeom prst="rect">
            <a:avLst/>
          </a:prstGeom>
          <a:solidFill>
            <a:srgbClr val="008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索引文件</a:t>
            </a:r>
            <a:endParaRPr kumimoji="1" lang="en-US" altLang="zh-CN" dirty="0"/>
          </a:p>
        </p:txBody>
      </p:sp>
      <p:sp>
        <p:nvSpPr>
          <p:cNvPr id="22" name="右箭头 21"/>
          <p:cNvSpPr/>
          <p:nvPr/>
        </p:nvSpPr>
        <p:spPr>
          <a:xfrm>
            <a:off x="5317263" y="5870777"/>
            <a:ext cx="1508492" cy="19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264351" y="3980232"/>
            <a:ext cx="1508492" cy="19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7764959" y="4937995"/>
            <a:ext cx="238108" cy="7533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9389" y="36972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实时消息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734645" y="4329994"/>
            <a:ext cx="1584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定期增量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1043608" y="3933056"/>
            <a:ext cx="1224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全量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6546744" y="511325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文件索引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837684" y="1891962"/>
            <a:ext cx="1912449" cy="590606"/>
          </a:xfrm>
          <a:prstGeom prst="rect">
            <a:avLst/>
          </a:prstGeom>
          <a:solidFill>
            <a:srgbClr val="008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HQueue</a:t>
            </a:r>
            <a:endParaRPr kumimoji="1" lang="en-US" altLang="zh-CN" dirty="0"/>
          </a:p>
        </p:txBody>
      </p:sp>
      <p:sp>
        <p:nvSpPr>
          <p:cNvPr id="31" name="右箭头 30"/>
          <p:cNvSpPr/>
          <p:nvPr/>
        </p:nvSpPr>
        <p:spPr>
          <a:xfrm>
            <a:off x="5238016" y="2078442"/>
            <a:ext cx="1534829" cy="19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右箭头 31"/>
          <p:cNvSpPr/>
          <p:nvPr/>
        </p:nvSpPr>
        <p:spPr>
          <a:xfrm rot="10800000">
            <a:off x="5292079" y="2564904"/>
            <a:ext cx="2605163" cy="648072"/>
          </a:xfrm>
          <a:prstGeom prst="bentArrow">
            <a:avLst>
              <a:gd name="adj1" fmla="val 14279"/>
              <a:gd name="adj2" fmla="val 15619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85476" y="177281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增量更新事件</a:t>
            </a:r>
          </a:p>
        </p:txBody>
      </p:sp>
      <p:sp>
        <p:nvSpPr>
          <p:cNvPr id="47" name="矩形 46"/>
          <p:cNvSpPr/>
          <p:nvPr/>
        </p:nvSpPr>
        <p:spPr>
          <a:xfrm>
            <a:off x="2843808" y="1268760"/>
            <a:ext cx="1331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商品入库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更新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475656" y="476672"/>
            <a:ext cx="66967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全网商品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Index Build</a:t>
            </a:r>
            <a:endParaRPr lang="zh-CN" altLang="en-US" sz="32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39952" y="2060848"/>
            <a:ext cx="1080120" cy="216024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oprocessor</a:t>
            </a:r>
            <a:endParaRPr kumimoji="1" lang="en-US" altLang="zh-CN" sz="1400" dirty="0"/>
          </a:p>
        </p:txBody>
      </p:sp>
      <p:sp>
        <p:nvSpPr>
          <p:cNvPr id="35" name="矩形 34"/>
          <p:cNvSpPr/>
          <p:nvPr/>
        </p:nvSpPr>
        <p:spPr>
          <a:xfrm>
            <a:off x="4139952" y="4077072"/>
            <a:ext cx="1080120" cy="216024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oprocessor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53155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全网商品业务处理</a:t>
            </a:r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Pipeline</a:t>
            </a:r>
            <a:endParaRPr lang="zh-CN" altLang="en-US" sz="32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1681" y="1445860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商家业务处理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01681" y="2309956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运费业务处理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01681" y="3174052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类目业务处理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501681" y="3966140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促销业务处理</a:t>
            </a:r>
            <a:endParaRPr kumimoji="1"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501681" y="4830236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返利业务处理</a:t>
            </a:r>
            <a:endParaRPr kumimoji="1"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501681" y="5622324"/>
            <a:ext cx="1646383" cy="470972"/>
          </a:xfrm>
          <a:prstGeom prst="rect">
            <a:avLst/>
          </a:prstGeom>
          <a:solidFill>
            <a:srgbClr val="660066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排序业务处理</a:t>
            </a:r>
            <a:endParaRPr kumimoji="1" lang="en-US" altLang="zh-CN" dirty="0"/>
          </a:p>
        </p:txBody>
      </p:sp>
      <p:cxnSp>
        <p:nvCxnSpPr>
          <p:cNvPr id="11" name="直线箭头连接符 10"/>
          <p:cNvCxnSpPr>
            <a:stCxn id="4" idx="2"/>
            <a:endCxn id="5" idx="0"/>
          </p:cNvCxnSpPr>
          <p:nvPr/>
        </p:nvCxnSpPr>
        <p:spPr>
          <a:xfrm>
            <a:off x="4324873" y="1916832"/>
            <a:ext cx="0" cy="393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  <a:endCxn id="6" idx="0"/>
          </p:cNvCxnSpPr>
          <p:nvPr/>
        </p:nvCxnSpPr>
        <p:spPr>
          <a:xfrm>
            <a:off x="4324873" y="2780928"/>
            <a:ext cx="0" cy="393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7" idx="0"/>
          </p:cNvCxnSpPr>
          <p:nvPr/>
        </p:nvCxnSpPr>
        <p:spPr>
          <a:xfrm>
            <a:off x="4324873" y="3645024"/>
            <a:ext cx="0" cy="32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2"/>
            <a:endCxn id="8" idx="0"/>
          </p:cNvCxnSpPr>
          <p:nvPr/>
        </p:nvCxnSpPr>
        <p:spPr>
          <a:xfrm>
            <a:off x="4324873" y="4437112"/>
            <a:ext cx="0" cy="393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4324873" y="5301208"/>
            <a:ext cx="0" cy="32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1520" y="3246060"/>
            <a:ext cx="1646383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Dump Job</a:t>
            </a:r>
            <a:endParaRPr kumimoji="1"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7092280" y="3174052"/>
            <a:ext cx="1646383" cy="470972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Dump Service</a:t>
            </a:r>
            <a:endParaRPr kumimoji="1" lang="en-US" altLang="zh-CN" dirty="0"/>
          </a:p>
        </p:txBody>
      </p:sp>
      <p:sp>
        <p:nvSpPr>
          <p:cNvPr id="26" name="左箭头 25"/>
          <p:cNvSpPr/>
          <p:nvPr/>
        </p:nvSpPr>
        <p:spPr>
          <a:xfrm>
            <a:off x="2051720" y="3318068"/>
            <a:ext cx="1296144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292080" y="3318068"/>
            <a:ext cx="1512168" cy="144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5940152" y="1772816"/>
            <a:ext cx="1512168" cy="432048"/>
          </a:xfrm>
          <a:prstGeom prst="wedgeRoundRectCallout">
            <a:avLst>
              <a:gd name="adj1" fmla="val -90528"/>
              <a:gd name="adj2" fmla="val 153182"/>
              <a:gd name="adj3" fmla="val 16667"/>
            </a:avLst>
          </a:prstGeom>
          <a:solidFill>
            <a:srgbClr val="FF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可插件化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9552" y="27420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全量流程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92280" y="26699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实时增量流程</a:t>
            </a:r>
            <a:endParaRPr lang="zh-CN" altLang="en-US" dirty="0"/>
          </a:p>
        </p:txBody>
      </p:sp>
      <p:sp>
        <p:nvSpPr>
          <p:cNvPr id="34" name="圆角矩形标注 33"/>
          <p:cNvSpPr/>
          <p:nvPr/>
        </p:nvSpPr>
        <p:spPr>
          <a:xfrm>
            <a:off x="1043608" y="1589876"/>
            <a:ext cx="1512168" cy="614988"/>
          </a:xfrm>
          <a:prstGeom prst="wedgeRoundRectCallout">
            <a:avLst>
              <a:gd name="adj1" fmla="val 100687"/>
              <a:gd name="adj2" fmla="val 140674"/>
              <a:gd name="adj3" fmla="val 16667"/>
            </a:avLst>
          </a:prstGeom>
          <a:solidFill>
            <a:srgbClr val="FF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业务处理</a:t>
            </a:r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355976" y="1052736"/>
            <a:ext cx="0" cy="393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4355976" y="6060212"/>
            <a:ext cx="0" cy="32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9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404664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提 纲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6340197" cy="3005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一淘搜索系统架构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的分布式存储系统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的分布式计算平台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一淘全网商品离线处理系统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4797152"/>
            <a:ext cx="432048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新浪微博：淘莫问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669674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6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&amp;A</a:t>
            </a:r>
            <a:endParaRPr lang="zh-CN" altLang="en-US" sz="6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9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39552" y="2564904"/>
            <a:ext cx="2160240" cy="72008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抓取系统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539553" y="3789040"/>
            <a:ext cx="4104455" cy="709751"/>
          </a:xfrm>
          <a:prstGeom prst="can">
            <a:avLst/>
          </a:prstGeom>
          <a:solidFill>
            <a:srgbClr val="660066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存储系统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9552" y="5157192"/>
            <a:ext cx="4104456" cy="72008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业务处理流程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28184" y="5157192"/>
            <a:ext cx="2448272" cy="72008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索引构建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28184" y="3789040"/>
            <a:ext cx="2448272" cy="72008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搜索引擎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547664" y="3284984"/>
            <a:ext cx="21602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555776" y="4581128"/>
            <a:ext cx="21602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23927" y="3284984"/>
            <a:ext cx="144017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云形 14"/>
          <p:cNvSpPr/>
          <p:nvPr/>
        </p:nvSpPr>
        <p:spPr>
          <a:xfrm>
            <a:off x="683568" y="1196752"/>
            <a:ext cx="1872208" cy="792088"/>
          </a:xfrm>
          <a:prstGeom prst="clou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1547664" y="2060848"/>
            <a:ext cx="216024" cy="504056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228184" y="2492896"/>
            <a:ext cx="2448272" cy="72008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搜索前端</a:t>
            </a:r>
            <a:endParaRPr kumimoji="1"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788024" y="5445224"/>
            <a:ext cx="1368152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7380312" y="4581128"/>
            <a:ext cx="216024" cy="57606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7380312" y="3212976"/>
            <a:ext cx="216024" cy="576064"/>
          </a:xfrm>
          <a:prstGeom prst="up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罐形 25"/>
          <p:cNvSpPr/>
          <p:nvPr/>
        </p:nvSpPr>
        <p:spPr>
          <a:xfrm>
            <a:off x="3059832" y="1340768"/>
            <a:ext cx="1872208" cy="648072"/>
          </a:xfrm>
          <a:prstGeom prst="can">
            <a:avLst/>
          </a:prstGeom>
          <a:solidFill>
            <a:srgbClr val="FF9900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淘宝商品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31640" y="332656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一淘搜索系统架构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059832" y="2564904"/>
            <a:ext cx="1872208" cy="72008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淘宝商品导入</a:t>
            </a:r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3923928" y="2060848"/>
            <a:ext cx="21602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01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b="1" dirty="0" err="1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的分布式存储系统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5929828" cy="3744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en-US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2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扩展开发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的分布式消息队列</a:t>
            </a: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32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集群概述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5121915" cy="3288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集群版本：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0.94.x+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扩展优化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集群规模</a:t>
            </a:r>
            <a:r>
              <a:rPr lang="zh-CN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存储量：3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00TB+</a:t>
            </a:r>
            <a:endParaRPr lang="en-US" altLang="zh-CN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每日更新量：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监控：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Ganglia + JMX</a:t>
            </a:r>
          </a:p>
        </p:txBody>
      </p:sp>
    </p:spTree>
    <p:extLst>
      <p:ext uri="{BB962C8B-B14F-4D97-AF65-F5344CB8AC3E}">
        <p14:creationId xmlns:p14="http://schemas.microsoft.com/office/powerpoint/2010/main" val="37089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主要数据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73448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电子商务网页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en-US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（几十亿）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</a:t>
            </a:r>
            <a:r>
              <a:rPr lang="en-US" altLang="zh-CN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全网导购信息（资讯、问答、论坛、点评等）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天猫商品（</a:t>
            </a:r>
            <a:r>
              <a:rPr lang="en-US" altLang="zh-CN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精选优质商品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淘客返利商品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22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en-US" sz="36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36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1"/>
            <a:ext cx="7992887" cy="393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定制</a:t>
            </a:r>
            <a:r>
              <a:rPr lang="en-US" altLang="zh-CN" sz="28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28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Balance</a:t>
            </a:r>
            <a:r>
              <a:rPr lang="zh-CN" altLang="en-US" sz="2800" b="1" u="sng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800" b="1" u="sng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定制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插件和工具</a:t>
            </a:r>
            <a:endParaRPr lang="en-US" altLang="zh-CN" sz="2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ThriftServer</a:t>
            </a:r>
            <a:r>
              <a:rPr lang="zh-CN" altLang="en-US" sz="2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增强的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丰富更多的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Metrics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多种</a:t>
            </a:r>
            <a:r>
              <a:rPr lang="en-US" altLang="zh-CN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Coprocessor</a:t>
            </a:r>
            <a:r>
              <a:rPr lang="zh-CN" altLang="en-US" sz="2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28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22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03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6264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48064" y="1412776"/>
            <a:ext cx="1728192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0480" y="3212976"/>
            <a:ext cx="61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8792" y="1412776"/>
            <a:ext cx="1763688" cy="439248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RegionServer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040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8272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6584" y="220486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region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5536" y="292494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92080" y="3789040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36296" y="2924944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36296" y="3789040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36296" y="2204864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3717032"/>
            <a:ext cx="1584176" cy="43204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83768" y="4509120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5536" y="4509120"/>
            <a:ext cx="158417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95536" y="3789040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483768" y="2924944"/>
            <a:ext cx="1584176" cy="432048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92080" y="2924944"/>
            <a:ext cx="1584176" cy="432048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region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75656" y="476672"/>
            <a:ext cx="66967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RS-Level Balance</a:t>
            </a:r>
            <a:endParaRPr lang="zh-CN" altLang="en-US" sz="32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9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1036</Words>
  <Application>Microsoft Macintosh PowerPoint</Application>
  <PresentationFormat>全屏显示(4:3)</PresentationFormat>
  <Paragraphs>638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莫问  </cp:lastModifiedBy>
  <cp:revision>553</cp:revision>
  <dcterms:created xsi:type="dcterms:W3CDTF">2013-06-14T07:54:17Z</dcterms:created>
  <dcterms:modified xsi:type="dcterms:W3CDTF">2013-07-09T06:21:07Z</dcterms:modified>
</cp:coreProperties>
</file>