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67" r:id="rId4"/>
    <p:sldId id="268" r:id="rId5"/>
    <p:sldId id="269" r:id="rId6"/>
    <p:sldId id="271" r:id="rId7"/>
    <p:sldId id="272" r:id="rId8"/>
    <p:sldId id="256" r:id="rId9"/>
    <p:sldId id="262" r:id="rId10"/>
    <p:sldId id="273" r:id="rId11"/>
    <p:sldId id="264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2" autoAdjust="0"/>
  </p:normalViewPr>
  <p:slideViewPr>
    <p:cSldViewPr>
      <p:cViewPr varScale="1">
        <p:scale>
          <a:sx n="75" d="100"/>
          <a:sy n="75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89766-70AB-4346-ABAE-FF1965EF1613}" type="datetimeFigureOut">
              <a:rPr lang="zh-CN" altLang="en-US" smtClean="0"/>
              <a:pPr/>
              <a:t>2013-7-12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5C82-BD1A-407F-B2B7-476531A0B8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CE57-9C5C-4093-A201-B85B063D9CA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 smtClean="0"/>
              <a:t>MPI</a:t>
            </a:r>
            <a:r>
              <a:rPr lang="zh-CN" altLang="en-US" sz="1200" dirty="0" smtClean="0"/>
              <a:t>初稿</a:t>
            </a:r>
            <a:r>
              <a:rPr lang="en-US" sz="1200" dirty="0" smtClean="0"/>
              <a:t>:</a:t>
            </a:r>
            <a:r>
              <a:rPr lang="zh-CN" altLang="en-US" sz="1200" dirty="0" smtClean="0"/>
              <a:t>美国并行计算中心工作会议（</a:t>
            </a:r>
            <a:r>
              <a:rPr lang="en-US" sz="1200" dirty="0" smtClean="0"/>
              <a:t>92</a:t>
            </a:r>
            <a:r>
              <a:rPr lang="zh-CN" altLang="en-US" sz="1200" dirty="0" smtClean="0"/>
              <a:t>年</a:t>
            </a:r>
            <a:r>
              <a:rPr lang="en-US" sz="1200" dirty="0" smtClean="0"/>
              <a:t>4</a:t>
            </a:r>
            <a:r>
              <a:rPr lang="zh-CN" altLang="en-US" sz="1200" dirty="0" smtClean="0"/>
              <a:t>月）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MPI-1.0</a:t>
            </a:r>
            <a:r>
              <a:rPr lang="zh-CN" altLang="en-US" sz="1200" dirty="0" smtClean="0"/>
              <a:t>标准正式发布（</a:t>
            </a:r>
            <a:r>
              <a:rPr lang="en-US" sz="1200" dirty="0" smtClean="0"/>
              <a:t>94</a:t>
            </a:r>
            <a:r>
              <a:rPr lang="zh-CN" altLang="en-US" sz="1200" dirty="0" smtClean="0"/>
              <a:t>年</a:t>
            </a:r>
            <a:r>
              <a:rPr lang="en-US" sz="1200" dirty="0" smtClean="0"/>
              <a:t>6</a:t>
            </a:r>
            <a:r>
              <a:rPr lang="zh-CN" altLang="en-US" sz="1200" dirty="0" smtClean="0"/>
              <a:t>月）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MPI-1.1</a:t>
            </a:r>
            <a:r>
              <a:rPr lang="zh-CN" altLang="en-US" sz="1200" dirty="0" smtClean="0"/>
              <a:t>发布（</a:t>
            </a:r>
            <a:r>
              <a:rPr lang="en-US" sz="1200" dirty="0" smtClean="0"/>
              <a:t>95</a:t>
            </a:r>
            <a:r>
              <a:rPr lang="zh-CN" altLang="en-US" sz="1200" dirty="0" smtClean="0"/>
              <a:t>年</a:t>
            </a:r>
            <a:r>
              <a:rPr lang="en-US" sz="1200" dirty="0" smtClean="0"/>
              <a:t>6</a:t>
            </a:r>
            <a:r>
              <a:rPr lang="zh-CN" altLang="en-US" sz="1200" dirty="0" smtClean="0"/>
              <a:t>月）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MPI-2.0</a:t>
            </a:r>
            <a:r>
              <a:rPr lang="zh-CN" altLang="en-US" sz="1200" dirty="0" smtClean="0"/>
              <a:t>发布，以前的版本统称</a:t>
            </a:r>
            <a:r>
              <a:rPr lang="en-US" sz="1200" dirty="0" smtClean="0"/>
              <a:t>MPI-1</a:t>
            </a:r>
            <a:r>
              <a:rPr lang="zh-CN" altLang="en-US" sz="1200" dirty="0" smtClean="0"/>
              <a:t>（</a:t>
            </a:r>
            <a:r>
              <a:rPr lang="en-US" sz="1200" dirty="0" smtClean="0"/>
              <a:t>97</a:t>
            </a:r>
            <a:r>
              <a:rPr lang="zh-CN" altLang="en-US" sz="1200" dirty="0" smtClean="0"/>
              <a:t>年</a:t>
            </a:r>
            <a:r>
              <a:rPr lang="en-US" sz="1200" dirty="0" smtClean="0"/>
              <a:t>7</a:t>
            </a:r>
            <a:r>
              <a:rPr lang="zh-CN" altLang="en-US" sz="1200" dirty="0" smtClean="0"/>
              <a:t>月）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MPI-2.2</a:t>
            </a:r>
            <a:r>
              <a:rPr lang="zh-CN" altLang="en-US" sz="1200" dirty="0" smtClean="0"/>
              <a:t>发布 （</a:t>
            </a:r>
            <a:r>
              <a:rPr lang="en-US" sz="1200" dirty="0" smtClean="0"/>
              <a:t>09</a:t>
            </a:r>
            <a:r>
              <a:rPr lang="zh-CN" altLang="en-US" sz="1200" dirty="0" smtClean="0"/>
              <a:t>年</a:t>
            </a:r>
            <a:r>
              <a:rPr lang="en-US" sz="1200" dirty="0" smtClean="0"/>
              <a:t>9</a:t>
            </a:r>
            <a:r>
              <a:rPr lang="zh-CN" altLang="en-US" sz="1200" dirty="0" smtClean="0"/>
              <a:t>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5C82-BD1A-407F-B2B7-476531A0B8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44C0A-BE0E-4090-BD94-194DE12A00D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2093947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分布式数据分析算法</a:t>
            </a:r>
            <a:endParaRPr lang="zh-CN" altLang="en-US" sz="4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4902259"/>
            <a:ext cx="46281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杨  旭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数据平台事业部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产品与平台服务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基本数据操作</a:t>
            </a:r>
            <a:endParaRPr lang="en-US" altLang="zh-CN" dirty="0" smtClean="0"/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统计分析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r>
              <a:rPr lang="zh-CN" altLang="en-US" dirty="0" smtClean="0"/>
              <a:t>计算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质量控制与工程实践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内存控制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每个计算节点的内存都是经过规划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对于无法精确规划的，例：数据表中的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类型。则从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级别进行调整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面向正确性验证的开发流程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单机验证算法，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Fuxi</a:t>
            </a:r>
            <a:r>
              <a:rPr lang="en-US" altLang="zh-CN" dirty="0" smtClean="0"/>
              <a:t> Job</a:t>
            </a:r>
            <a:r>
              <a:rPr lang="zh-CN" altLang="en-US" dirty="0" smtClean="0"/>
              <a:t>跑通，使用常用数据集（通常数据量较小）验证，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构造验证算法，进行大数据集验证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发挥工具的力量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实时汇总查看各计算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，内存，硬盘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可视化工具，不需跳转，直接查看各节点的</a:t>
            </a:r>
            <a:r>
              <a:rPr lang="en-US" altLang="zh-CN" dirty="0" smtClean="0"/>
              <a:t>log,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stderr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自动诊断</a:t>
            </a:r>
            <a:r>
              <a:rPr lang="en-US" altLang="zh-CN" dirty="0" smtClean="0"/>
              <a:t>Job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yangxu\My Documents\Downloads\19-757185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872" y="476672"/>
            <a:ext cx="4752527" cy="475252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40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分享让我变成我们！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分享可以改变世界！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smtClean="0"/>
              <a:t>MPI</a:t>
            </a:r>
          </a:p>
          <a:p>
            <a:r>
              <a:rPr lang="en-US" altLang="zh-CN" dirty="0" smtClean="0"/>
              <a:t>ODPS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ODPS MPI</a:t>
            </a:r>
          </a:p>
          <a:p>
            <a:r>
              <a:rPr lang="zh-CN" altLang="en-US" dirty="0" smtClean="0"/>
              <a:t>常用算法</a:t>
            </a:r>
            <a:endParaRPr lang="en-US" altLang="zh-CN" dirty="0" smtClean="0"/>
          </a:p>
          <a:p>
            <a:r>
              <a:rPr lang="zh-CN" altLang="en-US" dirty="0" smtClean="0"/>
              <a:t>质量控制与工程实践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针对海量数据处理的分布式编程模型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Jeffrey Dean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Sanjay </a:t>
            </a:r>
            <a:r>
              <a:rPr lang="en-US" altLang="zh-CN" dirty="0" err="1" smtClean="0"/>
              <a:t>Ghemawat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Simplied</a:t>
            </a:r>
            <a:r>
              <a:rPr lang="en-US" altLang="zh-CN" dirty="0" smtClean="0"/>
              <a:t> Data Processing on Large Clusters</a:t>
            </a:r>
            <a:r>
              <a:rPr lang="zh-CN" altLang="en-US" dirty="0" smtClean="0"/>
              <a:t>”， </a:t>
            </a:r>
            <a:r>
              <a:rPr lang="en-US" altLang="zh-CN" dirty="0" smtClean="0"/>
              <a:t>OSDI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2004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包括两种任务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任务，对集合中的所有成员进行指定操作，得到中间结果集，然后交给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任务是对多个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任务处理节点产生的中间结果进行合并和化简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dirty="0" smtClean="0"/>
              <a:t>Map</a:t>
            </a:r>
            <a:r>
              <a:rPr lang="zh-CN" altLang="en-US" dirty="0" smtClean="0"/>
              <a:t>任务和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任务都可以高度并行，这对高效地处理海量数据非常重要。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412776"/>
            <a:ext cx="7158038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MPI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rgbClr val="FF3300"/>
                </a:solidFill>
              </a:rPr>
              <a:t>M</a:t>
            </a:r>
            <a:r>
              <a:rPr lang="en-US" altLang="zh-CN" sz="2800" dirty="0" smtClean="0"/>
              <a:t>assage 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P</a:t>
            </a:r>
            <a:r>
              <a:rPr lang="en-US" altLang="zh-CN" sz="2800" dirty="0" smtClean="0"/>
              <a:t>assing 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I</a:t>
            </a:r>
            <a:r>
              <a:rPr lang="en-US" altLang="zh-CN" sz="2800" dirty="0" smtClean="0"/>
              <a:t>nterface </a:t>
            </a:r>
            <a:r>
              <a:rPr lang="zh-CN" altLang="en-US" sz="2800" dirty="0" smtClean="0"/>
              <a:t>（消息传递接口）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是一种编程接口标准，而不是一种具体的编程语言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MPI</a:t>
            </a:r>
            <a:r>
              <a:rPr lang="zh-CN" altLang="en-US" sz="2800" dirty="0" smtClean="0"/>
              <a:t>是一种标准或规范的代表，而不是特指某一个对它的具体实现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MPI</a:t>
            </a:r>
            <a:r>
              <a:rPr lang="zh-CN" altLang="en-US" sz="2800" dirty="0" smtClean="0"/>
              <a:t>是一种消息传递编程模型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704" y="249716"/>
            <a:ext cx="7662862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最基本的</a:t>
            </a:r>
            <a:r>
              <a:rPr lang="en-US" altLang="zh-CN" dirty="0" smtClean="0"/>
              <a:t>MPI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0900" lvl="1" indent="-374650">
              <a:buFont typeface="Monotype Sorts" charset="2"/>
              <a:buAutoNum type="arabicPeriod"/>
            </a:pPr>
            <a:r>
              <a:rPr lang="en-US" altLang="zh-CN" sz="2400" dirty="0" err="1" smtClean="0"/>
              <a:t>MPI_Init</a:t>
            </a:r>
            <a:r>
              <a:rPr lang="en-US" altLang="zh-CN" sz="2400" dirty="0" smtClean="0"/>
              <a:t>(…);</a:t>
            </a:r>
          </a:p>
          <a:p>
            <a:pPr marL="850900" lvl="1" indent="-374650">
              <a:buFont typeface="Monotype Sorts" charset="2"/>
              <a:buAutoNum type="arabicPeriod"/>
            </a:pPr>
            <a:r>
              <a:rPr lang="en-US" altLang="zh-CN" sz="2400" dirty="0" err="1" smtClean="0"/>
              <a:t>MPI_Comm_size</a:t>
            </a:r>
            <a:r>
              <a:rPr lang="en-US" altLang="zh-CN" sz="2400" dirty="0" smtClean="0"/>
              <a:t>(…);</a:t>
            </a:r>
          </a:p>
          <a:p>
            <a:pPr marL="850900" lvl="1" indent="-374650">
              <a:buFont typeface="Monotype Sorts" charset="2"/>
              <a:buAutoNum type="arabicPeriod"/>
            </a:pPr>
            <a:r>
              <a:rPr lang="en-US" altLang="zh-CN" sz="2400" dirty="0" err="1" smtClean="0"/>
              <a:t>MPI_Comm_rank</a:t>
            </a:r>
            <a:r>
              <a:rPr lang="en-US" altLang="zh-CN" sz="2400" dirty="0" smtClean="0"/>
              <a:t>(…);</a:t>
            </a:r>
          </a:p>
          <a:p>
            <a:pPr marL="850900" lvl="1" indent="-374650">
              <a:buFont typeface="Monotype Sorts" charset="2"/>
              <a:buAutoNum type="arabicPeriod"/>
            </a:pPr>
            <a:r>
              <a:rPr lang="en-US" altLang="zh-CN" sz="2400" dirty="0" err="1" smtClean="0"/>
              <a:t>MPI_Send</a:t>
            </a:r>
            <a:r>
              <a:rPr lang="en-US" altLang="zh-CN" sz="2400" dirty="0" smtClean="0"/>
              <a:t>(…);</a:t>
            </a:r>
          </a:p>
          <a:p>
            <a:pPr marL="850900" lvl="1" indent="-374650">
              <a:buFont typeface="Monotype Sorts" charset="2"/>
              <a:buAutoNum type="arabicPeriod"/>
            </a:pPr>
            <a:r>
              <a:rPr lang="en-US" altLang="zh-CN" sz="2400" dirty="0" err="1" smtClean="0"/>
              <a:t>MPI_Recv</a:t>
            </a:r>
            <a:r>
              <a:rPr lang="en-US" altLang="zh-CN" sz="2400" dirty="0" smtClean="0"/>
              <a:t>(…);</a:t>
            </a:r>
          </a:p>
          <a:p>
            <a:pPr marL="850900" lvl="1" indent="-374650">
              <a:buFont typeface="Monotype Sorts" charset="2"/>
              <a:buAutoNum type="arabicPeriod"/>
            </a:pPr>
            <a:r>
              <a:rPr lang="en-US" altLang="zh-CN" sz="2400" dirty="0" err="1" smtClean="0"/>
              <a:t>MPI_Finalize</a:t>
            </a:r>
            <a:r>
              <a:rPr lang="en-US" altLang="zh-CN" sz="2400" dirty="0" smtClean="0"/>
              <a:t>();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数据传输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MapReduce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同处在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层或者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层的各计算节点间不能传输数据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数据只能单向地从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层传到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层</a:t>
            </a:r>
            <a:endParaRPr lang="en-US" altLang="zh-CN" sz="20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MPI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各个计算节点间都可以传输数据</a:t>
            </a:r>
            <a:endParaRPr lang="zh-CN" altLang="en-US" dirty="0"/>
          </a:p>
        </p:txBody>
      </p:sp>
      <p:grpSp>
        <p:nvGrpSpPr>
          <p:cNvPr id="4" name="组合 15"/>
          <p:cNvGrpSpPr/>
          <p:nvPr/>
        </p:nvGrpSpPr>
        <p:grpSpPr>
          <a:xfrm>
            <a:off x="6156176" y="3212976"/>
            <a:ext cx="2476500" cy="973138"/>
            <a:chOff x="1289844" y="3873301"/>
            <a:chExt cx="2476500" cy="973138"/>
          </a:xfrm>
        </p:grpSpPr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1537494" y="3873301"/>
              <a:ext cx="152400" cy="1539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366169" y="3873301"/>
              <a:ext cx="152400" cy="1539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3251994" y="3873301"/>
              <a:ext cx="152400" cy="1539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2137569" y="4692451"/>
              <a:ext cx="152400" cy="1539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>
              <a:off x="2842419" y="4694039"/>
              <a:ext cx="152400" cy="15240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>
              <a:off x="1667669" y="4005064"/>
              <a:ext cx="492125" cy="709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 flipH="1">
              <a:off x="2267744" y="4005064"/>
              <a:ext cx="1006475" cy="709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1667669" y="4005064"/>
              <a:ext cx="1196975" cy="711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2972594" y="4005064"/>
              <a:ext cx="301625" cy="711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2442369" y="4027289"/>
              <a:ext cx="476250" cy="666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H="1">
              <a:off x="2213769" y="4027289"/>
              <a:ext cx="228600" cy="665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1289844" y="4292401"/>
              <a:ext cx="24765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5" name="组合 31"/>
          <p:cNvGrpSpPr/>
          <p:nvPr/>
        </p:nvGrpSpPr>
        <p:grpSpPr>
          <a:xfrm>
            <a:off x="6012160" y="5013176"/>
            <a:ext cx="1638300" cy="1443038"/>
            <a:chOff x="4095750" y="1841500"/>
            <a:chExt cx="1638300" cy="1443038"/>
          </a:xfrm>
        </p:grpSpPr>
        <p:sp>
          <p:nvSpPr>
            <p:cNvPr id="1038" name="AutoShape 14"/>
            <p:cNvSpPr>
              <a:spLocks noChangeArrowheads="1"/>
            </p:cNvSpPr>
            <p:nvPr/>
          </p:nvSpPr>
          <p:spPr bwMode="auto">
            <a:xfrm>
              <a:off x="4762500" y="1841500"/>
              <a:ext cx="152400" cy="1539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4095750" y="2308225"/>
              <a:ext cx="152400" cy="15240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" name="AutoShape 16"/>
            <p:cNvSpPr>
              <a:spLocks noChangeArrowheads="1"/>
            </p:cNvSpPr>
            <p:nvPr/>
          </p:nvSpPr>
          <p:spPr bwMode="auto">
            <a:xfrm>
              <a:off x="5191125" y="3130550"/>
              <a:ext cx="152400" cy="1539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AutoShape 17"/>
            <p:cNvSpPr>
              <a:spLocks noChangeArrowheads="1"/>
            </p:cNvSpPr>
            <p:nvPr/>
          </p:nvSpPr>
          <p:spPr bwMode="auto">
            <a:xfrm>
              <a:off x="4419600" y="3130550"/>
              <a:ext cx="152400" cy="15398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" name="AutoShape 18"/>
            <p:cNvSpPr>
              <a:spLocks noChangeArrowheads="1"/>
            </p:cNvSpPr>
            <p:nvPr/>
          </p:nvSpPr>
          <p:spPr bwMode="auto">
            <a:xfrm>
              <a:off x="5581650" y="2308225"/>
              <a:ext cx="152400" cy="15240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 flipH="1">
              <a:off x="5321300" y="2460625"/>
              <a:ext cx="336550" cy="692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44" name="AutoShape 20"/>
            <p:cNvCxnSpPr>
              <a:cxnSpLocks noChangeShapeType="1"/>
            </p:cNvCxnSpPr>
            <p:nvPr/>
          </p:nvCxnSpPr>
          <p:spPr bwMode="auto">
            <a:xfrm>
              <a:off x="4892675" y="1973263"/>
              <a:ext cx="374650" cy="1157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 flipH="1">
              <a:off x="4225925" y="1919288"/>
              <a:ext cx="536575" cy="411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4171950" y="2460625"/>
              <a:ext cx="269875" cy="692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 flipH="1">
              <a:off x="4572000" y="3206750"/>
              <a:ext cx="6191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>
              <a:off x="4914900" y="1919288"/>
              <a:ext cx="688975" cy="411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49" name="AutoShape 25"/>
            <p:cNvCxnSpPr>
              <a:cxnSpLocks noChangeShapeType="1"/>
            </p:cNvCxnSpPr>
            <p:nvPr/>
          </p:nvCxnSpPr>
          <p:spPr bwMode="auto">
            <a:xfrm>
              <a:off x="4248150" y="2384425"/>
              <a:ext cx="13335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50" name="AutoShape 26"/>
            <p:cNvCxnSpPr>
              <a:cxnSpLocks noChangeShapeType="1"/>
            </p:cNvCxnSpPr>
            <p:nvPr/>
          </p:nvCxnSpPr>
          <p:spPr bwMode="auto">
            <a:xfrm flipH="1">
              <a:off x="4495800" y="1973263"/>
              <a:ext cx="288925" cy="1157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51" name="AutoShape 27"/>
            <p:cNvCxnSpPr>
              <a:cxnSpLocks noChangeShapeType="1"/>
            </p:cNvCxnSpPr>
            <p:nvPr/>
          </p:nvCxnSpPr>
          <p:spPr bwMode="auto">
            <a:xfrm>
              <a:off x="4225925" y="2438400"/>
              <a:ext cx="987425" cy="714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52" name="AutoShape 28"/>
            <p:cNvCxnSpPr>
              <a:cxnSpLocks noChangeShapeType="1"/>
            </p:cNvCxnSpPr>
            <p:nvPr/>
          </p:nvCxnSpPr>
          <p:spPr bwMode="auto">
            <a:xfrm flipV="1">
              <a:off x="4549775" y="2438400"/>
              <a:ext cx="1054100" cy="714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 Data Processing Service(ODPS)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63711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支持海量结构化数据的离线存储和计算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RESTful API</a:t>
            </a: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的方式提供服务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基于飞天平台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高吞吐量的</a:t>
            </a: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上传下载服务</a:t>
            </a:r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和存储过程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支持数据挖掘和统计算法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支持用户开发、运行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MapReduce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*支持类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Dremel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（准实时查询）和类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pregel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（图编程）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支持多用户管理和基于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policy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的权限控制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ODPS</a:t>
            </a:r>
            <a:r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可以打造完整的数据仓库解决方案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ODPS 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计算任务的资源使用，启动，停止，运行状态要严格受系统控制</a:t>
            </a:r>
            <a:endParaRPr lang="en-US" altLang="zh-CN" dirty="0" smtClean="0"/>
          </a:p>
          <a:p>
            <a:r>
              <a:rPr lang="zh-CN" altLang="en-US" dirty="0" smtClean="0"/>
              <a:t>资源按需分配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不能划出一片资源，一直占用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每次申请资源花费的时间也需考虑</a:t>
            </a:r>
            <a:endParaRPr lang="en-US" altLang="zh-CN" dirty="0" smtClean="0"/>
          </a:p>
          <a:p>
            <a:r>
              <a:rPr lang="zh-CN" altLang="en-US" dirty="0" smtClean="0"/>
              <a:t>数据需被授权访问</a:t>
            </a:r>
            <a:endParaRPr lang="en-US" altLang="zh-CN" dirty="0" smtClean="0"/>
          </a:p>
          <a:p>
            <a:r>
              <a:rPr lang="en-US" altLang="zh-CN" dirty="0" smtClean="0"/>
              <a:t>MPI</a:t>
            </a:r>
            <a:r>
              <a:rPr lang="zh-CN" altLang="en-US" dirty="0" smtClean="0"/>
              <a:t>可执行程序的分发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565</Words>
  <Application>Microsoft Office PowerPoint</Application>
  <PresentationFormat>全屏显示(4:3)</PresentationFormat>
  <Paragraphs>101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概要</vt:lpstr>
      <vt:lpstr>MapReduce</vt:lpstr>
      <vt:lpstr>MapReduce</vt:lpstr>
      <vt:lpstr>什么是 MPI？</vt:lpstr>
      <vt:lpstr>最基本的MPI函数</vt:lpstr>
      <vt:lpstr>MPI 与 MapReduce</vt:lpstr>
      <vt:lpstr>幻灯片 8</vt:lpstr>
      <vt:lpstr>ODPS MPI</vt:lpstr>
      <vt:lpstr>常用算法</vt:lpstr>
      <vt:lpstr>质量控制与工程实践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yangxu</cp:lastModifiedBy>
  <cp:revision>13</cp:revision>
  <dcterms:created xsi:type="dcterms:W3CDTF">2013-06-14T07:54:17Z</dcterms:created>
  <dcterms:modified xsi:type="dcterms:W3CDTF">2013-07-12T02:26:33Z</dcterms:modified>
</cp:coreProperties>
</file>