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4" r:id="rId12"/>
    <p:sldId id="275" r:id="rId13"/>
    <p:sldId id="276" r:id="rId14"/>
    <p:sldId id="277" r:id="rId15"/>
    <p:sldId id="278" r:id="rId16"/>
    <p:sldId id="273" r:id="rId17"/>
    <p:sldId id="279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670" y="2000240"/>
            <a:ext cx="5036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EtaoSpider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系统简介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4810" y="45005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 侠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调度问题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5" descr="C:\Users\piaoyu.ddh\AppData\Local\Microsoft\Windows\Temporary Internet Files\Content.IE5\0V914VNS\MC9003825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07" y="1363010"/>
            <a:ext cx="2076483" cy="20764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/>
          <p:cNvSpPr/>
          <p:nvPr/>
        </p:nvSpPr>
        <p:spPr>
          <a:xfrm>
            <a:off x="714348" y="1500174"/>
            <a:ext cx="4848252" cy="3037972"/>
          </a:xfrm>
          <a:prstGeom prst="ellipse">
            <a:avLst/>
          </a:prstGeom>
          <a:noFill/>
          <a:ln w="9525">
            <a:solidFill>
              <a:schemeClr val="accent2">
                <a:shade val="95000"/>
                <a:satMod val="105000"/>
              </a:schemeClr>
            </a:solidFill>
            <a:prstDash val="dash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4" name="组合 7"/>
          <p:cNvGrpSpPr/>
          <p:nvPr/>
        </p:nvGrpSpPr>
        <p:grpSpPr>
          <a:xfrm>
            <a:off x="1214414" y="2857496"/>
            <a:ext cx="4143404" cy="1384298"/>
            <a:chOff x="2182812" y="2592388"/>
            <a:chExt cx="2376488" cy="1670050"/>
          </a:xfrm>
        </p:grpSpPr>
        <p:sp>
          <p:nvSpPr>
            <p:cNvPr id="25" name="Freeform 3"/>
            <p:cNvSpPr>
              <a:spLocks/>
            </p:cNvSpPr>
            <p:nvPr/>
          </p:nvSpPr>
          <p:spPr bwMode="gray">
            <a:xfrm>
              <a:off x="2182812" y="2592388"/>
              <a:ext cx="2376488" cy="1670050"/>
            </a:xfrm>
            <a:custGeom>
              <a:avLst/>
              <a:gdLst/>
              <a:ahLst/>
              <a:cxnLst>
                <a:cxn ang="0">
                  <a:pos x="264" y="20"/>
                </a:cxn>
                <a:cxn ang="0">
                  <a:pos x="286" y="52"/>
                </a:cxn>
                <a:cxn ang="0">
                  <a:pos x="242" y="68"/>
                </a:cxn>
                <a:cxn ang="0">
                  <a:pos x="202" y="72"/>
                </a:cxn>
                <a:cxn ang="0">
                  <a:pos x="194" y="102"/>
                </a:cxn>
                <a:cxn ang="0">
                  <a:pos x="140" y="114"/>
                </a:cxn>
                <a:cxn ang="0">
                  <a:pos x="116" y="136"/>
                </a:cxn>
                <a:cxn ang="0">
                  <a:pos x="84" y="164"/>
                </a:cxn>
                <a:cxn ang="0">
                  <a:pos x="76" y="182"/>
                </a:cxn>
                <a:cxn ang="0">
                  <a:pos x="60" y="224"/>
                </a:cxn>
                <a:cxn ang="0">
                  <a:pos x="42" y="272"/>
                </a:cxn>
                <a:cxn ang="0">
                  <a:pos x="24" y="296"/>
                </a:cxn>
                <a:cxn ang="0">
                  <a:pos x="12" y="330"/>
                </a:cxn>
                <a:cxn ang="0">
                  <a:pos x="16" y="352"/>
                </a:cxn>
                <a:cxn ang="0">
                  <a:pos x="6" y="396"/>
                </a:cxn>
                <a:cxn ang="0">
                  <a:pos x="30" y="420"/>
                </a:cxn>
                <a:cxn ang="0">
                  <a:pos x="22" y="448"/>
                </a:cxn>
                <a:cxn ang="0">
                  <a:pos x="38" y="472"/>
                </a:cxn>
                <a:cxn ang="0">
                  <a:pos x="64" y="500"/>
                </a:cxn>
                <a:cxn ang="0">
                  <a:pos x="76" y="546"/>
                </a:cxn>
                <a:cxn ang="0">
                  <a:pos x="126" y="572"/>
                </a:cxn>
                <a:cxn ang="0">
                  <a:pos x="130" y="602"/>
                </a:cxn>
                <a:cxn ang="0">
                  <a:pos x="170" y="614"/>
                </a:cxn>
                <a:cxn ang="0">
                  <a:pos x="188" y="636"/>
                </a:cxn>
                <a:cxn ang="0">
                  <a:pos x="212" y="644"/>
                </a:cxn>
                <a:cxn ang="0">
                  <a:pos x="238" y="662"/>
                </a:cxn>
                <a:cxn ang="0">
                  <a:pos x="280" y="668"/>
                </a:cxn>
                <a:cxn ang="0">
                  <a:pos x="300" y="676"/>
                </a:cxn>
                <a:cxn ang="0">
                  <a:pos x="330" y="688"/>
                </a:cxn>
                <a:cxn ang="0">
                  <a:pos x="350" y="694"/>
                </a:cxn>
                <a:cxn ang="0">
                  <a:pos x="392" y="718"/>
                </a:cxn>
                <a:cxn ang="0">
                  <a:pos x="398" y="686"/>
                </a:cxn>
                <a:cxn ang="0">
                  <a:pos x="428" y="688"/>
                </a:cxn>
                <a:cxn ang="0">
                  <a:pos x="504" y="660"/>
                </a:cxn>
                <a:cxn ang="0">
                  <a:pos x="534" y="656"/>
                </a:cxn>
                <a:cxn ang="0">
                  <a:pos x="550" y="644"/>
                </a:cxn>
                <a:cxn ang="0">
                  <a:pos x="570" y="612"/>
                </a:cxn>
                <a:cxn ang="0">
                  <a:pos x="612" y="586"/>
                </a:cxn>
                <a:cxn ang="0">
                  <a:pos x="630" y="554"/>
                </a:cxn>
                <a:cxn ang="0">
                  <a:pos x="656" y="520"/>
                </a:cxn>
                <a:cxn ang="0">
                  <a:pos x="682" y="492"/>
                </a:cxn>
                <a:cxn ang="0">
                  <a:pos x="692" y="466"/>
                </a:cxn>
                <a:cxn ang="0">
                  <a:pos x="696" y="410"/>
                </a:cxn>
                <a:cxn ang="0">
                  <a:pos x="734" y="352"/>
                </a:cxn>
                <a:cxn ang="0">
                  <a:pos x="718" y="316"/>
                </a:cxn>
                <a:cxn ang="0">
                  <a:pos x="710" y="292"/>
                </a:cxn>
                <a:cxn ang="0">
                  <a:pos x="698" y="258"/>
                </a:cxn>
                <a:cxn ang="0">
                  <a:pos x="678" y="212"/>
                </a:cxn>
                <a:cxn ang="0">
                  <a:pos x="654" y="182"/>
                </a:cxn>
                <a:cxn ang="0">
                  <a:pos x="632" y="154"/>
                </a:cxn>
                <a:cxn ang="0">
                  <a:pos x="612" y="104"/>
                </a:cxn>
                <a:cxn ang="0">
                  <a:pos x="592" y="108"/>
                </a:cxn>
                <a:cxn ang="0">
                  <a:pos x="548" y="100"/>
                </a:cxn>
                <a:cxn ang="0">
                  <a:pos x="508" y="22"/>
                </a:cxn>
                <a:cxn ang="0">
                  <a:pos x="456" y="48"/>
                </a:cxn>
                <a:cxn ang="0">
                  <a:pos x="430" y="46"/>
                </a:cxn>
                <a:cxn ang="0">
                  <a:pos x="370" y="10"/>
                </a:cxn>
                <a:cxn ang="0">
                  <a:pos x="348" y="10"/>
                </a:cxn>
                <a:cxn ang="0">
                  <a:pos x="326" y="28"/>
                </a:cxn>
                <a:cxn ang="0">
                  <a:pos x="294" y="42"/>
                </a:cxn>
                <a:cxn ang="0">
                  <a:pos x="256" y="12"/>
                </a:cxn>
              </a:cxnLst>
              <a:rect l="0" t="0" r="r" b="b"/>
              <a:pathLst>
                <a:path w="742" h="718">
                  <a:moveTo>
                    <a:pt x="256" y="12"/>
                  </a:moveTo>
                  <a:lnTo>
                    <a:pt x="252" y="8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52" y="8"/>
                  </a:lnTo>
                  <a:lnTo>
                    <a:pt x="254" y="10"/>
                  </a:lnTo>
                  <a:lnTo>
                    <a:pt x="256" y="12"/>
                  </a:lnTo>
                  <a:lnTo>
                    <a:pt x="260" y="16"/>
                  </a:lnTo>
                  <a:lnTo>
                    <a:pt x="264" y="20"/>
                  </a:lnTo>
                  <a:lnTo>
                    <a:pt x="268" y="24"/>
                  </a:lnTo>
                  <a:lnTo>
                    <a:pt x="270" y="28"/>
                  </a:lnTo>
                  <a:lnTo>
                    <a:pt x="274" y="32"/>
                  </a:lnTo>
                  <a:lnTo>
                    <a:pt x="278" y="34"/>
                  </a:lnTo>
                  <a:lnTo>
                    <a:pt x="280" y="36"/>
                  </a:lnTo>
                  <a:lnTo>
                    <a:pt x="280" y="38"/>
                  </a:lnTo>
                  <a:lnTo>
                    <a:pt x="282" y="38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78" y="56"/>
                  </a:lnTo>
                  <a:lnTo>
                    <a:pt x="268" y="58"/>
                  </a:lnTo>
                  <a:lnTo>
                    <a:pt x="256" y="58"/>
                  </a:lnTo>
                  <a:lnTo>
                    <a:pt x="246" y="56"/>
                  </a:lnTo>
                  <a:lnTo>
                    <a:pt x="238" y="54"/>
                  </a:lnTo>
                  <a:lnTo>
                    <a:pt x="242" y="58"/>
                  </a:lnTo>
                  <a:lnTo>
                    <a:pt x="246" y="62"/>
                  </a:lnTo>
                  <a:lnTo>
                    <a:pt x="244" y="64"/>
                  </a:lnTo>
                  <a:lnTo>
                    <a:pt x="242" y="68"/>
                  </a:lnTo>
                  <a:lnTo>
                    <a:pt x="238" y="70"/>
                  </a:lnTo>
                  <a:lnTo>
                    <a:pt x="232" y="72"/>
                  </a:lnTo>
                  <a:lnTo>
                    <a:pt x="228" y="72"/>
                  </a:lnTo>
                  <a:lnTo>
                    <a:pt x="222" y="70"/>
                  </a:lnTo>
                  <a:lnTo>
                    <a:pt x="216" y="68"/>
                  </a:lnTo>
                  <a:lnTo>
                    <a:pt x="212" y="64"/>
                  </a:lnTo>
                  <a:lnTo>
                    <a:pt x="206" y="64"/>
                  </a:lnTo>
                  <a:lnTo>
                    <a:pt x="204" y="68"/>
                  </a:lnTo>
                  <a:lnTo>
                    <a:pt x="202" y="72"/>
                  </a:lnTo>
                  <a:lnTo>
                    <a:pt x="200" y="76"/>
                  </a:lnTo>
                  <a:lnTo>
                    <a:pt x="196" y="78"/>
                  </a:lnTo>
                  <a:lnTo>
                    <a:pt x="190" y="80"/>
                  </a:lnTo>
                  <a:lnTo>
                    <a:pt x="196" y="82"/>
                  </a:lnTo>
                  <a:lnTo>
                    <a:pt x="198" y="86"/>
                  </a:lnTo>
                  <a:lnTo>
                    <a:pt x="200" y="90"/>
                  </a:lnTo>
                  <a:lnTo>
                    <a:pt x="200" y="94"/>
                  </a:lnTo>
                  <a:lnTo>
                    <a:pt x="198" y="98"/>
                  </a:lnTo>
                  <a:lnTo>
                    <a:pt x="194" y="102"/>
                  </a:lnTo>
                  <a:lnTo>
                    <a:pt x="186" y="102"/>
                  </a:lnTo>
                  <a:lnTo>
                    <a:pt x="172" y="100"/>
                  </a:lnTo>
                  <a:lnTo>
                    <a:pt x="162" y="100"/>
                  </a:lnTo>
                  <a:lnTo>
                    <a:pt x="164" y="102"/>
                  </a:lnTo>
                  <a:lnTo>
                    <a:pt x="166" y="106"/>
                  </a:lnTo>
                  <a:lnTo>
                    <a:pt x="168" y="110"/>
                  </a:lnTo>
                  <a:lnTo>
                    <a:pt x="154" y="110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42" y="116"/>
                  </a:lnTo>
                  <a:lnTo>
                    <a:pt x="136" y="118"/>
                  </a:lnTo>
                  <a:lnTo>
                    <a:pt x="130" y="118"/>
                  </a:lnTo>
                  <a:lnTo>
                    <a:pt x="124" y="118"/>
                  </a:lnTo>
                  <a:lnTo>
                    <a:pt x="126" y="122"/>
                  </a:lnTo>
                  <a:lnTo>
                    <a:pt x="126" y="126"/>
                  </a:lnTo>
                  <a:lnTo>
                    <a:pt x="126" y="130"/>
                  </a:lnTo>
                  <a:lnTo>
                    <a:pt x="128" y="134"/>
                  </a:lnTo>
                  <a:lnTo>
                    <a:pt x="116" y="136"/>
                  </a:lnTo>
                  <a:lnTo>
                    <a:pt x="106" y="140"/>
                  </a:lnTo>
                  <a:lnTo>
                    <a:pt x="96" y="144"/>
                  </a:lnTo>
                  <a:lnTo>
                    <a:pt x="82" y="142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2" y="152"/>
                  </a:lnTo>
                  <a:lnTo>
                    <a:pt x="92" y="156"/>
                  </a:lnTo>
                  <a:lnTo>
                    <a:pt x="88" y="160"/>
                  </a:lnTo>
                  <a:lnTo>
                    <a:pt x="84" y="164"/>
                  </a:lnTo>
                  <a:lnTo>
                    <a:pt x="78" y="166"/>
                  </a:lnTo>
                  <a:lnTo>
                    <a:pt x="74" y="168"/>
                  </a:lnTo>
                  <a:lnTo>
                    <a:pt x="68" y="170"/>
                  </a:lnTo>
                  <a:lnTo>
                    <a:pt x="62" y="172"/>
                  </a:lnTo>
                  <a:lnTo>
                    <a:pt x="58" y="172"/>
                  </a:lnTo>
                  <a:lnTo>
                    <a:pt x="64" y="174"/>
                  </a:lnTo>
                  <a:lnTo>
                    <a:pt x="68" y="176"/>
                  </a:lnTo>
                  <a:lnTo>
                    <a:pt x="72" y="180"/>
                  </a:lnTo>
                  <a:lnTo>
                    <a:pt x="76" y="182"/>
                  </a:lnTo>
                  <a:lnTo>
                    <a:pt x="78" y="184"/>
                  </a:lnTo>
                  <a:lnTo>
                    <a:pt x="78" y="190"/>
                  </a:lnTo>
                  <a:lnTo>
                    <a:pt x="78" y="194"/>
                  </a:lnTo>
                  <a:lnTo>
                    <a:pt x="76" y="202"/>
                  </a:lnTo>
                  <a:lnTo>
                    <a:pt x="70" y="204"/>
                  </a:lnTo>
                  <a:lnTo>
                    <a:pt x="62" y="204"/>
                  </a:lnTo>
                  <a:lnTo>
                    <a:pt x="54" y="204"/>
                  </a:lnTo>
                  <a:lnTo>
                    <a:pt x="60" y="214"/>
                  </a:lnTo>
                  <a:lnTo>
                    <a:pt x="60" y="224"/>
                  </a:lnTo>
                  <a:lnTo>
                    <a:pt x="56" y="236"/>
                  </a:lnTo>
                  <a:lnTo>
                    <a:pt x="56" y="248"/>
                  </a:lnTo>
                  <a:lnTo>
                    <a:pt x="46" y="248"/>
                  </a:lnTo>
                  <a:lnTo>
                    <a:pt x="34" y="248"/>
                  </a:lnTo>
                  <a:lnTo>
                    <a:pt x="38" y="250"/>
                  </a:lnTo>
                  <a:lnTo>
                    <a:pt x="42" y="254"/>
                  </a:lnTo>
                  <a:lnTo>
                    <a:pt x="44" y="260"/>
                  </a:lnTo>
                  <a:lnTo>
                    <a:pt x="44" y="268"/>
                  </a:lnTo>
                  <a:lnTo>
                    <a:pt x="42" y="272"/>
                  </a:lnTo>
                  <a:lnTo>
                    <a:pt x="38" y="276"/>
                  </a:lnTo>
                  <a:lnTo>
                    <a:pt x="34" y="278"/>
                  </a:lnTo>
                  <a:lnTo>
                    <a:pt x="28" y="280"/>
                  </a:lnTo>
                  <a:lnTo>
                    <a:pt x="24" y="280"/>
                  </a:lnTo>
                  <a:lnTo>
                    <a:pt x="18" y="282"/>
                  </a:lnTo>
                  <a:lnTo>
                    <a:pt x="24" y="284"/>
                  </a:lnTo>
                  <a:lnTo>
                    <a:pt x="26" y="288"/>
                  </a:lnTo>
                  <a:lnTo>
                    <a:pt x="26" y="292"/>
                  </a:lnTo>
                  <a:lnTo>
                    <a:pt x="24" y="296"/>
                  </a:lnTo>
                  <a:lnTo>
                    <a:pt x="18" y="300"/>
                  </a:lnTo>
                  <a:lnTo>
                    <a:pt x="28" y="302"/>
                  </a:lnTo>
                  <a:lnTo>
                    <a:pt x="38" y="306"/>
                  </a:lnTo>
                  <a:lnTo>
                    <a:pt x="38" y="312"/>
                  </a:lnTo>
                  <a:lnTo>
                    <a:pt x="34" y="316"/>
                  </a:lnTo>
                  <a:lnTo>
                    <a:pt x="28" y="320"/>
                  </a:lnTo>
                  <a:lnTo>
                    <a:pt x="24" y="322"/>
                  </a:lnTo>
                  <a:lnTo>
                    <a:pt x="18" y="326"/>
                  </a:lnTo>
                  <a:lnTo>
                    <a:pt x="12" y="330"/>
                  </a:lnTo>
                  <a:lnTo>
                    <a:pt x="8" y="334"/>
                  </a:lnTo>
                  <a:lnTo>
                    <a:pt x="12" y="336"/>
                  </a:lnTo>
                  <a:lnTo>
                    <a:pt x="18" y="338"/>
                  </a:lnTo>
                  <a:lnTo>
                    <a:pt x="22" y="338"/>
                  </a:lnTo>
                  <a:lnTo>
                    <a:pt x="20" y="342"/>
                  </a:lnTo>
                  <a:lnTo>
                    <a:pt x="18" y="344"/>
                  </a:lnTo>
                  <a:lnTo>
                    <a:pt x="14" y="348"/>
                  </a:lnTo>
                  <a:lnTo>
                    <a:pt x="12" y="350"/>
                  </a:lnTo>
                  <a:lnTo>
                    <a:pt x="16" y="352"/>
                  </a:lnTo>
                  <a:lnTo>
                    <a:pt x="22" y="354"/>
                  </a:lnTo>
                  <a:lnTo>
                    <a:pt x="26" y="356"/>
                  </a:lnTo>
                  <a:lnTo>
                    <a:pt x="24" y="358"/>
                  </a:lnTo>
                  <a:lnTo>
                    <a:pt x="22" y="362"/>
                  </a:lnTo>
                  <a:lnTo>
                    <a:pt x="32" y="364"/>
                  </a:lnTo>
                  <a:lnTo>
                    <a:pt x="44" y="368"/>
                  </a:lnTo>
                  <a:lnTo>
                    <a:pt x="22" y="382"/>
                  </a:lnTo>
                  <a:lnTo>
                    <a:pt x="0" y="394"/>
                  </a:lnTo>
                  <a:lnTo>
                    <a:pt x="6" y="396"/>
                  </a:lnTo>
                  <a:lnTo>
                    <a:pt x="14" y="398"/>
                  </a:lnTo>
                  <a:lnTo>
                    <a:pt x="20" y="402"/>
                  </a:lnTo>
                  <a:lnTo>
                    <a:pt x="24" y="406"/>
                  </a:lnTo>
                  <a:lnTo>
                    <a:pt x="22" y="408"/>
                  </a:lnTo>
                  <a:lnTo>
                    <a:pt x="20" y="410"/>
                  </a:lnTo>
                  <a:lnTo>
                    <a:pt x="16" y="412"/>
                  </a:lnTo>
                  <a:lnTo>
                    <a:pt x="22" y="414"/>
                  </a:lnTo>
                  <a:lnTo>
                    <a:pt x="28" y="416"/>
                  </a:lnTo>
                  <a:lnTo>
                    <a:pt x="30" y="420"/>
                  </a:lnTo>
                  <a:lnTo>
                    <a:pt x="32" y="424"/>
                  </a:lnTo>
                  <a:lnTo>
                    <a:pt x="32" y="428"/>
                  </a:lnTo>
                  <a:lnTo>
                    <a:pt x="28" y="434"/>
                  </a:lnTo>
                  <a:lnTo>
                    <a:pt x="32" y="434"/>
                  </a:lnTo>
                  <a:lnTo>
                    <a:pt x="34" y="434"/>
                  </a:lnTo>
                  <a:lnTo>
                    <a:pt x="34" y="440"/>
                  </a:lnTo>
                  <a:lnTo>
                    <a:pt x="30" y="442"/>
                  </a:lnTo>
                  <a:lnTo>
                    <a:pt x="26" y="446"/>
                  </a:lnTo>
                  <a:lnTo>
                    <a:pt x="22" y="448"/>
                  </a:lnTo>
                  <a:lnTo>
                    <a:pt x="20" y="452"/>
                  </a:lnTo>
                  <a:lnTo>
                    <a:pt x="16" y="456"/>
                  </a:lnTo>
                  <a:lnTo>
                    <a:pt x="22" y="454"/>
                  </a:lnTo>
                  <a:lnTo>
                    <a:pt x="28" y="456"/>
                  </a:lnTo>
                  <a:lnTo>
                    <a:pt x="34" y="458"/>
                  </a:lnTo>
                  <a:lnTo>
                    <a:pt x="40" y="460"/>
                  </a:lnTo>
                  <a:lnTo>
                    <a:pt x="44" y="464"/>
                  </a:lnTo>
                  <a:lnTo>
                    <a:pt x="40" y="468"/>
                  </a:lnTo>
                  <a:lnTo>
                    <a:pt x="38" y="472"/>
                  </a:lnTo>
                  <a:lnTo>
                    <a:pt x="34" y="476"/>
                  </a:lnTo>
                  <a:lnTo>
                    <a:pt x="40" y="478"/>
                  </a:lnTo>
                  <a:lnTo>
                    <a:pt x="44" y="482"/>
                  </a:lnTo>
                  <a:lnTo>
                    <a:pt x="48" y="486"/>
                  </a:lnTo>
                  <a:lnTo>
                    <a:pt x="48" y="490"/>
                  </a:lnTo>
                  <a:lnTo>
                    <a:pt x="48" y="496"/>
                  </a:lnTo>
                  <a:lnTo>
                    <a:pt x="54" y="496"/>
                  </a:lnTo>
                  <a:lnTo>
                    <a:pt x="60" y="498"/>
                  </a:lnTo>
                  <a:lnTo>
                    <a:pt x="64" y="500"/>
                  </a:lnTo>
                  <a:lnTo>
                    <a:pt x="66" y="504"/>
                  </a:lnTo>
                  <a:lnTo>
                    <a:pt x="66" y="508"/>
                  </a:lnTo>
                  <a:lnTo>
                    <a:pt x="66" y="514"/>
                  </a:lnTo>
                  <a:lnTo>
                    <a:pt x="62" y="520"/>
                  </a:lnTo>
                  <a:lnTo>
                    <a:pt x="68" y="524"/>
                  </a:lnTo>
                  <a:lnTo>
                    <a:pt x="72" y="528"/>
                  </a:lnTo>
                  <a:lnTo>
                    <a:pt x="74" y="534"/>
                  </a:lnTo>
                  <a:lnTo>
                    <a:pt x="76" y="540"/>
                  </a:lnTo>
                  <a:lnTo>
                    <a:pt x="76" y="546"/>
                  </a:lnTo>
                  <a:lnTo>
                    <a:pt x="96" y="546"/>
                  </a:lnTo>
                  <a:lnTo>
                    <a:pt x="118" y="544"/>
                  </a:lnTo>
                  <a:lnTo>
                    <a:pt x="114" y="552"/>
                  </a:lnTo>
                  <a:lnTo>
                    <a:pt x="112" y="558"/>
                  </a:lnTo>
                  <a:lnTo>
                    <a:pt x="110" y="566"/>
                  </a:lnTo>
                  <a:lnTo>
                    <a:pt x="108" y="572"/>
                  </a:lnTo>
                  <a:lnTo>
                    <a:pt x="114" y="572"/>
                  </a:lnTo>
                  <a:lnTo>
                    <a:pt x="120" y="572"/>
                  </a:lnTo>
                  <a:lnTo>
                    <a:pt x="126" y="572"/>
                  </a:lnTo>
                  <a:lnTo>
                    <a:pt x="122" y="578"/>
                  </a:lnTo>
                  <a:lnTo>
                    <a:pt x="118" y="584"/>
                  </a:lnTo>
                  <a:lnTo>
                    <a:pt x="116" y="592"/>
                  </a:lnTo>
                  <a:lnTo>
                    <a:pt x="122" y="592"/>
                  </a:lnTo>
                  <a:lnTo>
                    <a:pt x="128" y="592"/>
                  </a:lnTo>
                  <a:lnTo>
                    <a:pt x="136" y="592"/>
                  </a:lnTo>
                  <a:lnTo>
                    <a:pt x="134" y="594"/>
                  </a:lnTo>
                  <a:lnTo>
                    <a:pt x="132" y="598"/>
                  </a:lnTo>
                  <a:lnTo>
                    <a:pt x="130" y="602"/>
                  </a:lnTo>
                  <a:lnTo>
                    <a:pt x="128" y="604"/>
                  </a:lnTo>
                  <a:lnTo>
                    <a:pt x="144" y="606"/>
                  </a:lnTo>
                  <a:lnTo>
                    <a:pt x="156" y="610"/>
                  </a:lnTo>
                  <a:lnTo>
                    <a:pt x="164" y="622"/>
                  </a:lnTo>
                  <a:lnTo>
                    <a:pt x="162" y="620"/>
                  </a:lnTo>
                  <a:lnTo>
                    <a:pt x="160" y="618"/>
                  </a:lnTo>
                  <a:lnTo>
                    <a:pt x="164" y="614"/>
                  </a:lnTo>
                  <a:lnTo>
                    <a:pt x="168" y="614"/>
                  </a:lnTo>
                  <a:lnTo>
                    <a:pt x="170" y="614"/>
                  </a:lnTo>
                  <a:lnTo>
                    <a:pt x="172" y="614"/>
                  </a:lnTo>
                  <a:lnTo>
                    <a:pt x="174" y="618"/>
                  </a:lnTo>
                  <a:lnTo>
                    <a:pt x="174" y="620"/>
                  </a:lnTo>
                  <a:lnTo>
                    <a:pt x="176" y="624"/>
                  </a:lnTo>
                  <a:lnTo>
                    <a:pt x="178" y="628"/>
                  </a:lnTo>
                  <a:lnTo>
                    <a:pt x="178" y="630"/>
                  </a:lnTo>
                  <a:lnTo>
                    <a:pt x="180" y="632"/>
                  </a:lnTo>
                  <a:lnTo>
                    <a:pt x="184" y="634"/>
                  </a:lnTo>
                  <a:lnTo>
                    <a:pt x="188" y="636"/>
                  </a:lnTo>
                  <a:lnTo>
                    <a:pt x="190" y="636"/>
                  </a:lnTo>
                  <a:lnTo>
                    <a:pt x="194" y="638"/>
                  </a:lnTo>
                  <a:lnTo>
                    <a:pt x="198" y="638"/>
                  </a:lnTo>
                  <a:lnTo>
                    <a:pt x="200" y="640"/>
                  </a:lnTo>
                  <a:lnTo>
                    <a:pt x="202" y="644"/>
                  </a:lnTo>
                  <a:lnTo>
                    <a:pt x="204" y="648"/>
                  </a:lnTo>
                  <a:lnTo>
                    <a:pt x="206" y="646"/>
                  </a:lnTo>
                  <a:lnTo>
                    <a:pt x="210" y="646"/>
                  </a:lnTo>
                  <a:lnTo>
                    <a:pt x="212" y="644"/>
                  </a:lnTo>
                  <a:lnTo>
                    <a:pt x="216" y="648"/>
                  </a:lnTo>
                  <a:lnTo>
                    <a:pt x="220" y="654"/>
                  </a:lnTo>
                  <a:lnTo>
                    <a:pt x="222" y="658"/>
                  </a:lnTo>
                  <a:lnTo>
                    <a:pt x="224" y="654"/>
                  </a:lnTo>
                  <a:lnTo>
                    <a:pt x="228" y="650"/>
                  </a:lnTo>
                  <a:lnTo>
                    <a:pt x="232" y="652"/>
                  </a:lnTo>
                  <a:lnTo>
                    <a:pt x="234" y="654"/>
                  </a:lnTo>
                  <a:lnTo>
                    <a:pt x="238" y="656"/>
                  </a:lnTo>
                  <a:lnTo>
                    <a:pt x="238" y="662"/>
                  </a:lnTo>
                  <a:lnTo>
                    <a:pt x="240" y="666"/>
                  </a:lnTo>
                  <a:lnTo>
                    <a:pt x="252" y="662"/>
                  </a:lnTo>
                  <a:lnTo>
                    <a:pt x="262" y="666"/>
                  </a:lnTo>
                  <a:lnTo>
                    <a:pt x="270" y="674"/>
                  </a:lnTo>
                  <a:lnTo>
                    <a:pt x="276" y="686"/>
                  </a:lnTo>
                  <a:lnTo>
                    <a:pt x="274" y="678"/>
                  </a:lnTo>
                  <a:lnTo>
                    <a:pt x="276" y="674"/>
                  </a:lnTo>
                  <a:lnTo>
                    <a:pt x="278" y="670"/>
                  </a:lnTo>
                  <a:lnTo>
                    <a:pt x="280" y="668"/>
                  </a:lnTo>
                  <a:lnTo>
                    <a:pt x="284" y="666"/>
                  </a:lnTo>
                  <a:lnTo>
                    <a:pt x="288" y="668"/>
                  </a:lnTo>
                  <a:lnTo>
                    <a:pt x="292" y="672"/>
                  </a:lnTo>
                  <a:lnTo>
                    <a:pt x="296" y="678"/>
                  </a:lnTo>
                  <a:lnTo>
                    <a:pt x="294" y="674"/>
                  </a:lnTo>
                  <a:lnTo>
                    <a:pt x="294" y="674"/>
                  </a:lnTo>
                  <a:lnTo>
                    <a:pt x="296" y="674"/>
                  </a:lnTo>
                  <a:lnTo>
                    <a:pt x="298" y="674"/>
                  </a:lnTo>
                  <a:lnTo>
                    <a:pt x="300" y="676"/>
                  </a:lnTo>
                  <a:lnTo>
                    <a:pt x="302" y="680"/>
                  </a:lnTo>
                  <a:lnTo>
                    <a:pt x="304" y="682"/>
                  </a:lnTo>
                  <a:lnTo>
                    <a:pt x="304" y="686"/>
                  </a:lnTo>
                  <a:lnTo>
                    <a:pt x="310" y="682"/>
                  </a:lnTo>
                  <a:lnTo>
                    <a:pt x="318" y="680"/>
                  </a:lnTo>
                  <a:lnTo>
                    <a:pt x="324" y="678"/>
                  </a:lnTo>
                  <a:lnTo>
                    <a:pt x="326" y="682"/>
                  </a:lnTo>
                  <a:lnTo>
                    <a:pt x="328" y="684"/>
                  </a:lnTo>
                  <a:lnTo>
                    <a:pt x="330" y="688"/>
                  </a:lnTo>
                  <a:lnTo>
                    <a:pt x="330" y="692"/>
                  </a:lnTo>
                  <a:lnTo>
                    <a:pt x="332" y="686"/>
                  </a:lnTo>
                  <a:lnTo>
                    <a:pt x="332" y="684"/>
                  </a:lnTo>
                  <a:lnTo>
                    <a:pt x="334" y="682"/>
                  </a:lnTo>
                  <a:lnTo>
                    <a:pt x="338" y="684"/>
                  </a:lnTo>
                  <a:lnTo>
                    <a:pt x="340" y="684"/>
                  </a:lnTo>
                  <a:lnTo>
                    <a:pt x="344" y="688"/>
                  </a:lnTo>
                  <a:lnTo>
                    <a:pt x="346" y="690"/>
                  </a:lnTo>
                  <a:lnTo>
                    <a:pt x="350" y="694"/>
                  </a:lnTo>
                  <a:lnTo>
                    <a:pt x="352" y="698"/>
                  </a:lnTo>
                  <a:lnTo>
                    <a:pt x="356" y="702"/>
                  </a:lnTo>
                  <a:lnTo>
                    <a:pt x="358" y="706"/>
                  </a:lnTo>
                  <a:lnTo>
                    <a:pt x="360" y="708"/>
                  </a:lnTo>
                  <a:lnTo>
                    <a:pt x="364" y="700"/>
                  </a:lnTo>
                  <a:lnTo>
                    <a:pt x="370" y="700"/>
                  </a:lnTo>
                  <a:lnTo>
                    <a:pt x="378" y="704"/>
                  </a:lnTo>
                  <a:lnTo>
                    <a:pt x="386" y="712"/>
                  </a:lnTo>
                  <a:lnTo>
                    <a:pt x="392" y="718"/>
                  </a:lnTo>
                  <a:lnTo>
                    <a:pt x="386" y="714"/>
                  </a:lnTo>
                  <a:lnTo>
                    <a:pt x="384" y="710"/>
                  </a:lnTo>
                  <a:lnTo>
                    <a:pt x="382" y="706"/>
                  </a:lnTo>
                  <a:lnTo>
                    <a:pt x="382" y="702"/>
                  </a:lnTo>
                  <a:lnTo>
                    <a:pt x="384" y="696"/>
                  </a:lnTo>
                  <a:lnTo>
                    <a:pt x="386" y="692"/>
                  </a:lnTo>
                  <a:lnTo>
                    <a:pt x="390" y="690"/>
                  </a:lnTo>
                  <a:lnTo>
                    <a:pt x="394" y="686"/>
                  </a:lnTo>
                  <a:lnTo>
                    <a:pt x="398" y="686"/>
                  </a:lnTo>
                  <a:lnTo>
                    <a:pt x="404" y="688"/>
                  </a:lnTo>
                  <a:lnTo>
                    <a:pt x="408" y="690"/>
                  </a:lnTo>
                  <a:lnTo>
                    <a:pt x="412" y="696"/>
                  </a:lnTo>
                  <a:lnTo>
                    <a:pt x="414" y="692"/>
                  </a:lnTo>
                  <a:lnTo>
                    <a:pt x="414" y="690"/>
                  </a:lnTo>
                  <a:lnTo>
                    <a:pt x="418" y="688"/>
                  </a:lnTo>
                  <a:lnTo>
                    <a:pt x="420" y="686"/>
                  </a:lnTo>
                  <a:lnTo>
                    <a:pt x="424" y="686"/>
                  </a:lnTo>
                  <a:lnTo>
                    <a:pt x="428" y="688"/>
                  </a:lnTo>
                  <a:lnTo>
                    <a:pt x="432" y="690"/>
                  </a:lnTo>
                  <a:lnTo>
                    <a:pt x="434" y="694"/>
                  </a:lnTo>
                  <a:lnTo>
                    <a:pt x="438" y="682"/>
                  </a:lnTo>
                  <a:lnTo>
                    <a:pt x="450" y="676"/>
                  </a:lnTo>
                  <a:lnTo>
                    <a:pt x="462" y="674"/>
                  </a:lnTo>
                  <a:lnTo>
                    <a:pt x="472" y="680"/>
                  </a:lnTo>
                  <a:lnTo>
                    <a:pt x="482" y="672"/>
                  </a:lnTo>
                  <a:lnTo>
                    <a:pt x="494" y="666"/>
                  </a:lnTo>
                  <a:lnTo>
                    <a:pt x="504" y="660"/>
                  </a:lnTo>
                  <a:lnTo>
                    <a:pt x="506" y="658"/>
                  </a:lnTo>
                  <a:lnTo>
                    <a:pt x="508" y="656"/>
                  </a:lnTo>
                  <a:lnTo>
                    <a:pt x="508" y="654"/>
                  </a:lnTo>
                  <a:lnTo>
                    <a:pt x="510" y="654"/>
                  </a:lnTo>
                  <a:lnTo>
                    <a:pt x="514" y="652"/>
                  </a:lnTo>
                  <a:lnTo>
                    <a:pt x="520" y="652"/>
                  </a:lnTo>
                  <a:lnTo>
                    <a:pt x="524" y="652"/>
                  </a:lnTo>
                  <a:lnTo>
                    <a:pt x="528" y="654"/>
                  </a:lnTo>
                  <a:lnTo>
                    <a:pt x="534" y="656"/>
                  </a:lnTo>
                  <a:lnTo>
                    <a:pt x="540" y="658"/>
                  </a:lnTo>
                  <a:lnTo>
                    <a:pt x="538" y="654"/>
                  </a:lnTo>
                  <a:lnTo>
                    <a:pt x="538" y="652"/>
                  </a:lnTo>
                  <a:lnTo>
                    <a:pt x="538" y="648"/>
                  </a:lnTo>
                  <a:lnTo>
                    <a:pt x="550" y="648"/>
                  </a:lnTo>
                  <a:lnTo>
                    <a:pt x="562" y="650"/>
                  </a:lnTo>
                  <a:lnTo>
                    <a:pt x="558" y="648"/>
                  </a:lnTo>
                  <a:lnTo>
                    <a:pt x="552" y="646"/>
                  </a:lnTo>
                  <a:lnTo>
                    <a:pt x="550" y="644"/>
                  </a:lnTo>
                  <a:lnTo>
                    <a:pt x="546" y="640"/>
                  </a:lnTo>
                  <a:lnTo>
                    <a:pt x="544" y="634"/>
                  </a:lnTo>
                  <a:lnTo>
                    <a:pt x="544" y="628"/>
                  </a:lnTo>
                  <a:lnTo>
                    <a:pt x="546" y="622"/>
                  </a:lnTo>
                  <a:lnTo>
                    <a:pt x="548" y="616"/>
                  </a:lnTo>
                  <a:lnTo>
                    <a:pt x="552" y="614"/>
                  </a:lnTo>
                  <a:lnTo>
                    <a:pt x="558" y="612"/>
                  </a:lnTo>
                  <a:lnTo>
                    <a:pt x="564" y="612"/>
                  </a:lnTo>
                  <a:lnTo>
                    <a:pt x="570" y="612"/>
                  </a:lnTo>
                  <a:lnTo>
                    <a:pt x="576" y="612"/>
                  </a:lnTo>
                  <a:lnTo>
                    <a:pt x="572" y="608"/>
                  </a:lnTo>
                  <a:lnTo>
                    <a:pt x="572" y="606"/>
                  </a:lnTo>
                  <a:lnTo>
                    <a:pt x="570" y="602"/>
                  </a:lnTo>
                  <a:lnTo>
                    <a:pt x="570" y="598"/>
                  </a:lnTo>
                  <a:lnTo>
                    <a:pt x="584" y="600"/>
                  </a:lnTo>
                  <a:lnTo>
                    <a:pt x="592" y="598"/>
                  </a:lnTo>
                  <a:lnTo>
                    <a:pt x="600" y="594"/>
                  </a:lnTo>
                  <a:lnTo>
                    <a:pt x="612" y="586"/>
                  </a:lnTo>
                  <a:lnTo>
                    <a:pt x="614" y="582"/>
                  </a:lnTo>
                  <a:lnTo>
                    <a:pt x="620" y="580"/>
                  </a:lnTo>
                  <a:lnTo>
                    <a:pt x="624" y="580"/>
                  </a:lnTo>
                  <a:lnTo>
                    <a:pt x="626" y="576"/>
                  </a:lnTo>
                  <a:lnTo>
                    <a:pt x="628" y="572"/>
                  </a:lnTo>
                  <a:lnTo>
                    <a:pt x="628" y="568"/>
                  </a:lnTo>
                  <a:lnTo>
                    <a:pt x="628" y="562"/>
                  </a:lnTo>
                  <a:lnTo>
                    <a:pt x="628" y="558"/>
                  </a:lnTo>
                  <a:lnTo>
                    <a:pt x="630" y="554"/>
                  </a:lnTo>
                  <a:lnTo>
                    <a:pt x="626" y="552"/>
                  </a:lnTo>
                  <a:lnTo>
                    <a:pt x="622" y="548"/>
                  </a:lnTo>
                  <a:lnTo>
                    <a:pt x="620" y="548"/>
                  </a:lnTo>
                  <a:lnTo>
                    <a:pt x="630" y="536"/>
                  </a:lnTo>
                  <a:lnTo>
                    <a:pt x="642" y="532"/>
                  </a:lnTo>
                  <a:lnTo>
                    <a:pt x="656" y="534"/>
                  </a:lnTo>
                  <a:lnTo>
                    <a:pt x="656" y="530"/>
                  </a:lnTo>
                  <a:lnTo>
                    <a:pt x="656" y="524"/>
                  </a:lnTo>
                  <a:lnTo>
                    <a:pt x="656" y="520"/>
                  </a:lnTo>
                  <a:lnTo>
                    <a:pt x="658" y="516"/>
                  </a:lnTo>
                  <a:lnTo>
                    <a:pt x="658" y="512"/>
                  </a:lnTo>
                  <a:lnTo>
                    <a:pt x="662" y="510"/>
                  </a:lnTo>
                  <a:lnTo>
                    <a:pt x="666" y="508"/>
                  </a:lnTo>
                  <a:lnTo>
                    <a:pt x="672" y="508"/>
                  </a:lnTo>
                  <a:lnTo>
                    <a:pt x="674" y="502"/>
                  </a:lnTo>
                  <a:lnTo>
                    <a:pt x="676" y="498"/>
                  </a:lnTo>
                  <a:lnTo>
                    <a:pt x="678" y="494"/>
                  </a:lnTo>
                  <a:lnTo>
                    <a:pt x="682" y="492"/>
                  </a:lnTo>
                  <a:lnTo>
                    <a:pt x="684" y="490"/>
                  </a:lnTo>
                  <a:lnTo>
                    <a:pt x="688" y="490"/>
                  </a:lnTo>
                  <a:lnTo>
                    <a:pt x="692" y="488"/>
                  </a:lnTo>
                  <a:lnTo>
                    <a:pt x="696" y="484"/>
                  </a:lnTo>
                  <a:lnTo>
                    <a:pt x="698" y="482"/>
                  </a:lnTo>
                  <a:lnTo>
                    <a:pt x="694" y="478"/>
                  </a:lnTo>
                  <a:lnTo>
                    <a:pt x="690" y="476"/>
                  </a:lnTo>
                  <a:lnTo>
                    <a:pt x="688" y="472"/>
                  </a:lnTo>
                  <a:lnTo>
                    <a:pt x="692" y="466"/>
                  </a:lnTo>
                  <a:lnTo>
                    <a:pt x="700" y="462"/>
                  </a:lnTo>
                  <a:lnTo>
                    <a:pt x="708" y="458"/>
                  </a:lnTo>
                  <a:lnTo>
                    <a:pt x="714" y="452"/>
                  </a:lnTo>
                  <a:lnTo>
                    <a:pt x="704" y="446"/>
                  </a:lnTo>
                  <a:lnTo>
                    <a:pt x="700" y="436"/>
                  </a:lnTo>
                  <a:lnTo>
                    <a:pt x="700" y="424"/>
                  </a:lnTo>
                  <a:lnTo>
                    <a:pt x="708" y="414"/>
                  </a:lnTo>
                  <a:lnTo>
                    <a:pt x="702" y="412"/>
                  </a:lnTo>
                  <a:lnTo>
                    <a:pt x="696" y="410"/>
                  </a:lnTo>
                  <a:lnTo>
                    <a:pt x="692" y="408"/>
                  </a:lnTo>
                  <a:lnTo>
                    <a:pt x="706" y="402"/>
                  </a:lnTo>
                  <a:lnTo>
                    <a:pt x="712" y="398"/>
                  </a:lnTo>
                  <a:lnTo>
                    <a:pt x="714" y="392"/>
                  </a:lnTo>
                  <a:lnTo>
                    <a:pt x="716" y="382"/>
                  </a:lnTo>
                  <a:lnTo>
                    <a:pt x="718" y="370"/>
                  </a:lnTo>
                  <a:lnTo>
                    <a:pt x="724" y="362"/>
                  </a:lnTo>
                  <a:lnTo>
                    <a:pt x="728" y="356"/>
                  </a:lnTo>
                  <a:lnTo>
                    <a:pt x="734" y="352"/>
                  </a:lnTo>
                  <a:lnTo>
                    <a:pt x="736" y="348"/>
                  </a:lnTo>
                  <a:lnTo>
                    <a:pt x="736" y="342"/>
                  </a:lnTo>
                  <a:lnTo>
                    <a:pt x="732" y="332"/>
                  </a:lnTo>
                  <a:lnTo>
                    <a:pt x="736" y="330"/>
                  </a:lnTo>
                  <a:lnTo>
                    <a:pt x="742" y="328"/>
                  </a:lnTo>
                  <a:lnTo>
                    <a:pt x="736" y="326"/>
                  </a:lnTo>
                  <a:lnTo>
                    <a:pt x="730" y="322"/>
                  </a:lnTo>
                  <a:lnTo>
                    <a:pt x="722" y="320"/>
                  </a:lnTo>
                  <a:lnTo>
                    <a:pt x="718" y="316"/>
                  </a:lnTo>
                  <a:lnTo>
                    <a:pt x="714" y="312"/>
                  </a:lnTo>
                  <a:lnTo>
                    <a:pt x="710" y="306"/>
                  </a:lnTo>
                  <a:lnTo>
                    <a:pt x="716" y="306"/>
                  </a:lnTo>
                  <a:lnTo>
                    <a:pt x="720" y="302"/>
                  </a:lnTo>
                  <a:lnTo>
                    <a:pt x="726" y="302"/>
                  </a:lnTo>
                  <a:lnTo>
                    <a:pt x="722" y="298"/>
                  </a:lnTo>
                  <a:lnTo>
                    <a:pt x="718" y="296"/>
                  </a:lnTo>
                  <a:lnTo>
                    <a:pt x="714" y="294"/>
                  </a:lnTo>
                  <a:lnTo>
                    <a:pt x="710" y="292"/>
                  </a:lnTo>
                  <a:lnTo>
                    <a:pt x="706" y="290"/>
                  </a:lnTo>
                  <a:lnTo>
                    <a:pt x="702" y="286"/>
                  </a:lnTo>
                  <a:lnTo>
                    <a:pt x="706" y="284"/>
                  </a:lnTo>
                  <a:lnTo>
                    <a:pt x="708" y="282"/>
                  </a:lnTo>
                  <a:lnTo>
                    <a:pt x="708" y="276"/>
                  </a:lnTo>
                  <a:lnTo>
                    <a:pt x="704" y="272"/>
                  </a:lnTo>
                  <a:lnTo>
                    <a:pt x="700" y="268"/>
                  </a:lnTo>
                  <a:lnTo>
                    <a:pt x="694" y="268"/>
                  </a:lnTo>
                  <a:lnTo>
                    <a:pt x="698" y="258"/>
                  </a:lnTo>
                  <a:lnTo>
                    <a:pt x="704" y="248"/>
                  </a:lnTo>
                  <a:lnTo>
                    <a:pt x="710" y="238"/>
                  </a:lnTo>
                  <a:lnTo>
                    <a:pt x="700" y="250"/>
                  </a:lnTo>
                  <a:lnTo>
                    <a:pt x="694" y="252"/>
                  </a:lnTo>
                  <a:lnTo>
                    <a:pt x="690" y="250"/>
                  </a:lnTo>
                  <a:lnTo>
                    <a:pt x="682" y="244"/>
                  </a:lnTo>
                  <a:lnTo>
                    <a:pt x="672" y="234"/>
                  </a:lnTo>
                  <a:lnTo>
                    <a:pt x="680" y="222"/>
                  </a:lnTo>
                  <a:lnTo>
                    <a:pt x="678" y="212"/>
                  </a:lnTo>
                  <a:lnTo>
                    <a:pt x="672" y="206"/>
                  </a:lnTo>
                  <a:lnTo>
                    <a:pt x="662" y="202"/>
                  </a:lnTo>
                  <a:lnTo>
                    <a:pt x="650" y="202"/>
                  </a:lnTo>
                  <a:lnTo>
                    <a:pt x="654" y="198"/>
                  </a:lnTo>
                  <a:lnTo>
                    <a:pt x="658" y="196"/>
                  </a:lnTo>
                  <a:lnTo>
                    <a:pt x="662" y="192"/>
                  </a:lnTo>
                  <a:lnTo>
                    <a:pt x="664" y="188"/>
                  </a:lnTo>
                  <a:lnTo>
                    <a:pt x="660" y="184"/>
                  </a:lnTo>
                  <a:lnTo>
                    <a:pt x="654" y="182"/>
                  </a:lnTo>
                  <a:lnTo>
                    <a:pt x="650" y="180"/>
                  </a:lnTo>
                  <a:lnTo>
                    <a:pt x="648" y="184"/>
                  </a:lnTo>
                  <a:lnTo>
                    <a:pt x="646" y="190"/>
                  </a:lnTo>
                  <a:lnTo>
                    <a:pt x="644" y="192"/>
                  </a:lnTo>
                  <a:lnTo>
                    <a:pt x="640" y="196"/>
                  </a:lnTo>
                  <a:lnTo>
                    <a:pt x="640" y="184"/>
                  </a:lnTo>
                  <a:lnTo>
                    <a:pt x="640" y="172"/>
                  </a:lnTo>
                  <a:lnTo>
                    <a:pt x="638" y="162"/>
                  </a:lnTo>
                  <a:lnTo>
                    <a:pt x="632" y="154"/>
                  </a:lnTo>
                  <a:lnTo>
                    <a:pt x="622" y="152"/>
                  </a:lnTo>
                  <a:lnTo>
                    <a:pt x="622" y="146"/>
                  </a:lnTo>
                  <a:lnTo>
                    <a:pt x="622" y="140"/>
                  </a:lnTo>
                  <a:lnTo>
                    <a:pt x="622" y="134"/>
                  </a:lnTo>
                  <a:lnTo>
                    <a:pt x="622" y="128"/>
                  </a:lnTo>
                  <a:lnTo>
                    <a:pt x="618" y="110"/>
                  </a:lnTo>
                  <a:lnTo>
                    <a:pt x="614" y="94"/>
                  </a:lnTo>
                  <a:lnTo>
                    <a:pt x="612" y="98"/>
                  </a:lnTo>
                  <a:lnTo>
                    <a:pt x="612" y="104"/>
                  </a:lnTo>
                  <a:lnTo>
                    <a:pt x="610" y="108"/>
                  </a:lnTo>
                  <a:lnTo>
                    <a:pt x="608" y="114"/>
                  </a:lnTo>
                  <a:lnTo>
                    <a:pt x="606" y="118"/>
                  </a:lnTo>
                  <a:lnTo>
                    <a:pt x="602" y="120"/>
                  </a:lnTo>
                  <a:lnTo>
                    <a:pt x="598" y="122"/>
                  </a:lnTo>
                  <a:lnTo>
                    <a:pt x="592" y="122"/>
                  </a:lnTo>
                  <a:lnTo>
                    <a:pt x="592" y="118"/>
                  </a:lnTo>
                  <a:lnTo>
                    <a:pt x="592" y="114"/>
                  </a:lnTo>
                  <a:lnTo>
                    <a:pt x="592" y="108"/>
                  </a:lnTo>
                  <a:lnTo>
                    <a:pt x="590" y="112"/>
                  </a:lnTo>
                  <a:lnTo>
                    <a:pt x="586" y="114"/>
                  </a:lnTo>
                  <a:lnTo>
                    <a:pt x="582" y="116"/>
                  </a:lnTo>
                  <a:lnTo>
                    <a:pt x="574" y="100"/>
                  </a:lnTo>
                  <a:lnTo>
                    <a:pt x="568" y="80"/>
                  </a:lnTo>
                  <a:lnTo>
                    <a:pt x="564" y="90"/>
                  </a:lnTo>
                  <a:lnTo>
                    <a:pt x="558" y="96"/>
                  </a:lnTo>
                  <a:lnTo>
                    <a:pt x="552" y="104"/>
                  </a:lnTo>
                  <a:lnTo>
                    <a:pt x="548" y="100"/>
                  </a:lnTo>
                  <a:lnTo>
                    <a:pt x="544" y="94"/>
                  </a:lnTo>
                  <a:lnTo>
                    <a:pt x="542" y="90"/>
                  </a:lnTo>
                  <a:lnTo>
                    <a:pt x="540" y="82"/>
                  </a:lnTo>
                  <a:lnTo>
                    <a:pt x="540" y="76"/>
                  </a:lnTo>
                  <a:lnTo>
                    <a:pt x="536" y="80"/>
                  </a:lnTo>
                  <a:lnTo>
                    <a:pt x="534" y="82"/>
                  </a:lnTo>
                  <a:lnTo>
                    <a:pt x="530" y="84"/>
                  </a:lnTo>
                  <a:lnTo>
                    <a:pt x="520" y="52"/>
                  </a:lnTo>
                  <a:lnTo>
                    <a:pt x="508" y="22"/>
                  </a:lnTo>
                  <a:lnTo>
                    <a:pt x="504" y="30"/>
                  </a:lnTo>
                  <a:lnTo>
                    <a:pt x="498" y="40"/>
                  </a:lnTo>
                  <a:lnTo>
                    <a:pt x="490" y="48"/>
                  </a:lnTo>
                  <a:lnTo>
                    <a:pt x="482" y="52"/>
                  </a:lnTo>
                  <a:lnTo>
                    <a:pt x="472" y="50"/>
                  </a:lnTo>
                  <a:lnTo>
                    <a:pt x="468" y="52"/>
                  </a:lnTo>
                  <a:lnTo>
                    <a:pt x="464" y="54"/>
                  </a:lnTo>
                  <a:lnTo>
                    <a:pt x="460" y="58"/>
                  </a:lnTo>
                  <a:lnTo>
                    <a:pt x="456" y="48"/>
                  </a:lnTo>
                  <a:lnTo>
                    <a:pt x="450" y="38"/>
                  </a:lnTo>
                  <a:lnTo>
                    <a:pt x="448" y="30"/>
                  </a:lnTo>
                  <a:lnTo>
                    <a:pt x="444" y="28"/>
                  </a:lnTo>
                  <a:lnTo>
                    <a:pt x="440" y="28"/>
                  </a:lnTo>
                  <a:lnTo>
                    <a:pt x="440" y="36"/>
                  </a:lnTo>
                  <a:lnTo>
                    <a:pt x="438" y="40"/>
                  </a:lnTo>
                  <a:lnTo>
                    <a:pt x="436" y="44"/>
                  </a:lnTo>
                  <a:lnTo>
                    <a:pt x="432" y="46"/>
                  </a:lnTo>
                  <a:lnTo>
                    <a:pt x="430" y="46"/>
                  </a:lnTo>
                  <a:lnTo>
                    <a:pt x="424" y="44"/>
                  </a:lnTo>
                  <a:lnTo>
                    <a:pt x="420" y="40"/>
                  </a:lnTo>
                  <a:lnTo>
                    <a:pt x="416" y="34"/>
                  </a:lnTo>
                  <a:lnTo>
                    <a:pt x="412" y="38"/>
                  </a:lnTo>
                  <a:lnTo>
                    <a:pt x="408" y="40"/>
                  </a:lnTo>
                  <a:lnTo>
                    <a:pt x="404" y="44"/>
                  </a:lnTo>
                  <a:lnTo>
                    <a:pt x="386" y="22"/>
                  </a:lnTo>
                  <a:lnTo>
                    <a:pt x="368" y="0"/>
                  </a:lnTo>
                  <a:lnTo>
                    <a:pt x="370" y="10"/>
                  </a:lnTo>
                  <a:lnTo>
                    <a:pt x="372" y="18"/>
                  </a:lnTo>
                  <a:lnTo>
                    <a:pt x="372" y="28"/>
                  </a:lnTo>
                  <a:lnTo>
                    <a:pt x="364" y="26"/>
                  </a:lnTo>
                  <a:lnTo>
                    <a:pt x="360" y="22"/>
                  </a:lnTo>
                  <a:lnTo>
                    <a:pt x="354" y="16"/>
                  </a:lnTo>
                  <a:lnTo>
                    <a:pt x="352" y="10"/>
                  </a:lnTo>
                  <a:lnTo>
                    <a:pt x="350" y="2"/>
                  </a:lnTo>
                  <a:lnTo>
                    <a:pt x="350" y="6"/>
                  </a:lnTo>
                  <a:lnTo>
                    <a:pt x="348" y="10"/>
                  </a:lnTo>
                  <a:lnTo>
                    <a:pt x="348" y="14"/>
                  </a:lnTo>
                  <a:lnTo>
                    <a:pt x="346" y="20"/>
                  </a:lnTo>
                  <a:lnTo>
                    <a:pt x="344" y="24"/>
                  </a:lnTo>
                  <a:lnTo>
                    <a:pt x="342" y="28"/>
                  </a:lnTo>
                  <a:lnTo>
                    <a:pt x="340" y="32"/>
                  </a:lnTo>
                  <a:lnTo>
                    <a:pt x="338" y="34"/>
                  </a:lnTo>
                  <a:lnTo>
                    <a:pt x="334" y="34"/>
                  </a:lnTo>
                  <a:lnTo>
                    <a:pt x="330" y="32"/>
                  </a:lnTo>
                  <a:lnTo>
                    <a:pt x="326" y="28"/>
                  </a:lnTo>
                  <a:lnTo>
                    <a:pt x="326" y="32"/>
                  </a:lnTo>
                  <a:lnTo>
                    <a:pt x="328" y="38"/>
                  </a:lnTo>
                  <a:lnTo>
                    <a:pt x="324" y="36"/>
                  </a:lnTo>
                  <a:lnTo>
                    <a:pt x="320" y="34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14" y="40"/>
                  </a:lnTo>
                  <a:lnTo>
                    <a:pt x="312" y="44"/>
                  </a:lnTo>
                  <a:lnTo>
                    <a:pt x="294" y="42"/>
                  </a:lnTo>
                  <a:lnTo>
                    <a:pt x="278" y="32"/>
                  </a:lnTo>
                  <a:lnTo>
                    <a:pt x="264" y="18"/>
                  </a:lnTo>
                  <a:lnTo>
                    <a:pt x="250" y="4"/>
                  </a:lnTo>
                  <a:lnTo>
                    <a:pt x="260" y="6"/>
                  </a:lnTo>
                  <a:lnTo>
                    <a:pt x="266" y="14"/>
                  </a:lnTo>
                  <a:lnTo>
                    <a:pt x="270" y="24"/>
                  </a:lnTo>
                  <a:lnTo>
                    <a:pt x="274" y="34"/>
                  </a:lnTo>
                  <a:lnTo>
                    <a:pt x="282" y="40"/>
                  </a:lnTo>
                  <a:lnTo>
                    <a:pt x="256" y="1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57422" y="3143248"/>
              <a:ext cx="89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变化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43174" y="192880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全体数据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20" y="4643446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浅层热门挖掘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9190" y="5286388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购物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车更新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9388" y="3929066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列表页更新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6446" y="4643446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如意淘反馈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488" y="5643578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点击展现反馈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2643174" y="3000372"/>
            <a:ext cx="2214578" cy="1071570"/>
            <a:chOff x="2182812" y="2592388"/>
            <a:chExt cx="2376488" cy="1670050"/>
          </a:xfrm>
        </p:grpSpPr>
        <p:sp>
          <p:nvSpPr>
            <p:cNvPr id="16" name="Freeform 3"/>
            <p:cNvSpPr>
              <a:spLocks/>
            </p:cNvSpPr>
            <p:nvPr/>
          </p:nvSpPr>
          <p:spPr bwMode="gray">
            <a:xfrm>
              <a:off x="2182812" y="2592388"/>
              <a:ext cx="2376488" cy="1670050"/>
            </a:xfrm>
            <a:custGeom>
              <a:avLst/>
              <a:gdLst/>
              <a:ahLst/>
              <a:cxnLst>
                <a:cxn ang="0">
                  <a:pos x="264" y="20"/>
                </a:cxn>
                <a:cxn ang="0">
                  <a:pos x="286" y="52"/>
                </a:cxn>
                <a:cxn ang="0">
                  <a:pos x="242" y="68"/>
                </a:cxn>
                <a:cxn ang="0">
                  <a:pos x="202" y="72"/>
                </a:cxn>
                <a:cxn ang="0">
                  <a:pos x="194" y="102"/>
                </a:cxn>
                <a:cxn ang="0">
                  <a:pos x="140" y="114"/>
                </a:cxn>
                <a:cxn ang="0">
                  <a:pos x="116" y="136"/>
                </a:cxn>
                <a:cxn ang="0">
                  <a:pos x="84" y="164"/>
                </a:cxn>
                <a:cxn ang="0">
                  <a:pos x="76" y="182"/>
                </a:cxn>
                <a:cxn ang="0">
                  <a:pos x="60" y="224"/>
                </a:cxn>
                <a:cxn ang="0">
                  <a:pos x="42" y="272"/>
                </a:cxn>
                <a:cxn ang="0">
                  <a:pos x="24" y="296"/>
                </a:cxn>
                <a:cxn ang="0">
                  <a:pos x="12" y="330"/>
                </a:cxn>
                <a:cxn ang="0">
                  <a:pos x="16" y="352"/>
                </a:cxn>
                <a:cxn ang="0">
                  <a:pos x="6" y="396"/>
                </a:cxn>
                <a:cxn ang="0">
                  <a:pos x="30" y="420"/>
                </a:cxn>
                <a:cxn ang="0">
                  <a:pos x="22" y="448"/>
                </a:cxn>
                <a:cxn ang="0">
                  <a:pos x="38" y="472"/>
                </a:cxn>
                <a:cxn ang="0">
                  <a:pos x="64" y="500"/>
                </a:cxn>
                <a:cxn ang="0">
                  <a:pos x="76" y="546"/>
                </a:cxn>
                <a:cxn ang="0">
                  <a:pos x="126" y="572"/>
                </a:cxn>
                <a:cxn ang="0">
                  <a:pos x="130" y="602"/>
                </a:cxn>
                <a:cxn ang="0">
                  <a:pos x="170" y="614"/>
                </a:cxn>
                <a:cxn ang="0">
                  <a:pos x="188" y="636"/>
                </a:cxn>
                <a:cxn ang="0">
                  <a:pos x="212" y="644"/>
                </a:cxn>
                <a:cxn ang="0">
                  <a:pos x="238" y="662"/>
                </a:cxn>
                <a:cxn ang="0">
                  <a:pos x="280" y="668"/>
                </a:cxn>
                <a:cxn ang="0">
                  <a:pos x="300" y="676"/>
                </a:cxn>
                <a:cxn ang="0">
                  <a:pos x="330" y="688"/>
                </a:cxn>
                <a:cxn ang="0">
                  <a:pos x="350" y="694"/>
                </a:cxn>
                <a:cxn ang="0">
                  <a:pos x="392" y="718"/>
                </a:cxn>
                <a:cxn ang="0">
                  <a:pos x="398" y="686"/>
                </a:cxn>
                <a:cxn ang="0">
                  <a:pos x="428" y="688"/>
                </a:cxn>
                <a:cxn ang="0">
                  <a:pos x="504" y="660"/>
                </a:cxn>
                <a:cxn ang="0">
                  <a:pos x="534" y="656"/>
                </a:cxn>
                <a:cxn ang="0">
                  <a:pos x="550" y="644"/>
                </a:cxn>
                <a:cxn ang="0">
                  <a:pos x="570" y="612"/>
                </a:cxn>
                <a:cxn ang="0">
                  <a:pos x="612" y="586"/>
                </a:cxn>
                <a:cxn ang="0">
                  <a:pos x="630" y="554"/>
                </a:cxn>
                <a:cxn ang="0">
                  <a:pos x="656" y="520"/>
                </a:cxn>
                <a:cxn ang="0">
                  <a:pos x="682" y="492"/>
                </a:cxn>
                <a:cxn ang="0">
                  <a:pos x="692" y="466"/>
                </a:cxn>
                <a:cxn ang="0">
                  <a:pos x="696" y="410"/>
                </a:cxn>
                <a:cxn ang="0">
                  <a:pos x="734" y="352"/>
                </a:cxn>
                <a:cxn ang="0">
                  <a:pos x="718" y="316"/>
                </a:cxn>
                <a:cxn ang="0">
                  <a:pos x="710" y="292"/>
                </a:cxn>
                <a:cxn ang="0">
                  <a:pos x="698" y="258"/>
                </a:cxn>
                <a:cxn ang="0">
                  <a:pos x="678" y="212"/>
                </a:cxn>
                <a:cxn ang="0">
                  <a:pos x="654" y="182"/>
                </a:cxn>
                <a:cxn ang="0">
                  <a:pos x="632" y="154"/>
                </a:cxn>
                <a:cxn ang="0">
                  <a:pos x="612" y="104"/>
                </a:cxn>
                <a:cxn ang="0">
                  <a:pos x="592" y="108"/>
                </a:cxn>
                <a:cxn ang="0">
                  <a:pos x="548" y="100"/>
                </a:cxn>
                <a:cxn ang="0">
                  <a:pos x="508" y="22"/>
                </a:cxn>
                <a:cxn ang="0">
                  <a:pos x="456" y="48"/>
                </a:cxn>
                <a:cxn ang="0">
                  <a:pos x="430" y="46"/>
                </a:cxn>
                <a:cxn ang="0">
                  <a:pos x="370" y="10"/>
                </a:cxn>
                <a:cxn ang="0">
                  <a:pos x="348" y="10"/>
                </a:cxn>
                <a:cxn ang="0">
                  <a:pos x="326" y="28"/>
                </a:cxn>
                <a:cxn ang="0">
                  <a:pos x="294" y="42"/>
                </a:cxn>
                <a:cxn ang="0">
                  <a:pos x="256" y="12"/>
                </a:cxn>
              </a:cxnLst>
              <a:rect l="0" t="0" r="r" b="b"/>
              <a:pathLst>
                <a:path w="742" h="718">
                  <a:moveTo>
                    <a:pt x="256" y="12"/>
                  </a:moveTo>
                  <a:lnTo>
                    <a:pt x="252" y="8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52" y="8"/>
                  </a:lnTo>
                  <a:lnTo>
                    <a:pt x="254" y="10"/>
                  </a:lnTo>
                  <a:lnTo>
                    <a:pt x="256" y="12"/>
                  </a:lnTo>
                  <a:lnTo>
                    <a:pt x="260" y="16"/>
                  </a:lnTo>
                  <a:lnTo>
                    <a:pt x="264" y="20"/>
                  </a:lnTo>
                  <a:lnTo>
                    <a:pt x="268" y="24"/>
                  </a:lnTo>
                  <a:lnTo>
                    <a:pt x="270" y="28"/>
                  </a:lnTo>
                  <a:lnTo>
                    <a:pt x="274" y="32"/>
                  </a:lnTo>
                  <a:lnTo>
                    <a:pt x="278" y="34"/>
                  </a:lnTo>
                  <a:lnTo>
                    <a:pt x="280" y="36"/>
                  </a:lnTo>
                  <a:lnTo>
                    <a:pt x="280" y="38"/>
                  </a:lnTo>
                  <a:lnTo>
                    <a:pt x="282" y="38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78" y="56"/>
                  </a:lnTo>
                  <a:lnTo>
                    <a:pt x="268" y="58"/>
                  </a:lnTo>
                  <a:lnTo>
                    <a:pt x="256" y="58"/>
                  </a:lnTo>
                  <a:lnTo>
                    <a:pt x="246" y="56"/>
                  </a:lnTo>
                  <a:lnTo>
                    <a:pt x="238" y="54"/>
                  </a:lnTo>
                  <a:lnTo>
                    <a:pt x="242" y="58"/>
                  </a:lnTo>
                  <a:lnTo>
                    <a:pt x="246" y="62"/>
                  </a:lnTo>
                  <a:lnTo>
                    <a:pt x="244" y="64"/>
                  </a:lnTo>
                  <a:lnTo>
                    <a:pt x="242" y="68"/>
                  </a:lnTo>
                  <a:lnTo>
                    <a:pt x="238" y="70"/>
                  </a:lnTo>
                  <a:lnTo>
                    <a:pt x="232" y="72"/>
                  </a:lnTo>
                  <a:lnTo>
                    <a:pt x="228" y="72"/>
                  </a:lnTo>
                  <a:lnTo>
                    <a:pt x="222" y="70"/>
                  </a:lnTo>
                  <a:lnTo>
                    <a:pt x="216" y="68"/>
                  </a:lnTo>
                  <a:lnTo>
                    <a:pt x="212" y="64"/>
                  </a:lnTo>
                  <a:lnTo>
                    <a:pt x="206" y="64"/>
                  </a:lnTo>
                  <a:lnTo>
                    <a:pt x="204" y="68"/>
                  </a:lnTo>
                  <a:lnTo>
                    <a:pt x="202" y="72"/>
                  </a:lnTo>
                  <a:lnTo>
                    <a:pt x="200" y="76"/>
                  </a:lnTo>
                  <a:lnTo>
                    <a:pt x="196" y="78"/>
                  </a:lnTo>
                  <a:lnTo>
                    <a:pt x="190" y="80"/>
                  </a:lnTo>
                  <a:lnTo>
                    <a:pt x="196" y="82"/>
                  </a:lnTo>
                  <a:lnTo>
                    <a:pt x="198" y="86"/>
                  </a:lnTo>
                  <a:lnTo>
                    <a:pt x="200" y="90"/>
                  </a:lnTo>
                  <a:lnTo>
                    <a:pt x="200" y="94"/>
                  </a:lnTo>
                  <a:lnTo>
                    <a:pt x="198" y="98"/>
                  </a:lnTo>
                  <a:lnTo>
                    <a:pt x="194" y="102"/>
                  </a:lnTo>
                  <a:lnTo>
                    <a:pt x="186" y="102"/>
                  </a:lnTo>
                  <a:lnTo>
                    <a:pt x="172" y="100"/>
                  </a:lnTo>
                  <a:lnTo>
                    <a:pt x="162" y="100"/>
                  </a:lnTo>
                  <a:lnTo>
                    <a:pt x="164" y="102"/>
                  </a:lnTo>
                  <a:lnTo>
                    <a:pt x="166" y="106"/>
                  </a:lnTo>
                  <a:lnTo>
                    <a:pt x="168" y="110"/>
                  </a:lnTo>
                  <a:lnTo>
                    <a:pt x="154" y="110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42" y="116"/>
                  </a:lnTo>
                  <a:lnTo>
                    <a:pt x="136" y="118"/>
                  </a:lnTo>
                  <a:lnTo>
                    <a:pt x="130" y="118"/>
                  </a:lnTo>
                  <a:lnTo>
                    <a:pt x="124" y="118"/>
                  </a:lnTo>
                  <a:lnTo>
                    <a:pt x="126" y="122"/>
                  </a:lnTo>
                  <a:lnTo>
                    <a:pt x="126" y="126"/>
                  </a:lnTo>
                  <a:lnTo>
                    <a:pt x="126" y="130"/>
                  </a:lnTo>
                  <a:lnTo>
                    <a:pt x="128" y="134"/>
                  </a:lnTo>
                  <a:lnTo>
                    <a:pt x="116" y="136"/>
                  </a:lnTo>
                  <a:lnTo>
                    <a:pt x="106" y="140"/>
                  </a:lnTo>
                  <a:lnTo>
                    <a:pt x="96" y="144"/>
                  </a:lnTo>
                  <a:lnTo>
                    <a:pt x="82" y="142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2" y="152"/>
                  </a:lnTo>
                  <a:lnTo>
                    <a:pt x="92" y="156"/>
                  </a:lnTo>
                  <a:lnTo>
                    <a:pt x="88" y="160"/>
                  </a:lnTo>
                  <a:lnTo>
                    <a:pt x="84" y="164"/>
                  </a:lnTo>
                  <a:lnTo>
                    <a:pt x="78" y="166"/>
                  </a:lnTo>
                  <a:lnTo>
                    <a:pt x="74" y="168"/>
                  </a:lnTo>
                  <a:lnTo>
                    <a:pt x="68" y="170"/>
                  </a:lnTo>
                  <a:lnTo>
                    <a:pt x="62" y="172"/>
                  </a:lnTo>
                  <a:lnTo>
                    <a:pt x="58" y="172"/>
                  </a:lnTo>
                  <a:lnTo>
                    <a:pt x="64" y="174"/>
                  </a:lnTo>
                  <a:lnTo>
                    <a:pt x="68" y="176"/>
                  </a:lnTo>
                  <a:lnTo>
                    <a:pt x="72" y="180"/>
                  </a:lnTo>
                  <a:lnTo>
                    <a:pt x="76" y="182"/>
                  </a:lnTo>
                  <a:lnTo>
                    <a:pt x="78" y="184"/>
                  </a:lnTo>
                  <a:lnTo>
                    <a:pt x="78" y="190"/>
                  </a:lnTo>
                  <a:lnTo>
                    <a:pt x="78" y="194"/>
                  </a:lnTo>
                  <a:lnTo>
                    <a:pt x="76" y="202"/>
                  </a:lnTo>
                  <a:lnTo>
                    <a:pt x="70" y="204"/>
                  </a:lnTo>
                  <a:lnTo>
                    <a:pt x="62" y="204"/>
                  </a:lnTo>
                  <a:lnTo>
                    <a:pt x="54" y="204"/>
                  </a:lnTo>
                  <a:lnTo>
                    <a:pt x="60" y="214"/>
                  </a:lnTo>
                  <a:lnTo>
                    <a:pt x="60" y="224"/>
                  </a:lnTo>
                  <a:lnTo>
                    <a:pt x="56" y="236"/>
                  </a:lnTo>
                  <a:lnTo>
                    <a:pt x="56" y="248"/>
                  </a:lnTo>
                  <a:lnTo>
                    <a:pt x="46" y="248"/>
                  </a:lnTo>
                  <a:lnTo>
                    <a:pt x="34" y="248"/>
                  </a:lnTo>
                  <a:lnTo>
                    <a:pt x="38" y="250"/>
                  </a:lnTo>
                  <a:lnTo>
                    <a:pt x="42" y="254"/>
                  </a:lnTo>
                  <a:lnTo>
                    <a:pt x="44" y="260"/>
                  </a:lnTo>
                  <a:lnTo>
                    <a:pt x="44" y="268"/>
                  </a:lnTo>
                  <a:lnTo>
                    <a:pt x="42" y="272"/>
                  </a:lnTo>
                  <a:lnTo>
                    <a:pt x="38" y="276"/>
                  </a:lnTo>
                  <a:lnTo>
                    <a:pt x="34" y="278"/>
                  </a:lnTo>
                  <a:lnTo>
                    <a:pt x="28" y="280"/>
                  </a:lnTo>
                  <a:lnTo>
                    <a:pt x="24" y="280"/>
                  </a:lnTo>
                  <a:lnTo>
                    <a:pt x="18" y="282"/>
                  </a:lnTo>
                  <a:lnTo>
                    <a:pt x="24" y="284"/>
                  </a:lnTo>
                  <a:lnTo>
                    <a:pt x="26" y="288"/>
                  </a:lnTo>
                  <a:lnTo>
                    <a:pt x="26" y="292"/>
                  </a:lnTo>
                  <a:lnTo>
                    <a:pt x="24" y="296"/>
                  </a:lnTo>
                  <a:lnTo>
                    <a:pt x="18" y="300"/>
                  </a:lnTo>
                  <a:lnTo>
                    <a:pt x="28" y="302"/>
                  </a:lnTo>
                  <a:lnTo>
                    <a:pt x="38" y="306"/>
                  </a:lnTo>
                  <a:lnTo>
                    <a:pt x="38" y="312"/>
                  </a:lnTo>
                  <a:lnTo>
                    <a:pt x="34" y="316"/>
                  </a:lnTo>
                  <a:lnTo>
                    <a:pt x="28" y="320"/>
                  </a:lnTo>
                  <a:lnTo>
                    <a:pt x="24" y="322"/>
                  </a:lnTo>
                  <a:lnTo>
                    <a:pt x="18" y="326"/>
                  </a:lnTo>
                  <a:lnTo>
                    <a:pt x="12" y="330"/>
                  </a:lnTo>
                  <a:lnTo>
                    <a:pt x="8" y="334"/>
                  </a:lnTo>
                  <a:lnTo>
                    <a:pt x="12" y="336"/>
                  </a:lnTo>
                  <a:lnTo>
                    <a:pt x="18" y="338"/>
                  </a:lnTo>
                  <a:lnTo>
                    <a:pt x="22" y="338"/>
                  </a:lnTo>
                  <a:lnTo>
                    <a:pt x="20" y="342"/>
                  </a:lnTo>
                  <a:lnTo>
                    <a:pt x="18" y="344"/>
                  </a:lnTo>
                  <a:lnTo>
                    <a:pt x="14" y="348"/>
                  </a:lnTo>
                  <a:lnTo>
                    <a:pt x="12" y="350"/>
                  </a:lnTo>
                  <a:lnTo>
                    <a:pt x="16" y="352"/>
                  </a:lnTo>
                  <a:lnTo>
                    <a:pt x="22" y="354"/>
                  </a:lnTo>
                  <a:lnTo>
                    <a:pt x="26" y="356"/>
                  </a:lnTo>
                  <a:lnTo>
                    <a:pt x="24" y="358"/>
                  </a:lnTo>
                  <a:lnTo>
                    <a:pt x="22" y="362"/>
                  </a:lnTo>
                  <a:lnTo>
                    <a:pt x="32" y="364"/>
                  </a:lnTo>
                  <a:lnTo>
                    <a:pt x="44" y="368"/>
                  </a:lnTo>
                  <a:lnTo>
                    <a:pt x="22" y="382"/>
                  </a:lnTo>
                  <a:lnTo>
                    <a:pt x="0" y="394"/>
                  </a:lnTo>
                  <a:lnTo>
                    <a:pt x="6" y="396"/>
                  </a:lnTo>
                  <a:lnTo>
                    <a:pt x="14" y="398"/>
                  </a:lnTo>
                  <a:lnTo>
                    <a:pt x="20" y="402"/>
                  </a:lnTo>
                  <a:lnTo>
                    <a:pt x="24" y="406"/>
                  </a:lnTo>
                  <a:lnTo>
                    <a:pt x="22" y="408"/>
                  </a:lnTo>
                  <a:lnTo>
                    <a:pt x="20" y="410"/>
                  </a:lnTo>
                  <a:lnTo>
                    <a:pt x="16" y="412"/>
                  </a:lnTo>
                  <a:lnTo>
                    <a:pt x="22" y="414"/>
                  </a:lnTo>
                  <a:lnTo>
                    <a:pt x="28" y="416"/>
                  </a:lnTo>
                  <a:lnTo>
                    <a:pt x="30" y="420"/>
                  </a:lnTo>
                  <a:lnTo>
                    <a:pt x="32" y="424"/>
                  </a:lnTo>
                  <a:lnTo>
                    <a:pt x="32" y="428"/>
                  </a:lnTo>
                  <a:lnTo>
                    <a:pt x="28" y="434"/>
                  </a:lnTo>
                  <a:lnTo>
                    <a:pt x="32" y="434"/>
                  </a:lnTo>
                  <a:lnTo>
                    <a:pt x="34" y="434"/>
                  </a:lnTo>
                  <a:lnTo>
                    <a:pt x="34" y="440"/>
                  </a:lnTo>
                  <a:lnTo>
                    <a:pt x="30" y="442"/>
                  </a:lnTo>
                  <a:lnTo>
                    <a:pt x="26" y="446"/>
                  </a:lnTo>
                  <a:lnTo>
                    <a:pt x="22" y="448"/>
                  </a:lnTo>
                  <a:lnTo>
                    <a:pt x="20" y="452"/>
                  </a:lnTo>
                  <a:lnTo>
                    <a:pt x="16" y="456"/>
                  </a:lnTo>
                  <a:lnTo>
                    <a:pt x="22" y="454"/>
                  </a:lnTo>
                  <a:lnTo>
                    <a:pt x="28" y="456"/>
                  </a:lnTo>
                  <a:lnTo>
                    <a:pt x="34" y="458"/>
                  </a:lnTo>
                  <a:lnTo>
                    <a:pt x="40" y="460"/>
                  </a:lnTo>
                  <a:lnTo>
                    <a:pt x="44" y="464"/>
                  </a:lnTo>
                  <a:lnTo>
                    <a:pt x="40" y="468"/>
                  </a:lnTo>
                  <a:lnTo>
                    <a:pt x="38" y="472"/>
                  </a:lnTo>
                  <a:lnTo>
                    <a:pt x="34" y="476"/>
                  </a:lnTo>
                  <a:lnTo>
                    <a:pt x="40" y="478"/>
                  </a:lnTo>
                  <a:lnTo>
                    <a:pt x="44" y="482"/>
                  </a:lnTo>
                  <a:lnTo>
                    <a:pt x="48" y="486"/>
                  </a:lnTo>
                  <a:lnTo>
                    <a:pt x="48" y="490"/>
                  </a:lnTo>
                  <a:lnTo>
                    <a:pt x="48" y="496"/>
                  </a:lnTo>
                  <a:lnTo>
                    <a:pt x="54" y="496"/>
                  </a:lnTo>
                  <a:lnTo>
                    <a:pt x="60" y="498"/>
                  </a:lnTo>
                  <a:lnTo>
                    <a:pt x="64" y="500"/>
                  </a:lnTo>
                  <a:lnTo>
                    <a:pt x="66" y="504"/>
                  </a:lnTo>
                  <a:lnTo>
                    <a:pt x="66" y="508"/>
                  </a:lnTo>
                  <a:lnTo>
                    <a:pt x="66" y="514"/>
                  </a:lnTo>
                  <a:lnTo>
                    <a:pt x="62" y="520"/>
                  </a:lnTo>
                  <a:lnTo>
                    <a:pt x="68" y="524"/>
                  </a:lnTo>
                  <a:lnTo>
                    <a:pt x="72" y="528"/>
                  </a:lnTo>
                  <a:lnTo>
                    <a:pt x="74" y="534"/>
                  </a:lnTo>
                  <a:lnTo>
                    <a:pt x="76" y="540"/>
                  </a:lnTo>
                  <a:lnTo>
                    <a:pt x="76" y="546"/>
                  </a:lnTo>
                  <a:lnTo>
                    <a:pt x="96" y="546"/>
                  </a:lnTo>
                  <a:lnTo>
                    <a:pt x="118" y="544"/>
                  </a:lnTo>
                  <a:lnTo>
                    <a:pt x="114" y="552"/>
                  </a:lnTo>
                  <a:lnTo>
                    <a:pt x="112" y="558"/>
                  </a:lnTo>
                  <a:lnTo>
                    <a:pt x="110" y="566"/>
                  </a:lnTo>
                  <a:lnTo>
                    <a:pt x="108" y="572"/>
                  </a:lnTo>
                  <a:lnTo>
                    <a:pt x="114" y="572"/>
                  </a:lnTo>
                  <a:lnTo>
                    <a:pt x="120" y="572"/>
                  </a:lnTo>
                  <a:lnTo>
                    <a:pt x="126" y="572"/>
                  </a:lnTo>
                  <a:lnTo>
                    <a:pt x="122" y="578"/>
                  </a:lnTo>
                  <a:lnTo>
                    <a:pt x="118" y="584"/>
                  </a:lnTo>
                  <a:lnTo>
                    <a:pt x="116" y="592"/>
                  </a:lnTo>
                  <a:lnTo>
                    <a:pt x="122" y="592"/>
                  </a:lnTo>
                  <a:lnTo>
                    <a:pt x="128" y="592"/>
                  </a:lnTo>
                  <a:lnTo>
                    <a:pt x="136" y="592"/>
                  </a:lnTo>
                  <a:lnTo>
                    <a:pt x="134" y="594"/>
                  </a:lnTo>
                  <a:lnTo>
                    <a:pt x="132" y="598"/>
                  </a:lnTo>
                  <a:lnTo>
                    <a:pt x="130" y="602"/>
                  </a:lnTo>
                  <a:lnTo>
                    <a:pt x="128" y="604"/>
                  </a:lnTo>
                  <a:lnTo>
                    <a:pt x="144" y="606"/>
                  </a:lnTo>
                  <a:lnTo>
                    <a:pt x="156" y="610"/>
                  </a:lnTo>
                  <a:lnTo>
                    <a:pt x="164" y="622"/>
                  </a:lnTo>
                  <a:lnTo>
                    <a:pt x="162" y="620"/>
                  </a:lnTo>
                  <a:lnTo>
                    <a:pt x="160" y="618"/>
                  </a:lnTo>
                  <a:lnTo>
                    <a:pt x="164" y="614"/>
                  </a:lnTo>
                  <a:lnTo>
                    <a:pt x="168" y="614"/>
                  </a:lnTo>
                  <a:lnTo>
                    <a:pt x="170" y="614"/>
                  </a:lnTo>
                  <a:lnTo>
                    <a:pt x="172" y="614"/>
                  </a:lnTo>
                  <a:lnTo>
                    <a:pt x="174" y="618"/>
                  </a:lnTo>
                  <a:lnTo>
                    <a:pt x="174" y="620"/>
                  </a:lnTo>
                  <a:lnTo>
                    <a:pt x="176" y="624"/>
                  </a:lnTo>
                  <a:lnTo>
                    <a:pt x="178" y="628"/>
                  </a:lnTo>
                  <a:lnTo>
                    <a:pt x="178" y="630"/>
                  </a:lnTo>
                  <a:lnTo>
                    <a:pt x="180" y="632"/>
                  </a:lnTo>
                  <a:lnTo>
                    <a:pt x="184" y="634"/>
                  </a:lnTo>
                  <a:lnTo>
                    <a:pt x="188" y="636"/>
                  </a:lnTo>
                  <a:lnTo>
                    <a:pt x="190" y="636"/>
                  </a:lnTo>
                  <a:lnTo>
                    <a:pt x="194" y="638"/>
                  </a:lnTo>
                  <a:lnTo>
                    <a:pt x="198" y="638"/>
                  </a:lnTo>
                  <a:lnTo>
                    <a:pt x="200" y="640"/>
                  </a:lnTo>
                  <a:lnTo>
                    <a:pt x="202" y="644"/>
                  </a:lnTo>
                  <a:lnTo>
                    <a:pt x="204" y="648"/>
                  </a:lnTo>
                  <a:lnTo>
                    <a:pt x="206" y="646"/>
                  </a:lnTo>
                  <a:lnTo>
                    <a:pt x="210" y="646"/>
                  </a:lnTo>
                  <a:lnTo>
                    <a:pt x="212" y="644"/>
                  </a:lnTo>
                  <a:lnTo>
                    <a:pt x="216" y="648"/>
                  </a:lnTo>
                  <a:lnTo>
                    <a:pt x="220" y="654"/>
                  </a:lnTo>
                  <a:lnTo>
                    <a:pt x="222" y="658"/>
                  </a:lnTo>
                  <a:lnTo>
                    <a:pt x="224" y="654"/>
                  </a:lnTo>
                  <a:lnTo>
                    <a:pt x="228" y="650"/>
                  </a:lnTo>
                  <a:lnTo>
                    <a:pt x="232" y="652"/>
                  </a:lnTo>
                  <a:lnTo>
                    <a:pt x="234" y="654"/>
                  </a:lnTo>
                  <a:lnTo>
                    <a:pt x="238" y="656"/>
                  </a:lnTo>
                  <a:lnTo>
                    <a:pt x="238" y="662"/>
                  </a:lnTo>
                  <a:lnTo>
                    <a:pt x="240" y="666"/>
                  </a:lnTo>
                  <a:lnTo>
                    <a:pt x="252" y="662"/>
                  </a:lnTo>
                  <a:lnTo>
                    <a:pt x="262" y="666"/>
                  </a:lnTo>
                  <a:lnTo>
                    <a:pt x="270" y="674"/>
                  </a:lnTo>
                  <a:lnTo>
                    <a:pt x="276" y="686"/>
                  </a:lnTo>
                  <a:lnTo>
                    <a:pt x="274" y="678"/>
                  </a:lnTo>
                  <a:lnTo>
                    <a:pt x="276" y="674"/>
                  </a:lnTo>
                  <a:lnTo>
                    <a:pt x="278" y="670"/>
                  </a:lnTo>
                  <a:lnTo>
                    <a:pt x="280" y="668"/>
                  </a:lnTo>
                  <a:lnTo>
                    <a:pt x="284" y="666"/>
                  </a:lnTo>
                  <a:lnTo>
                    <a:pt x="288" y="668"/>
                  </a:lnTo>
                  <a:lnTo>
                    <a:pt x="292" y="672"/>
                  </a:lnTo>
                  <a:lnTo>
                    <a:pt x="296" y="678"/>
                  </a:lnTo>
                  <a:lnTo>
                    <a:pt x="294" y="674"/>
                  </a:lnTo>
                  <a:lnTo>
                    <a:pt x="294" y="674"/>
                  </a:lnTo>
                  <a:lnTo>
                    <a:pt x="296" y="674"/>
                  </a:lnTo>
                  <a:lnTo>
                    <a:pt x="298" y="674"/>
                  </a:lnTo>
                  <a:lnTo>
                    <a:pt x="300" y="676"/>
                  </a:lnTo>
                  <a:lnTo>
                    <a:pt x="302" y="680"/>
                  </a:lnTo>
                  <a:lnTo>
                    <a:pt x="304" y="682"/>
                  </a:lnTo>
                  <a:lnTo>
                    <a:pt x="304" y="686"/>
                  </a:lnTo>
                  <a:lnTo>
                    <a:pt x="310" y="682"/>
                  </a:lnTo>
                  <a:lnTo>
                    <a:pt x="318" y="680"/>
                  </a:lnTo>
                  <a:lnTo>
                    <a:pt x="324" y="678"/>
                  </a:lnTo>
                  <a:lnTo>
                    <a:pt x="326" y="682"/>
                  </a:lnTo>
                  <a:lnTo>
                    <a:pt x="328" y="684"/>
                  </a:lnTo>
                  <a:lnTo>
                    <a:pt x="330" y="688"/>
                  </a:lnTo>
                  <a:lnTo>
                    <a:pt x="330" y="692"/>
                  </a:lnTo>
                  <a:lnTo>
                    <a:pt x="332" y="686"/>
                  </a:lnTo>
                  <a:lnTo>
                    <a:pt x="332" y="684"/>
                  </a:lnTo>
                  <a:lnTo>
                    <a:pt x="334" y="682"/>
                  </a:lnTo>
                  <a:lnTo>
                    <a:pt x="338" y="684"/>
                  </a:lnTo>
                  <a:lnTo>
                    <a:pt x="340" y="684"/>
                  </a:lnTo>
                  <a:lnTo>
                    <a:pt x="344" y="688"/>
                  </a:lnTo>
                  <a:lnTo>
                    <a:pt x="346" y="690"/>
                  </a:lnTo>
                  <a:lnTo>
                    <a:pt x="350" y="694"/>
                  </a:lnTo>
                  <a:lnTo>
                    <a:pt x="352" y="698"/>
                  </a:lnTo>
                  <a:lnTo>
                    <a:pt x="356" y="702"/>
                  </a:lnTo>
                  <a:lnTo>
                    <a:pt x="358" y="706"/>
                  </a:lnTo>
                  <a:lnTo>
                    <a:pt x="360" y="708"/>
                  </a:lnTo>
                  <a:lnTo>
                    <a:pt x="364" y="700"/>
                  </a:lnTo>
                  <a:lnTo>
                    <a:pt x="370" y="700"/>
                  </a:lnTo>
                  <a:lnTo>
                    <a:pt x="378" y="704"/>
                  </a:lnTo>
                  <a:lnTo>
                    <a:pt x="386" y="712"/>
                  </a:lnTo>
                  <a:lnTo>
                    <a:pt x="392" y="718"/>
                  </a:lnTo>
                  <a:lnTo>
                    <a:pt x="386" y="714"/>
                  </a:lnTo>
                  <a:lnTo>
                    <a:pt x="384" y="710"/>
                  </a:lnTo>
                  <a:lnTo>
                    <a:pt x="382" y="706"/>
                  </a:lnTo>
                  <a:lnTo>
                    <a:pt x="382" y="702"/>
                  </a:lnTo>
                  <a:lnTo>
                    <a:pt x="384" y="696"/>
                  </a:lnTo>
                  <a:lnTo>
                    <a:pt x="386" y="692"/>
                  </a:lnTo>
                  <a:lnTo>
                    <a:pt x="390" y="690"/>
                  </a:lnTo>
                  <a:lnTo>
                    <a:pt x="394" y="686"/>
                  </a:lnTo>
                  <a:lnTo>
                    <a:pt x="398" y="686"/>
                  </a:lnTo>
                  <a:lnTo>
                    <a:pt x="404" y="688"/>
                  </a:lnTo>
                  <a:lnTo>
                    <a:pt x="408" y="690"/>
                  </a:lnTo>
                  <a:lnTo>
                    <a:pt x="412" y="696"/>
                  </a:lnTo>
                  <a:lnTo>
                    <a:pt x="414" y="692"/>
                  </a:lnTo>
                  <a:lnTo>
                    <a:pt x="414" y="690"/>
                  </a:lnTo>
                  <a:lnTo>
                    <a:pt x="418" y="688"/>
                  </a:lnTo>
                  <a:lnTo>
                    <a:pt x="420" y="686"/>
                  </a:lnTo>
                  <a:lnTo>
                    <a:pt x="424" y="686"/>
                  </a:lnTo>
                  <a:lnTo>
                    <a:pt x="428" y="688"/>
                  </a:lnTo>
                  <a:lnTo>
                    <a:pt x="432" y="690"/>
                  </a:lnTo>
                  <a:lnTo>
                    <a:pt x="434" y="694"/>
                  </a:lnTo>
                  <a:lnTo>
                    <a:pt x="438" y="682"/>
                  </a:lnTo>
                  <a:lnTo>
                    <a:pt x="450" y="676"/>
                  </a:lnTo>
                  <a:lnTo>
                    <a:pt x="462" y="674"/>
                  </a:lnTo>
                  <a:lnTo>
                    <a:pt x="472" y="680"/>
                  </a:lnTo>
                  <a:lnTo>
                    <a:pt x="482" y="672"/>
                  </a:lnTo>
                  <a:lnTo>
                    <a:pt x="494" y="666"/>
                  </a:lnTo>
                  <a:lnTo>
                    <a:pt x="504" y="660"/>
                  </a:lnTo>
                  <a:lnTo>
                    <a:pt x="506" y="658"/>
                  </a:lnTo>
                  <a:lnTo>
                    <a:pt x="508" y="656"/>
                  </a:lnTo>
                  <a:lnTo>
                    <a:pt x="508" y="654"/>
                  </a:lnTo>
                  <a:lnTo>
                    <a:pt x="510" y="654"/>
                  </a:lnTo>
                  <a:lnTo>
                    <a:pt x="514" y="652"/>
                  </a:lnTo>
                  <a:lnTo>
                    <a:pt x="520" y="652"/>
                  </a:lnTo>
                  <a:lnTo>
                    <a:pt x="524" y="652"/>
                  </a:lnTo>
                  <a:lnTo>
                    <a:pt x="528" y="654"/>
                  </a:lnTo>
                  <a:lnTo>
                    <a:pt x="534" y="656"/>
                  </a:lnTo>
                  <a:lnTo>
                    <a:pt x="540" y="658"/>
                  </a:lnTo>
                  <a:lnTo>
                    <a:pt x="538" y="654"/>
                  </a:lnTo>
                  <a:lnTo>
                    <a:pt x="538" y="652"/>
                  </a:lnTo>
                  <a:lnTo>
                    <a:pt x="538" y="648"/>
                  </a:lnTo>
                  <a:lnTo>
                    <a:pt x="550" y="648"/>
                  </a:lnTo>
                  <a:lnTo>
                    <a:pt x="562" y="650"/>
                  </a:lnTo>
                  <a:lnTo>
                    <a:pt x="558" y="648"/>
                  </a:lnTo>
                  <a:lnTo>
                    <a:pt x="552" y="646"/>
                  </a:lnTo>
                  <a:lnTo>
                    <a:pt x="550" y="644"/>
                  </a:lnTo>
                  <a:lnTo>
                    <a:pt x="546" y="640"/>
                  </a:lnTo>
                  <a:lnTo>
                    <a:pt x="544" y="634"/>
                  </a:lnTo>
                  <a:lnTo>
                    <a:pt x="544" y="628"/>
                  </a:lnTo>
                  <a:lnTo>
                    <a:pt x="546" y="622"/>
                  </a:lnTo>
                  <a:lnTo>
                    <a:pt x="548" y="616"/>
                  </a:lnTo>
                  <a:lnTo>
                    <a:pt x="552" y="614"/>
                  </a:lnTo>
                  <a:lnTo>
                    <a:pt x="558" y="612"/>
                  </a:lnTo>
                  <a:lnTo>
                    <a:pt x="564" y="612"/>
                  </a:lnTo>
                  <a:lnTo>
                    <a:pt x="570" y="612"/>
                  </a:lnTo>
                  <a:lnTo>
                    <a:pt x="576" y="612"/>
                  </a:lnTo>
                  <a:lnTo>
                    <a:pt x="572" y="608"/>
                  </a:lnTo>
                  <a:lnTo>
                    <a:pt x="572" y="606"/>
                  </a:lnTo>
                  <a:lnTo>
                    <a:pt x="570" y="602"/>
                  </a:lnTo>
                  <a:lnTo>
                    <a:pt x="570" y="598"/>
                  </a:lnTo>
                  <a:lnTo>
                    <a:pt x="584" y="600"/>
                  </a:lnTo>
                  <a:lnTo>
                    <a:pt x="592" y="598"/>
                  </a:lnTo>
                  <a:lnTo>
                    <a:pt x="600" y="594"/>
                  </a:lnTo>
                  <a:lnTo>
                    <a:pt x="612" y="586"/>
                  </a:lnTo>
                  <a:lnTo>
                    <a:pt x="614" y="582"/>
                  </a:lnTo>
                  <a:lnTo>
                    <a:pt x="620" y="580"/>
                  </a:lnTo>
                  <a:lnTo>
                    <a:pt x="624" y="580"/>
                  </a:lnTo>
                  <a:lnTo>
                    <a:pt x="626" y="576"/>
                  </a:lnTo>
                  <a:lnTo>
                    <a:pt x="628" y="572"/>
                  </a:lnTo>
                  <a:lnTo>
                    <a:pt x="628" y="568"/>
                  </a:lnTo>
                  <a:lnTo>
                    <a:pt x="628" y="562"/>
                  </a:lnTo>
                  <a:lnTo>
                    <a:pt x="628" y="558"/>
                  </a:lnTo>
                  <a:lnTo>
                    <a:pt x="630" y="554"/>
                  </a:lnTo>
                  <a:lnTo>
                    <a:pt x="626" y="552"/>
                  </a:lnTo>
                  <a:lnTo>
                    <a:pt x="622" y="548"/>
                  </a:lnTo>
                  <a:lnTo>
                    <a:pt x="620" y="548"/>
                  </a:lnTo>
                  <a:lnTo>
                    <a:pt x="630" y="536"/>
                  </a:lnTo>
                  <a:lnTo>
                    <a:pt x="642" y="532"/>
                  </a:lnTo>
                  <a:lnTo>
                    <a:pt x="656" y="534"/>
                  </a:lnTo>
                  <a:lnTo>
                    <a:pt x="656" y="530"/>
                  </a:lnTo>
                  <a:lnTo>
                    <a:pt x="656" y="524"/>
                  </a:lnTo>
                  <a:lnTo>
                    <a:pt x="656" y="520"/>
                  </a:lnTo>
                  <a:lnTo>
                    <a:pt x="658" y="516"/>
                  </a:lnTo>
                  <a:lnTo>
                    <a:pt x="658" y="512"/>
                  </a:lnTo>
                  <a:lnTo>
                    <a:pt x="662" y="510"/>
                  </a:lnTo>
                  <a:lnTo>
                    <a:pt x="666" y="508"/>
                  </a:lnTo>
                  <a:lnTo>
                    <a:pt x="672" y="508"/>
                  </a:lnTo>
                  <a:lnTo>
                    <a:pt x="674" y="502"/>
                  </a:lnTo>
                  <a:lnTo>
                    <a:pt x="676" y="498"/>
                  </a:lnTo>
                  <a:lnTo>
                    <a:pt x="678" y="494"/>
                  </a:lnTo>
                  <a:lnTo>
                    <a:pt x="682" y="492"/>
                  </a:lnTo>
                  <a:lnTo>
                    <a:pt x="684" y="490"/>
                  </a:lnTo>
                  <a:lnTo>
                    <a:pt x="688" y="490"/>
                  </a:lnTo>
                  <a:lnTo>
                    <a:pt x="692" y="488"/>
                  </a:lnTo>
                  <a:lnTo>
                    <a:pt x="696" y="484"/>
                  </a:lnTo>
                  <a:lnTo>
                    <a:pt x="698" y="482"/>
                  </a:lnTo>
                  <a:lnTo>
                    <a:pt x="694" y="478"/>
                  </a:lnTo>
                  <a:lnTo>
                    <a:pt x="690" y="476"/>
                  </a:lnTo>
                  <a:lnTo>
                    <a:pt x="688" y="472"/>
                  </a:lnTo>
                  <a:lnTo>
                    <a:pt x="692" y="466"/>
                  </a:lnTo>
                  <a:lnTo>
                    <a:pt x="700" y="462"/>
                  </a:lnTo>
                  <a:lnTo>
                    <a:pt x="708" y="458"/>
                  </a:lnTo>
                  <a:lnTo>
                    <a:pt x="714" y="452"/>
                  </a:lnTo>
                  <a:lnTo>
                    <a:pt x="704" y="446"/>
                  </a:lnTo>
                  <a:lnTo>
                    <a:pt x="700" y="436"/>
                  </a:lnTo>
                  <a:lnTo>
                    <a:pt x="700" y="424"/>
                  </a:lnTo>
                  <a:lnTo>
                    <a:pt x="708" y="414"/>
                  </a:lnTo>
                  <a:lnTo>
                    <a:pt x="702" y="412"/>
                  </a:lnTo>
                  <a:lnTo>
                    <a:pt x="696" y="410"/>
                  </a:lnTo>
                  <a:lnTo>
                    <a:pt x="692" y="408"/>
                  </a:lnTo>
                  <a:lnTo>
                    <a:pt x="706" y="402"/>
                  </a:lnTo>
                  <a:lnTo>
                    <a:pt x="712" y="398"/>
                  </a:lnTo>
                  <a:lnTo>
                    <a:pt x="714" y="392"/>
                  </a:lnTo>
                  <a:lnTo>
                    <a:pt x="716" y="382"/>
                  </a:lnTo>
                  <a:lnTo>
                    <a:pt x="718" y="370"/>
                  </a:lnTo>
                  <a:lnTo>
                    <a:pt x="724" y="362"/>
                  </a:lnTo>
                  <a:lnTo>
                    <a:pt x="728" y="356"/>
                  </a:lnTo>
                  <a:lnTo>
                    <a:pt x="734" y="352"/>
                  </a:lnTo>
                  <a:lnTo>
                    <a:pt x="736" y="348"/>
                  </a:lnTo>
                  <a:lnTo>
                    <a:pt x="736" y="342"/>
                  </a:lnTo>
                  <a:lnTo>
                    <a:pt x="732" y="332"/>
                  </a:lnTo>
                  <a:lnTo>
                    <a:pt x="736" y="330"/>
                  </a:lnTo>
                  <a:lnTo>
                    <a:pt x="742" y="328"/>
                  </a:lnTo>
                  <a:lnTo>
                    <a:pt x="736" y="326"/>
                  </a:lnTo>
                  <a:lnTo>
                    <a:pt x="730" y="322"/>
                  </a:lnTo>
                  <a:lnTo>
                    <a:pt x="722" y="320"/>
                  </a:lnTo>
                  <a:lnTo>
                    <a:pt x="718" y="316"/>
                  </a:lnTo>
                  <a:lnTo>
                    <a:pt x="714" y="312"/>
                  </a:lnTo>
                  <a:lnTo>
                    <a:pt x="710" y="306"/>
                  </a:lnTo>
                  <a:lnTo>
                    <a:pt x="716" y="306"/>
                  </a:lnTo>
                  <a:lnTo>
                    <a:pt x="720" y="302"/>
                  </a:lnTo>
                  <a:lnTo>
                    <a:pt x="726" y="302"/>
                  </a:lnTo>
                  <a:lnTo>
                    <a:pt x="722" y="298"/>
                  </a:lnTo>
                  <a:lnTo>
                    <a:pt x="718" y="296"/>
                  </a:lnTo>
                  <a:lnTo>
                    <a:pt x="714" y="294"/>
                  </a:lnTo>
                  <a:lnTo>
                    <a:pt x="710" y="292"/>
                  </a:lnTo>
                  <a:lnTo>
                    <a:pt x="706" y="290"/>
                  </a:lnTo>
                  <a:lnTo>
                    <a:pt x="702" y="286"/>
                  </a:lnTo>
                  <a:lnTo>
                    <a:pt x="706" y="284"/>
                  </a:lnTo>
                  <a:lnTo>
                    <a:pt x="708" y="282"/>
                  </a:lnTo>
                  <a:lnTo>
                    <a:pt x="708" y="276"/>
                  </a:lnTo>
                  <a:lnTo>
                    <a:pt x="704" y="272"/>
                  </a:lnTo>
                  <a:lnTo>
                    <a:pt x="700" y="268"/>
                  </a:lnTo>
                  <a:lnTo>
                    <a:pt x="694" y="268"/>
                  </a:lnTo>
                  <a:lnTo>
                    <a:pt x="698" y="258"/>
                  </a:lnTo>
                  <a:lnTo>
                    <a:pt x="704" y="248"/>
                  </a:lnTo>
                  <a:lnTo>
                    <a:pt x="710" y="238"/>
                  </a:lnTo>
                  <a:lnTo>
                    <a:pt x="700" y="250"/>
                  </a:lnTo>
                  <a:lnTo>
                    <a:pt x="694" y="252"/>
                  </a:lnTo>
                  <a:lnTo>
                    <a:pt x="690" y="250"/>
                  </a:lnTo>
                  <a:lnTo>
                    <a:pt x="682" y="244"/>
                  </a:lnTo>
                  <a:lnTo>
                    <a:pt x="672" y="234"/>
                  </a:lnTo>
                  <a:lnTo>
                    <a:pt x="680" y="222"/>
                  </a:lnTo>
                  <a:lnTo>
                    <a:pt x="678" y="212"/>
                  </a:lnTo>
                  <a:lnTo>
                    <a:pt x="672" y="206"/>
                  </a:lnTo>
                  <a:lnTo>
                    <a:pt x="662" y="202"/>
                  </a:lnTo>
                  <a:lnTo>
                    <a:pt x="650" y="202"/>
                  </a:lnTo>
                  <a:lnTo>
                    <a:pt x="654" y="198"/>
                  </a:lnTo>
                  <a:lnTo>
                    <a:pt x="658" y="196"/>
                  </a:lnTo>
                  <a:lnTo>
                    <a:pt x="662" y="192"/>
                  </a:lnTo>
                  <a:lnTo>
                    <a:pt x="664" y="188"/>
                  </a:lnTo>
                  <a:lnTo>
                    <a:pt x="660" y="184"/>
                  </a:lnTo>
                  <a:lnTo>
                    <a:pt x="654" y="182"/>
                  </a:lnTo>
                  <a:lnTo>
                    <a:pt x="650" y="180"/>
                  </a:lnTo>
                  <a:lnTo>
                    <a:pt x="648" y="184"/>
                  </a:lnTo>
                  <a:lnTo>
                    <a:pt x="646" y="190"/>
                  </a:lnTo>
                  <a:lnTo>
                    <a:pt x="644" y="192"/>
                  </a:lnTo>
                  <a:lnTo>
                    <a:pt x="640" y="196"/>
                  </a:lnTo>
                  <a:lnTo>
                    <a:pt x="640" y="184"/>
                  </a:lnTo>
                  <a:lnTo>
                    <a:pt x="640" y="172"/>
                  </a:lnTo>
                  <a:lnTo>
                    <a:pt x="638" y="162"/>
                  </a:lnTo>
                  <a:lnTo>
                    <a:pt x="632" y="154"/>
                  </a:lnTo>
                  <a:lnTo>
                    <a:pt x="622" y="152"/>
                  </a:lnTo>
                  <a:lnTo>
                    <a:pt x="622" y="146"/>
                  </a:lnTo>
                  <a:lnTo>
                    <a:pt x="622" y="140"/>
                  </a:lnTo>
                  <a:lnTo>
                    <a:pt x="622" y="134"/>
                  </a:lnTo>
                  <a:lnTo>
                    <a:pt x="622" y="128"/>
                  </a:lnTo>
                  <a:lnTo>
                    <a:pt x="618" y="110"/>
                  </a:lnTo>
                  <a:lnTo>
                    <a:pt x="614" y="94"/>
                  </a:lnTo>
                  <a:lnTo>
                    <a:pt x="612" y="98"/>
                  </a:lnTo>
                  <a:lnTo>
                    <a:pt x="612" y="104"/>
                  </a:lnTo>
                  <a:lnTo>
                    <a:pt x="610" y="108"/>
                  </a:lnTo>
                  <a:lnTo>
                    <a:pt x="608" y="114"/>
                  </a:lnTo>
                  <a:lnTo>
                    <a:pt x="606" y="118"/>
                  </a:lnTo>
                  <a:lnTo>
                    <a:pt x="602" y="120"/>
                  </a:lnTo>
                  <a:lnTo>
                    <a:pt x="598" y="122"/>
                  </a:lnTo>
                  <a:lnTo>
                    <a:pt x="592" y="122"/>
                  </a:lnTo>
                  <a:lnTo>
                    <a:pt x="592" y="118"/>
                  </a:lnTo>
                  <a:lnTo>
                    <a:pt x="592" y="114"/>
                  </a:lnTo>
                  <a:lnTo>
                    <a:pt x="592" y="108"/>
                  </a:lnTo>
                  <a:lnTo>
                    <a:pt x="590" y="112"/>
                  </a:lnTo>
                  <a:lnTo>
                    <a:pt x="586" y="114"/>
                  </a:lnTo>
                  <a:lnTo>
                    <a:pt x="582" y="116"/>
                  </a:lnTo>
                  <a:lnTo>
                    <a:pt x="574" y="100"/>
                  </a:lnTo>
                  <a:lnTo>
                    <a:pt x="568" y="80"/>
                  </a:lnTo>
                  <a:lnTo>
                    <a:pt x="564" y="90"/>
                  </a:lnTo>
                  <a:lnTo>
                    <a:pt x="558" y="96"/>
                  </a:lnTo>
                  <a:lnTo>
                    <a:pt x="552" y="104"/>
                  </a:lnTo>
                  <a:lnTo>
                    <a:pt x="548" y="100"/>
                  </a:lnTo>
                  <a:lnTo>
                    <a:pt x="544" y="94"/>
                  </a:lnTo>
                  <a:lnTo>
                    <a:pt x="542" y="90"/>
                  </a:lnTo>
                  <a:lnTo>
                    <a:pt x="540" y="82"/>
                  </a:lnTo>
                  <a:lnTo>
                    <a:pt x="540" y="76"/>
                  </a:lnTo>
                  <a:lnTo>
                    <a:pt x="536" y="80"/>
                  </a:lnTo>
                  <a:lnTo>
                    <a:pt x="534" y="82"/>
                  </a:lnTo>
                  <a:lnTo>
                    <a:pt x="530" y="84"/>
                  </a:lnTo>
                  <a:lnTo>
                    <a:pt x="520" y="52"/>
                  </a:lnTo>
                  <a:lnTo>
                    <a:pt x="508" y="22"/>
                  </a:lnTo>
                  <a:lnTo>
                    <a:pt x="504" y="30"/>
                  </a:lnTo>
                  <a:lnTo>
                    <a:pt x="498" y="40"/>
                  </a:lnTo>
                  <a:lnTo>
                    <a:pt x="490" y="48"/>
                  </a:lnTo>
                  <a:lnTo>
                    <a:pt x="482" y="52"/>
                  </a:lnTo>
                  <a:lnTo>
                    <a:pt x="472" y="50"/>
                  </a:lnTo>
                  <a:lnTo>
                    <a:pt x="468" y="52"/>
                  </a:lnTo>
                  <a:lnTo>
                    <a:pt x="464" y="54"/>
                  </a:lnTo>
                  <a:lnTo>
                    <a:pt x="460" y="58"/>
                  </a:lnTo>
                  <a:lnTo>
                    <a:pt x="456" y="48"/>
                  </a:lnTo>
                  <a:lnTo>
                    <a:pt x="450" y="38"/>
                  </a:lnTo>
                  <a:lnTo>
                    <a:pt x="448" y="30"/>
                  </a:lnTo>
                  <a:lnTo>
                    <a:pt x="444" y="28"/>
                  </a:lnTo>
                  <a:lnTo>
                    <a:pt x="440" y="28"/>
                  </a:lnTo>
                  <a:lnTo>
                    <a:pt x="440" y="36"/>
                  </a:lnTo>
                  <a:lnTo>
                    <a:pt x="438" y="40"/>
                  </a:lnTo>
                  <a:lnTo>
                    <a:pt x="436" y="44"/>
                  </a:lnTo>
                  <a:lnTo>
                    <a:pt x="432" y="46"/>
                  </a:lnTo>
                  <a:lnTo>
                    <a:pt x="430" y="46"/>
                  </a:lnTo>
                  <a:lnTo>
                    <a:pt x="424" y="44"/>
                  </a:lnTo>
                  <a:lnTo>
                    <a:pt x="420" y="40"/>
                  </a:lnTo>
                  <a:lnTo>
                    <a:pt x="416" y="34"/>
                  </a:lnTo>
                  <a:lnTo>
                    <a:pt x="412" y="38"/>
                  </a:lnTo>
                  <a:lnTo>
                    <a:pt x="408" y="40"/>
                  </a:lnTo>
                  <a:lnTo>
                    <a:pt x="404" y="44"/>
                  </a:lnTo>
                  <a:lnTo>
                    <a:pt x="386" y="22"/>
                  </a:lnTo>
                  <a:lnTo>
                    <a:pt x="368" y="0"/>
                  </a:lnTo>
                  <a:lnTo>
                    <a:pt x="370" y="10"/>
                  </a:lnTo>
                  <a:lnTo>
                    <a:pt x="372" y="18"/>
                  </a:lnTo>
                  <a:lnTo>
                    <a:pt x="372" y="28"/>
                  </a:lnTo>
                  <a:lnTo>
                    <a:pt x="364" y="26"/>
                  </a:lnTo>
                  <a:lnTo>
                    <a:pt x="360" y="22"/>
                  </a:lnTo>
                  <a:lnTo>
                    <a:pt x="354" y="16"/>
                  </a:lnTo>
                  <a:lnTo>
                    <a:pt x="352" y="10"/>
                  </a:lnTo>
                  <a:lnTo>
                    <a:pt x="350" y="2"/>
                  </a:lnTo>
                  <a:lnTo>
                    <a:pt x="350" y="6"/>
                  </a:lnTo>
                  <a:lnTo>
                    <a:pt x="348" y="10"/>
                  </a:lnTo>
                  <a:lnTo>
                    <a:pt x="348" y="14"/>
                  </a:lnTo>
                  <a:lnTo>
                    <a:pt x="346" y="20"/>
                  </a:lnTo>
                  <a:lnTo>
                    <a:pt x="344" y="24"/>
                  </a:lnTo>
                  <a:lnTo>
                    <a:pt x="342" y="28"/>
                  </a:lnTo>
                  <a:lnTo>
                    <a:pt x="340" y="32"/>
                  </a:lnTo>
                  <a:lnTo>
                    <a:pt x="338" y="34"/>
                  </a:lnTo>
                  <a:lnTo>
                    <a:pt x="334" y="34"/>
                  </a:lnTo>
                  <a:lnTo>
                    <a:pt x="330" y="32"/>
                  </a:lnTo>
                  <a:lnTo>
                    <a:pt x="326" y="28"/>
                  </a:lnTo>
                  <a:lnTo>
                    <a:pt x="326" y="32"/>
                  </a:lnTo>
                  <a:lnTo>
                    <a:pt x="328" y="38"/>
                  </a:lnTo>
                  <a:lnTo>
                    <a:pt x="324" y="36"/>
                  </a:lnTo>
                  <a:lnTo>
                    <a:pt x="320" y="34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14" y="40"/>
                  </a:lnTo>
                  <a:lnTo>
                    <a:pt x="312" y="44"/>
                  </a:lnTo>
                  <a:lnTo>
                    <a:pt x="294" y="42"/>
                  </a:lnTo>
                  <a:lnTo>
                    <a:pt x="278" y="32"/>
                  </a:lnTo>
                  <a:lnTo>
                    <a:pt x="264" y="18"/>
                  </a:lnTo>
                  <a:lnTo>
                    <a:pt x="250" y="4"/>
                  </a:lnTo>
                  <a:lnTo>
                    <a:pt x="260" y="6"/>
                  </a:lnTo>
                  <a:lnTo>
                    <a:pt x="266" y="14"/>
                  </a:lnTo>
                  <a:lnTo>
                    <a:pt x="270" y="24"/>
                  </a:lnTo>
                  <a:lnTo>
                    <a:pt x="274" y="34"/>
                  </a:lnTo>
                  <a:lnTo>
                    <a:pt x="282" y="40"/>
                  </a:lnTo>
                  <a:lnTo>
                    <a:pt x="256" y="12"/>
                  </a:lnTo>
                  <a:close/>
                </a:path>
              </a:pathLst>
            </a:custGeom>
            <a:gradFill rotWithShape="1">
              <a:gsLst>
                <a:gs pos="0">
                  <a:srgbClr val="92D050"/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2784" y="3235328"/>
              <a:ext cx="1463426" cy="431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用户可见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85852" y="5286388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易变商品挖掘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  <p:bldP spid="3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抓取问题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7224" y="1357298"/>
            <a:ext cx="778674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多样化抓取器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en-US" altLang="zh-CN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icontent</a:t>
            </a:r>
            <a:r>
              <a:rPr lang="en-US" altLang="zh-CN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(txt</a:t>
            </a:r>
            <a:r>
              <a:rPr lang="zh-CN" altLang="en-US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en-US" altLang="zh-CN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en-US" altLang="zh-CN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endParaRPr lang="en-US" altLang="zh-CN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直接抓取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渲染优化</a:t>
            </a: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en-US" altLang="zh-CN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图形渲染优化</a:t>
            </a: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zh-CN" altLang="en-US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r>
              <a:rPr lang="en-US" altLang="zh-CN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zh-CN" altLang="en-US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跳过图片和</a:t>
            </a:r>
            <a:r>
              <a:rPr lang="en-US" altLang="zh-CN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zh-CN" altLang="en-US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跳过跨域请求</a:t>
            </a:r>
            <a:endParaRPr lang="en-US" altLang="zh-CN" sz="20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流量分配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罐形 44"/>
          <p:cNvSpPr/>
          <p:nvPr/>
        </p:nvSpPr>
        <p:spPr>
          <a:xfrm>
            <a:off x="1458132" y="2428868"/>
            <a:ext cx="1651864" cy="3706863"/>
          </a:xfrm>
          <a:prstGeom prst="can">
            <a:avLst/>
          </a:prstGeom>
          <a:solidFill>
            <a:srgbClr val="FFC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9608" y="3242563"/>
            <a:ext cx="729768" cy="26735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倒序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4"/>
          <p:cNvSpPr txBox="1"/>
          <p:nvPr/>
        </p:nvSpPr>
        <p:spPr>
          <a:xfrm>
            <a:off x="1320477" y="1731415"/>
            <a:ext cx="1789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GET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队列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55"/>
          <p:cNvSpPr txBox="1"/>
          <p:nvPr/>
        </p:nvSpPr>
        <p:spPr>
          <a:xfrm>
            <a:off x="3660618" y="1731415"/>
            <a:ext cx="1789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CHK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队列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56"/>
          <p:cNvSpPr txBox="1"/>
          <p:nvPr/>
        </p:nvSpPr>
        <p:spPr>
          <a:xfrm>
            <a:off x="5587793" y="1731415"/>
            <a:ext cx="247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CHKLIST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队列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线连接符 61"/>
          <p:cNvCxnSpPr/>
          <p:nvPr/>
        </p:nvCxnSpPr>
        <p:spPr>
          <a:xfrm>
            <a:off x="2559375" y="4172501"/>
            <a:ext cx="550621" cy="0"/>
          </a:xfrm>
          <a:prstGeom prst="line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62"/>
          <p:cNvCxnSpPr/>
          <p:nvPr/>
        </p:nvCxnSpPr>
        <p:spPr>
          <a:xfrm>
            <a:off x="2559375" y="5451166"/>
            <a:ext cx="550621" cy="0"/>
          </a:xfrm>
          <a:prstGeom prst="line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66"/>
          <p:cNvCxnSpPr/>
          <p:nvPr/>
        </p:nvCxnSpPr>
        <p:spPr>
          <a:xfrm>
            <a:off x="3109997" y="2661353"/>
            <a:ext cx="0" cy="3487267"/>
          </a:xfrm>
          <a:prstGeom prst="straightConnector1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1"/>
          <p:cNvSpPr txBox="1"/>
          <p:nvPr/>
        </p:nvSpPr>
        <p:spPr>
          <a:xfrm>
            <a:off x="2146410" y="4555913"/>
            <a:ext cx="12388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80%</a:t>
            </a:r>
          </a:p>
        </p:txBody>
      </p:sp>
      <p:sp>
        <p:nvSpPr>
          <p:cNvPr id="13" name="罐形 77"/>
          <p:cNvSpPr/>
          <p:nvPr/>
        </p:nvSpPr>
        <p:spPr>
          <a:xfrm>
            <a:off x="3798274" y="2428868"/>
            <a:ext cx="1651864" cy="3706863"/>
          </a:xfrm>
          <a:prstGeom prst="can">
            <a:avLst/>
          </a:prstGeom>
          <a:solidFill>
            <a:srgbClr val="92D05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69749" y="3242563"/>
            <a:ext cx="729768" cy="26735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倒序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线连接符 79"/>
          <p:cNvCxnSpPr/>
          <p:nvPr/>
        </p:nvCxnSpPr>
        <p:spPr>
          <a:xfrm>
            <a:off x="4899517" y="4637470"/>
            <a:ext cx="550621" cy="0"/>
          </a:xfrm>
          <a:prstGeom prst="line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80"/>
          <p:cNvCxnSpPr/>
          <p:nvPr/>
        </p:nvCxnSpPr>
        <p:spPr>
          <a:xfrm>
            <a:off x="4899517" y="5451166"/>
            <a:ext cx="550621" cy="0"/>
          </a:xfrm>
          <a:prstGeom prst="line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81"/>
          <p:cNvCxnSpPr/>
          <p:nvPr/>
        </p:nvCxnSpPr>
        <p:spPr>
          <a:xfrm>
            <a:off x="5450139" y="2661353"/>
            <a:ext cx="0" cy="3487267"/>
          </a:xfrm>
          <a:prstGeom prst="straightConnector1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82"/>
          <p:cNvSpPr txBox="1"/>
          <p:nvPr/>
        </p:nvSpPr>
        <p:spPr>
          <a:xfrm>
            <a:off x="4486550" y="4753713"/>
            <a:ext cx="12388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80%</a:t>
            </a:r>
          </a:p>
        </p:txBody>
      </p:sp>
      <p:sp>
        <p:nvSpPr>
          <p:cNvPr id="20" name="罐形 83"/>
          <p:cNvSpPr/>
          <p:nvPr/>
        </p:nvSpPr>
        <p:spPr>
          <a:xfrm>
            <a:off x="6000760" y="2428868"/>
            <a:ext cx="1651864" cy="3706863"/>
          </a:xfrm>
          <a:prstGeom prst="can">
            <a:avLst/>
          </a:prstGeom>
          <a:solidFill>
            <a:srgbClr val="00B0F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72235" y="3242563"/>
            <a:ext cx="729768" cy="26735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倒序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线连接符 85"/>
          <p:cNvCxnSpPr/>
          <p:nvPr/>
        </p:nvCxnSpPr>
        <p:spPr>
          <a:xfrm>
            <a:off x="7102003" y="4172501"/>
            <a:ext cx="550621" cy="0"/>
          </a:xfrm>
          <a:prstGeom prst="line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86"/>
          <p:cNvCxnSpPr/>
          <p:nvPr/>
        </p:nvCxnSpPr>
        <p:spPr>
          <a:xfrm>
            <a:off x="7102003" y="5451166"/>
            <a:ext cx="550621" cy="0"/>
          </a:xfrm>
          <a:prstGeom prst="line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87"/>
          <p:cNvCxnSpPr/>
          <p:nvPr/>
        </p:nvCxnSpPr>
        <p:spPr>
          <a:xfrm>
            <a:off x="7652625" y="2661353"/>
            <a:ext cx="0" cy="3487267"/>
          </a:xfrm>
          <a:prstGeom prst="straightConnector1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8"/>
          <p:cNvSpPr txBox="1"/>
          <p:nvPr/>
        </p:nvSpPr>
        <p:spPr>
          <a:xfrm>
            <a:off x="6689036" y="4555913"/>
            <a:ext cx="12388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80%</a:t>
            </a:r>
          </a:p>
        </p:txBody>
      </p:sp>
      <p:cxnSp>
        <p:nvCxnSpPr>
          <p:cNvPr id="26" name="直线连接符 89"/>
          <p:cNvCxnSpPr/>
          <p:nvPr/>
        </p:nvCxnSpPr>
        <p:spPr>
          <a:xfrm>
            <a:off x="4899517" y="3940017"/>
            <a:ext cx="550621" cy="0"/>
          </a:xfrm>
          <a:prstGeom prst="line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0"/>
          <p:cNvSpPr txBox="1"/>
          <p:nvPr/>
        </p:nvSpPr>
        <p:spPr>
          <a:xfrm>
            <a:off x="4486550" y="3358806"/>
            <a:ext cx="12388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</a:p>
        </p:txBody>
      </p:sp>
      <p:cxnSp>
        <p:nvCxnSpPr>
          <p:cNvPr id="28" name="直线连接符 91"/>
          <p:cNvCxnSpPr/>
          <p:nvPr/>
        </p:nvCxnSpPr>
        <p:spPr>
          <a:xfrm>
            <a:off x="4899517" y="3242563"/>
            <a:ext cx="550621" cy="0"/>
          </a:xfrm>
          <a:prstGeom prst="line">
            <a:avLst/>
          </a:prstGeom>
          <a:ln w="41275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92"/>
          <p:cNvSpPr txBox="1"/>
          <p:nvPr/>
        </p:nvSpPr>
        <p:spPr>
          <a:xfrm>
            <a:off x="4486550" y="3974702"/>
            <a:ext cx="12388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流量分配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1472" y="1428736"/>
            <a:ext cx="4857784" cy="22860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422125" y="2815501"/>
            <a:ext cx="1755361" cy="645342"/>
          </a:xfrm>
          <a:prstGeom prst="rect">
            <a:avLst/>
          </a:prstGeom>
          <a:solidFill>
            <a:srgbClr val="00B050"/>
          </a:solidFill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Queue</a:t>
            </a:r>
            <a:endParaRPr kumimoji="1"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2231" y="1670667"/>
            <a:ext cx="1755361" cy="7162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Queue</a:t>
            </a:r>
            <a:endParaRPr kumimoji="1"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9"/>
          <p:cNvSpPr txBox="1"/>
          <p:nvPr/>
        </p:nvSpPr>
        <p:spPr>
          <a:xfrm>
            <a:off x="4059574" y="2386873"/>
            <a:ext cx="59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1"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19148" y="2191159"/>
            <a:ext cx="1854542" cy="767218"/>
          </a:xfrm>
          <a:prstGeom prst="rect">
            <a:avLst/>
          </a:prstGeom>
          <a:solidFill>
            <a:srgbClr val="00B05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Selector</a:t>
            </a:r>
            <a:endParaRPr kumimoji="1"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16"/>
          <p:cNvSpPr txBox="1"/>
          <p:nvPr/>
        </p:nvSpPr>
        <p:spPr>
          <a:xfrm>
            <a:off x="1408614" y="1755914"/>
            <a:ext cx="128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queue</a:t>
            </a:r>
            <a:endParaRPr kumimoji="1"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18"/>
          <p:cNvSpPr txBox="1"/>
          <p:nvPr/>
        </p:nvSpPr>
        <p:spPr>
          <a:xfrm>
            <a:off x="4313296" y="3744195"/>
            <a:ext cx="128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kumimoji="1"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线箭头连接符 19"/>
          <p:cNvCxnSpPr>
            <a:stCxn id="32" idx="1"/>
            <a:endCxn id="34" idx="3"/>
          </p:cNvCxnSpPr>
          <p:nvPr/>
        </p:nvCxnSpPr>
        <p:spPr>
          <a:xfrm rot="10800000" flipV="1">
            <a:off x="2773691" y="2028770"/>
            <a:ext cx="618541" cy="545998"/>
          </a:xfrm>
          <a:prstGeom prst="straightConnector1">
            <a:avLst/>
          </a:prstGeom>
          <a:ln w="28575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20"/>
          <p:cNvCxnSpPr>
            <a:stCxn id="31" idx="1"/>
            <a:endCxn id="34" idx="3"/>
          </p:cNvCxnSpPr>
          <p:nvPr/>
        </p:nvCxnSpPr>
        <p:spPr>
          <a:xfrm rot="10800000">
            <a:off x="2773691" y="2574768"/>
            <a:ext cx="648435" cy="563404"/>
          </a:xfrm>
          <a:prstGeom prst="straightConnector1">
            <a:avLst/>
          </a:prstGeom>
          <a:ln w="28575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24"/>
          <p:cNvSpPr txBox="1"/>
          <p:nvPr/>
        </p:nvSpPr>
        <p:spPr>
          <a:xfrm>
            <a:off x="916302" y="3172691"/>
            <a:ext cx="210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Register/Unregister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1928794" y="4214818"/>
            <a:ext cx="4857784" cy="228601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779447" y="5601583"/>
            <a:ext cx="1755361" cy="645342"/>
          </a:xfrm>
          <a:prstGeom prst="rect">
            <a:avLst/>
          </a:prstGeom>
          <a:solidFill>
            <a:srgbClr val="00B0F0"/>
          </a:solidFill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Queue</a:t>
            </a:r>
            <a:endParaRPr kumimoji="1"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49553" y="4456749"/>
            <a:ext cx="1755361" cy="7162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Queue</a:t>
            </a:r>
            <a:endParaRPr kumimoji="1"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9"/>
          <p:cNvSpPr txBox="1"/>
          <p:nvPr/>
        </p:nvSpPr>
        <p:spPr>
          <a:xfrm>
            <a:off x="5416896" y="5172955"/>
            <a:ext cx="59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1"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76470" y="4977241"/>
            <a:ext cx="1854542" cy="767218"/>
          </a:xfrm>
          <a:prstGeom prst="rect">
            <a:avLst/>
          </a:prstGeom>
          <a:solidFill>
            <a:srgbClr val="00B0F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Selector</a:t>
            </a:r>
            <a:endParaRPr kumimoji="1"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16"/>
          <p:cNvSpPr txBox="1"/>
          <p:nvPr/>
        </p:nvSpPr>
        <p:spPr>
          <a:xfrm>
            <a:off x="2765936" y="4541996"/>
            <a:ext cx="128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queue</a:t>
            </a:r>
            <a:endParaRPr kumimoji="1"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线箭头连接符 19"/>
          <p:cNvCxnSpPr>
            <a:stCxn id="42" idx="1"/>
            <a:endCxn id="44" idx="3"/>
          </p:cNvCxnSpPr>
          <p:nvPr/>
        </p:nvCxnSpPr>
        <p:spPr>
          <a:xfrm rot="10800000" flipV="1">
            <a:off x="4131013" y="4814852"/>
            <a:ext cx="618541" cy="545998"/>
          </a:xfrm>
          <a:prstGeom prst="straightConnector1">
            <a:avLst/>
          </a:prstGeom>
          <a:ln w="28575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20"/>
          <p:cNvCxnSpPr>
            <a:stCxn id="41" idx="1"/>
            <a:endCxn id="44" idx="3"/>
          </p:cNvCxnSpPr>
          <p:nvPr/>
        </p:nvCxnSpPr>
        <p:spPr>
          <a:xfrm rot="10800000">
            <a:off x="4131013" y="5360850"/>
            <a:ext cx="648435" cy="563404"/>
          </a:xfrm>
          <a:prstGeom prst="straightConnector1">
            <a:avLst/>
          </a:prstGeom>
          <a:ln w="28575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4"/>
          <p:cNvSpPr txBox="1"/>
          <p:nvPr/>
        </p:nvSpPr>
        <p:spPr>
          <a:xfrm>
            <a:off x="2273624" y="5958773"/>
            <a:ext cx="210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Register/Unregister</a:t>
            </a:r>
          </a:p>
        </p:txBody>
      </p:sp>
      <p:pic>
        <p:nvPicPr>
          <p:cNvPr id="49" name="Picture 11" descr="C:\Users\piaoyu.ddh\AppData\Local\Microsoft\Windows\Temporary Internet Files\Content.IE5\QLXQ09QG\MC9002305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1446482"/>
            <a:ext cx="2787316" cy="25540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模版问题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7224" y="1357298"/>
            <a:ext cx="77867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模版抽取（</a:t>
            </a:r>
            <a:r>
              <a:rPr lang="en-US" altLang="zh-CN" sz="24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易用配置工具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鲁棒性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监控与反馈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成功率监控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重要字段监控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考虑索引稳定性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垃圾控制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7224" y="1357298"/>
            <a:ext cx="77867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垃圾链接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黑洞、登录、空白、操作（投票、回帖）等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带无效参数的链接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泛滥的列表页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处理方法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发现：页面识别，无效参数挖掘，泛滥列表页挖掘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聚类：垃圾</a:t>
            </a: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</a:p>
          <a:p>
            <a:pPr lvl="1"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上线：</a:t>
            </a: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应用到提链和全局清理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保护：浅层、上线链接保护；</a:t>
            </a: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定期验证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微软雅黑" pitchFamily="34" charset="-122"/>
              <a:buChar char="–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监控：日志和报表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微软雅黑" pitchFamily="34" charset="-122"/>
              <a:buChar char="–"/>
            </a:pP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时效性问题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罐形 1"/>
          <p:cNvSpPr/>
          <p:nvPr/>
        </p:nvSpPr>
        <p:spPr>
          <a:xfrm>
            <a:off x="261323" y="1679149"/>
            <a:ext cx="4976693" cy="709751"/>
          </a:xfrm>
          <a:prstGeom prst="can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pc="3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（全网商品库）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33761" y="2792352"/>
            <a:ext cx="1730590" cy="470972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Dump Service</a:t>
            </a:r>
            <a:endParaRPr lang="en-US" altLang="zh-CN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1321" y="2936368"/>
            <a:ext cx="1646383" cy="470972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Dump Job</a:t>
            </a:r>
            <a:endParaRPr lang="en-US" altLang="zh-CN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8491" y="5608743"/>
            <a:ext cx="4989525" cy="534901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Index Build</a:t>
            </a:r>
            <a:r>
              <a:rPr lang="zh-CN" altLang="en-US" b="1" spc="300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Job</a:t>
            </a:r>
            <a:endParaRPr lang="en-US" altLang="zh-CN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3" name="下箭头 92"/>
          <p:cNvSpPr/>
          <p:nvPr/>
        </p:nvSpPr>
        <p:spPr>
          <a:xfrm>
            <a:off x="2555777" y="1247099"/>
            <a:ext cx="144015" cy="576065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07424" y="3695372"/>
            <a:ext cx="1730590" cy="529967"/>
          </a:xfrm>
          <a:prstGeom prst="rect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HQueue</a:t>
            </a:r>
            <a:endParaRPr lang="en-US" altLang="zh-CN" b="1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322" y="4629936"/>
            <a:ext cx="4989525" cy="515766"/>
          </a:xfrm>
          <a:prstGeom prst="rect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XML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下箭头 95"/>
          <p:cNvSpPr/>
          <p:nvPr/>
        </p:nvSpPr>
        <p:spPr>
          <a:xfrm>
            <a:off x="914973" y="2379257"/>
            <a:ext cx="200643" cy="524027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7" name="下箭头 96"/>
          <p:cNvSpPr/>
          <p:nvPr/>
        </p:nvSpPr>
        <p:spPr>
          <a:xfrm>
            <a:off x="4355976" y="2379257"/>
            <a:ext cx="190768" cy="380011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914575" y="3479348"/>
            <a:ext cx="201041" cy="1152128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9" name="下箭头 98"/>
          <p:cNvSpPr/>
          <p:nvPr/>
        </p:nvSpPr>
        <p:spPr>
          <a:xfrm>
            <a:off x="4340289" y="3337320"/>
            <a:ext cx="231711" cy="358052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0" name="下箭头 99"/>
          <p:cNvSpPr/>
          <p:nvPr/>
        </p:nvSpPr>
        <p:spPr>
          <a:xfrm>
            <a:off x="4366627" y="4225338"/>
            <a:ext cx="205373" cy="406138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2600266" y="5173475"/>
            <a:ext cx="278463" cy="433064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825755" y="3332328"/>
            <a:ext cx="1924378" cy="1511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问天搜索引擎</a:t>
            </a:r>
            <a:endParaRPr lang="en-US" altLang="zh-CN" b="1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37684" y="5597717"/>
            <a:ext cx="1924378" cy="534901"/>
          </a:xfrm>
          <a:prstGeom prst="rect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索引文件</a:t>
            </a:r>
            <a:endParaRPr lang="en-US" altLang="zh-CN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右箭头 103"/>
          <p:cNvSpPr/>
          <p:nvPr/>
        </p:nvSpPr>
        <p:spPr>
          <a:xfrm>
            <a:off x="5317263" y="5777109"/>
            <a:ext cx="1508492" cy="198448"/>
          </a:xfrm>
          <a:prstGeom prst="right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5" name="右箭头 104"/>
          <p:cNvSpPr/>
          <p:nvPr/>
        </p:nvSpPr>
        <p:spPr>
          <a:xfrm>
            <a:off x="5264351" y="3886564"/>
            <a:ext cx="1508492" cy="198448"/>
          </a:xfrm>
          <a:prstGeom prst="right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6" name="上箭头 105"/>
          <p:cNvSpPr/>
          <p:nvPr/>
        </p:nvSpPr>
        <p:spPr>
          <a:xfrm>
            <a:off x="7764959" y="4844327"/>
            <a:ext cx="238108" cy="753390"/>
          </a:xfrm>
          <a:prstGeom prst="up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69389" y="360361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实时消息</a:t>
            </a:r>
            <a:endParaRPr lang="zh-CN" altLang="en-US" sz="1400" dirty="0"/>
          </a:p>
        </p:txBody>
      </p:sp>
      <p:sp>
        <p:nvSpPr>
          <p:cNvPr id="108" name="矩形 107"/>
          <p:cNvSpPr/>
          <p:nvPr/>
        </p:nvSpPr>
        <p:spPr>
          <a:xfrm>
            <a:off x="2734645" y="4236326"/>
            <a:ext cx="1584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定期增量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1043608" y="3839388"/>
            <a:ext cx="1224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全量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110" name="矩形 109"/>
          <p:cNvSpPr/>
          <p:nvPr/>
        </p:nvSpPr>
        <p:spPr>
          <a:xfrm>
            <a:off x="6546744" y="501958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文件索引</a:t>
            </a:r>
            <a:endParaRPr lang="zh-CN" altLang="en-US" sz="1400" dirty="0"/>
          </a:p>
        </p:txBody>
      </p:sp>
      <p:sp>
        <p:nvSpPr>
          <p:cNvPr id="111" name="矩形 110"/>
          <p:cNvSpPr/>
          <p:nvPr/>
        </p:nvSpPr>
        <p:spPr>
          <a:xfrm>
            <a:off x="6837684" y="1798294"/>
            <a:ext cx="1912449" cy="590606"/>
          </a:xfrm>
          <a:prstGeom prst="rect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HQueue</a:t>
            </a:r>
            <a:endParaRPr lang="en-US" altLang="zh-CN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右箭头 111"/>
          <p:cNvSpPr/>
          <p:nvPr/>
        </p:nvSpPr>
        <p:spPr>
          <a:xfrm>
            <a:off x="5238016" y="1984774"/>
            <a:ext cx="1534829" cy="198448"/>
          </a:xfrm>
          <a:prstGeom prst="right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13" name="圆角右箭头 112"/>
          <p:cNvSpPr/>
          <p:nvPr/>
        </p:nvSpPr>
        <p:spPr>
          <a:xfrm rot="10800000">
            <a:off x="5292079" y="2471236"/>
            <a:ext cx="2605163" cy="648072"/>
          </a:xfrm>
          <a:prstGeom prst="bentArrow">
            <a:avLst>
              <a:gd name="adj1" fmla="val 14279"/>
              <a:gd name="adj2" fmla="val 15619"/>
              <a:gd name="adj3" fmla="val 25000"/>
              <a:gd name="adj4" fmla="val 43750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285476" y="167914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增量更新事件</a:t>
            </a:r>
          </a:p>
        </p:txBody>
      </p:sp>
      <p:sp>
        <p:nvSpPr>
          <p:cNvPr id="115" name="矩形 114"/>
          <p:cNvSpPr/>
          <p:nvPr/>
        </p:nvSpPr>
        <p:spPr>
          <a:xfrm>
            <a:off x="2843808" y="1175092"/>
            <a:ext cx="1331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商品入库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更新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139952" y="1967180"/>
            <a:ext cx="1080120" cy="216024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C</a:t>
            </a:r>
            <a:r>
              <a:rPr kumimoji="1" lang="en-US" altLang="zh-CN" sz="1400" dirty="0" err="1" smtClean="0"/>
              <a:t>oprocessor</a:t>
            </a:r>
            <a:endParaRPr kumimoji="1" lang="en-US" altLang="zh-CN" sz="1400" dirty="0"/>
          </a:p>
        </p:txBody>
      </p:sp>
      <p:sp>
        <p:nvSpPr>
          <p:cNvPr id="118" name="矩形 117"/>
          <p:cNvSpPr/>
          <p:nvPr/>
        </p:nvSpPr>
        <p:spPr>
          <a:xfrm>
            <a:off x="4139952" y="3983404"/>
            <a:ext cx="1080120" cy="216024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C</a:t>
            </a:r>
            <a:r>
              <a:rPr kumimoji="1" lang="en-US" altLang="zh-CN" sz="1400" dirty="0" err="1" smtClean="0"/>
              <a:t>oprocessor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EtaoSpider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00232" y="3000372"/>
            <a:ext cx="50006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开放抓取服务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OpenCrawl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未来规划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开放抓取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42910" y="2214554"/>
            <a:ext cx="8286808" cy="235745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214414" y="3730649"/>
            <a:ext cx="1428760" cy="515963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Node 1</a:t>
            </a:r>
            <a:endParaRPr lang="zh-CN" altLang="en-US" b="1" spc="300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000364" y="1285860"/>
            <a:ext cx="3286148" cy="515963"/>
          </a:xfrm>
          <a:prstGeom prst="roundRect">
            <a:avLst/>
          </a:prstGeom>
          <a:solidFill>
            <a:srgbClr val="C8770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571736" y="2571744"/>
            <a:ext cx="4000528" cy="500066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Crawl Service</a:t>
            </a:r>
            <a:endParaRPr lang="zh-CN" altLang="en-US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6050" y="3730649"/>
            <a:ext cx="1428760" cy="515963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Node 2</a:t>
            </a:r>
            <a:endParaRPr lang="zh-CN" altLang="en-US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000628" y="3730649"/>
            <a:ext cx="1428760" cy="515963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Node n-1 </a:t>
            </a:r>
            <a:endParaRPr lang="zh-CN" altLang="en-US" b="1" spc="300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572264" y="3714752"/>
            <a:ext cx="1428760" cy="515963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Node n </a:t>
            </a:r>
            <a:endParaRPr lang="zh-CN" altLang="en-US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cxnSp>
        <p:nvCxnSpPr>
          <p:cNvPr id="39" name="直接箭头连接符 38"/>
          <p:cNvCxnSpPr>
            <a:stCxn id="33" idx="0"/>
            <a:endCxn id="35" idx="2"/>
          </p:cNvCxnSpPr>
          <p:nvPr/>
        </p:nvCxnSpPr>
        <p:spPr>
          <a:xfrm rot="5400000" flipH="1" flipV="1">
            <a:off x="2920978" y="2079627"/>
            <a:ext cx="658839" cy="2643206"/>
          </a:xfrm>
          <a:prstGeom prst="straightConnector1">
            <a:avLst/>
          </a:prstGeom>
          <a:ln w="381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357686" y="3944963"/>
            <a:ext cx="500066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0"/>
            <a:endCxn id="35" idx="2"/>
          </p:cNvCxnSpPr>
          <p:nvPr/>
        </p:nvCxnSpPr>
        <p:spPr>
          <a:xfrm rot="5400000" flipH="1" flipV="1">
            <a:off x="3706796" y="2865445"/>
            <a:ext cx="658839" cy="1071570"/>
          </a:xfrm>
          <a:prstGeom prst="straightConnector1">
            <a:avLst/>
          </a:prstGeom>
          <a:ln w="381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35" idx="2"/>
          </p:cNvCxnSpPr>
          <p:nvPr/>
        </p:nvCxnSpPr>
        <p:spPr>
          <a:xfrm rot="16200000" flipV="1">
            <a:off x="4814085" y="2829726"/>
            <a:ext cx="658839" cy="1143008"/>
          </a:xfrm>
          <a:prstGeom prst="straightConnector1">
            <a:avLst/>
          </a:prstGeom>
          <a:ln w="381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8" idx="0"/>
            <a:endCxn id="35" idx="2"/>
          </p:cNvCxnSpPr>
          <p:nvPr/>
        </p:nvCxnSpPr>
        <p:spPr>
          <a:xfrm rot="16200000" flipV="1">
            <a:off x="5607851" y="2035959"/>
            <a:ext cx="642942" cy="2714644"/>
          </a:xfrm>
          <a:prstGeom prst="straightConnector1">
            <a:avLst/>
          </a:prstGeom>
          <a:ln w="381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爆炸形 1 43"/>
          <p:cNvSpPr/>
          <p:nvPr/>
        </p:nvSpPr>
        <p:spPr>
          <a:xfrm>
            <a:off x="2857488" y="5020116"/>
            <a:ext cx="3929090" cy="909189"/>
          </a:xfrm>
          <a:prstGeom prst="irregularSeal1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endParaRPr lang="zh-CN" altLang="en-US" b="1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上下箭头 44"/>
          <p:cNvSpPr/>
          <p:nvPr/>
        </p:nvSpPr>
        <p:spPr>
          <a:xfrm>
            <a:off x="4500562" y="4214818"/>
            <a:ext cx="428628" cy="71438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6" name="上下箭头 45"/>
          <p:cNvSpPr/>
          <p:nvPr/>
        </p:nvSpPr>
        <p:spPr>
          <a:xfrm>
            <a:off x="4500562" y="1857364"/>
            <a:ext cx="428628" cy="64294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未来规划 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开放抓取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9364" y="2214554"/>
            <a:ext cx="8672220" cy="448778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500166" y="2786058"/>
            <a:ext cx="6286544" cy="515963"/>
          </a:xfrm>
          <a:prstGeom prst="roundRect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接入平台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428728" y="4143380"/>
            <a:ext cx="1714512" cy="515963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Extract Service</a:t>
            </a:r>
            <a:endParaRPr lang="zh-CN" altLang="en-US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1" name="罐形 8"/>
          <p:cNvSpPr/>
          <p:nvPr/>
        </p:nvSpPr>
        <p:spPr>
          <a:xfrm>
            <a:off x="4357686" y="4071942"/>
            <a:ext cx="3357586" cy="785818"/>
          </a:xfrm>
          <a:prstGeom prst="can">
            <a:avLst>
              <a:gd name="adj" fmla="val 33538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b="1" spc="300" dirty="0" err="1" smtClean="0">
                <a:solidFill>
                  <a:schemeClr val="bg1"/>
                </a:solidFill>
                <a:ea typeface="微软雅黑" pitchFamily="34" charset="-122"/>
              </a:rPr>
              <a:t>Hbase</a:t>
            </a:r>
            <a:endParaRPr lang="zh-CN" altLang="en-US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571604" y="1285860"/>
            <a:ext cx="6143668" cy="515963"/>
          </a:xfrm>
          <a:prstGeom prst="roundRect">
            <a:avLst/>
          </a:prstGeom>
          <a:solidFill>
            <a:srgbClr val="C8770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各业务垂直抓取需求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57290" y="5715016"/>
            <a:ext cx="1785950" cy="515963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Crawl Service</a:t>
            </a:r>
            <a:endParaRPr lang="zh-CN" altLang="en-US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286248" y="5715016"/>
            <a:ext cx="3429024" cy="515963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solidFill>
                  <a:schemeClr val="bg1"/>
                </a:solidFill>
                <a:ea typeface="微软雅黑" pitchFamily="34" charset="-122"/>
              </a:rPr>
              <a:t>Selector</a:t>
            </a:r>
            <a:endParaRPr lang="zh-CN" altLang="en-US" b="1" spc="3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57686" y="35597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种子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14414" y="35718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4357686" y="1928802"/>
            <a:ext cx="357190" cy="714380"/>
          </a:xfrm>
          <a:prstGeom prst="up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8" name="上下箭头 27"/>
          <p:cNvSpPr/>
          <p:nvPr/>
        </p:nvSpPr>
        <p:spPr>
          <a:xfrm>
            <a:off x="2500298" y="1928802"/>
            <a:ext cx="357190" cy="714380"/>
          </a:xfrm>
          <a:prstGeom prst="up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9" name="上下箭头 28"/>
          <p:cNvSpPr/>
          <p:nvPr/>
        </p:nvSpPr>
        <p:spPr>
          <a:xfrm>
            <a:off x="6215074" y="1928802"/>
            <a:ext cx="357190" cy="714380"/>
          </a:xfrm>
          <a:prstGeom prst="up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5072066" y="3429000"/>
            <a:ext cx="357190" cy="500066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1" name="下箭头 30"/>
          <p:cNvSpPr/>
          <p:nvPr/>
        </p:nvSpPr>
        <p:spPr>
          <a:xfrm rot="10800000">
            <a:off x="6357950" y="3429000"/>
            <a:ext cx="357190" cy="500066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58016" y="35718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1785918" y="3500438"/>
            <a:ext cx="357190" cy="500066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9" name="下箭头 48"/>
          <p:cNvSpPr/>
          <p:nvPr/>
        </p:nvSpPr>
        <p:spPr>
          <a:xfrm rot="10800000">
            <a:off x="2500298" y="3500438"/>
            <a:ext cx="357190" cy="500066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28926" y="35718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报表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5929322" y="5000636"/>
            <a:ext cx="357190" cy="500066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2" name="下箭头 51"/>
          <p:cNvSpPr/>
          <p:nvPr/>
        </p:nvSpPr>
        <p:spPr>
          <a:xfrm rot="10800000">
            <a:off x="2071670" y="4929198"/>
            <a:ext cx="357190" cy="500066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3" name="下箭头 52"/>
          <p:cNvSpPr/>
          <p:nvPr/>
        </p:nvSpPr>
        <p:spPr>
          <a:xfrm rot="5400000">
            <a:off x="3571868" y="5643578"/>
            <a:ext cx="357190" cy="642942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4" name="下箭头 53"/>
          <p:cNvSpPr/>
          <p:nvPr/>
        </p:nvSpPr>
        <p:spPr>
          <a:xfrm rot="16200000">
            <a:off x="3643306" y="4143380"/>
            <a:ext cx="357190" cy="642942"/>
          </a:xfrm>
          <a:prstGeom prst="downArrow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1928802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真名</a:t>
            </a:r>
            <a:r>
              <a:rPr lang="en-US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谢振亮  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2004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年天津大学计算机系研究生毕业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2004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年加入百度网页抓取团队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年加入</a:t>
            </a:r>
            <a:r>
              <a:rPr lang="en-US" altLang="zh-CN" sz="24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搜索技术团队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4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EtaoSpider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团队负责人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0100" y="2357430"/>
            <a:ext cx="6696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6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6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6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6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4286256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2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7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1928802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EtaoSpider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要解决什么问题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主要面临哪些困难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如何解决这些困难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未来的规划与展望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EtaoSpider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要解决什么问题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7290" y="2857496"/>
            <a:ext cx="64893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搜索抓取和挖掘商品相关信息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EtaoSpider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要解决什么问题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sr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47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如何评价抓取系统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1357298"/>
            <a:ext cx="778674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核心指标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覆盖率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站点商品的百分比</a:t>
            </a:r>
          </a:p>
          <a:p>
            <a:pPr marL="457200" indent="-457200">
              <a:lnSpc>
                <a:spcPct val="150000"/>
              </a:lnSpc>
            </a:pPr>
            <a:endParaRPr lang="zh-CN" altLang="en-US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更新率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Etao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商品信息的正确率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如何评价抓取系统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饼形 5"/>
          <p:cNvSpPr/>
          <p:nvPr/>
        </p:nvSpPr>
        <p:spPr>
          <a:xfrm rot="20590973">
            <a:off x="2186091" y="1612250"/>
            <a:ext cx="4834707" cy="4834707"/>
          </a:xfrm>
          <a:prstGeom prst="pie">
            <a:avLst>
              <a:gd name="adj1" fmla="val 0"/>
              <a:gd name="adj2" fmla="val 13491351"/>
            </a:avLst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饼形 6"/>
          <p:cNvSpPr/>
          <p:nvPr/>
        </p:nvSpPr>
        <p:spPr>
          <a:xfrm rot="20590973">
            <a:off x="2296345" y="1722504"/>
            <a:ext cx="4614199" cy="4614199"/>
          </a:xfrm>
          <a:prstGeom prst="pie">
            <a:avLst>
              <a:gd name="adj1" fmla="val 0"/>
              <a:gd name="adj2" fmla="val 17209582"/>
            </a:avLst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 rot="20590973">
            <a:off x="2409440" y="1835599"/>
            <a:ext cx="4388010" cy="438801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spc="3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20590973">
            <a:off x="2536181" y="1937836"/>
            <a:ext cx="4134527" cy="4183536"/>
            <a:chOff x="2560320" y="1676400"/>
            <a:chExt cx="4419600" cy="4471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饼形 9"/>
            <p:cNvSpPr/>
            <p:nvPr/>
          </p:nvSpPr>
          <p:spPr>
            <a:xfrm>
              <a:off x="2560320" y="1676400"/>
              <a:ext cx="4419600" cy="4471988"/>
            </a:xfrm>
            <a:prstGeom prst="pie">
              <a:avLst>
                <a:gd name="adj1" fmla="val 0"/>
                <a:gd name="adj2" fmla="val 13489919"/>
              </a:avLst>
            </a:prstGeom>
            <a:gradFill flip="none" rotWithShape="1">
              <a:gsLst>
                <a:gs pos="0">
                  <a:srgbClr val="29C7FF">
                    <a:lumMod val="54000"/>
                    <a:lumOff val="46000"/>
                  </a:srgbClr>
                </a:gs>
                <a:gs pos="59000">
                  <a:srgbClr val="29C7FF">
                    <a:lumMod val="82000"/>
                  </a:srgbClr>
                </a:gs>
                <a:gs pos="100000">
                  <a:srgbClr val="00B0F0">
                    <a:lumMod val="84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508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" name="饼形 10"/>
            <p:cNvSpPr/>
            <p:nvPr/>
          </p:nvSpPr>
          <p:spPr>
            <a:xfrm rot="17203513">
              <a:off x="2534126" y="1702594"/>
              <a:ext cx="4471988" cy="4419600"/>
            </a:xfrm>
            <a:prstGeom prst="pie">
              <a:avLst>
                <a:gd name="adj1" fmla="val 21597098"/>
                <a:gd name="adj2" fmla="val 4397933"/>
              </a:avLst>
            </a:prstGeom>
            <a:gradFill>
              <a:gsLst>
                <a:gs pos="0">
                  <a:srgbClr val="FB33C7">
                    <a:lumMod val="50000"/>
                    <a:lumOff val="50000"/>
                  </a:srgbClr>
                </a:gs>
                <a:gs pos="53000">
                  <a:srgbClr val="FB33C7">
                    <a:lumMod val="96000"/>
                    <a:lumOff val="4000"/>
                  </a:srgbClr>
                </a:gs>
              </a:gsLst>
              <a:lin ang="78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508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3480549">
              <a:off x="2560320" y="1676400"/>
              <a:ext cx="4419600" cy="4471988"/>
            </a:xfrm>
            <a:prstGeom prst="pie">
              <a:avLst>
                <a:gd name="adj1" fmla="val 21592779"/>
                <a:gd name="adj2" fmla="val 3720389"/>
              </a:avLst>
            </a:prstGeom>
            <a:gradFill>
              <a:gsLst>
                <a:gs pos="0">
                  <a:srgbClr val="FBE837">
                    <a:lumMod val="84000"/>
                    <a:lumOff val="16000"/>
                  </a:srgbClr>
                </a:gs>
                <a:gs pos="19000">
                  <a:srgbClr val="FBE837"/>
                </a:gs>
                <a:gs pos="96000">
                  <a:srgbClr val="FBB221"/>
                </a:gs>
              </a:gsLst>
              <a:lin ang="12000000" scaled="0"/>
            </a:gradFill>
            <a:ln w="9525">
              <a:noFill/>
            </a:ln>
            <a:effectLst/>
            <a:scene3d>
              <a:camera prst="orthographicFront"/>
              <a:lightRig rig="threePt" dir="t"/>
            </a:scene3d>
            <a:sp3d extrusionH="508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62400" y="4618549"/>
            <a:ext cx="140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价格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库存正确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4678" y="2571744"/>
            <a:ext cx="140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价格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库存错误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6314" y="2786058"/>
            <a:ext cx="13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进索引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>
            <a:stCxn id="8" idx="7"/>
          </p:cNvCxnSpPr>
          <p:nvPr/>
        </p:nvCxnSpPr>
        <p:spPr>
          <a:xfrm rot="5400000" flipH="1" flipV="1">
            <a:off x="5665311" y="1688822"/>
            <a:ext cx="381222" cy="432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72198" y="1714488"/>
            <a:ext cx="318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90882" y="1452134"/>
            <a:ext cx="0" cy="677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94809" y="1375934"/>
            <a:ext cx="144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商品链接总数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采集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按站点采集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2931459" y="1576105"/>
            <a:ext cx="348316" cy="569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637835" y="1576105"/>
            <a:ext cx="2936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7835" y="1410166"/>
            <a:ext cx="0" cy="696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4321" y="1301859"/>
            <a:ext cx="135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覆盖率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进索引商品数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链接总数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293799" y="5490503"/>
            <a:ext cx="373201" cy="27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000176" y="5761549"/>
            <a:ext cx="2936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000176" y="5490503"/>
            <a:ext cx="0" cy="696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7442" y="5380549"/>
            <a:ext cx="149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率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= </a:t>
            </a:r>
          </a:p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索引信息正确数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进索引商品数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0826" y="5151949"/>
            <a:ext cx="22164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覆盖率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&gt;99%</a:t>
            </a:r>
          </a:p>
          <a:p>
            <a:pPr algn="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价格更新率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&gt;99%</a:t>
            </a:r>
          </a:p>
          <a:p>
            <a:pPr algn="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库存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&gt;99%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9" grpId="0"/>
      <p:bldP spid="23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32062" y="1619680"/>
            <a:ext cx="1062672" cy="587877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抓取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854700" y="1619680"/>
            <a:ext cx="1185862" cy="587877"/>
          </a:xfrm>
          <a:prstGeom prst="roundRect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842000" y="3456244"/>
            <a:ext cx="1185862" cy="592328"/>
          </a:xfrm>
          <a:prstGeom prst="roundRect">
            <a:avLst/>
          </a:prstGeom>
          <a:solidFill>
            <a:srgbClr val="C8770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19362" y="3456243"/>
            <a:ext cx="1062672" cy="5923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757636" y="3456243"/>
            <a:ext cx="1062672" cy="59232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提链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842000" y="5130719"/>
            <a:ext cx="1185862" cy="56092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DUMP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6"/>
          <p:cNvCxnSpPr>
            <a:stCxn id="7" idx="3"/>
            <a:endCxn id="8" idx="1"/>
          </p:cNvCxnSpPr>
          <p:nvPr/>
        </p:nvCxnSpPr>
        <p:spPr>
          <a:xfrm>
            <a:off x="3594734" y="1913619"/>
            <a:ext cx="2259966" cy="1588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 rot="5400000">
            <a:off x="5816938" y="2825550"/>
            <a:ext cx="1248687" cy="12700"/>
          </a:xfrm>
          <a:prstGeom prst="straightConnector1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1"/>
            <a:endCxn id="9" idx="3"/>
          </p:cNvCxnSpPr>
          <p:nvPr/>
        </p:nvCxnSpPr>
        <p:spPr>
          <a:xfrm rot="10800000" flipV="1">
            <a:off x="7027862" y="3752406"/>
            <a:ext cx="729774" cy="1"/>
          </a:xfrm>
          <a:prstGeom prst="straightConnector1">
            <a:avLst/>
          </a:prstGeom>
          <a:ln w="41275">
            <a:solidFill>
              <a:srgbClr val="0070C0"/>
            </a:solidFill>
            <a:headEnd type="arrow" w="med" len="med"/>
            <a:tailEnd type="arrow" w="med" len="med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10" idx="3"/>
          </p:cNvCxnSpPr>
          <p:nvPr/>
        </p:nvCxnSpPr>
        <p:spPr>
          <a:xfrm rot="10800000">
            <a:off x="3582034" y="3752408"/>
            <a:ext cx="2259966" cy="1588"/>
          </a:xfrm>
          <a:prstGeom prst="straightConnector1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0"/>
            <a:endCxn id="7" idx="2"/>
          </p:cNvCxnSpPr>
          <p:nvPr/>
        </p:nvCxnSpPr>
        <p:spPr>
          <a:xfrm rot="5400000" flipH="1" flipV="1">
            <a:off x="2432705" y="2825550"/>
            <a:ext cx="1248686" cy="12700"/>
          </a:xfrm>
          <a:prstGeom prst="straightConnector1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2" idx="0"/>
          </p:cNvCxnSpPr>
          <p:nvPr/>
        </p:nvCxnSpPr>
        <p:spPr>
          <a:xfrm rot="5400000">
            <a:off x="5893858" y="4589645"/>
            <a:ext cx="1082147" cy="1588"/>
          </a:xfrm>
          <a:prstGeom prst="straightConnector1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5" descr="C:\Users\Administrator\AppData\Local\Microsoft\Windows\Temporary Internet Files\Content.IE5\R9GP5C5R\MC9002816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6" y="3919640"/>
            <a:ext cx="1997313" cy="2233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1351279" y="2532333"/>
            <a:ext cx="803275" cy="596273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压力控制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002472" y="2101813"/>
            <a:ext cx="529590" cy="431952"/>
          </a:xfrm>
          <a:prstGeom prst="line">
            <a:avLst/>
          </a:prstGeom>
          <a:ln w="41275">
            <a:solidFill>
              <a:srgbClr val="0070C0"/>
            </a:solidFill>
            <a:prstDash val="dash"/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002472" y="3128606"/>
            <a:ext cx="529590" cy="424815"/>
          </a:xfrm>
          <a:prstGeom prst="line">
            <a:avLst/>
          </a:prstGeom>
          <a:ln w="41275">
            <a:solidFill>
              <a:srgbClr val="0070C0"/>
            </a:solidFill>
            <a:prstDash val="dash"/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爆炸形 1 22"/>
          <p:cNvSpPr/>
          <p:nvPr/>
        </p:nvSpPr>
        <p:spPr>
          <a:xfrm>
            <a:off x="3638668" y="4909618"/>
            <a:ext cx="1524000" cy="1305464"/>
          </a:xfrm>
          <a:prstGeom prst="irregularSeal1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种子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894262" y="4340574"/>
            <a:ext cx="1037784" cy="885439"/>
          </a:xfrm>
          <a:prstGeom prst="line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128293" y="2619812"/>
            <a:ext cx="1118394" cy="571504"/>
          </a:xfrm>
          <a:prstGeom prst="roundRect">
            <a:avLst/>
          </a:prstGeom>
          <a:solidFill>
            <a:srgbClr val="FF4D1D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附件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5181718" y="2207557"/>
            <a:ext cx="672982" cy="374153"/>
          </a:xfrm>
          <a:prstGeom prst="line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3582034" y="2207557"/>
            <a:ext cx="546259" cy="374153"/>
          </a:xfrm>
          <a:prstGeom prst="line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027862" y="2101813"/>
            <a:ext cx="990600" cy="1354430"/>
          </a:xfrm>
          <a:prstGeom prst="line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246688" y="3251966"/>
            <a:ext cx="608012" cy="301455"/>
          </a:xfrm>
          <a:prstGeom prst="line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面临哪些困难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69720" y="2512481"/>
            <a:ext cx="1600200" cy="6096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抓取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249420" y="2512481"/>
            <a:ext cx="1600200" cy="609600"/>
          </a:xfrm>
          <a:prstGeom prst="roundRect">
            <a:avLst/>
          </a:prstGeom>
          <a:solidFill>
            <a:srgbClr val="A8D02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236720" y="4088869"/>
            <a:ext cx="1600200" cy="609600"/>
          </a:xfrm>
          <a:prstGeom prst="roundRect">
            <a:avLst/>
          </a:prstGeom>
          <a:solidFill>
            <a:srgbClr val="C8770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57020" y="4088869"/>
            <a:ext cx="1600200" cy="6096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675120" y="4088869"/>
            <a:ext cx="1600200" cy="609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提链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236720" y="5509681"/>
            <a:ext cx="1600200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DUMP</a:t>
            </a:r>
            <a:endParaRPr lang="zh-CN" altLang="en-US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6"/>
          <p:cNvCxnSpPr>
            <a:stCxn id="4" idx="3"/>
            <a:endCxn id="6" idx="1"/>
          </p:cNvCxnSpPr>
          <p:nvPr/>
        </p:nvCxnSpPr>
        <p:spPr>
          <a:xfrm>
            <a:off x="3169920" y="2817281"/>
            <a:ext cx="1079500" cy="12700"/>
          </a:xfrm>
          <a:prstGeom prst="curvedConnector3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5036820" y="3122081"/>
            <a:ext cx="12700" cy="966788"/>
          </a:xfrm>
          <a:prstGeom prst="straightConnector1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9" idx="1"/>
          </p:cNvCxnSpPr>
          <p:nvPr/>
        </p:nvCxnSpPr>
        <p:spPr>
          <a:xfrm>
            <a:off x="5836920" y="4393669"/>
            <a:ext cx="838200" cy="0"/>
          </a:xfrm>
          <a:prstGeom prst="straightConnector1">
            <a:avLst/>
          </a:prstGeom>
          <a:ln w="41275">
            <a:solidFill>
              <a:srgbClr val="0070C0"/>
            </a:solidFill>
            <a:headEnd type="arrow"/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8" idx="3"/>
          </p:cNvCxnSpPr>
          <p:nvPr/>
        </p:nvCxnSpPr>
        <p:spPr>
          <a:xfrm flipH="1">
            <a:off x="3157220" y="4393669"/>
            <a:ext cx="1079500" cy="0"/>
          </a:xfrm>
          <a:prstGeom prst="straightConnector1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 flipV="1">
            <a:off x="2357120" y="3122081"/>
            <a:ext cx="12700" cy="966788"/>
          </a:xfrm>
          <a:prstGeom prst="straightConnector1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0" idx="0"/>
          </p:cNvCxnSpPr>
          <p:nvPr/>
        </p:nvCxnSpPr>
        <p:spPr>
          <a:xfrm>
            <a:off x="5036820" y="4698469"/>
            <a:ext cx="0" cy="811212"/>
          </a:xfrm>
          <a:prstGeom prst="straightConnector1">
            <a:avLst/>
          </a:prstGeom>
          <a:ln w="41275">
            <a:solidFill>
              <a:srgbClr val="0070C0"/>
            </a:solidFill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7020" y="1413205"/>
            <a:ext cx="1800534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压力计算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流量分配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交互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9420" y="1357298"/>
            <a:ext cx="2465720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站点改版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模板失效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信息不对称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归一化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702" y="3357562"/>
            <a:ext cx="15875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垃圾控制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重复挖掘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7290" y="4842229"/>
            <a:ext cx="2143140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发现变化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更新不及时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新商品发现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9322" y="5643578"/>
            <a:ext cx="128588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时效性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538</Words>
  <Application>Microsoft Office PowerPoint</Application>
  <PresentationFormat>全屏显示(4:3)</PresentationFormat>
  <Paragraphs>179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heixia</cp:lastModifiedBy>
  <cp:revision>105</cp:revision>
  <dcterms:created xsi:type="dcterms:W3CDTF">2013-06-14T07:54:17Z</dcterms:created>
  <dcterms:modified xsi:type="dcterms:W3CDTF">2013-07-13T01:44:16Z</dcterms:modified>
</cp:coreProperties>
</file>