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7" r:id="rId1"/>
    <p:sldMasterId id="2147483954" r:id="rId2"/>
    <p:sldMasterId id="2147483969" r:id="rId3"/>
    <p:sldMasterId id="2147483983" r:id="rId4"/>
  </p:sldMasterIdLst>
  <p:notesMasterIdLst>
    <p:notesMasterId r:id="rId20"/>
  </p:notesMasterIdLst>
  <p:handoutMasterIdLst>
    <p:handoutMasterId r:id="rId21"/>
  </p:handoutMasterIdLst>
  <p:sldIdLst>
    <p:sldId id="946" r:id="rId5"/>
    <p:sldId id="1466" r:id="rId6"/>
    <p:sldId id="1517" r:id="rId7"/>
    <p:sldId id="1518" r:id="rId8"/>
    <p:sldId id="1520" r:id="rId9"/>
    <p:sldId id="1519" r:id="rId10"/>
    <p:sldId id="1523" r:id="rId11"/>
    <p:sldId id="1472" r:id="rId12"/>
    <p:sldId id="1525" r:id="rId13"/>
    <p:sldId id="1506" r:id="rId14"/>
    <p:sldId id="1527" r:id="rId15"/>
    <p:sldId id="1526" r:id="rId16"/>
    <p:sldId id="1512" r:id="rId17"/>
    <p:sldId id="1486" r:id="rId18"/>
    <p:sldId id="1503" r:id="rId19"/>
  </p:sldIdLst>
  <p:sldSz cx="9144000" cy="6858000" type="screen4x3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33"/>
    <a:srgbClr val="FF6600"/>
    <a:srgbClr val="00CC00"/>
    <a:srgbClr val="99FF66"/>
    <a:srgbClr val="FFFF99"/>
    <a:srgbClr val="FFCC66"/>
    <a:srgbClr val="CC6600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053" autoAdjust="0"/>
    <p:restoredTop sz="97373" autoAdjust="0"/>
  </p:normalViewPr>
  <p:slideViewPr>
    <p:cSldViewPr>
      <p:cViewPr>
        <p:scale>
          <a:sx n="80" d="100"/>
          <a:sy n="80" d="100"/>
        </p:scale>
        <p:origin x="-594" y="66"/>
      </p:cViewPr>
      <p:guideLst>
        <p:guide orient="horz" pos="480"/>
        <p:guide orient="horz" pos="912"/>
        <p:guide orient="horz" pos="2976"/>
        <p:guide orient="horz" pos="2304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38"/>
    </p:cViewPr>
  </p:sorterViewPr>
  <p:notesViewPr>
    <p:cSldViewPr>
      <p:cViewPr varScale="1">
        <p:scale>
          <a:sx n="40" d="100"/>
          <a:sy n="40" d="100"/>
        </p:scale>
        <p:origin x="-1566" y="-84"/>
      </p:cViewPr>
      <p:guideLst>
        <p:guide orient="horz" pos="3131"/>
        <p:guide pos="214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t" anchorCtr="0" compatLnSpc="1">
            <a:prstTxWarp prst="textNoShape">
              <a:avLst/>
            </a:prstTxWarp>
          </a:bodyPr>
          <a:lstStyle>
            <a:lvl1pPr algn="l" defTabSz="917575" eaLnBrk="0" hangingPunct="0">
              <a:spcBef>
                <a:spcPct val="0"/>
              </a:spcBef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9444038"/>
            <a:ext cx="1968500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spcBef>
                <a:spcPct val="0"/>
              </a:spcBef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68500" y="9444038"/>
            <a:ext cx="2574925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b" anchorCtr="0" compatLnSpc="1">
            <a:prstTxWarp prst="textNoShape">
              <a:avLst/>
            </a:prstTxWarp>
          </a:bodyPr>
          <a:lstStyle>
            <a:lvl1pPr algn="l" defTabSz="917575" eaLnBrk="0" hangingPunct="0">
              <a:spcBef>
                <a:spcPct val="0"/>
              </a:spcBef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543425" y="9444038"/>
            <a:ext cx="2271713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spcBef>
                <a:spcPct val="0"/>
              </a:spcBef>
              <a:defRPr kumimoji="0" sz="1600" b="0"/>
            </a:lvl1pPr>
          </a:lstStyle>
          <a:p>
            <a:pPr>
              <a:defRPr/>
            </a:pPr>
            <a:fld id="{1E9D90E6-689E-47AA-B7FC-1877FEEBBA5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t" anchorCtr="0" compatLnSpc="1">
            <a:prstTxWarp prst="textNoShape">
              <a:avLst/>
            </a:prstTxWarp>
          </a:bodyPr>
          <a:lstStyle>
            <a:lvl1pPr algn="l" defTabSz="917575" eaLnBrk="0" hangingPunct="0">
              <a:spcBef>
                <a:spcPct val="0"/>
              </a:spcBef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22813"/>
            <a:ext cx="4995862" cy="4473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4338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spcBef>
                <a:spcPct val="0"/>
              </a:spcBef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4338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b" anchorCtr="0" compatLnSpc="1">
            <a:prstTxWarp prst="textNoShape">
              <a:avLst/>
            </a:prstTxWarp>
          </a:bodyPr>
          <a:lstStyle>
            <a:lvl1pPr algn="l" defTabSz="917575" eaLnBrk="0" hangingPunct="0">
              <a:spcBef>
                <a:spcPct val="0"/>
              </a:spcBef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4038"/>
            <a:ext cx="2954338" cy="49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696" tIns="45848" rIns="91696" bIns="45848" numCol="1" anchor="b" anchorCtr="0" compatLnSpc="1">
            <a:prstTxWarp prst="textNoShape">
              <a:avLst/>
            </a:prstTxWarp>
          </a:bodyPr>
          <a:lstStyle>
            <a:lvl1pPr algn="r" defTabSz="917575" eaLnBrk="0" hangingPunct="0">
              <a:spcBef>
                <a:spcPct val="0"/>
              </a:spcBef>
              <a:defRPr kumimoji="0" sz="1200" b="0"/>
            </a:lvl1pPr>
          </a:lstStyle>
          <a:p>
            <a:pPr>
              <a:defRPr/>
            </a:pPr>
            <a:fld id="{B04BCAB5-7771-415B-9DEA-7EC469E54CC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BCAB5-7771-415B-9DEA-7EC469E54CC1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0" y="0"/>
            <a:ext cx="3225800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8983666" y="0"/>
            <a:ext cx="160337" cy="6858000"/>
          </a:xfrm>
          <a:prstGeom prst="rect">
            <a:avLst/>
          </a:prstGeom>
          <a:solidFill>
            <a:srgbClr val="444B4C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grpSp>
        <p:nvGrpSpPr>
          <p:cNvPr id="6" name="RothschildGrid" hidden="1"/>
          <p:cNvGrpSpPr>
            <a:grpSpLocks/>
          </p:cNvGrpSpPr>
          <p:nvPr userDrawn="1"/>
        </p:nvGrpSpPr>
        <p:grpSpPr bwMode="auto">
          <a:xfrm>
            <a:off x="0" y="0"/>
            <a:ext cx="9906000" cy="6858000"/>
            <a:chOff x="0" y="0"/>
            <a:chExt cx="6240" cy="4320"/>
          </a:xfrm>
        </p:grpSpPr>
        <p:sp>
          <p:nvSpPr>
            <p:cNvPr id="7" name="S_0" hidden="1"/>
            <p:cNvSpPr>
              <a:spLocks noChangeShapeType="1"/>
            </p:cNvSpPr>
            <p:nvPr userDrawn="1"/>
          </p:nvSpPr>
          <p:spPr bwMode="auto">
            <a:xfrm>
              <a:off x="28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8" name="S_1" hidden="1"/>
            <p:cNvSpPr>
              <a:spLocks noChangeShapeType="1"/>
            </p:cNvSpPr>
            <p:nvPr userDrawn="1"/>
          </p:nvSpPr>
          <p:spPr bwMode="auto">
            <a:xfrm>
              <a:off x="595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9" name="S_2" hidden="1"/>
            <p:cNvSpPr>
              <a:spLocks noChangeShapeType="1"/>
            </p:cNvSpPr>
            <p:nvPr userDrawn="1"/>
          </p:nvSpPr>
          <p:spPr bwMode="auto">
            <a:xfrm>
              <a:off x="0" y="62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0" name="S_3" hidden="1"/>
            <p:cNvSpPr>
              <a:spLocks noChangeShapeType="1"/>
            </p:cNvSpPr>
            <p:nvPr userDrawn="1"/>
          </p:nvSpPr>
          <p:spPr bwMode="auto">
            <a:xfrm>
              <a:off x="124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1" name="S_4" hidden="1"/>
            <p:cNvSpPr>
              <a:spLocks noChangeShapeType="1"/>
            </p:cNvSpPr>
            <p:nvPr userDrawn="1"/>
          </p:nvSpPr>
          <p:spPr bwMode="auto">
            <a:xfrm>
              <a:off x="2064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2" name="S_5" hidden="1"/>
            <p:cNvSpPr>
              <a:spLocks noChangeShapeType="1"/>
            </p:cNvSpPr>
            <p:nvPr userDrawn="1"/>
          </p:nvSpPr>
          <p:spPr bwMode="auto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3" name="S_6" hidden="1"/>
            <p:cNvSpPr>
              <a:spLocks noChangeShapeType="1"/>
            </p:cNvSpPr>
            <p:nvPr userDrawn="1"/>
          </p:nvSpPr>
          <p:spPr bwMode="auto">
            <a:xfrm>
              <a:off x="3696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4" name="S_7" hidden="1"/>
            <p:cNvSpPr>
              <a:spLocks noChangeShapeType="1"/>
            </p:cNvSpPr>
            <p:nvPr userDrawn="1"/>
          </p:nvSpPr>
          <p:spPr bwMode="auto">
            <a:xfrm>
              <a:off x="451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5" name="S_8" hidden="1"/>
            <p:cNvSpPr>
              <a:spLocks noChangeShapeType="1"/>
            </p:cNvSpPr>
            <p:nvPr userDrawn="1"/>
          </p:nvSpPr>
          <p:spPr bwMode="auto">
            <a:xfrm>
              <a:off x="532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6" name="S_9" hidden="1"/>
            <p:cNvSpPr>
              <a:spLocks noChangeShapeType="1"/>
            </p:cNvSpPr>
            <p:nvPr userDrawn="1"/>
          </p:nvSpPr>
          <p:spPr bwMode="auto">
            <a:xfrm>
              <a:off x="0" y="96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7" name="S_10" hidden="1"/>
            <p:cNvSpPr>
              <a:spLocks noChangeShapeType="1"/>
            </p:cNvSpPr>
            <p:nvPr userDrawn="1"/>
          </p:nvSpPr>
          <p:spPr bwMode="auto">
            <a:xfrm>
              <a:off x="0" y="110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8" name="S_11" hidden="1"/>
            <p:cNvSpPr>
              <a:spLocks noChangeShapeType="1"/>
            </p:cNvSpPr>
            <p:nvPr userDrawn="1"/>
          </p:nvSpPr>
          <p:spPr bwMode="auto">
            <a:xfrm>
              <a:off x="0" y="240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9" name="S_12" hidden="1"/>
            <p:cNvSpPr>
              <a:spLocks noChangeShapeType="1"/>
            </p:cNvSpPr>
            <p:nvPr userDrawn="1"/>
          </p:nvSpPr>
          <p:spPr bwMode="auto">
            <a:xfrm>
              <a:off x="0" y="254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0" name="S_13" hidden="1"/>
            <p:cNvSpPr>
              <a:spLocks noChangeShapeType="1"/>
            </p:cNvSpPr>
            <p:nvPr userDrawn="1"/>
          </p:nvSpPr>
          <p:spPr bwMode="auto">
            <a:xfrm>
              <a:off x="0" y="384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1" name="S_14" hidden="1"/>
            <p:cNvSpPr>
              <a:spLocks noChangeShapeType="1"/>
            </p:cNvSpPr>
            <p:nvPr userDrawn="1"/>
          </p:nvSpPr>
          <p:spPr bwMode="auto">
            <a:xfrm>
              <a:off x="0" y="398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2" name="S_15" hidden="1"/>
            <p:cNvSpPr>
              <a:spLocks noChangeShapeType="1"/>
            </p:cNvSpPr>
            <p:nvPr userDrawn="1"/>
          </p:nvSpPr>
          <p:spPr bwMode="auto">
            <a:xfrm>
              <a:off x="105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3" name="S_16" hidden="1"/>
            <p:cNvSpPr>
              <a:spLocks noChangeShapeType="1"/>
            </p:cNvSpPr>
            <p:nvPr userDrawn="1"/>
          </p:nvSpPr>
          <p:spPr bwMode="auto">
            <a:xfrm>
              <a:off x="1872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4" name="S_17" hidden="1"/>
            <p:cNvSpPr>
              <a:spLocks noChangeShapeType="1"/>
            </p:cNvSpPr>
            <p:nvPr userDrawn="1"/>
          </p:nvSpPr>
          <p:spPr bwMode="auto">
            <a:xfrm>
              <a:off x="2688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5" name="S_18" hidden="1"/>
            <p:cNvSpPr>
              <a:spLocks noChangeShapeType="1"/>
            </p:cNvSpPr>
            <p:nvPr userDrawn="1"/>
          </p:nvSpPr>
          <p:spPr bwMode="auto">
            <a:xfrm>
              <a:off x="3504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6" name="S_19" hidden="1"/>
            <p:cNvSpPr>
              <a:spLocks noChangeShapeType="1"/>
            </p:cNvSpPr>
            <p:nvPr userDrawn="1"/>
          </p:nvSpPr>
          <p:spPr bwMode="auto">
            <a:xfrm>
              <a:off x="4320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7" name="S_20" hidden="1"/>
            <p:cNvSpPr>
              <a:spLocks noChangeShapeType="1"/>
            </p:cNvSpPr>
            <p:nvPr userDrawn="1"/>
          </p:nvSpPr>
          <p:spPr bwMode="auto">
            <a:xfrm>
              <a:off x="513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</p:grpSp>
      <p:pic>
        <p:nvPicPr>
          <p:cNvPr id="28" name="图片 7" descr="百年技术大学logo.gif"/>
          <p:cNvPicPr>
            <a:picLocks noChangeAspect="1"/>
          </p:cNvPicPr>
          <p:nvPr userDrawn="1"/>
        </p:nvPicPr>
        <p:blipFill>
          <a:blip r:embed="rId2" cstate="print"/>
          <a:srcRect r="64171"/>
          <a:stretch>
            <a:fillRect/>
          </a:stretch>
        </p:blipFill>
        <p:spPr bwMode="auto">
          <a:xfrm>
            <a:off x="612778" y="5562600"/>
            <a:ext cx="1901825" cy="89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4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52800" y="1676402"/>
            <a:ext cx="5334000" cy="1470025"/>
          </a:xfrm>
        </p:spPr>
        <p:txBody>
          <a:bodyPr/>
          <a:lstStyle>
            <a:lvl1pPr>
              <a:defRPr b="0">
                <a:solidFill>
                  <a:srgbClr val="FF73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2" y="0"/>
            <a:ext cx="21717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2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91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91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828800"/>
            <a:ext cx="5486400" cy="42672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GB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2" y="0"/>
            <a:ext cx="21717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2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91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91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828800"/>
            <a:ext cx="5486400" cy="42672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GB" dirty="0"/>
          </a:p>
        </p:txBody>
      </p:sp>
      <p:sp>
        <p:nvSpPr>
          <p:cNvPr id="9" name="矩形 8"/>
          <p:cNvSpPr/>
          <p:nvPr userDrawn="1"/>
        </p:nvSpPr>
        <p:spPr bwMode="auto">
          <a:xfrm>
            <a:off x="609600" y="1921329"/>
            <a:ext cx="1905000" cy="685800"/>
          </a:xfrm>
          <a:prstGeom prst="rect">
            <a:avLst/>
          </a:prstGeom>
          <a:solidFill>
            <a:srgbClr val="FF0000">
              <a:alpha val="4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endParaRPr lang="zh-CN" altLang="en-US" smtClean="0">
              <a:solidFill>
                <a:prstClr val="black"/>
              </a:solidFill>
              <a:ea typeface="新細明體" pitchFamily="18" charset="-120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7200" y="1295400"/>
            <a:ext cx="2209799" cy="5293757"/>
            <a:chOff x="457200" y="1295400"/>
            <a:chExt cx="2209799" cy="5293757"/>
          </a:xfrm>
        </p:grpSpPr>
        <p:sp>
          <p:nvSpPr>
            <p:cNvPr id="11" name="圆角矩形 10"/>
            <p:cNvSpPr/>
            <p:nvPr/>
          </p:nvSpPr>
          <p:spPr>
            <a:xfrm>
              <a:off x="457200" y="1447800"/>
              <a:ext cx="2209799" cy="5105400"/>
            </a:xfrm>
            <a:prstGeom prst="roundRect">
              <a:avLst>
                <a:gd name="adj" fmla="val 2271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/>
            <p:cNvSpPr txBox="1"/>
            <p:nvPr/>
          </p:nvSpPr>
          <p:spPr>
            <a:xfrm>
              <a:off x="533400" y="1295400"/>
              <a:ext cx="1905000" cy="529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8313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</a:pPr>
              <a:endParaRPr lang="en-US" altLang="zh-CN" sz="1100" dirty="0" smtClean="0">
                <a:latin typeface="微软雅黑" pitchFamily="34" charset="-122"/>
                <a:ea typeface="微软雅黑" pitchFamily="34" charset="-122"/>
              </a:endParaRPr>
            </a:p>
            <a:p>
              <a:pPr indent="271463">
                <a:buClr>
                  <a:srgbClr val="FF0000"/>
                </a:buClr>
                <a:buFont typeface="Wingdings" pitchFamily="2" charset="2"/>
                <a:buChar char="n"/>
              </a:pP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三年规划</a:t>
              </a:r>
              <a:endParaRPr lang="en-US" altLang="zh-CN" sz="11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468313" lvl="0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Char char="p"/>
              </a:pPr>
              <a:r>
                <a:rPr kumimoji="0" lang="zh-CN" altLang="en-US" sz="110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技术提升</a:t>
              </a:r>
              <a:endParaRPr kumimoji="0" lang="en-US" altLang="zh-CN" sz="11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68313" lvl="0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Char char="p"/>
              </a:pPr>
              <a:r>
                <a:rPr kumimoji="0" lang="zh-CN" altLang="en-US" sz="110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过程优化</a:t>
              </a:r>
              <a:endParaRPr kumimoji="0" lang="en-US" altLang="zh-CN" sz="11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68313" lvl="0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Char char="p"/>
              </a:pPr>
              <a:r>
                <a:rPr kumimoji="0" lang="zh-CN" altLang="en-US" sz="110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业务向前</a:t>
              </a:r>
              <a:endParaRPr kumimoji="0" lang="en-US" altLang="zh-CN" sz="11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68313" lvl="0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Char char="p"/>
              </a:pPr>
              <a:r>
                <a:rPr kumimoji="0" lang="zh-CN" altLang="en-US" sz="110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团队建设</a:t>
              </a:r>
              <a:endParaRPr kumimoji="0" lang="en-US" altLang="zh-CN" sz="11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68313" lvl="0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Char char="p"/>
              </a:pPr>
              <a:endParaRPr kumimoji="0" lang="en-US" altLang="zh-CN" sz="11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271463">
                <a:buClr>
                  <a:srgbClr val="FF0000"/>
                </a:buClr>
                <a:buFont typeface="Wingdings" pitchFamily="2" charset="2"/>
                <a:buChar char="n"/>
              </a:pP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上半年总结</a:t>
              </a:r>
              <a:endParaRPr lang="en-US" altLang="zh-CN" sz="11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468313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Char char="p"/>
              </a:pPr>
              <a:r>
                <a:rPr kumimoji="0" lang="zh-CN" altLang="en-US" sz="110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技术提升</a:t>
              </a:r>
              <a:endParaRPr kumimoji="0" lang="en-US" altLang="zh-CN" sz="11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68313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Char char="p"/>
              </a:pPr>
              <a:r>
                <a:rPr kumimoji="0" lang="zh-CN" altLang="en-US" sz="110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过程优化</a:t>
              </a:r>
              <a:endParaRPr kumimoji="0" lang="en-US" altLang="zh-CN" sz="11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68313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Char char="p"/>
              </a:pPr>
              <a:r>
                <a:rPr kumimoji="0" lang="zh-CN" altLang="en-US" sz="110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业务向前</a:t>
              </a:r>
              <a:endParaRPr kumimoji="0" lang="en-US" altLang="zh-CN" sz="11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68313" lvl="0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Char char="p"/>
              </a:pPr>
              <a:r>
                <a:rPr kumimoji="0" lang="zh-CN" altLang="en-US" sz="110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团队建设</a:t>
              </a:r>
              <a:endParaRPr kumimoji="0" lang="en-US" altLang="zh-CN" sz="11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68313" lvl="0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None/>
              </a:pPr>
              <a:endParaRPr lang="zh-CN" altLang="en-US" sz="1100" dirty="0" smtClean="0">
                <a:latin typeface="微软雅黑" pitchFamily="34" charset="-122"/>
                <a:ea typeface="微软雅黑" pitchFamily="34" charset="-122"/>
              </a:endParaRPr>
            </a:p>
            <a:p>
              <a:pPr indent="271463">
                <a:buClr>
                  <a:srgbClr val="FF0000"/>
                </a:buClr>
                <a:buFont typeface="Wingdings" pitchFamily="2" charset="2"/>
                <a:buChar char="n"/>
              </a:pP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下半年落地</a:t>
              </a:r>
              <a:endParaRPr lang="en-US" altLang="zh-CN" sz="11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468313" lvl="0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Char char="p"/>
              </a:pPr>
              <a:r>
                <a:rPr kumimoji="0" lang="zh-CN" altLang="en-US" sz="110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技术提升</a:t>
              </a:r>
              <a:endParaRPr kumimoji="0" lang="en-US" altLang="zh-CN" sz="11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68313" lvl="0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Char char="p"/>
              </a:pPr>
              <a:r>
                <a:rPr kumimoji="0" lang="zh-CN" altLang="en-US" sz="110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过程优化</a:t>
              </a:r>
              <a:endParaRPr kumimoji="0" lang="en-US" altLang="zh-CN" sz="11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68313" lvl="0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Char char="p"/>
              </a:pPr>
              <a:r>
                <a:rPr kumimoji="0" lang="zh-CN" altLang="en-US" sz="110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业务向前</a:t>
              </a:r>
              <a:endParaRPr kumimoji="0" lang="en-US" altLang="zh-CN" sz="11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68313" lvl="0" indent="-376238" defTabSz="822325" eaLnBrk="0" hangingPunct="0">
                <a:spcBef>
                  <a:spcPts val="1200"/>
                </a:spcBef>
                <a:buClr>
                  <a:srgbClr val="FF0000"/>
                </a:buClr>
                <a:buSzPct val="100000"/>
                <a:buFont typeface="Wingdings" pitchFamily="2" charset="2"/>
                <a:buChar char="p"/>
              </a:pPr>
              <a:r>
                <a:rPr kumimoji="0" lang="zh-CN" altLang="en-US" sz="1100" kern="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团队建设</a:t>
              </a:r>
              <a:endParaRPr kumimoji="0" lang="en-US" altLang="zh-CN" sz="1100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五级</a:t>
            </a:r>
            <a:endParaRPr lang="en-GB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GB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2" y="0"/>
            <a:ext cx="21717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2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91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91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0" y="0"/>
            <a:ext cx="3225800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8983666" y="0"/>
            <a:ext cx="160337" cy="6858000"/>
          </a:xfrm>
          <a:prstGeom prst="rect">
            <a:avLst/>
          </a:prstGeom>
          <a:solidFill>
            <a:srgbClr val="444B4C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2" name="RothschildGrid" hidden="1"/>
          <p:cNvGrpSpPr>
            <a:grpSpLocks/>
          </p:cNvGrpSpPr>
          <p:nvPr userDrawn="1"/>
        </p:nvGrpSpPr>
        <p:grpSpPr bwMode="auto">
          <a:xfrm>
            <a:off x="0" y="0"/>
            <a:ext cx="9906000" cy="6858000"/>
            <a:chOff x="0" y="0"/>
            <a:chExt cx="6240" cy="4320"/>
          </a:xfrm>
        </p:grpSpPr>
        <p:sp>
          <p:nvSpPr>
            <p:cNvPr id="7" name="S_0" hidden="1"/>
            <p:cNvSpPr>
              <a:spLocks noChangeShapeType="1"/>
            </p:cNvSpPr>
            <p:nvPr userDrawn="1"/>
          </p:nvSpPr>
          <p:spPr bwMode="auto">
            <a:xfrm>
              <a:off x="28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8" name="S_1" hidden="1"/>
            <p:cNvSpPr>
              <a:spLocks noChangeShapeType="1"/>
            </p:cNvSpPr>
            <p:nvPr userDrawn="1"/>
          </p:nvSpPr>
          <p:spPr bwMode="auto">
            <a:xfrm>
              <a:off x="595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9" name="S_2" hidden="1"/>
            <p:cNvSpPr>
              <a:spLocks noChangeShapeType="1"/>
            </p:cNvSpPr>
            <p:nvPr userDrawn="1"/>
          </p:nvSpPr>
          <p:spPr bwMode="auto">
            <a:xfrm>
              <a:off x="0" y="62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0" name="S_3" hidden="1"/>
            <p:cNvSpPr>
              <a:spLocks noChangeShapeType="1"/>
            </p:cNvSpPr>
            <p:nvPr userDrawn="1"/>
          </p:nvSpPr>
          <p:spPr bwMode="auto">
            <a:xfrm>
              <a:off x="124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1" name="S_4" hidden="1"/>
            <p:cNvSpPr>
              <a:spLocks noChangeShapeType="1"/>
            </p:cNvSpPr>
            <p:nvPr userDrawn="1"/>
          </p:nvSpPr>
          <p:spPr bwMode="auto">
            <a:xfrm>
              <a:off x="2064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2" name="S_5" hidden="1"/>
            <p:cNvSpPr>
              <a:spLocks noChangeShapeType="1"/>
            </p:cNvSpPr>
            <p:nvPr userDrawn="1"/>
          </p:nvSpPr>
          <p:spPr bwMode="auto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3" name="S_6" hidden="1"/>
            <p:cNvSpPr>
              <a:spLocks noChangeShapeType="1"/>
            </p:cNvSpPr>
            <p:nvPr userDrawn="1"/>
          </p:nvSpPr>
          <p:spPr bwMode="auto">
            <a:xfrm>
              <a:off x="3696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4" name="S_7" hidden="1"/>
            <p:cNvSpPr>
              <a:spLocks noChangeShapeType="1"/>
            </p:cNvSpPr>
            <p:nvPr userDrawn="1"/>
          </p:nvSpPr>
          <p:spPr bwMode="auto">
            <a:xfrm>
              <a:off x="451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5" name="S_8" hidden="1"/>
            <p:cNvSpPr>
              <a:spLocks noChangeShapeType="1"/>
            </p:cNvSpPr>
            <p:nvPr userDrawn="1"/>
          </p:nvSpPr>
          <p:spPr bwMode="auto">
            <a:xfrm>
              <a:off x="532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6" name="S_9" hidden="1"/>
            <p:cNvSpPr>
              <a:spLocks noChangeShapeType="1"/>
            </p:cNvSpPr>
            <p:nvPr userDrawn="1"/>
          </p:nvSpPr>
          <p:spPr bwMode="auto">
            <a:xfrm>
              <a:off x="0" y="96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7" name="S_10" hidden="1"/>
            <p:cNvSpPr>
              <a:spLocks noChangeShapeType="1"/>
            </p:cNvSpPr>
            <p:nvPr userDrawn="1"/>
          </p:nvSpPr>
          <p:spPr bwMode="auto">
            <a:xfrm>
              <a:off x="0" y="110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8" name="S_11" hidden="1"/>
            <p:cNvSpPr>
              <a:spLocks noChangeShapeType="1"/>
            </p:cNvSpPr>
            <p:nvPr userDrawn="1"/>
          </p:nvSpPr>
          <p:spPr bwMode="auto">
            <a:xfrm>
              <a:off x="0" y="240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19" name="S_12" hidden="1"/>
            <p:cNvSpPr>
              <a:spLocks noChangeShapeType="1"/>
            </p:cNvSpPr>
            <p:nvPr userDrawn="1"/>
          </p:nvSpPr>
          <p:spPr bwMode="auto">
            <a:xfrm>
              <a:off x="0" y="254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0" name="S_13" hidden="1"/>
            <p:cNvSpPr>
              <a:spLocks noChangeShapeType="1"/>
            </p:cNvSpPr>
            <p:nvPr userDrawn="1"/>
          </p:nvSpPr>
          <p:spPr bwMode="auto">
            <a:xfrm>
              <a:off x="0" y="384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1" name="S_14" hidden="1"/>
            <p:cNvSpPr>
              <a:spLocks noChangeShapeType="1"/>
            </p:cNvSpPr>
            <p:nvPr userDrawn="1"/>
          </p:nvSpPr>
          <p:spPr bwMode="auto">
            <a:xfrm>
              <a:off x="0" y="398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2" name="S_15" hidden="1"/>
            <p:cNvSpPr>
              <a:spLocks noChangeShapeType="1"/>
            </p:cNvSpPr>
            <p:nvPr userDrawn="1"/>
          </p:nvSpPr>
          <p:spPr bwMode="auto">
            <a:xfrm>
              <a:off x="105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3" name="S_16" hidden="1"/>
            <p:cNvSpPr>
              <a:spLocks noChangeShapeType="1"/>
            </p:cNvSpPr>
            <p:nvPr userDrawn="1"/>
          </p:nvSpPr>
          <p:spPr bwMode="auto">
            <a:xfrm>
              <a:off x="1872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4" name="S_17" hidden="1"/>
            <p:cNvSpPr>
              <a:spLocks noChangeShapeType="1"/>
            </p:cNvSpPr>
            <p:nvPr userDrawn="1"/>
          </p:nvSpPr>
          <p:spPr bwMode="auto">
            <a:xfrm>
              <a:off x="2688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5" name="S_18" hidden="1"/>
            <p:cNvSpPr>
              <a:spLocks noChangeShapeType="1"/>
            </p:cNvSpPr>
            <p:nvPr userDrawn="1"/>
          </p:nvSpPr>
          <p:spPr bwMode="auto">
            <a:xfrm>
              <a:off x="3504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6" name="S_19" hidden="1"/>
            <p:cNvSpPr>
              <a:spLocks noChangeShapeType="1"/>
            </p:cNvSpPr>
            <p:nvPr userDrawn="1"/>
          </p:nvSpPr>
          <p:spPr bwMode="auto">
            <a:xfrm>
              <a:off x="4320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  <p:sp>
          <p:nvSpPr>
            <p:cNvPr id="27" name="S_20" hidden="1"/>
            <p:cNvSpPr>
              <a:spLocks noChangeShapeType="1"/>
            </p:cNvSpPr>
            <p:nvPr userDrawn="1"/>
          </p:nvSpPr>
          <p:spPr bwMode="auto">
            <a:xfrm>
              <a:off x="513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solidFill>
                  <a:prstClr val="black"/>
                </a:solidFill>
                <a:ea typeface="新細明體" pitchFamily="18" charset="-120"/>
              </a:endParaRPr>
            </a:p>
          </p:txBody>
        </p:sp>
      </p:grpSp>
      <p:pic>
        <p:nvPicPr>
          <p:cNvPr id="28" name="图片 7" descr="百年技术大学logo.gif"/>
          <p:cNvPicPr>
            <a:picLocks noChangeAspect="1"/>
          </p:cNvPicPr>
          <p:nvPr userDrawn="1"/>
        </p:nvPicPr>
        <p:blipFill>
          <a:blip r:embed="rId2" cstate="print"/>
          <a:srcRect r="64171"/>
          <a:stretch>
            <a:fillRect/>
          </a:stretch>
        </p:blipFill>
        <p:spPr bwMode="auto">
          <a:xfrm>
            <a:off x="612778" y="5562600"/>
            <a:ext cx="1901825" cy="89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4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52800" y="1676402"/>
            <a:ext cx="5334000" cy="1470025"/>
          </a:xfrm>
        </p:spPr>
        <p:txBody>
          <a:bodyPr/>
          <a:lstStyle>
            <a:lvl1pPr>
              <a:defRPr b="0">
                <a:solidFill>
                  <a:srgbClr val="FF73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2" y="0"/>
            <a:ext cx="21717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2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91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91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9" name="Rectangle 7"/>
          <p:cNvSpPr>
            <a:spLocks noChangeArrowheads="1"/>
          </p:cNvSpPr>
          <p:nvPr/>
        </p:nvSpPr>
        <p:spPr bwMode="auto">
          <a:xfrm>
            <a:off x="1143002" y="0"/>
            <a:ext cx="8012113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329160" name="Rectangle 8"/>
          <p:cNvSpPr>
            <a:spLocks noChangeArrowheads="1"/>
          </p:cNvSpPr>
          <p:nvPr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95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32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2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2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ea typeface="+mn-ea"/>
              </a:defRPr>
            </a:lvl1pPr>
          </a:lstStyle>
          <a:p>
            <a:pPr>
              <a:defRPr/>
            </a:pPr>
            <a:fld id="{2267C043-E11A-4E4D-BABE-1826D6FEC5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265115"/>
            <a:ext cx="1066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60642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7300"/>
        </a:buClr>
        <a:buSzPct val="125000"/>
        <a:buFont typeface="Wingdings" pitchFamily="2" charset="2"/>
        <a:buChar char="n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25513" indent="-376238" algn="l" defTabSz="822325" rtl="0" eaLnBrk="0" fontAlgn="base" hangingPunct="0">
        <a:spcBef>
          <a:spcPts val="1625"/>
        </a:spcBef>
        <a:spcAft>
          <a:spcPct val="0"/>
        </a:spcAft>
        <a:buClr>
          <a:srgbClr val="FF7300"/>
        </a:buClr>
        <a:buSzPct val="124000"/>
        <a:buFont typeface="Wingdings" pitchFamily="2" charset="2"/>
        <a:buChar char="p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23507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l"/>
        <a:defRPr sz="18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543050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86372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Arial" pitchFamily="34" charset="0"/>
        <a:buChar char="•"/>
        <a:defRPr sz="1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3209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6pPr>
      <a:lvl7pPr marL="27781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7pPr>
      <a:lvl8pPr marL="32353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8pPr>
      <a:lvl9pPr marL="36925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895600" y="1517393"/>
            <a:ext cx="5791200" cy="50292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329159" name="Rectangle 7"/>
          <p:cNvSpPr>
            <a:spLocks noChangeArrowheads="1"/>
          </p:cNvSpPr>
          <p:nvPr/>
        </p:nvSpPr>
        <p:spPr bwMode="auto">
          <a:xfrm>
            <a:off x="1143002" y="0"/>
            <a:ext cx="8012113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329160" name="Rectangle 8"/>
          <p:cNvSpPr>
            <a:spLocks noChangeArrowheads="1"/>
          </p:cNvSpPr>
          <p:nvPr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71800" y="1669793"/>
            <a:ext cx="5638800" cy="441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65115"/>
            <a:ext cx="1066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8"/>
          <p:cNvGrpSpPr/>
          <p:nvPr/>
        </p:nvGrpSpPr>
        <p:grpSpPr>
          <a:xfrm>
            <a:off x="457200" y="1521616"/>
            <a:ext cx="2209800" cy="5011104"/>
            <a:chOff x="304800" y="1295400"/>
            <a:chExt cx="2286000" cy="5257800"/>
          </a:xfrm>
        </p:grpSpPr>
        <p:grpSp>
          <p:nvGrpSpPr>
            <p:cNvPr id="10" name="组合 3"/>
            <p:cNvGrpSpPr/>
            <p:nvPr/>
          </p:nvGrpSpPr>
          <p:grpSpPr>
            <a:xfrm>
              <a:off x="304800" y="1295400"/>
              <a:ext cx="2286000" cy="5257800"/>
              <a:chOff x="613905" y="298883"/>
              <a:chExt cx="1582112" cy="1558032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13905" y="298883"/>
                <a:ext cx="1582112" cy="1558032"/>
              </a:xfrm>
              <a:prstGeom prst="roundRect">
                <a:avLst>
                  <a:gd name="adj" fmla="val 4375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圆角矩形 4"/>
              <p:cNvSpPr/>
              <p:nvPr/>
            </p:nvSpPr>
            <p:spPr>
              <a:xfrm>
                <a:off x="659538" y="344516"/>
                <a:ext cx="1490846" cy="1466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290" tIns="22860" rIns="34290" bIns="22860" numCol="1" spcCol="1270" anchor="t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400" b="1" kern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62455" y="1317765"/>
              <a:ext cx="2057400" cy="5153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n"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上半年总结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敏捷推行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单元测试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日常改进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n"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三年规划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研发模式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Aone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平台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团队发展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n"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下半年落地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研发模式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Aone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平台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团队发展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606425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7300"/>
        </a:buClr>
        <a:buSzPct val="125000"/>
        <a:buFont typeface="Wingdings" pitchFamily="2" charset="2"/>
        <a:buChar char="n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25513" indent="-376238" algn="l" defTabSz="822325" rtl="0" eaLnBrk="0" fontAlgn="base" hangingPunct="0">
        <a:spcBef>
          <a:spcPts val="1200"/>
        </a:spcBef>
        <a:spcAft>
          <a:spcPct val="0"/>
        </a:spcAft>
        <a:buClr>
          <a:srgbClr val="FF7300"/>
        </a:buClr>
        <a:buSzPct val="124000"/>
        <a:buFont typeface="Wingdings" pitchFamily="2" charset="2"/>
        <a:buChar char="p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235075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l"/>
        <a:defRPr sz="18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543050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863725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6600"/>
        </a:buClr>
        <a:buSzPct val="124000"/>
        <a:buFont typeface="Arial" pitchFamily="34" charset="0"/>
        <a:buChar char="•"/>
        <a:defRPr sz="1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3209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6pPr>
      <a:lvl7pPr marL="27781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7pPr>
      <a:lvl8pPr marL="32353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8pPr>
      <a:lvl9pPr marL="36925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895600" y="1517393"/>
            <a:ext cx="5791200" cy="50292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329159" name="Rectangle 7"/>
          <p:cNvSpPr>
            <a:spLocks noChangeArrowheads="1"/>
          </p:cNvSpPr>
          <p:nvPr/>
        </p:nvSpPr>
        <p:spPr bwMode="auto">
          <a:xfrm>
            <a:off x="1143002" y="0"/>
            <a:ext cx="8012113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1329160" name="Rectangle 8"/>
          <p:cNvSpPr>
            <a:spLocks noChangeArrowheads="1"/>
          </p:cNvSpPr>
          <p:nvPr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71800" y="1669793"/>
            <a:ext cx="5638800" cy="441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65115"/>
            <a:ext cx="1066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8"/>
          <p:cNvGrpSpPr/>
          <p:nvPr/>
        </p:nvGrpSpPr>
        <p:grpSpPr>
          <a:xfrm>
            <a:off x="457200" y="1371600"/>
            <a:ext cx="2209800" cy="5299912"/>
            <a:chOff x="304800" y="1137999"/>
            <a:chExt cx="2286000" cy="5560826"/>
          </a:xfrm>
        </p:grpSpPr>
        <p:grpSp>
          <p:nvGrpSpPr>
            <p:cNvPr id="3" name="组合 3"/>
            <p:cNvGrpSpPr/>
            <p:nvPr/>
          </p:nvGrpSpPr>
          <p:grpSpPr>
            <a:xfrm>
              <a:off x="304800" y="1295400"/>
              <a:ext cx="2286000" cy="5257800"/>
              <a:chOff x="613905" y="298883"/>
              <a:chExt cx="1582112" cy="1558032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13905" y="298883"/>
                <a:ext cx="1582112" cy="1558032"/>
              </a:xfrm>
              <a:prstGeom prst="roundRect">
                <a:avLst>
                  <a:gd name="adj" fmla="val 4375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圆角矩形 4"/>
              <p:cNvSpPr/>
              <p:nvPr/>
            </p:nvSpPr>
            <p:spPr>
              <a:xfrm>
                <a:off x="659538" y="344516"/>
                <a:ext cx="1490846" cy="1466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290" tIns="22860" rIns="34290" bIns="22860" numCol="1" spcCol="1270" anchor="t" anchorCtr="0">
                <a:noAutofit/>
              </a:bodyPr>
              <a:lstStyle/>
              <a:p>
                <a:pPr defTabSz="800100">
                  <a:lnSpc>
                    <a:spcPct val="90000"/>
                  </a:lnSpc>
                  <a:spcAft>
                    <a:spcPct val="35000"/>
                  </a:spcAft>
                </a:pPr>
                <a:endParaRPr lang="zh-CN" alt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62455" y="1137999"/>
              <a:ext cx="2057400" cy="5560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n"/>
              </a:pPr>
              <a:r>
                <a:rPr lang="zh-CN" altLang="en-US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上半年总结</a:t>
              </a:r>
              <a:endPara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敏捷推行</a:t>
              </a:r>
              <a:endPara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单元测试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日常改进</a:t>
              </a:r>
              <a:endPara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团队建设</a:t>
              </a:r>
              <a:endPara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n"/>
              </a:pPr>
              <a:r>
                <a:rPr lang="zh-CN" altLang="en-US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三年规划</a:t>
              </a:r>
              <a:endPara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研发模式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en-US" altLang="zh-CN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Aone</a:t>
              </a: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团队发展</a:t>
              </a:r>
              <a:endPara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n"/>
              </a:pPr>
              <a:r>
                <a:rPr lang="zh-CN" altLang="en-US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下半年落地</a:t>
              </a:r>
              <a:endPara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研发模式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en-US" altLang="zh-CN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Aone</a:t>
              </a: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</a:p>
            <a:p>
              <a:pPr marL="271463" lvl="1" indent="271463">
                <a:lnSpc>
                  <a:spcPct val="180000"/>
                </a:lnSpc>
                <a:buClr>
                  <a:srgbClr val="FF0000"/>
                </a:buClr>
                <a:buFont typeface="Wingdings" pitchFamily="2" charset="2"/>
                <a:buChar char="p"/>
              </a:pP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团队建设</a:t>
              </a:r>
              <a:endPara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606425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7300"/>
        </a:buClr>
        <a:buSzPct val="125000"/>
        <a:buFont typeface="Wingdings" pitchFamily="2" charset="2"/>
        <a:buChar char="n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25513" indent="-376238" algn="l" defTabSz="822325" rtl="0" eaLnBrk="0" fontAlgn="base" hangingPunct="0">
        <a:spcBef>
          <a:spcPts val="1200"/>
        </a:spcBef>
        <a:spcAft>
          <a:spcPct val="0"/>
        </a:spcAft>
        <a:buClr>
          <a:srgbClr val="FF7300"/>
        </a:buClr>
        <a:buSzPct val="124000"/>
        <a:buFont typeface="Wingdings" pitchFamily="2" charset="2"/>
        <a:buChar char="p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235075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l"/>
        <a:defRPr sz="18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543050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863725" indent="-377825" algn="l" defTabSz="822325" rtl="0" eaLnBrk="0" fontAlgn="base" hangingPunct="0">
        <a:spcBef>
          <a:spcPts val="1200"/>
        </a:spcBef>
        <a:spcAft>
          <a:spcPct val="0"/>
        </a:spcAft>
        <a:buClr>
          <a:srgbClr val="FF6600"/>
        </a:buClr>
        <a:buSzPct val="124000"/>
        <a:buFont typeface="Arial" pitchFamily="34" charset="0"/>
        <a:buChar char="•"/>
        <a:defRPr sz="1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3209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6pPr>
      <a:lvl7pPr marL="27781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7pPr>
      <a:lvl8pPr marL="32353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8pPr>
      <a:lvl9pPr marL="36925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9" name="Rectangle 7"/>
          <p:cNvSpPr>
            <a:spLocks noChangeArrowheads="1"/>
          </p:cNvSpPr>
          <p:nvPr/>
        </p:nvSpPr>
        <p:spPr bwMode="auto">
          <a:xfrm>
            <a:off x="1143002" y="0"/>
            <a:ext cx="8012113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1329160" name="Rectangle 8"/>
          <p:cNvSpPr>
            <a:spLocks noChangeArrowheads="1"/>
          </p:cNvSpPr>
          <p:nvPr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95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32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2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ea typeface="+mn-ea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2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ea typeface="+mn-ea"/>
              </a:defRPr>
            </a:lvl1pPr>
          </a:lstStyle>
          <a:p>
            <a:pPr>
              <a:defRPr/>
            </a:pPr>
            <a:fld id="{2267C043-E11A-4E4D-BABE-1826D6FEC5D6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265115"/>
            <a:ext cx="1066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60642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7300"/>
        </a:buClr>
        <a:buSzPct val="125000"/>
        <a:buFont typeface="Wingdings" pitchFamily="2" charset="2"/>
        <a:buChar char="n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25513" indent="-376238" algn="l" defTabSz="822325" rtl="0" eaLnBrk="0" fontAlgn="base" hangingPunct="0">
        <a:spcBef>
          <a:spcPts val="1625"/>
        </a:spcBef>
        <a:spcAft>
          <a:spcPct val="0"/>
        </a:spcAft>
        <a:buClr>
          <a:srgbClr val="FF7300"/>
        </a:buClr>
        <a:buSzPct val="124000"/>
        <a:buFont typeface="Wingdings" pitchFamily="2" charset="2"/>
        <a:buChar char="p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23507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l"/>
        <a:defRPr sz="18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543050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863725" indent="-377825" algn="l" defTabSz="822325" rtl="0" eaLnBrk="0" fontAlgn="base" hangingPunct="0">
        <a:spcBef>
          <a:spcPts val="1625"/>
        </a:spcBef>
        <a:spcAft>
          <a:spcPct val="0"/>
        </a:spcAft>
        <a:buClr>
          <a:srgbClr val="FF6600"/>
        </a:buClr>
        <a:buSzPct val="124000"/>
        <a:buFont typeface="Arial" pitchFamily="34" charset="0"/>
        <a:buChar char="•"/>
        <a:defRPr sz="1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3209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6pPr>
      <a:lvl7pPr marL="27781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7pPr>
      <a:lvl8pPr marL="32353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8pPr>
      <a:lvl9pPr marL="3692525" indent="-377825" algn="l" defTabSz="822325" rtl="0" fontAlgn="base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763000" cy="3810000"/>
          </a:xfrm>
        </p:spPr>
        <p:txBody>
          <a:bodyPr/>
          <a:lstStyle/>
          <a:p>
            <a:pPr algn="ctr" eaLnBrk="1" hangingPunct="1"/>
            <a:r>
              <a:rPr lang="zh-CN" altLang="en-US" sz="5400" b="1" dirty="0" smtClean="0">
                <a:solidFill>
                  <a:schemeClr val="tx1"/>
                </a:solidFill>
              </a:rPr>
              <a:t>性能持续集成的探索和实践</a:t>
            </a:r>
            <a:r>
              <a:rPr lang="en-US" altLang="zh-CN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                    </a:t>
            </a:r>
            <a:r>
              <a:rPr lang="en-US" altLang="zh-CN" sz="4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4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零成本持续集成</a:t>
            </a:r>
            <a:r>
              <a:rPr lang="en-US" altLang="zh-CN" sz="3200" b="1" dirty="0" smtClean="0">
                <a:solidFill>
                  <a:schemeClr val="tx1"/>
                </a:solidFill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</a:rPr>
            </a:br>
            <a:r>
              <a:rPr lang="en-US" altLang="zh-CN" sz="3200" b="1" dirty="0" smtClean="0">
                <a:solidFill>
                  <a:schemeClr val="tx1"/>
                </a:solidFill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</a:rPr>
            </a:br>
            <a:r>
              <a:rPr lang="en-US" altLang="zh-CN" sz="3200" b="1" dirty="0" smtClean="0">
                <a:solidFill>
                  <a:schemeClr val="tx1"/>
                </a:solidFill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</a:rPr>
            </a:b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09800" y="48768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                           </a:t>
            </a:r>
            <a:r>
              <a:rPr kumimoji="0" lang="zh-CN" altLang="en-US" sz="3200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阿里巴巴</a:t>
            </a:r>
            <a:r>
              <a:rPr kumimoji="0" lang="en-US" altLang="zh-CN" sz="3200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-ICBU-</a:t>
            </a:r>
            <a:r>
              <a:rPr kumimoji="0" lang="zh-CN" altLang="en-US" sz="3200" kern="0" dirty="0" smtClean="0">
                <a:latin typeface="微软雅黑" pitchFamily="34" charset="-122"/>
                <a:ea typeface="微软雅黑" pitchFamily="34" charset="-122"/>
                <a:cs typeface="+mj-cs"/>
              </a:rPr>
              <a:t>许晓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棱镜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窥探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28600" y="1295400"/>
            <a:ext cx="3657600" cy="533401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性能持续集成的典型场景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8600" y="2057400"/>
            <a:ext cx="7239000" cy="48006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TextBox 9"/>
          <p:cNvSpPr txBox="1"/>
          <p:nvPr/>
        </p:nvSpPr>
        <p:spPr>
          <a:xfrm>
            <a:off x="609600" y="2133600"/>
            <a:ext cx="7620000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80000"/>
              </a:lnSpc>
              <a:buClr>
                <a:srgbClr val="FF0000"/>
              </a:buClr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indent="271463">
              <a:lnSpc>
                <a:spcPct val="180000"/>
              </a:lnSpc>
              <a:buClr>
                <a:srgbClr val="FF0000"/>
              </a:buClr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1"/>
            <a:ext cx="7250605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棱镜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窥探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28600" y="1295400"/>
            <a:ext cx="8915400" cy="55626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8" name="圆角矩形 7"/>
          <p:cNvSpPr/>
          <p:nvPr/>
        </p:nvSpPr>
        <p:spPr bwMode="auto">
          <a:xfrm>
            <a:off x="1219200" y="2057400"/>
            <a:ext cx="2286000" cy="31449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447800" y="2163127"/>
            <a:ext cx="553998" cy="19389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主干性能回归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2057400" y="2163127"/>
            <a:ext cx="553998" cy="19389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项目性能回归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5029200" y="1790700"/>
            <a:ext cx="2895600" cy="38132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181600" y="4123308"/>
            <a:ext cx="2590799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任务调度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5181600" y="4809108"/>
            <a:ext cx="2590799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机器管理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5181600" y="2218308"/>
            <a:ext cx="2590799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环境管理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181600" y="2827908"/>
            <a:ext cx="2590799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环境检查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667000" y="2163127"/>
            <a:ext cx="553998" cy="19389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算法性能回归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1524000" y="4144327"/>
            <a:ext cx="1676400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性能基线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1524000" y="4677727"/>
            <a:ext cx="1676400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性能预警</a:t>
            </a:r>
          </a:p>
        </p:txBody>
      </p:sp>
      <p:sp>
        <p:nvSpPr>
          <p:cNvPr id="27" name="矩形 26"/>
          <p:cNvSpPr/>
          <p:nvPr/>
        </p:nvSpPr>
        <p:spPr>
          <a:xfrm>
            <a:off x="5638800" y="3208908"/>
            <a:ext cx="15696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棱镜</a:t>
            </a:r>
            <a:endParaRPr lang="zh-CN" altLang="en-US" sz="5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810000" y="5899368"/>
            <a:ext cx="5029200" cy="6980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086600" y="6019800"/>
            <a:ext cx="1394934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Hudson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715000" y="6019800"/>
            <a:ext cx="971741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Aenv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255178" y="6019800"/>
            <a:ext cx="995785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Aone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上下箭头 31"/>
          <p:cNvSpPr/>
          <p:nvPr/>
        </p:nvSpPr>
        <p:spPr bwMode="auto">
          <a:xfrm>
            <a:off x="6400800" y="5486400"/>
            <a:ext cx="304800" cy="4572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左右箭头 32"/>
          <p:cNvSpPr/>
          <p:nvPr/>
        </p:nvSpPr>
        <p:spPr bwMode="auto">
          <a:xfrm>
            <a:off x="3505200" y="3276600"/>
            <a:ext cx="1524000" cy="53340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棱镜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核心价值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81000" y="1447800"/>
            <a:ext cx="8382000" cy="51054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TextBox 9"/>
          <p:cNvSpPr txBox="1"/>
          <p:nvPr/>
        </p:nvSpPr>
        <p:spPr>
          <a:xfrm>
            <a:off x="609600" y="2209800"/>
            <a:ext cx="76200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成本保障代码性能质量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提效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无需人工介入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闭环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质量可持续监控，持续交付</a:t>
            </a:r>
            <a:endParaRPr lang="en-US" altLang="zh-CN" sz="28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棱镜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窥探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1000" y="1371600"/>
            <a:ext cx="4724400" cy="533401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宙斯盾自动化分层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持续集成体系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33400" y="2286000"/>
            <a:ext cx="7848600" cy="4267197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TextBox 9"/>
          <p:cNvSpPr txBox="1"/>
          <p:nvPr/>
        </p:nvSpPr>
        <p:spPr>
          <a:xfrm>
            <a:off x="609600" y="2362199"/>
            <a:ext cx="7315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33600"/>
            <a:ext cx="8458200" cy="231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9" y="4419600"/>
            <a:ext cx="8382001" cy="222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资源分享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57200" y="1371600"/>
            <a:ext cx="3733800" cy="533401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zh-CN" altLang="en-US" sz="2400" dirty="0" smtClean="0"/>
              <a:t>宙斯盾分层持续集成平台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81000" y="2057400"/>
            <a:ext cx="7848600" cy="48006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TextBox 9"/>
          <p:cNvSpPr txBox="1"/>
          <p:nvPr/>
        </p:nvSpPr>
        <p:spPr>
          <a:xfrm>
            <a:off x="609600" y="21336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阿里巴巴测试博客 </a:t>
            </a:r>
            <a:r>
              <a:rPr lang="en-US" altLang="zh-CN" sz="2000" dirty="0" smtClean="0"/>
              <a:t>http://</a:t>
            </a:r>
            <a:r>
              <a:rPr lang="en-US" altLang="zh-CN" sz="2000" dirty="0" smtClean="0"/>
              <a:t>www.alibabatest.com/</a:t>
            </a:r>
            <a:endParaRPr lang="en-US" altLang="zh-CN" sz="2000" dirty="0" smtClean="0"/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宙斯盾平台：</a:t>
            </a:r>
            <a:r>
              <a:rPr lang="en-US" altLang="zh-CN" sz="2000" dirty="0" smtClean="0"/>
              <a:t>http://</a:t>
            </a:r>
            <a:r>
              <a:rPr lang="en-US" altLang="zh-CN" sz="2000" dirty="0" smtClean="0"/>
              <a:t>icbu.alibaba-inc.com/</a:t>
            </a:r>
            <a:endParaRPr lang="en-US" altLang="zh-CN" sz="2000" dirty="0" smtClean="0"/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棱镜：</a:t>
            </a:r>
            <a:r>
              <a:rPr lang="en-US" altLang="zh-CN" sz="2000" dirty="0" smtClean="0"/>
              <a:t>http://perf.alibaba-inc.com</a:t>
            </a: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性能持续回归的探索和实践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81000" y="1371600"/>
            <a:ext cx="7848600" cy="54864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TextBox 9"/>
          <p:cNvSpPr txBox="1"/>
          <p:nvPr/>
        </p:nvSpPr>
        <p:spPr>
          <a:xfrm>
            <a:off x="609600" y="30480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 algn="ctr">
              <a:lnSpc>
                <a:spcPct val="180000"/>
              </a:lnSpc>
              <a:buClr>
                <a:srgbClr val="FF0000"/>
              </a:buClr>
            </a:pPr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  <a:t>Q&amp;A</a:t>
            </a: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性能持续集成的探索和实践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33400" y="1524002"/>
            <a:ext cx="7848600" cy="533401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纲要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33400" y="2209800"/>
            <a:ext cx="7848600" cy="43434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TextBox 9"/>
          <p:cNvSpPr txBox="1"/>
          <p:nvPr/>
        </p:nvSpPr>
        <p:spPr>
          <a:xfrm>
            <a:off x="609600" y="2362199"/>
            <a:ext cx="716280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ICBU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性能持续集成那些事儿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棱镜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性能持续集成的解决方案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ICBU</a:t>
            </a:r>
            <a:r>
              <a:rPr lang="zh-CN" altLang="en-US" dirty="0" smtClean="0"/>
              <a:t>性能持续集成那些事儿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2400" y="1524000"/>
            <a:ext cx="8839200" cy="51816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TextBox 9"/>
          <p:cNvSpPr txBox="1"/>
          <p:nvPr/>
        </p:nvSpPr>
        <p:spPr>
          <a:xfrm>
            <a:off x="609600" y="2057399"/>
            <a:ext cx="7315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28600" y="2895600"/>
            <a:ext cx="1380900" cy="8683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日活动近</a:t>
            </a:r>
            <a:endParaRPr kumimoji="1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500</a:t>
            </a: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个项目</a:t>
            </a:r>
          </a:p>
        </p:txBody>
      </p:sp>
      <p:sp>
        <p:nvSpPr>
          <p:cNvPr id="8" name="圆角矩形 7"/>
          <p:cNvSpPr>
            <a:spLocks noChangeAspect="1"/>
          </p:cNvSpPr>
          <p:nvPr/>
        </p:nvSpPr>
        <p:spPr bwMode="auto">
          <a:xfrm>
            <a:off x="2057400" y="2209800"/>
            <a:ext cx="2514600" cy="2819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2438400" y="2743200"/>
            <a:ext cx="2438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圆角矩形 14"/>
          <p:cNvSpPr/>
          <p:nvPr/>
        </p:nvSpPr>
        <p:spPr bwMode="auto">
          <a:xfrm>
            <a:off x="2286000" y="2971800"/>
            <a:ext cx="85115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1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200400" y="2971800"/>
            <a:ext cx="85115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2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2286000" y="3505200"/>
            <a:ext cx="85115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3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200400" y="3505200"/>
            <a:ext cx="85115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4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286000" y="4038600"/>
            <a:ext cx="85115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5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200400" y="4038600"/>
            <a:ext cx="85115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6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105400" y="2513350"/>
            <a:ext cx="914400" cy="8683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性能</a:t>
            </a:r>
            <a:endParaRPr kumimoji="1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  <p:sp>
        <p:nvSpPr>
          <p:cNvPr id="22" name="右箭头 21"/>
          <p:cNvSpPr/>
          <p:nvPr/>
        </p:nvSpPr>
        <p:spPr bwMode="auto">
          <a:xfrm>
            <a:off x="1600200" y="2993767"/>
            <a:ext cx="533400" cy="611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4572000" y="2609403"/>
            <a:ext cx="533400" cy="611386"/>
          </a:xfrm>
          <a:prstGeom prst="rightArrow">
            <a:avLst>
              <a:gd name="adj1" fmla="val 42230"/>
              <a:gd name="adj2" fmla="val 5445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0800" y="23622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开发环境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600" y="45720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>
            <a:spLocks noChangeAspect="1"/>
          </p:cNvSpPr>
          <p:nvPr/>
        </p:nvSpPr>
        <p:spPr bwMode="auto">
          <a:xfrm>
            <a:off x="6324600" y="2209800"/>
            <a:ext cx="2514600" cy="28194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6553200" y="2971800"/>
            <a:ext cx="85115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1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7467600" y="2971800"/>
            <a:ext cx="85115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2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553200" y="3505200"/>
            <a:ext cx="85115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3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7467600" y="3505200"/>
            <a:ext cx="85115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4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6553200" y="4038600"/>
            <a:ext cx="85115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5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7467600" y="4038600"/>
            <a:ext cx="851157" cy="4086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应用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6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00" y="23622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线上环境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5720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右箭头 35"/>
          <p:cNvSpPr/>
          <p:nvPr/>
        </p:nvSpPr>
        <p:spPr bwMode="auto">
          <a:xfrm>
            <a:off x="6019800" y="2590800"/>
            <a:ext cx="533400" cy="611386"/>
          </a:xfrm>
          <a:prstGeom prst="rightArrow">
            <a:avLst>
              <a:gd name="adj1" fmla="val 42230"/>
              <a:gd name="adj2" fmla="val 5445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右箭头 36"/>
          <p:cNvSpPr/>
          <p:nvPr/>
        </p:nvSpPr>
        <p:spPr bwMode="auto">
          <a:xfrm>
            <a:off x="4419600" y="3962400"/>
            <a:ext cx="2057400" cy="611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24400" y="3505200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发布喽</a:t>
            </a:r>
            <a:endParaRPr lang="zh-CN" alt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495800"/>
            <a:ext cx="923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圆角矩形 38"/>
          <p:cNvSpPr/>
          <p:nvPr/>
        </p:nvSpPr>
        <p:spPr bwMode="auto">
          <a:xfrm>
            <a:off x="6477000" y="5410200"/>
            <a:ext cx="2207413" cy="1191816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性能突然恶化</a:t>
            </a:r>
            <a:endParaRPr kumimoji="1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应用访问时间过长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40" name="下箭头 39"/>
          <p:cNvSpPr/>
          <p:nvPr/>
        </p:nvSpPr>
        <p:spPr bwMode="auto">
          <a:xfrm>
            <a:off x="7391400" y="5036342"/>
            <a:ext cx="381000" cy="40005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15000" y="1905000"/>
            <a:ext cx="12153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OK</a:t>
            </a:r>
            <a:r>
              <a:rPr lang="zh-CN" altLang="en-US" sz="3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ICBU</a:t>
            </a:r>
            <a:r>
              <a:rPr lang="zh-CN" altLang="en-US" dirty="0" smtClean="0"/>
              <a:t>性能持续集成那些事儿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1000" y="1524002"/>
            <a:ext cx="2971800" cy="533401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痛点太多！坑也多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81000" y="2286000"/>
            <a:ext cx="8382000" cy="4267197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TextBox 9"/>
          <p:cNvSpPr txBox="1"/>
          <p:nvPr/>
        </p:nvSpPr>
        <p:spPr>
          <a:xfrm>
            <a:off x="609600" y="2362199"/>
            <a:ext cx="731520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性能测试成本较高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219200" y="4267200"/>
            <a:ext cx="1524000" cy="90886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准备场景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脚本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2590800" y="3124200"/>
            <a:ext cx="1678474" cy="99542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准备环境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4724400" y="3124200"/>
            <a:ext cx="1678474" cy="99542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压测主干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分支</a:t>
            </a:r>
          </a:p>
        </p:txBody>
      </p:sp>
      <p:sp>
        <p:nvSpPr>
          <p:cNvPr id="15" name="椭圆 14"/>
          <p:cNvSpPr/>
          <p:nvPr/>
        </p:nvSpPr>
        <p:spPr bwMode="auto">
          <a:xfrm>
            <a:off x="6477000" y="4191000"/>
            <a:ext cx="1678474" cy="99542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结果分析</a:t>
            </a:r>
          </a:p>
        </p:txBody>
      </p:sp>
      <p:sp>
        <p:nvSpPr>
          <p:cNvPr id="18" name="右箭头 17"/>
          <p:cNvSpPr/>
          <p:nvPr/>
        </p:nvSpPr>
        <p:spPr bwMode="auto">
          <a:xfrm rot="19064859">
            <a:off x="2102851" y="3795307"/>
            <a:ext cx="645834" cy="611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右箭头 18"/>
          <p:cNvSpPr/>
          <p:nvPr/>
        </p:nvSpPr>
        <p:spPr bwMode="auto">
          <a:xfrm rot="21302668">
            <a:off x="4236449" y="3185707"/>
            <a:ext cx="645834" cy="611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右箭头 19"/>
          <p:cNvSpPr/>
          <p:nvPr/>
        </p:nvSpPr>
        <p:spPr bwMode="auto">
          <a:xfrm rot="2253667">
            <a:off x="6215413" y="3791084"/>
            <a:ext cx="645834" cy="611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762000" y="5715000"/>
            <a:ext cx="1600200" cy="611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No Problem</a:t>
            </a: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548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少量项目？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81800" y="5486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个项目？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5029200"/>
            <a:ext cx="2286000" cy="156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495800"/>
            <a:ext cx="1776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左箭头 26"/>
          <p:cNvSpPr/>
          <p:nvPr/>
        </p:nvSpPr>
        <p:spPr bwMode="auto">
          <a:xfrm>
            <a:off x="6553200" y="5715000"/>
            <a:ext cx="1752600" cy="61138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ICBU</a:t>
            </a:r>
            <a:r>
              <a:rPr lang="zh-CN" altLang="en-US" dirty="0" smtClean="0"/>
              <a:t>性能持续集成那些事儿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3400" y="1524002"/>
            <a:ext cx="3276600" cy="533401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痛点太多！坑也多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33400" y="2286000"/>
            <a:ext cx="8305800" cy="4267197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TextBox 9"/>
          <p:cNvSpPr txBox="1"/>
          <p:nvPr/>
        </p:nvSpPr>
        <p:spPr>
          <a:xfrm>
            <a:off x="609600" y="2362199"/>
            <a:ext cx="77724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如何提高研发效能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（开发：测试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=7:1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分层自动化体系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度量代码性能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每年有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3-4</a:t>
            </a: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次的大促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，全网性能如何保障</a:t>
            </a: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ICBU</a:t>
            </a:r>
            <a:r>
              <a:rPr lang="zh-CN" altLang="en-US" dirty="0" smtClean="0"/>
              <a:t>性能持续集成那些事儿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33400" y="1524002"/>
            <a:ext cx="3048000" cy="533401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啊，多么痛的领悟！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7200" y="2286000"/>
            <a:ext cx="7848600" cy="4267197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TextBox 9"/>
          <p:cNvSpPr txBox="1"/>
          <p:nvPr/>
        </p:nvSpPr>
        <p:spPr>
          <a:xfrm>
            <a:off x="609600" y="2362199"/>
            <a:ext cx="73152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持续集成？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零成本性能持续集成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（棱镜）计划启动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磁盘 5"/>
          <p:cNvSpPr/>
          <p:nvPr/>
        </p:nvSpPr>
        <p:spPr bwMode="auto">
          <a:xfrm>
            <a:off x="2971800" y="4953000"/>
            <a:ext cx="1676400" cy="611386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rPr>
              <a:t>SVN Repository </a:t>
            </a: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029200"/>
            <a:ext cx="9429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524000" y="47244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代码提交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562600" y="4724400"/>
            <a:ext cx="1905000" cy="953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棱镜</a:t>
            </a:r>
            <a:endParaRPr kumimoji="1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性能持续集成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4724400" y="4952107"/>
            <a:ext cx="838200" cy="611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5800" y="46482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代码变更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1524000" y="4914007"/>
            <a:ext cx="1447800" cy="611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直角上箭头 18"/>
          <p:cNvSpPr/>
          <p:nvPr/>
        </p:nvSpPr>
        <p:spPr bwMode="auto">
          <a:xfrm rot="5400000" flipV="1">
            <a:off x="3810000" y="3429001"/>
            <a:ext cx="609602" cy="5181599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90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反馈代码质量</a:t>
            </a:r>
            <a:endParaRPr lang="zh-CN" altLang="en-US" sz="1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362200"/>
            <a:ext cx="244213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棱镜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性能持续集成的解决方案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3400" y="1371600"/>
            <a:ext cx="1981200" cy="533401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棱镜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三面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7200" y="2057400"/>
            <a:ext cx="7848600" cy="48006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TextBox 9"/>
          <p:cNvSpPr txBox="1"/>
          <p:nvPr/>
        </p:nvSpPr>
        <p:spPr>
          <a:xfrm>
            <a:off x="609600" y="2209800"/>
            <a:ext cx="7620000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主干性能回归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每日集成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获取主干代码的性能曲线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产生性能基线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项目性能回归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即构建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每个核心应用的修改都将进行回归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回归项目每个版本的性能结果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无人值守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零成本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棱镜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威力</a:t>
            </a:r>
            <a:r>
              <a:rPr lang="en-US" altLang="zh-CN" dirty="0" smtClean="0"/>
              <a:t>Show</a:t>
            </a:r>
            <a:endParaRPr lang="zh-CN" altLang="en-US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533400" y="1295400"/>
            <a:ext cx="2895600" cy="533401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2013-2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月份起运行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7200" y="1981200"/>
            <a:ext cx="7848600" cy="48768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TextBox 9"/>
          <p:cNvSpPr txBox="1"/>
          <p:nvPr/>
        </p:nvSpPr>
        <p:spPr>
          <a:xfrm>
            <a:off x="609600" y="2001286"/>
            <a:ext cx="7620000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无人值守保障项目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小需求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拦截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30%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因代码变化导致的性能问题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所需资源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台受压机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台施压机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271463">
              <a:lnSpc>
                <a:spcPct val="18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台公共服务环境（数据源、公共服务）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43000" y="30480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保障项目总数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保障小需求总数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节省人日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近</a:t>
                      </a:r>
                      <a:r>
                        <a:rPr lang="en-US" altLang="zh-CN" dirty="0" smtClean="0"/>
                        <a:t>150</a:t>
                      </a:r>
                      <a:r>
                        <a:rPr lang="zh-CN" altLang="en-US" dirty="0" smtClean="0"/>
                        <a:t>人日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棱镜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窥探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3400" y="1371600"/>
            <a:ext cx="3429000" cy="533401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棱镜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如何实现无人值守</a:t>
            </a: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7200" y="2057400"/>
            <a:ext cx="8458200" cy="4800600"/>
          </a:xfrm>
          <a:prstGeom prst="roundRect">
            <a:avLst>
              <a:gd name="adj" fmla="val 2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sp>
      <p:sp>
        <p:nvSpPr>
          <p:cNvPr id="10" name="TextBox 9"/>
          <p:cNvSpPr txBox="1"/>
          <p:nvPr/>
        </p:nvSpPr>
        <p:spPr>
          <a:xfrm>
            <a:off x="609600" y="2209800"/>
            <a:ext cx="7620000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1463">
              <a:lnSpc>
                <a:spcPct val="180000"/>
              </a:lnSpc>
              <a:buClr>
                <a:srgbClr val="FF0000"/>
              </a:buClr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indent="271463">
              <a:lnSpc>
                <a:spcPct val="180000"/>
              </a:lnSpc>
              <a:buClr>
                <a:srgbClr val="FF0000"/>
              </a:buClr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838200" y="4236125"/>
            <a:ext cx="1676400" cy="142821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自动选取性能场景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752600" y="2971800"/>
            <a:ext cx="1678474" cy="99542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自动申请环境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5562600" y="2819400"/>
            <a:ext cx="1678474" cy="99542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自动压测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6934200" y="4114800"/>
            <a:ext cx="1678474" cy="142821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自动分析性能结果</a:t>
            </a:r>
          </a:p>
        </p:txBody>
      </p:sp>
      <p:sp>
        <p:nvSpPr>
          <p:cNvPr id="14" name="右箭头 13"/>
          <p:cNvSpPr/>
          <p:nvPr/>
        </p:nvSpPr>
        <p:spPr bwMode="auto">
          <a:xfrm rot="17571178">
            <a:off x="1768490" y="3832496"/>
            <a:ext cx="620004" cy="611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右箭头 14"/>
          <p:cNvSpPr/>
          <p:nvPr/>
        </p:nvSpPr>
        <p:spPr bwMode="auto">
          <a:xfrm rot="1260004">
            <a:off x="5206798" y="2617552"/>
            <a:ext cx="645834" cy="611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2253667">
            <a:off x="6901212" y="3714883"/>
            <a:ext cx="645834" cy="611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657600" y="2286000"/>
            <a:ext cx="1678474" cy="99542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自动部署环境</a:t>
            </a:r>
          </a:p>
        </p:txBody>
      </p:sp>
      <p:sp>
        <p:nvSpPr>
          <p:cNvPr id="18" name="右箭头 17"/>
          <p:cNvSpPr/>
          <p:nvPr/>
        </p:nvSpPr>
        <p:spPr bwMode="auto">
          <a:xfrm rot="19117820">
            <a:off x="3096480" y="2643202"/>
            <a:ext cx="620004" cy="6113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燕尾形箭头 19"/>
          <p:cNvSpPr/>
          <p:nvPr/>
        </p:nvSpPr>
        <p:spPr bwMode="auto">
          <a:xfrm rot="21225203">
            <a:off x="2941668" y="4151334"/>
            <a:ext cx="3529516" cy="1039356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零成本无人值守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5257800"/>
            <a:ext cx="9429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左箭头 23"/>
          <p:cNvSpPr/>
          <p:nvPr/>
        </p:nvSpPr>
        <p:spPr bwMode="auto">
          <a:xfrm rot="20037449">
            <a:off x="5879020" y="5210798"/>
            <a:ext cx="1363050" cy="733663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旺旺通知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Helvetica Neu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Helvetica Neu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>
        <a:noFill/>
        <a:ln w="19050" algn="ctr">
          <a:solidFill>
            <a:schemeClr val="accent1"/>
          </a:solidFill>
          <a:round/>
          <a:headEnd/>
          <a:tailEnd/>
        </a:ln>
      </a:spPr>
      <a:bodyPr/>
      <a:lstStyle/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自定义设计方案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Helvetica Neu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>
        <a:noFill/>
        <a:ln w="19050" algn="ctr">
          <a:solidFill>
            <a:schemeClr val="accent1"/>
          </a:solidFill>
          <a:round/>
          <a:headEnd/>
          <a:tailEnd/>
        </a:ln>
      </a:spPr>
      <a:bodyPr/>
      <a:lstStyle/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自定义设计方案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Helvetica Neu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107620</TotalTime>
  <Words>484</Words>
  <Application>Microsoft Office PowerPoint</Application>
  <PresentationFormat>全屏显示(4:3)</PresentationFormat>
  <Paragraphs>157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1_自定义设计方案</vt:lpstr>
      <vt:lpstr>2_自定义设计方案</vt:lpstr>
      <vt:lpstr>3_自定义设计方案</vt:lpstr>
      <vt:lpstr>4_自定义设计方案</vt:lpstr>
      <vt:lpstr>性能持续集成的探索和实践                            ——零成本持续集成    </vt:lpstr>
      <vt:lpstr>性能持续集成的探索和实践</vt:lpstr>
      <vt:lpstr>ICBU性能持续集成那些事儿</vt:lpstr>
      <vt:lpstr>ICBU性能持续集成那些事儿</vt:lpstr>
      <vt:lpstr>ICBU性能持续集成那些事儿</vt:lpstr>
      <vt:lpstr>ICBU性能持续集成那些事儿</vt:lpstr>
      <vt:lpstr>棱镜——性能持续集成的解决方案</vt:lpstr>
      <vt:lpstr>棱镜——威力Show</vt:lpstr>
      <vt:lpstr>棱镜——窥探</vt:lpstr>
      <vt:lpstr>棱镜——窥探</vt:lpstr>
      <vt:lpstr>棱镜——窥探</vt:lpstr>
      <vt:lpstr>棱镜——核心价值</vt:lpstr>
      <vt:lpstr>棱镜——窥探</vt:lpstr>
      <vt:lpstr>资源分享</vt:lpstr>
      <vt:lpstr>性能持续回归的探索和实践</vt:lpstr>
    </vt:vector>
  </TitlesOfParts>
  <Company>Alibaba.com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Alibaba Presentation</dc:title>
  <dc:creator>xiaojun.taoxj</dc:creator>
  <cp:lastModifiedBy>xxzmxx.xux</cp:lastModifiedBy>
  <cp:revision>4523</cp:revision>
  <cp:lastPrinted>2004-02-04T11:31:19Z</cp:lastPrinted>
  <dcterms:created xsi:type="dcterms:W3CDTF">2001-06-04T10:27:43Z</dcterms:created>
  <dcterms:modified xsi:type="dcterms:W3CDTF">2013-07-11T02:51:40Z</dcterms:modified>
</cp:coreProperties>
</file>