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5C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18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工作表1!$B$1</c:f>
              <c:strCache>
                <c:ptCount val="1"/>
                <c:pt idx="0">
                  <c:v>数据量(单位：M)</c:v>
                </c:pt>
              </c:strCache>
            </c:strRef>
          </c:tx>
          <c:cat>
            <c:strRef>
              <c:f>工作表1!$A$2:$A$6</c:f>
              <c:strCache>
                <c:ptCount val="5"/>
                <c:pt idx="0">
                  <c:v>2010年</c:v>
                </c:pt>
                <c:pt idx="1">
                  <c:v>2011年</c:v>
                </c:pt>
                <c:pt idx="2">
                  <c:v>2012年</c:v>
                </c:pt>
                <c:pt idx="3">
                  <c:v>2013年</c:v>
                </c:pt>
                <c:pt idx="4">
                  <c:v>现在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600</c:v>
                </c:pt>
                <c:pt idx="1">
                  <c:v>610</c:v>
                </c:pt>
                <c:pt idx="2">
                  <c:v>610</c:v>
                </c:pt>
                <c:pt idx="3">
                  <c:v>660</c:v>
                </c:pt>
                <c:pt idx="4">
                  <c:v>800</c:v>
                </c:pt>
              </c:numCache>
            </c:numRef>
          </c:val>
        </c:ser>
        <c:axId val="87086592"/>
        <c:axId val="87088128"/>
      </c:barChart>
      <c:catAx>
        <c:axId val="87086592"/>
        <c:scaling>
          <c:orientation val="minMax"/>
        </c:scaling>
        <c:axPos val="b"/>
        <c:tickLblPos val="nextTo"/>
        <c:crossAx val="87088128"/>
        <c:crosses val="autoZero"/>
        <c:auto val="1"/>
        <c:lblAlgn val="ctr"/>
        <c:lblOffset val="100"/>
      </c:catAx>
      <c:valAx>
        <c:axId val="87088128"/>
        <c:scaling>
          <c:orientation val="minMax"/>
        </c:scaling>
        <c:axPos val="l"/>
        <c:majorGridlines/>
        <c:numFmt formatCode="General" sourceLinked="1"/>
        <c:tickLblPos val="nextTo"/>
        <c:crossAx val="8708659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18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工作表1!$B$1</c:f>
              <c:strCache>
                <c:ptCount val="1"/>
                <c:pt idx="0">
                  <c:v>PV(单位:M)</c:v>
                </c:pt>
              </c:strCache>
            </c:strRef>
          </c:tx>
          <c:cat>
            <c:strRef>
              <c:f>工作表1!$A$2:$A$5</c:f>
              <c:strCache>
                <c:ptCount val="4"/>
                <c:pt idx="0">
                  <c:v>2010年</c:v>
                </c:pt>
                <c:pt idx="1">
                  <c:v>2011年</c:v>
                </c:pt>
                <c:pt idx="2">
                  <c:v>2012年</c:v>
                </c:pt>
                <c:pt idx="3">
                  <c:v>2013年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150</c:v>
                </c:pt>
                <c:pt idx="1">
                  <c:v>210</c:v>
                </c:pt>
                <c:pt idx="2">
                  <c:v>280</c:v>
                </c:pt>
                <c:pt idx="3">
                  <c:v>310</c:v>
                </c:pt>
              </c:numCache>
            </c:numRef>
          </c:val>
        </c:ser>
        <c:axId val="87259776"/>
        <c:axId val="83317120"/>
      </c:barChart>
      <c:catAx>
        <c:axId val="87259776"/>
        <c:scaling>
          <c:orientation val="minMax"/>
        </c:scaling>
        <c:axPos val="b"/>
        <c:tickLblPos val="nextTo"/>
        <c:crossAx val="83317120"/>
        <c:crosses val="autoZero"/>
        <c:auto val="1"/>
        <c:lblAlgn val="ctr"/>
        <c:lblOffset val="100"/>
      </c:catAx>
      <c:valAx>
        <c:axId val="83317120"/>
        <c:scaling>
          <c:orientation val="minMax"/>
        </c:scaling>
        <c:axPos val="l"/>
        <c:majorGridlines/>
        <c:numFmt formatCode="General" sourceLinked="1"/>
        <c:tickLblPos val="nextTo"/>
        <c:crossAx val="8725977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06664-B183-FC49-B79E-E28677BBADB8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55CBD6E7-4858-C04C-8194-1CEE1BB2E30D}">
      <dgm:prSet phldrT="[文本]"/>
      <dgm:spPr/>
      <dgm:t>
        <a:bodyPr/>
        <a:lstStyle/>
        <a:p>
          <a:r>
            <a:rPr lang="zh-CN" altLang="en-US" dirty="0" smtClean="0"/>
            <a:t>淘宝网 </a:t>
          </a:r>
          <a:r>
            <a:rPr lang="en-US" altLang="zh-CN" dirty="0" smtClean="0"/>
            <a:t>2003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EBCBB9C5-ACF4-AF42-AAA7-21C14E6FACAF}" type="parTrans" cxnId="{AB3632E4-949A-2346-8739-287603396E8A}">
      <dgm:prSet/>
      <dgm:spPr/>
      <dgm:t>
        <a:bodyPr/>
        <a:lstStyle/>
        <a:p>
          <a:endParaRPr lang="zh-CN" altLang="en-US"/>
        </a:p>
      </dgm:t>
    </dgm:pt>
    <dgm:pt modelId="{2956ED5A-FE6E-E04D-AF49-DE9A638D80E2}" type="sibTrans" cxnId="{AB3632E4-949A-2346-8739-287603396E8A}">
      <dgm:prSet/>
      <dgm:spPr/>
      <dgm:t>
        <a:bodyPr/>
        <a:lstStyle/>
        <a:p>
          <a:endParaRPr lang="zh-CN" altLang="en-US"/>
        </a:p>
      </dgm:t>
    </dgm:pt>
    <dgm:pt modelId="{18554FFC-9260-3A4D-BC9A-F4DF5C5C4891}">
      <dgm:prSet phldrT="[文本]"/>
      <dgm:spPr/>
      <dgm:t>
        <a:bodyPr/>
        <a:lstStyle/>
        <a:p>
          <a:r>
            <a:rPr lang="zh-CN" altLang="en-US" dirty="0" smtClean="0"/>
            <a:t>商城 </a:t>
          </a:r>
          <a:r>
            <a:rPr lang="en-US" altLang="zh-CN" dirty="0" smtClean="0"/>
            <a:t>2008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767131F4-5B67-4E44-9B65-5D63B6BE9119}" type="parTrans" cxnId="{C2EF80E5-BD21-9B41-B2B4-9B83560EE2D4}">
      <dgm:prSet/>
      <dgm:spPr/>
      <dgm:t>
        <a:bodyPr/>
        <a:lstStyle/>
        <a:p>
          <a:endParaRPr lang="zh-CN" altLang="en-US"/>
        </a:p>
      </dgm:t>
    </dgm:pt>
    <dgm:pt modelId="{25B82BD4-82AA-F043-9CE0-C799B2351143}" type="sibTrans" cxnId="{C2EF80E5-BD21-9B41-B2B4-9B83560EE2D4}">
      <dgm:prSet/>
      <dgm:spPr/>
      <dgm:t>
        <a:bodyPr/>
        <a:lstStyle/>
        <a:p>
          <a:endParaRPr lang="zh-CN" altLang="en-US"/>
        </a:p>
      </dgm:t>
    </dgm:pt>
    <dgm:pt modelId="{39F1674E-8B72-C649-8D9E-BE23DF39F57F}">
      <dgm:prSet phldrT="[文本]"/>
      <dgm:spPr/>
      <dgm:t>
        <a:bodyPr/>
        <a:lstStyle/>
        <a:p>
          <a:r>
            <a:rPr lang="zh-CN" altLang="en-US" dirty="0" smtClean="0"/>
            <a:t>一淘网 </a:t>
          </a:r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endParaRPr lang="zh-CN" altLang="en-US" dirty="0"/>
        </a:p>
      </dgm:t>
    </dgm:pt>
    <dgm:pt modelId="{0C9F2343-E1E4-694B-A3B6-4EB56E42E0C9}" type="parTrans" cxnId="{B660146E-3320-514F-8F1A-5561035EBE45}">
      <dgm:prSet/>
      <dgm:spPr/>
      <dgm:t>
        <a:bodyPr/>
        <a:lstStyle/>
        <a:p>
          <a:endParaRPr lang="zh-CN" altLang="en-US"/>
        </a:p>
      </dgm:t>
    </dgm:pt>
    <dgm:pt modelId="{2181C263-3F29-0E45-8061-1349524D2F3B}" type="sibTrans" cxnId="{B660146E-3320-514F-8F1A-5561035EBE45}">
      <dgm:prSet/>
      <dgm:spPr/>
      <dgm:t>
        <a:bodyPr/>
        <a:lstStyle/>
        <a:p>
          <a:endParaRPr lang="zh-CN" altLang="en-US"/>
        </a:p>
      </dgm:t>
    </dgm:pt>
    <dgm:pt modelId="{FF907F25-B000-5F4D-B132-43C170A52A11}">
      <dgm:prSet/>
      <dgm:spPr/>
      <dgm:t>
        <a:bodyPr/>
        <a:lstStyle/>
        <a:p>
          <a:r>
            <a:rPr lang="zh-CN" altLang="en-US" dirty="0" smtClean="0"/>
            <a:t>未来</a:t>
          </a:r>
          <a:endParaRPr lang="zh-CN" altLang="en-US" dirty="0"/>
        </a:p>
      </dgm:t>
    </dgm:pt>
    <dgm:pt modelId="{A44BE59E-35FB-AF4F-8F63-5BF173579CDE}" type="parTrans" cxnId="{CEBCDC69-0EFE-424D-9ADC-4E522DDAE0F1}">
      <dgm:prSet/>
      <dgm:spPr/>
      <dgm:t>
        <a:bodyPr/>
        <a:lstStyle/>
        <a:p>
          <a:endParaRPr lang="zh-CN" altLang="en-US"/>
        </a:p>
      </dgm:t>
    </dgm:pt>
    <dgm:pt modelId="{6A69BC9F-2D39-124B-8ADE-3B623E69A2A3}" type="sibTrans" cxnId="{CEBCDC69-0EFE-424D-9ADC-4E522DDAE0F1}">
      <dgm:prSet/>
      <dgm:spPr/>
      <dgm:t>
        <a:bodyPr/>
        <a:lstStyle/>
        <a:p>
          <a:endParaRPr lang="zh-CN" altLang="en-US"/>
        </a:p>
      </dgm:t>
    </dgm:pt>
    <dgm:pt modelId="{4288B801-0707-0344-9C14-CA0D508CE88C}" type="pres">
      <dgm:prSet presAssocID="{53B06664-B183-FC49-B79E-E28677BBADB8}" presName="Name0" presStyleCnt="0">
        <dgm:presLayoutVars>
          <dgm:dir/>
          <dgm:animLvl val="lvl"/>
          <dgm:resizeHandles val="exact"/>
        </dgm:presLayoutVars>
      </dgm:prSet>
      <dgm:spPr/>
    </dgm:pt>
    <dgm:pt modelId="{8F54408C-4776-2848-AA77-4228F7053739}" type="pres">
      <dgm:prSet presAssocID="{55CBD6E7-4858-C04C-8194-1CEE1BB2E30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519C31-E358-0E4C-BEEF-9CFFF683C329}" type="pres">
      <dgm:prSet presAssocID="{2956ED5A-FE6E-E04D-AF49-DE9A638D80E2}" presName="parTxOnlySpace" presStyleCnt="0"/>
      <dgm:spPr/>
    </dgm:pt>
    <dgm:pt modelId="{0BC87D87-E728-DD4F-92F3-7E73DCC6F0D6}" type="pres">
      <dgm:prSet presAssocID="{18554FFC-9260-3A4D-BC9A-F4DF5C5C489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1E1588-DD62-014C-89C5-088803A8E8C5}" type="pres">
      <dgm:prSet presAssocID="{25B82BD4-82AA-F043-9CE0-C799B2351143}" presName="parTxOnlySpace" presStyleCnt="0"/>
      <dgm:spPr/>
    </dgm:pt>
    <dgm:pt modelId="{9F0BEC9F-720A-8141-92EB-2335BEA94FCF}" type="pres">
      <dgm:prSet presAssocID="{39F1674E-8B72-C649-8D9E-BE23DF39F57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F9E9F9-926D-AF4C-9513-2A4F4E41681D}" type="pres">
      <dgm:prSet presAssocID="{2181C263-3F29-0E45-8061-1349524D2F3B}" presName="parTxOnlySpace" presStyleCnt="0"/>
      <dgm:spPr/>
    </dgm:pt>
    <dgm:pt modelId="{C919D8E2-AE26-A84F-91C8-F2D074183972}" type="pres">
      <dgm:prSet presAssocID="{FF907F25-B000-5F4D-B132-43C170A52A1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4BAB5B-D39C-EB4D-8961-F3B2CCCE9EB1}" type="presOf" srcId="{FF907F25-B000-5F4D-B132-43C170A52A11}" destId="{C919D8E2-AE26-A84F-91C8-F2D074183972}" srcOrd="0" destOrd="0" presId="urn:microsoft.com/office/officeart/2005/8/layout/chevron1"/>
    <dgm:cxn modelId="{854770B0-4140-7C4D-A0C8-38EE5EF96F1D}" type="presOf" srcId="{55CBD6E7-4858-C04C-8194-1CEE1BB2E30D}" destId="{8F54408C-4776-2848-AA77-4228F7053739}" srcOrd="0" destOrd="0" presId="urn:microsoft.com/office/officeart/2005/8/layout/chevron1"/>
    <dgm:cxn modelId="{4EBCF070-494C-B342-BCB6-665F26BD3855}" type="presOf" srcId="{53B06664-B183-FC49-B79E-E28677BBADB8}" destId="{4288B801-0707-0344-9C14-CA0D508CE88C}" srcOrd="0" destOrd="0" presId="urn:microsoft.com/office/officeart/2005/8/layout/chevron1"/>
    <dgm:cxn modelId="{AB3632E4-949A-2346-8739-287603396E8A}" srcId="{53B06664-B183-FC49-B79E-E28677BBADB8}" destId="{55CBD6E7-4858-C04C-8194-1CEE1BB2E30D}" srcOrd="0" destOrd="0" parTransId="{EBCBB9C5-ACF4-AF42-AAA7-21C14E6FACAF}" sibTransId="{2956ED5A-FE6E-E04D-AF49-DE9A638D80E2}"/>
    <dgm:cxn modelId="{00CA12E7-C00E-1246-A88B-6353934D1AD9}" type="presOf" srcId="{39F1674E-8B72-C649-8D9E-BE23DF39F57F}" destId="{9F0BEC9F-720A-8141-92EB-2335BEA94FCF}" srcOrd="0" destOrd="0" presId="urn:microsoft.com/office/officeart/2005/8/layout/chevron1"/>
    <dgm:cxn modelId="{9045C949-980C-E248-BD4D-92090C7A7C0C}" type="presOf" srcId="{18554FFC-9260-3A4D-BC9A-F4DF5C5C4891}" destId="{0BC87D87-E728-DD4F-92F3-7E73DCC6F0D6}" srcOrd="0" destOrd="0" presId="urn:microsoft.com/office/officeart/2005/8/layout/chevron1"/>
    <dgm:cxn modelId="{B660146E-3320-514F-8F1A-5561035EBE45}" srcId="{53B06664-B183-FC49-B79E-E28677BBADB8}" destId="{39F1674E-8B72-C649-8D9E-BE23DF39F57F}" srcOrd="2" destOrd="0" parTransId="{0C9F2343-E1E4-694B-A3B6-4EB56E42E0C9}" sibTransId="{2181C263-3F29-0E45-8061-1349524D2F3B}"/>
    <dgm:cxn modelId="{CEBCDC69-0EFE-424D-9ADC-4E522DDAE0F1}" srcId="{53B06664-B183-FC49-B79E-E28677BBADB8}" destId="{FF907F25-B000-5F4D-B132-43C170A52A11}" srcOrd="3" destOrd="0" parTransId="{A44BE59E-35FB-AF4F-8F63-5BF173579CDE}" sibTransId="{6A69BC9F-2D39-124B-8ADE-3B623E69A2A3}"/>
    <dgm:cxn modelId="{C2EF80E5-BD21-9B41-B2B4-9B83560EE2D4}" srcId="{53B06664-B183-FC49-B79E-E28677BBADB8}" destId="{18554FFC-9260-3A4D-BC9A-F4DF5C5C4891}" srcOrd="1" destOrd="0" parTransId="{767131F4-5B67-4E44-9B65-5D63B6BE9119}" sibTransId="{25B82BD4-82AA-F043-9CE0-C799B2351143}"/>
    <dgm:cxn modelId="{0896CC0A-F76D-944E-AFB0-031C77226441}" type="presParOf" srcId="{4288B801-0707-0344-9C14-CA0D508CE88C}" destId="{8F54408C-4776-2848-AA77-4228F7053739}" srcOrd="0" destOrd="0" presId="urn:microsoft.com/office/officeart/2005/8/layout/chevron1"/>
    <dgm:cxn modelId="{6EC44911-1D3E-E04B-8EB5-E6AEE57E3200}" type="presParOf" srcId="{4288B801-0707-0344-9C14-CA0D508CE88C}" destId="{61519C31-E358-0E4C-BEEF-9CFFF683C329}" srcOrd="1" destOrd="0" presId="urn:microsoft.com/office/officeart/2005/8/layout/chevron1"/>
    <dgm:cxn modelId="{275C189F-700A-B242-A331-04753313582D}" type="presParOf" srcId="{4288B801-0707-0344-9C14-CA0D508CE88C}" destId="{0BC87D87-E728-DD4F-92F3-7E73DCC6F0D6}" srcOrd="2" destOrd="0" presId="urn:microsoft.com/office/officeart/2005/8/layout/chevron1"/>
    <dgm:cxn modelId="{B1B83E46-36AE-6C4A-903E-53A50F7DDDE3}" type="presParOf" srcId="{4288B801-0707-0344-9C14-CA0D508CE88C}" destId="{941E1588-DD62-014C-89C5-088803A8E8C5}" srcOrd="3" destOrd="0" presId="urn:microsoft.com/office/officeart/2005/8/layout/chevron1"/>
    <dgm:cxn modelId="{927839F3-68D9-354A-83A3-4AFCEA96BD34}" type="presParOf" srcId="{4288B801-0707-0344-9C14-CA0D508CE88C}" destId="{9F0BEC9F-720A-8141-92EB-2335BEA94FCF}" srcOrd="4" destOrd="0" presId="urn:microsoft.com/office/officeart/2005/8/layout/chevron1"/>
    <dgm:cxn modelId="{5527A1FF-D80F-8B46-B649-2A0D4EFFD100}" type="presParOf" srcId="{4288B801-0707-0344-9C14-CA0D508CE88C}" destId="{E8F9E9F9-926D-AF4C-9513-2A4F4E41681D}" srcOrd="5" destOrd="0" presId="urn:microsoft.com/office/officeart/2005/8/layout/chevron1"/>
    <dgm:cxn modelId="{5EC63389-BDAD-6D48-B07A-4B03CA7BC356}" type="presParOf" srcId="{4288B801-0707-0344-9C14-CA0D508CE88C}" destId="{C919D8E2-AE26-A84F-91C8-F2D07418397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34ED4-4CD1-2846-88C8-87D1930429D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E897D2-03A4-0142-BDA7-316A2050B534}">
      <dgm:prSet phldrT="[文本]"/>
      <dgm:spPr/>
      <dgm:t>
        <a:bodyPr/>
        <a:lstStyle/>
        <a:p>
          <a:r>
            <a:rPr lang="zh-CN" altLang="en-US" dirty="0" smtClean="0"/>
            <a:t>解决搜索功能</a:t>
          </a:r>
          <a:endParaRPr lang="zh-CN" altLang="en-US" dirty="0"/>
        </a:p>
      </dgm:t>
    </dgm:pt>
    <dgm:pt modelId="{883B6863-4CFD-394C-8ED0-65B9F1DABB99}" type="parTrans" cxnId="{69E366B3-8B0E-FE48-BB44-140EBC10D340}">
      <dgm:prSet/>
      <dgm:spPr/>
      <dgm:t>
        <a:bodyPr/>
        <a:lstStyle/>
        <a:p>
          <a:endParaRPr lang="zh-CN" altLang="en-US"/>
        </a:p>
      </dgm:t>
    </dgm:pt>
    <dgm:pt modelId="{E3CEC14F-58A5-CE44-B64E-EE7258E19211}" type="sibTrans" cxnId="{69E366B3-8B0E-FE48-BB44-140EBC10D340}">
      <dgm:prSet/>
      <dgm:spPr/>
      <dgm:t>
        <a:bodyPr/>
        <a:lstStyle/>
        <a:p>
          <a:endParaRPr lang="zh-CN" altLang="en-US"/>
        </a:p>
      </dgm:t>
    </dgm:pt>
    <dgm:pt modelId="{8843A4B0-110C-544E-922D-91F5ACF48833}">
      <dgm:prSet phldrT="[文本]"/>
      <dgm:spPr/>
      <dgm:t>
        <a:bodyPr/>
        <a:lstStyle/>
        <a:p>
          <a:r>
            <a:rPr lang="zh-CN" altLang="en-US" dirty="0" smtClean="0"/>
            <a:t>解决容量速度</a:t>
          </a:r>
          <a:endParaRPr lang="zh-CN" altLang="en-US" dirty="0"/>
        </a:p>
      </dgm:t>
    </dgm:pt>
    <dgm:pt modelId="{8E84BE62-335F-C848-BE1D-7FD387707F5C}" type="parTrans" cxnId="{38818FF3-9FB2-1347-ADE2-E9FB5BF23CD5}">
      <dgm:prSet/>
      <dgm:spPr/>
      <dgm:t>
        <a:bodyPr/>
        <a:lstStyle/>
        <a:p>
          <a:endParaRPr lang="zh-CN" altLang="en-US"/>
        </a:p>
      </dgm:t>
    </dgm:pt>
    <dgm:pt modelId="{7331EE39-8F06-E847-A47E-10C6EF8011F4}" type="sibTrans" cxnId="{38818FF3-9FB2-1347-ADE2-E9FB5BF23CD5}">
      <dgm:prSet/>
      <dgm:spPr/>
      <dgm:t>
        <a:bodyPr/>
        <a:lstStyle/>
        <a:p>
          <a:endParaRPr lang="zh-CN" altLang="en-US"/>
        </a:p>
      </dgm:t>
    </dgm:pt>
    <dgm:pt modelId="{15E8A2E1-7232-9445-80E5-6964BC914187}">
      <dgm:prSet phldrT="[文本]"/>
      <dgm:spPr/>
      <dgm:t>
        <a:bodyPr/>
        <a:lstStyle/>
        <a:p>
          <a:r>
            <a:rPr lang="zh-CN" altLang="en-US" dirty="0" smtClean="0"/>
            <a:t>业务逻辑分离</a:t>
          </a:r>
          <a:endParaRPr lang="zh-CN" altLang="en-US" dirty="0"/>
        </a:p>
      </dgm:t>
    </dgm:pt>
    <dgm:pt modelId="{DD7780DD-07AF-FE4D-A90A-54FF01D01F22}" type="parTrans" cxnId="{1C8733D8-4FAE-3B45-8D49-A6557DA89641}">
      <dgm:prSet/>
      <dgm:spPr/>
      <dgm:t>
        <a:bodyPr/>
        <a:lstStyle/>
        <a:p>
          <a:endParaRPr lang="zh-CN" altLang="en-US"/>
        </a:p>
      </dgm:t>
    </dgm:pt>
    <dgm:pt modelId="{F0588B62-36DD-214F-A4A7-F1A8D707A285}" type="sibTrans" cxnId="{1C8733D8-4FAE-3B45-8D49-A6557DA89641}">
      <dgm:prSet/>
      <dgm:spPr/>
      <dgm:t>
        <a:bodyPr/>
        <a:lstStyle/>
        <a:p>
          <a:endParaRPr lang="zh-CN" altLang="en-US"/>
        </a:p>
      </dgm:t>
    </dgm:pt>
    <dgm:pt modelId="{48894AEB-FB9F-D240-9613-C1C81276236D}">
      <dgm:prSet/>
      <dgm:spPr/>
      <dgm:t>
        <a:bodyPr/>
        <a:lstStyle/>
        <a:p>
          <a:r>
            <a:rPr lang="zh-CN" altLang="en-US" dirty="0" smtClean="0"/>
            <a:t>业务引擎分离</a:t>
          </a:r>
          <a:endParaRPr lang="zh-CN" altLang="en-US" dirty="0"/>
        </a:p>
      </dgm:t>
    </dgm:pt>
    <dgm:pt modelId="{B84D4B30-DF05-2446-BD68-31693C2FEF42}" type="parTrans" cxnId="{A507929B-1A54-274E-A1EC-93AAA6808C99}">
      <dgm:prSet/>
      <dgm:spPr/>
      <dgm:t>
        <a:bodyPr/>
        <a:lstStyle/>
        <a:p>
          <a:endParaRPr lang="zh-CN" altLang="en-US"/>
        </a:p>
      </dgm:t>
    </dgm:pt>
    <dgm:pt modelId="{E91D05D2-A88C-AF45-9064-8D98287FC98A}" type="sibTrans" cxnId="{A507929B-1A54-274E-A1EC-93AAA6808C99}">
      <dgm:prSet/>
      <dgm:spPr/>
      <dgm:t>
        <a:bodyPr/>
        <a:lstStyle/>
        <a:p>
          <a:endParaRPr lang="zh-CN" altLang="en-US"/>
        </a:p>
      </dgm:t>
    </dgm:pt>
    <dgm:pt modelId="{82DA5C9A-44EA-3B4F-8F3A-283FA024EA9A}">
      <dgm:prSet/>
      <dgm:spPr/>
      <dgm:t>
        <a:bodyPr/>
        <a:lstStyle/>
        <a:p>
          <a:r>
            <a:rPr lang="zh-CN" altLang="en-US" dirty="0" smtClean="0"/>
            <a:t>引擎平台统一</a:t>
          </a:r>
          <a:endParaRPr lang="zh-CN" altLang="en-US" dirty="0"/>
        </a:p>
      </dgm:t>
    </dgm:pt>
    <dgm:pt modelId="{EB960444-0A9D-A248-B0B1-4255C90E02B4}" type="parTrans" cxnId="{8DD9FC31-06FF-8C48-925D-21330B3C58B2}">
      <dgm:prSet/>
      <dgm:spPr/>
      <dgm:t>
        <a:bodyPr/>
        <a:lstStyle/>
        <a:p>
          <a:endParaRPr lang="zh-CN" altLang="en-US"/>
        </a:p>
      </dgm:t>
    </dgm:pt>
    <dgm:pt modelId="{4ED088A1-7BE3-CC42-A3BB-D1E0BBE89F0E}" type="sibTrans" cxnId="{8DD9FC31-06FF-8C48-925D-21330B3C58B2}">
      <dgm:prSet/>
      <dgm:spPr/>
      <dgm:t>
        <a:bodyPr/>
        <a:lstStyle/>
        <a:p>
          <a:endParaRPr lang="zh-CN" altLang="en-US"/>
        </a:p>
      </dgm:t>
    </dgm:pt>
    <dgm:pt modelId="{8EC7F341-D3B8-164C-BB60-710737FAE1B1}" type="pres">
      <dgm:prSet presAssocID="{12634ED4-4CD1-2846-88C8-87D1930429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2CC6ED-543D-A34D-BA63-F783FC9D5653}" type="pres">
      <dgm:prSet presAssocID="{82DA5C9A-44EA-3B4F-8F3A-283FA024EA9A}" presName="boxAndChildren" presStyleCnt="0"/>
      <dgm:spPr/>
    </dgm:pt>
    <dgm:pt modelId="{DFCF059E-7125-B24B-8800-1B7E28E543C6}" type="pres">
      <dgm:prSet presAssocID="{82DA5C9A-44EA-3B4F-8F3A-283FA024EA9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AFC361AB-46C4-1342-863F-1C821561C841}" type="pres">
      <dgm:prSet presAssocID="{E91D05D2-A88C-AF45-9064-8D98287FC98A}" presName="sp" presStyleCnt="0"/>
      <dgm:spPr/>
    </dgm:pt>
    <dgm:pt modelId="{F4266EC5-45A5-1545-9CBF-D59B8EE9A3C0}" type="pres">
      <dgm:prSet presAssocID="{48894AEB-FB9F-D240-9613-C1C81276236D}" presName="arrowAndChildren" presStyleCnt="0"/>
      <dgm:spPr/>
    </dgm:pt>
    <dgm:pt modelId="{DA4DDDC3-C8E8-3848-AF0B-AC06B341B025}" type="pres">
      <dgm:prSet presAssocID="{48894AEB-FB9F-D240-9613-C1C81276236D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93B231F-777B-6946-99C5-647CEB8FA7B5}" type="pres">
      <dgm:prSet presAssocID="{F0588B62-36DD-214F-A4A7-F1A8D707A285}" presName="sp" presStyleCnt="0"/>
      <dgm:spPr/>
    </dgm:pt>
    <dgm:pt modelId="{D02C1C82-3BA1-D342-9568-86B3069DF398}" type="pres">
      <dgm:prSet presAssocID="{15E8A2E1-7232-9445-80E5-6964BC914187}" presName="arrowAndChildren" presStyleCnt="0"/>
      <dgm:spPr/>
    </dgm:pt>
    <dgm:pt modelId="{F9B7D25C-569A-2642-84A1-9344AB0B851F}" type="pres">
      <dgm:prSet presAssocID="{15E8A2E1-7232-9445-80E5-6964BC914187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DDDA9AD-491D-184D-AD45-6E0034DC9CA0}" type="pres">
      <dgm:prSet presAssocID="{7331EE39-8F06-E847-A47E-10C6EF8011F4}" presName="sp" presStyleCnt="0"/>
      <dgm:spPr/>
    </dgm:pt>
    <dgm:pt modelId="{2020BA59-89D9-D341-ABEF-ABB1A2DA1375}" type="pres">
      <dgm:prSet presAssocID="{8843A4B0-110C-544E-922D-91F5ACF48833}" presName="arrowAndChildren" presStyleCnt="0"/>
      <dgm:spPr/>
    </dgm:pt>
    <dgm:pt modelId="{694E4C76-C5AE-3744-84E3-931BD6F3589D}" type="pres">
      <dgm:prSet presAssocID="{8843A4B0-110C-544E-922D-91F5ACF48833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92FD54FE-A72B-554A-835E-F3F7B0E61F67}" type="pres">
      <dgm:prSet presAssocID="{E3CEC14F-58A5-CE44-B64E-EE7258E19211}" presName="sp" presStyleCnt="0"/>
      <dgm:spPr/>
    </dgm:pt>
    <dgm:pt modelId="{7C320AEB-6759-4E4F-AFD9-3BC13CDC7A9F}" type="pres">
      <dgm:prSet presAssocID="{F7E897D2-03A4-0142-BDA7-316A2050B534}" presName="arrowAndChildren" presStyleCnt="0"/>
      <dgm:spPr/>
    </dgm:pt>
    <dgm:pt modelId="{86C0AF3F-7371-4649-8983-DE4D04FDF743}" type="pres">
      <dgm:prSet presAssocID="{F7E897D2-03A4-0142-BDA7-316A2050B534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0B33365C-EC29-AF48-B36A-9BCE56FA117E}" type="presOf" srcId="{12634ED4-4CD1-2846-88C8-87D1930429D1}" destId="{8EC7F341-D3B8-164C-BB60-710737FAE1B1}" srcOrd="0" destOrd="0" presId="urn:microsoft.com/office/officeart/2005/8/layout/process4"/>
    <dgm:cxn modelId="{38818FF3-9FB2-1347-ADE2-E9FB5BF23CD5}" srcId="{12634ED4-4CD1-2846-88C8-87D1930429D1}" destId="{8843A4B0-110C-544E-922D-91F5ACF48833}" srcOrd="1" destOrd="0" parTransId="{8E84BE62-335F-C848-BE1D-7FD387707F5C}" sibTransId="{7331EE39-8F06-E847-A47E-10C6EF8011F4}"/>
    <dgm:cxn modelId="{3E587F1F-0A1F-9F48-8323-63FDD3D9658A}" type="presOf" srcId="{48894AEB-FB9F-D240-9613-C1C81276236D}" destId="{DA4DDDC3-C8E8-3848-AF0B-AC06B341B025}" srcOrd="0" destOrd="0" presId="urn:microsoft.com/office/officeart/2005/8/layout/process4"/>
    <dgm:cxn modelId="{CFC4615A-ADB6-B84E-86A9-D8B1D5DF280C}" type="presOf" srcId="{15E8A2E1-7232-9445-80E5-6964BC914187}" destId="{F9B7D25C-569A-2642-84A1-9344AB0B851F}" srcOrd="0" destOrd="0" presId="urn:microsoft.com/office/officeart/2005/8/layout/process4"/>
    <dgm:cxn modelId="{C1B34CD8-3DB1-ED41-83A9-4FE1A0B095D6}" type="presOf" srcId="{82DA5C9A-44EA-3B4F-8F3A-283FA024EA9A}" destId="{DFCF059E-7125-B24B-8800-1B7E28E543C6}" srcOrd="0" destOrd="0" presId="urn:microsoft.com/office/officeart/2005/8/layout/process4"/>
    <dgm:cxn modelId="{2EE46275-C9AA-8547-B8C5-B534EC5AAAE6}" type="presOf" srcId="{F7E897D2-03A4-0142-BDA7-316A2050B534}" destId="{86C0AF3F-7371-4649-8983-DE4D04FDF743}" srcOrd="0" destOrd="0" presId="urn:microsoft.com/office/officeart/2005/8/layout/process4"/>
    <dgm:cxn modelId="{E7EEE8E6-60D6-0640-97A9-1B2EA2B6EE9B}" type="presOf" srcId="{8843A4B0-110C-544E-922D-91F5ACF48833}" destId="{694E4C76-C5AE-3744-84E3-931BD6F3589D}" srcOrd="0" destOrd="0" presId="urn:microsoft.com/office/officeart/2005/8/layout/process4"/>
    <dgm:cxn modelId="{A507929B-1A54-274E-A1EC-93AAA6808C99}" srcId="{12634ED4-4CD1-2846-88C8-87D1930429D1}" destId="{48894AEB-FB9F-D240-9613-C1C81276236D}" srcOrd="3" destOrd="0" parTransId="{B84D4B30-DF05-2446-BD68-31693C2FEF42}" sibTransId="{E91D05D2-A88C-AF45-9064-8D98287FC98A}"/>
    <dgm:cxn modelId="{69E366B3-8B0E-FE48-BB44-140EBC10D340}" srcId="{12634ED4-4CD1-2846-88C8-87D1930429D1}" destId="{F7E897D2-03A4-0142-BDA7-316A2050B534}" srcOrd="0" destOrd="0" parTransId="{883B6863-4CFD-394C-8ED0-65B9F1DABB99}" sibTransId="{E3CEC14F-58A5-CE44-B64E-EE7258E19211}"/>
    <dgm:cxn modelId="{1C8733D8-4FAE-3B45-8D49-A6557DA89641}" srcId="{12634ED4-4CD1-2846-88C8-87D1930429D1}" destId="{15E8A2E1-7232-9445-80E5-6964BC914187}" srcOrd="2" destOrd="0" parTransId="{DD7780DD-07AF-FE4D-A90A-54FF01D01F22}" sibTransId="{F0588B62-36DD-214F-A4A7-F1A8D707A285}"/>
    <dgm:cxn modelId="{8DD9FC31-06FF-8C48-925D-21330B3C58B2}" srcId="{12634ED4-4CD1-2846-88C8-87D1930429D1}" destId="{82DA5C9A-44EA-3B4F-8F3A-283FA024EA9A}" srcOrd="4" destOrd="0" parTransId="{EB960444-0A9D-A248-B0B1-4255C90E02B4}" sibTransId="{4ED088A1-7BE3-CC42-A3BB-D1E0BBE89F0E}"/>
    <dgm:cxn modelId="{D4EF8379-7588-DE4D-8DF5-DDDFE2273063}" type="presParOf" srcId="{8EC7F341-D3B8-164C-BB60-710737FAE1B1}" destId="{BB2CC6ED-543D-A34D-BA63-F783FC9D5653}" srcOrd="0" destOrd="0" presId="urn:microsoft.com/office/officeart/2005/8/layout/process4"/>
    <dgm:cxn modelId="{364EBFE1-F4C2-B149-B525-F52C1C99F7B4}" type="presParOf" srcId="{BB2CC6ED-543D-A34D-BA63-F783FC9D5653}" destId="{DFCF059E-7125-B24B-8800-1B7E28E543C6}" srcOrd="0" destOrd="0" presId="urn:microsoft.com/office/officeart/2005/8/layout/process4"/>
    <dgm:cxn modelId="{B9DB5A31-C6AF-5A4B-9D70-66B59F03BA3D}" type="presParOf" srcId="{8EC7F341-D3B8-164C-BB60-710737FAE1B1}" destId="{AFC361AB-46C4-1342-863F-1C821561C841}" srcOrd="1" destOrd="0" presId="urn:microsoft.com/office/officeart/2005/8/layout/process4"/>
    <dgm:cxn modelId="{E8D4D690-1088-BC43-9224-D4D7B84983C9}" type="presParOf" srcId="{8EC7F341-D3B8-164C-BB60-710737FAE1B1}" destId="{F4266EC5-45A5-1545-9CBF-D59B8EE9A3C0}" srcOrd="2" destOrd="0" presId="urn:microsoft.com/office/officeart/2005/8/layout/process4"/>
    <dgm:cxn modelId="{1A8F70EE-4912-5845-941A-F47DEB4822E8}" type="presParOf" srcId="{F4266EC5-45A5-1545-9CBF-D59B8EE9A3C0}" destId="{DA4DDDC3-C8E8-3848-AF0B-AC06B341B025}" srcOrd="0" destOrd="0" presId="urn:microsoft.com/office/officeart/2005/8/layout/process4"/>
    <dgm:cxn modelId="{6E498C72-A549-934A-8154-766AF03F37AA}" type="presParOf" srcId="{8EC7F341-D3B8-164C-BB60-710737FAE1B1}" destId="{A93B231F-777B-6946-99C5-647CEB8FA7B5}" srcOrd="3" destOrd="0" presId="urn:microsoft.com/office/officeart/2005/8/layout/process4"/>
    <dgm:cxn modelId="{550D9673-85CA-AD44-A1AD-CA139B691FA6}" type="presParOf" srcId="{8EC7F341-D3B8-164C-BB60-710737FAE1B1}" destId="{D02C1C82-3BA1-D342-9568-86B3069DF398}" srcOrd="4" destOrd="0" presId="urn:microsoft.com/office/officeart/2005/8/layout/process4"/>
    <dgm:cxn modelId="{21A142AF-40AA-F543-A8D4-461AAC234056}" type="presParOf" srcId="{D02C1C82-3BA1-D342-9568-86B3069DF398}" destId="{F9B7D25C-569A-2642-84A1-9344AB0B851F}" srcOrd="0" destOrd="0" presId="urn:microsoft.com/office/officeart/2005/8/layout/process4"/>
    <dgm:cxn modelId="{189AB8C4-F2C3-2C46-895D-8CCC56F70E21}" type="presParOf" srcId="{8EC7F341-D3B8-164C-BB60-710737FAE1B1}" destId="{2DDDA9AD-491D-184D-AD45-6E0034DC9CA0}" srcOrd="5" destOrd="0" presId="urn:microsoft.com/office/officeart/2005/8/layout/process4"/>
    <dgm:cxn modelId="{B2C37B1B-7017-E54E-B785-1A5455BCB303}" type="presParOf" srcId="{8EC7F341-D3B8-164C-BB60-710737FAE1B1}" destId="{2020BA59-89D9-D341-ABEF-ABB1A2DA1375}" srcOrd="6" destOrd="0" presId="urn:microsoft.com/office/officeart/2005/8/layout/process4"/>
    <dgm:cxn modelId="{0C520CBF-044C-304C-A8F1-91D380566220}" type="presParOf" srcId="{2020BA59-89D9-D341-ABEF-ABB1A2DA1375}" destId="{694E4C76-C5AE-3744-84E3-931BD6F3589D}" srcOrd="0" destOrd="0" presId="urn:microsoft.com/office/officeart/2005/8/layout/process4"/>
    <dgm:cxn modelId="{D061B0B3-CD1C-884D-AAA4-8D1930BC7F17}" type="presParOf" srcId="{8EC7F341-D3B8-164C-BB60-710737FAE1B1}" destId="{92FD54FE-A72B-554A-835E-F3F7B0E61F67}" srcOrd="7" destOrd="0" presId="urn:microsoft.com/office/officeart/2005/8/layout/process4"/>
    <dgm:cxn modelId="{FA9DF6A3-DB86-3B4A-9032-48F7C4718E60}" type="presParOf" srcId="{8EC7F341-D3B8-164C-BB60-710737FAE1B1}" destId="{7C320AEB-6759-4E4F-AFD9-3BC13CDC7A9F}" srcOrd="8" destOrd="0" presId="urn:microsoft.com/office/officeart/2005/8/layout/process4"/>
    <dgm:cxn modelId="{A1DF0152-F5BF-7843-9DC9-76E916C48F75}" type="presParOf" srcId="{7C320AEB-6759-4E4F-AFD9-3BC13CDC7A9F}" destId="{86C0AF3F-7371-4649-8983-DE4D04FDF7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F54408C-4776-2848-AA77-4228F7053739}">
      <dsp:nvSpPr>
        <dsp:cNvPr id="0" name=""/>
        <dsp:cNvSpPr/>
      </dsp:nvSpPr>
      <dsp:spPr>
        <a:xfrm>
          <a:off x="3817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淘宝网 </a:t>
          </a:r>
          <a:r>
            <a:rPr lang="en-US" altLang="zh-CN" sz="2300" kern="1200" dirty="0" smtClean="0"/>
            <a:t>2003</a:t>
          </a:r>
          <a:r>
            <a:rPr lang="zh-CN" altLang="en-US" sz="2300" kern="1200" dirty="0" smtClean="0"/>
            <a:t>年</a:t>
          </a:r>
          <a:endParaRPr lang="zh-CN" altLang="en-US" sz="2300" kern="1200" dirty="0"/>
        </a:p>
      </dsp:txBody>
      <dsp:txXfrm>
        <a:off x="3817" y="1818550"/>
        <a:ext cx="2222152" cy="888861"/>
      </dsp:txXfrm>
    </dsp:sp>
    <dsp:sp modelId="{0BC87D87-E728-DD4F-92F3-7E73DCC6F0D6}">
      <dsp:nvSpPr>
        <dsp:cNvPr id="0" name=""/>
        <dsp:cNvSpPr/>
      </dsp:nvSpPr>
      <dsp:spPr>
        <a:xfrm>
          <a:off x="2003754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商城 </a:t>
          </a:r>
          <a:r>
            <a:rPr lang="en-US" altLang="zh-CN" sz="2300" kern="1200" dirty="0" smtClean="0"/>
            <a:t>2008</a:t>
          </a:r>
          <a:r>
            <a:rPr lang="zh-CN" altLang="en-US" sz="2300" kern="1200" dirty="0" smtClean="0"/>
            <a:t>年</a:t>
          </a:r>
          <a:endParaRPr lang="zh-CN" altLang="en-US" sz="2300" kern="1200" dirty="0"/>
        </a:p>
      </dsp:txBody>
      <dsp:txXfrm>
        <a:off x="2003754" y="1818550"/>
        <a:ext cx="2222152" cy="888861"/>
      </dsp:txXfrm>
    </dsp:sp>
    <dsp:sp modelId="{9F0BEC9F-720A-8141-92EB-2335BEA94FCF}">
      <dsp:nvSpPr>
        <dsp:cNvPr id="0" name=""/>
        <dsp:cNvSpPr/>
      </dsp:nvSpPr>
      <dsp:spPr>
        <a:xfrm>
          <a:off x="4003692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一淘网 </a:t>
          </a:r>
          <a:r>
            <a:rPr lang="en-US" altLang="zh-CN" sz="2300" kern="1200" dirty="0" smtClean="0"/>
            <a:t>2012</a:t>
          </a:r>
          <a:r>
            <a:rPr lang="zh-CN" altLang="en-US" sz="2300" kern="1200" dirty="0" smtClean="0"/>
            <a:t>年</a:t>
          </a:r>
          <a:endParaRPr lang="zh-CN" altLang="en-US" sz="2300" kern="1200" dirty="0"/>
        </a:p>
      </dsp:txBody>
      <dsp:txXfrm>
        <a:off x="4003692" y="1818550"/>
        <a:ext cx="2222152" cy="888861"/>
      </dsp:txXfrm>
    </dsp:sp>
    <dsp:sp modelId="{C919D8E2-AE26-A84F-91C8-F2D074183972}">
      <dsp:nvSpPr>
        <dsp:cNvPr id="0" name=""/>
        <dsp:cNvSpPr/>
      </dsp:nvSpPr>
      <dsp:spPr>
        <a:xfrm>
          <a:off x="6003629" y="1818550"/>
          <a:ext cx="2222152" cy="8888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未来</a:t>
          </a:r>
          <a:endParaRPr lang="zh-CN" altLang="en-US" sz="2300" kern="1200" dirty="0"/>
        </a:p>
      </dsp:txBody>
      <dsp:txXfrm>
        <a:off x="6003629" y="1818550"/>
        <a:ext cx="2222152" cy="88886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CF059E-7125-B24B-8800-1B7E28E543C6}">
      <dsp:nvSpPr>
        <dsp:cNvPr id="0" name=""/>
        <dsp:cNvSpPr/>
      </dsp:nvSpPr>
      <dsp:spPr>
        <a:xfrm>
          <a:off x="0" y="3489565"/>
          <a:ext cx="1296143" cy="5724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引擎平台统一</a:t>
          </a:r>
          <a:endParaRPr lang="zh-CN" altLang="en-US" sz="1400" kern="1200" dirty="0"/>
        </a:p>
      </dsp:txBody>
      <dsp:txXfrm>
        <a:off x="0" y="3489565"/>
        <a:ext cx="1296143" cy="572492"/>
      </dsp:txXfrm>
    </dsp:sp>
    <dsp:sp modelId="{DA4DDDC3-C8E8-3848-AF0B-AC06B341B025}">
      <dsp:nvSpPr>
        <dsp:cNvPr id="0" name=""/>
        <dsp:cNvSpPr/>
      </dsp:nvSpPr>
      <dsp:spPr>
        <a:xfrm rot="10800000">
          <a:off x="0" y="2617659"/>
          <a:ext cx="1296143" cy="8804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业务引擎分离</a:t>
          </a:r>
          <a:endParaRPr lang="zh-CN" altLang="en-US" sz="1400" kern="1200" dirty="0"/>
        </a:p>
      </dsp:txBody>
      <dsp:txXfrm rot="10800000">
        <a:off x="0" y="2617659"/>
        <a:ext cx="1296143" cy="880492"/>
      </dsp:txXfrm>
    </dsp:sp>
    <dsp:sp modelId="{F9B7D25C-569A-2642-84A1-9344AB0B851F}">
      <dsp:nvSpPr>
        <dsp:cNvPr id="0" name=""/>
        <dsp:cNvSpPr/>
      </dsp:nvSpPr>
      <dsp:spPr>
        <a:xfrm rot="10800000">
          <a:off x="0" y="1745753"/>
          <a:ext cx="1296143" cy="8804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业务逻辑分离</a:t>
          </a:r>
          <a:endParaRPr lang="zh-CN" altLang="en-US" sz="1400" kern="1200" dirty="0"/>
        </a:p>
      </dsp:txBody>
      <dsp:txXfrm rot="10800000">
        <a:off x="0" y="1745753"/>
        <a:ext cx="1296143" cy="880492"/>
      </dsp:txXfrm>
    </dsp:sp>
    <dsp:sp modelId="{694E4C76-C5AE-3744-84E3-931BD6F3589D}">
      <dsp:nvSpPr>
        <dsp:cNvPr id="0" name=""/>
        <dsp:cNvSpPr/>
      </dsp:nvSpPr>
      <dsp:spPr>
        <a:xfrm rot="10800000">
          <a:off x="0" y="873848"/>
          <a:ext cx="1296143" cy="8804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解决容量速度</a:t>
          </a:r>
          <a:endParaRPr lang="zh-CN" altLang="en-US" sz="1400" kern="1200" dirty="0"/>
        </a:p>
      </dsp:txBody>
      <dsp:txXfrm rot="10800000">
        <a:off x="0" y="873848"/>
        <a:ext cx="1296143" cy="880492"/>
      </dsp:txXfrm>
    </dsp:sp>
    <dsp:sp modelId="{86C0AF3F-7371-4649-8983-DE4D04FDF743}">
      <dsp:nvSpPr>
        <dsp:cNvPr id="0" name=""/>
        <dsp:cNvSpPr/>
      </dsp:nvSpPr>
      <dsp:spPr>
        <a:xfrm rot="10800000">
          <a:off x="0" y="1942"/>
          <a:ext cx="1296143" cy="8804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解决搜索功能</a:t>
          </a:r>
          <a:endParaRPr lang="zh-CN" altLang="en-US" sz="1400" kern="1200" dirty="0"/>
        </a:p>
      </dsp:txBody>
      <dsp:txXfrm rot="10800000">
        <a:off x="0" y="1942"/>
        <a:ext cx="1296143" cy="880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719C5-0114-1F4C-B956-53176B885CC1}" type="datetimeFigureOut">
              <a:rPr kumimoji="1" lang="zh-CN" altLang="en-US" smtClean="0"/>
              <a:pPr/>
              <a:t>2013/7/10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30CA7-1B1C-5C4B-92A2-A5D7A56CD67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50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30CA7-1B1C-5C4B-92A2-A5D7A56CD674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904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35B3D8-7316-464E-94BD-10C689EEC888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70C731-CE73-4FC3-B83E-35C08CFDC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5B3D8-7316-464E-94BD-10C689EEC888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70C731-CE73-4FC3-B83E-35C08CFDC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5B3D8-7316-464E-94BD-10C689EEC888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70C731-CE73-4FC3-B83E-35C08CFDC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5B3D8-7316-464E-94BD-10C689EEC888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70C731-CE73-4FC3-B83E-35C08CFDCB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5B3D8-7316-464E-94BD-10C689EEC888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70C731-CE73-4FC3-B83E-35C08CFDCB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5B3D8-7316-464E-94BD-10C689EEC888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70C731-CE73-4FC3-B83E-35C08CFDCB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5B3D8-7316-464E-94BD-10C689EEC888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70C731-CE73-4FC3-B83E-35C08CFDC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5B3D8-7316-464E-94BD-10C689EEC888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70C731-CE73-4FC3-B83E-35C08CFDCB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5B3D8-7316-464E-94BD-10C689EEC888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70C731-CE73-4FC3-B83E-35C08CFDC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035B3D8-7316-464E-94BD-10C689EEC888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70C731-CE73-4FC3-B83E-35C08CFDC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35B3D8-7316-464E-94BD-10C689EEC888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70C731-CE73-4FC3-B83E-35C08CFDCB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035B3D8-7316-464E-94BD-10C689EEC888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70C731-CE73-4FC3-B83E-35C08CFDCB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6.jpeg"/><Relationship Id="rId7" Type="http://schemas.openxmlformats.org/officeDocument/2006/relationships/diagramData" Target="../diagrams/data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microsoft.com/office/2007/relationships/diagramDrawing" Target="../diagrams/drawing2.xml"/><Relationship Id="rId5" Type="http://schemas.openxmlformats.org/officeDocument/2006/relationships/image" Target="../media/image8.jpeg"/><Relationship Id="rId10" Type="http://schemas.openxmlformats.org/officeDocument/2006/relationships/diagramColors" Target="../diagrams/colors2.xml"/><Relationship Id="rId4" Type="http://schemas.openxmlformats.org/officeDocument/2006/relationships/image" Target="../media/image7.jpeg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搜索引擎与宝贝搜索不得不说的故事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Build</a:t>
            </a:r>
            <a:r>
              <a:rPr kumimoji="1" lang="zh-CN" altLang="en-US" dirty="0" smtClean="0"/>
              <a:t>插件：允许对建索引的原始文档进行加工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分词插件：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控制检索粒度</a:t>
            </a:r>
            <a:endParaRPr kumimoji="1" lang="en-US" altLang="zh-CN" dirty="0" smtClean="0"/>
          </a:p>
          <a:p>
            <a:r>
              <a:rPr kumimoji="1" lang="en-US" altLang="zh-CN" dirty="0" smtClean="0"/>
              <a:t>QRS</a:t>
            </a:r>
            <a:r>
              <a:rPr kumimoji="1" lang="zh-CN" altLang="en-US" dirty="0" smtClean="0"/>
              <a:t>插件：改写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定制业务逻辑、改写结果满足业务需求</a:t>
            </a:r>
            <a:endParaRPr kumimoji="1" lang="en-US" altLang="zh-CN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kumimoji="1" lang="zh-CN" altLang="en-US" sz="2700" dirty="0" smtClean="0"/>
              <a:t>属性信息定制化：直接使用</a:t>
            </a:r>
            <a:r>
              <a:rPr kumimoji="1" lang="en-US" altLang="zh-CN" sz="2700" dirty="0" err="1" smtClean="0"/>
              <a:t>Attr</a:t>
            </a:r>
            <a:r>
              <a:rPr kumimoji="1" lang="en-US" altLang="zh-CN" sz="2700" dirty="0" smtClean="0"/>
              <a:t>(price)</a:t>
            </a:r>
            <a:r>
              <a:rPr kumimoji="1" lang="zh-CN" altLang="en-US" sz="2700" dirty="0" smtClean="0"/>
              <a:t>、简单表达式</a:t>
            </a:r>
            <a:r>
              <a:rPr kumimoji="1" lang="en-US" altLang="zh-CN" sz="2700" dirty="0" smtClean="0"/>
              <a:t>(</a:t>
            </a:r>
            <a:r>
              <a:rPr kumimoji="1" lang="en-US" altLang="zh-CN" sz="2700" dirty="0" err="1" smtClean="0"/>
              <a:t>price+postage</a:t>
            </a:r>
            <a:r>
              <a:rPr kumimoji="1" lang="en-US" altLang="zh-CN" sz="2700" dirty="0" smtClean="0"/>
              <a:t>)</a:t>
            </a:r>
            <a:r>
              <a:rPr kumimoji="1" lang="zh-CN" altLang="en-US" sz="2700" dirty="0" smtClean="0"/>
              <a:t>、插件化</a:t>
            </a:r>
            <a:r>
              <a:rPr kumimoji="1" lang="en-US" altLang="zh-CN" sz="2700" dirty="0" smtClean="0"/>
              <a:t>(</a:t>
            </a:r>
            <a:r>
              <a:rPr kumimoji="1" lang="en-US" altLang="zh-CN" sz="2700" dirty="0" err="1" smtClean="0"/>
              <a:t>lib.so</a:t>
            </a:r>
            <a:r>
              <a:rPr kumimoji="1" lang="en-US" altLang="zh-CN" sz="2700" dirty="0" smtClean="0"/>
              <a:t>)</a:t>
            </a:r>
          </a:p>
          <a:p>
            <a:r>
              <a:rPr kumimoji="1" lang="en-US" altLang="zh-CN" dirty="0" smtClean="0"/>
              <a:t>Scorer</a:t>
            </a:r>
            <a:r>
              <a:rPr kumimoji="1" lang="zh-CN" altLang="en-US" dirty="0" smtClean="0"/>
              <a:t>插件：特殊的属性信息定制化功能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丰富的配置接口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解决之道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灵活的配置／插件接口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769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高召回率、低响应延时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ym typeface="Wingdings"/>
              </a:rPr>
              <a:t> </a:t>
            </a:r>
            <a:r>
              <a:rPr kumimoji="1" lang="zh-CN" altLang="en-US" dirty="0" smtClean="0"/>
              <a:t>内存引擎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数据量的增长、属性信息的增多带来挑战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根据业务需求不断对引擎进行瘦身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倒排信息压缩</a:t>
            </a:r>
            <a:r>
              <a:rPr kumimoji="1" lang="en-US" altLang="zh-CN" dirty="0" smtClean="0"/>
              <a:t>(P4Delta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正排信息精确存储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xBits</a:t>
            </a:r>
            <a:r>
              <a:rPr kumimoji="1" lang="en-US" altLang="zh-CN" dirty="0" smtClean="0"/>
              <a:t>, int8, int16, int32, …)</a:t>
            </a:r>
          </a:p>
          <a:p>
            <a:pPr lvl="1"/>
            <a:r>
              <a:rPr kumimoji="1" lang="zh-CN" altLang="en-US" dirty="0" smtClean="0"/>
              <a:t>正排信息压缩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GroupVariInt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正排信息去重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偏移存储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属性信息编码压缩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解决之道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减肥是永恒的主题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947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神级性能优化之道</a:t>
            </a:r>
            <a:r>
              <a:rPr kumimoji="1" lang="en-US" altLang="zh-CN" dirty="0" smtClean="0"/>
              <a:t>——Cache</a:t>
            </a:r>
          </a:p>
          <a:p>
            <a:r>
              <a:rPr kumimoji="1" lang="zh-CN" altLang="en-US" dirty="0" smtClean="0"/>
              <a:t>奇迹般近乎无损的截断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深入理解业务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对付频繁更新带来的性能衰减</a:t>
            </a:r>
            <a:r>
              <a:rPr kumimoji="1" lang="en-US" altLang="zh-CN" dirty="0" smtClean="0"/>
              <a:t>——UPI</a:t>
            </a:r>
            <a:r>
              <a:rPr kumimoji="1" lang="en-US" altLang="zh-CN" dirty="0"/>
              <a:t>(</a:t>
            </a:r>
            <a:r>
              <a:rPr kumimoji="1" lang="zh-CN" altLang="en-US" dirty="0" smtClean="0"/>
              <a:t>运维支撑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商品搜索性能杀手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正排信息的访问</a:t>
            </a:r>
            <a:r>
              <a:rPr kumimoji="1" lang="en-US" altLang="zh-CN" dirty="0" smtClean="0"/>
              <a:t>(L1/L2 Cache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RAM</a:t>
            </a:r>
            <a:r>
              <a:rPr kumimoji="1" lang="zh-CN" altLang="en-US" dirty="0" smtClean="0"/>
              <a:t>的博弈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业务发展永远都是粗旷型的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定期</a:t>
            </a:r>
            <a:r>
              <a:rPr kumimoji="1" lang="en-US" altLang="zh-CN" dirty="0" smtClean="0"/>
              <a:t>Review</a:t>
            </a:r>
            <a:r>
              <a:rPr kumimoji="1" lang="zh-CN" altLang="en-US" dirty="0" smtClean="0"/>
              <a:t>业务实现常常会有意想不到的收获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数据分层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解决之道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性能优化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52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伟大的</a:t>
            </a:r>
            <a:r>
              <a:rPr kumimoji="1" lang="en-US" altLang="zh-CN" dirty="0" smtClean="0"/>
              <a:t>Admin——</a:t>
            </a:r>
            <a:r>
              <a:rPr kumimoji="1" lang="zh-CN" altLang="en-US" dirty="0" smtClean="0"/>
              <a:t>集中式管理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故障自动恢复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多集群管理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按需索引分发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索引自动切换和更新</a:t>
            </a:r>
            <a:endParaRPr kumimoji="1" lang="en-US" altLang="zh-CN" dirty="0" smtClean="0"/>
          </a:p>
          <a:p>
            <a:r>
              <a:rPr kumimoji="1" lang="zh-CN" altLang="en-US" dirty="0" smtClean="0"/>
              <a:t>集群拓扑动态发现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解决之道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一体化运维体系</a:t>
            </a:r>
            <a:endParaRPr kumimoji="1"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85720" y="1357298"/>
          <a:ext cx="8004175" cy="4979988"/>
        </p:xfrm>
        <a:graphic>
          <a:graphicData uri="http://schemas.openxmlformats.org/presentationml/2006/ole">
            <p:oleObj spid="_x0000_s2050" name="Visio" r:id="rId3" imgW="8003972" imgH="4980137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1977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3106688" cy="4525963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 smtClean="0"/>
              <a:t>解决中小商业搜索应用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大量小应用运维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Search as a service</a:t>
            </a:r>
          </a:p>
          <a:p>
            <a:pPr lvl="1"/>
            <a:r>
              <a:rPr lang="zh-CN" altLang="en-US" dirty="0" smtClean="0"/>
              <a:t>自助式使用搜索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在线修改</a:t>
            </a:r>
            <a:r>
              <a:rPr lang="en-US" altLang="zh-CN" dirty="0" smtClean="0"/>
              <a:t>schema</a:t>
            </a:r>
          </a:p>
          <a:p>
            <a:pPr lvl="1"/>
            <a:r>
              <a:rPr lang="zh-CN" altLang="en-US" dirty="0" smtClean="0"/>
              <a:t>全流程索引自描述</a:t>
            </a:r>
            <a:endParaRPr lang="en-US" altLang="zh-CN" dirty="0" smtClean="0"/>
          </a:p>
          <a:p>
            <a:r>
              <a:rPr lang="zh-CN" altLang="en-US" dirty="0" smtClean="0"/>
              <a:t>核心技术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Free schema</a:t>
            </a:r>
          </a:p>
          <a:p>
            <a:pPr lvl="1"/>
            <a:r>
              <a:rPr lang="en-US" altLang="zh-CN" dirty="0" smtClean="0"/>
              <a:t>Rank </a:t>
            </a:r>
            <a:r>
              <a:rPr lang="en-US" altLang="zh-CN" dirty="0" err="1" smtClean="0"/>
              <a:t>formular</a:t>
            </a:r>
            <a:endParaRPr lang="en-US" altLang="zh-CN" dirty="0" smtClean="0"/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解决之道</a:t>
            </a:r>
            <a:r>
              <a:rPr kumimoji="1" lang="en-US" altLang="zh-CN" dirty="0" smtClean="0"/>
              <a:t>——OpenSearch</a:t>
            </a:r>
            <a:endParaRPr kumimoji="1" lang="zh-CN" altLang="en-US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4000496" y="1214422"/>
          <a:ext cx="4430690" cy="5357850"/>
        </p:xfrm>
        <a:graphic>
          <a:graphicData uri="http://schemas.openxmlformats.org/presentationml/2006/ole">
            <p:oleObj spid="_x0000_s1029" name="Visio" r:id="rId3" imgW="6151664" imgH="7438666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140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业务的发展让一起问题回到原点：性能、容量、业务灵活性、集群运维能力等等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譬如个性化。。。（</a:t>
            </a:r>
            <a:r>
              <a:rPr kumimoji="1" lang="en-US" altLang="zh-CN" dirty="0" smtClean="0"/>
              <a:t>TO BE Continue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搜索问题永无止境，谢谢！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解决之道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回到原点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15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认识淘宝宝贝搜索</a:t>
            </a:r>
            <a:endParaRPr lang="zh-CN" altLang="en-US" dirty="0"/>
          </a:p>
        </p:txBody>
      </p:sp>
      <p:pic>
        <p:nvPicPr>
          <p:cNvPr id="3074" name="Picture 2" descr="http://pic4.nipic.com/20091108/3305043_164429093858_2.jpg"/>
          <p:cNvPicPr>
            <a:picLocks noChangeAspect="1" noChangeArrowheads="1"/>
          </p:cNvPicPr>
          <p:nvPr/>
        </p:nvPicPr>
        <p:blipFill rotWithShape="1">
          <a:blip r:embed="rId2" cstate="print"/>
          <a:srcRect b="2831"/>
          <a:stretch/>
        </p:blipFill>
        <p:spPr bwMode="auto">
          <a:xfrm>
            <a:off x="428596" y="1428736"/>
            <a:ext cx="3818399" cy="263776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178592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买个</a:t>
            </a:r>
            <a:r>
              <a:rPr lang="en-US" altLang="zh-CN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iphone5</a:t>
            </a:r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！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21455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方正舒体" pitchFamily="2" charset="-122"/>
                <a:ea typeface="方正舒体" pitchFamily="2" charset="-122"/>
              </a:rPr>
              <a:t>送女朋友什么裙子好呢？</a:t>
            </a:r>
            <a:endParaRPr lang="zh-CN" altLang="en-US" b="1" dirty="0">
              <a:solidFill>
                <a:srgbClr val="FF0000"/>
              </a:solidFill>
              <a:latin typeface="方正舒体" pitchFamily="2" charset="-122"/>
              <a:ea typeface="方正舒体" pitchFamily="2" charset="-122"/>
            </a:endParaRPr>
          </a:p>
        </p:txBody>
      </p:sp>
      <p:pic>
        <p:nvPicPr>
          <p:cNvPr id="3078" name="Picture 6" descr="http://img3.cache.netease.com/cnews/2012/3/7/201203071707052ad89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2500306"/>
            <a:ext cx="1827048" cy="1143008"/>
          </a:xfrm>
          <a:prstGeom prst="rect">
            <a:avLst/>
          </a:prstGeom>
          <a:noFill/>
        </p:spPr>
      </p:pic>
      <p:pic>
        <p:nvPicPr>
          <p:cNvPr id="11" name="Picture 6" descr="http://img3.cache.netease.com/cnews/2012/3/7/201203071707052ad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928670"/>
            <a:ext cx="1827048" cy="1143008"/>
          </a:xfrm>
          <a:prstGeom prst="rect">
            <a:avLst/>
          </a:prstGeom>
          <a:noFill/>
        </p:spPr>
      </p:pic>
      <p:pic>
        <p:nvPicPr>
          <p:cNvPr id="12" name="Picture 6" descr="http://img3.cache.netease.com/cnews/2012/3/7/201203071707052ad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4000504"/>
            <a:ext cx="1827048" cy="1143008"/>
          </a:xfrm>
          <a:prstGeom prst="rect">
            <a:avLst/>
          </a:prstGeom>
          <a:noFill/>
        </p:spPr>
      </p:pic>
      <p:pic>
        <p:nvPicPr>
          <p:cNvPr id="13" name="Picture 6" descr="http://img3.cache.netease.com/cnews/2012/3/7/201203071707052ad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5214950"/>
            <a:ext cx="1827048" cy="1143008"/>
          </a:xfrm>
          <a:prstGeom prst="rect">
            <a:avLst/>
          </a:prstGeom>
          <a:noFill/>
        </p:spPr>
      </p:pic>
      <p:pic>
        <p:nvPicPr>
          <p:cNvPr id="14" name="Picture 6" descr="http://img3.cache.netease.com/cnews/2012/3/7/201203071707052ad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5286388"/>
            <a:ext cx="1827048" cy="1143008"/>
          </a:xfrm>
          <a:prstGeom prst="rect">
            <a:avLst/>
          </a:prstGeom>
          <a:noFill/>
        </p:spPr>
      </p:pic>
      <p:pic>
        <p:nvPicPr>
          <p:cNvPr id="15" name="Picture 6" descr="http://img3.cache.netease.com/cnews/2012/3/7/201203071707052ad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5286388"/>
            <a:ext cx="1827048" cy="1143008"/>
          </a:xfrm>
          <a:prstGeom prst="rect">
            <a:avLst/>
          </a:prstGeom>
          <a:noFill/>
        </p:spPr>
      </p:pic>
      <p:pic>
        <p:nvPicPr>
          <p:cNvPr id="16" name="Picture 6" descr="http://img3.cache.netease.com/cnews/2012/3/7/201203071707052ad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5214950"/>
            <a:ext cx="1827048" cy="114300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858016" y="235743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手机大甩卖！！</a:t>
            </a:r>
            <a:endParaRPr lang="zh-CN" altLang="en-US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5140" y="71435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连衣裙包邮！！</a:t>
            </a:r>
            <a:endParaRPr lang="zh-CN" altLang="en-US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6578" y="3714752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牛仔裤清仓买一送一！！</a:t>
            </a:r>
            <a:endParaRPr lang="zh-CN" altLang="en-US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43834" y="527424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……</a:t>
            </a:r>
            <a:endParaRPr lang="zh-CN" altLang="en-US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2132" y="528638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……</a:t>
            </a:r>
            <a:endParaRPr lang="zh-CN" altLang="en-US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86182" y="535782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……</a:t>
            </a:r>
            <a:endParaRPr lang="zh-CN" altLang="en-US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85918" y="528638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……</a:t>
            </a:r>
            <a:endParaRPr lang="zh-CN" altLang="en-US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082" name="Picture 10" descr="http://pic.sucaibar.com/pic/201306/24/be9e9c16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3143248"/>
            <a:ext cx="2000263" cy="200026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4714876" y="334542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zh-CN" altLang="en-US" b="1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GungsuhChe" pitchFamily="49" charset="-127"/>
                <a:ea typeface="GungsuhChe" pitchFamily="49" charset="-127"/>
              </a:rPr>
              <a:t>宝贝搜索</a:t>
            </a:r>
            <a:endParaRPr lang="zh-CN" altLang="en-US" b="1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GungsuhChe" pitchFamily="49" charset="-127"/>
              <a:ea typeface="Gungsuh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数据量大</a:t>
            </a:r>
            <a:r>
              <a:rPr kumimoji="1" lang="en-US" altLang="zh-CN" dirty="0" smtClean="0"/>
              <a:t>: 8</a:t>
            </a:r>
            <a:r>
              <a:rPr kumimoji="1" lang="zh-CN" altLang="en-US" dirty="0" smtClean="0"/>
              <a:t>亿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数据更新量大</a:t>
            </a:r>
            <a:r>
              <a:rPr kumimoji="1" lang="en-US" altLang="zh-CN" dirty="0" smtClean="0"/>
              <a:t>: 2</a:t>
            </a:r>
            <a:r>
              <a:rPr kumimoji="1" lang="zh-CN" altLang="en-US" dirty="0" smtClean="0"/>
              <a:t>亿／天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查询量大</a:t>
            </a:r>
            <a:r>
              <a:rPr kumimoji="1" lang="en-US" altLang="zh-CN" dirty="0" smtClean="0"/>
              <a:t>: 3-4</a:t>
            </a:r>
            <a:r>
              <a:rPr kumimoji="1" lang="zh-CN" altLang="en-US" dirty="0" smtClean="0"/>
              <a:t>亿</a:t>
            </a:r>
            <a:r>
              <a:rPr kumimoji="1" lang="en-US" altLang="zh-CN" dirty="0" smtClean="0"/>
              <a:t>PV</a:t>
            </a:r>
            <a:r>
              <a:rPr kumimoji="1" lang="zh-CN" altLang="en-US" dirty="0" smtClean="0"/>
              <a:t>／天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查询准确率要求高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对买家负责，降低查找成本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查询召回率要求高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对卖家负责，让每个宝贝搜索可达</a:t>
            </a:r>
            <a:endParaRPr kumimoji="1" lang="en-US" altLang="zh-CN" dirty="0" smtClean="0"/>
          </a:p>
          <a:p>
            <a:r>
              <a:rPr kumimoji="1" lang="zh-CN" altLang="en-US" dirty="0" smtClean="0"/>
              <a:t>业务逻辑复杂：属性信息远大于倒排信息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宝贝搜索的特点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49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21063595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宝贝搜发展史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数据量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517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El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07533974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宝贝搜发展史</a:t>
            </a:r>
            <a:r>
              <a:rPr kumimoji="1" lang="en-US" altLang="zh-CN" dirty="0"/>
              <a:t>—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查询量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458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El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8373682"/>
              </p:ext>
            </p:extLst>
          </p:nvPr>
        </p:nvGraphicFramePr>
        <p:xfrm>
          <a:off x="467544" y="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宝贝搜索发展史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大事记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9552" y="3356992"/>
            <a:ext cx="216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C2C</a:t>
            </a:r>
            <a:r>
              <a:rPr kumimoji="1" lang="zh-CN" altLang="en-US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宝贝</a:t>
            </a:r>
            <a:endParaRPr kumimoji="1" lang="zh-CN" altLang="en-US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335699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C2C</a:t>
            </a:r>
            <a:r>
              <a:rPr kumimoji="1" lang="zh-CN" altLang="en-US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宝贝</a:t>
            </a:r>
            <a:endParaRPr kumimoji="1" lang="en-US" altLang="zh-CN" dirty="0" smtClean="0">
              <a:ln>
                <a:solidFill>
                  <a:srgbClr val="1C55C0"/>
                </a:solidFill>
              </a:ln>
              <a:solidFill>
                <a:srgbClr val="1C55C0"/>
              </a:solidFill>
            </a:endParaRPr>
          </a:p>
          <a:p>
            <a:r>
              <a:rPr kumimoji="1" lang="en-US" altLang="zh-CN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B2C</a:t>
            </a:r>
            <a:r>
              <a:rPr kumimoji="1" lang="zh-CN" altLang="en-US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宝贝</a:t>
            </a:r>
            <a:endParaRPr kumimoji="1" lang="zh-CN" altLang="en-US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27984" y="3356992"/>
            <a:ext cx="2160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C2C</a:t>
            </a:r>
            <a:r>
              <a:rPr kumimoji="1" lang="zh-CN" altLang="en-US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宝贝</a:t>
            </a:r>
            <a:endParaRPr kumimoji="1" lang="en-US" altLang="zh-CN" dirty="0" smtClean="0">
              <a:ln>
                <a:solidFill>
                  <a:srgbClr val="1C55C0"/>
                </a:solidFill>
              </a:ln>
              <a:solidFill>
                <a:srgbClr val="1C55C0"/>
              </a:solidFill>
            </a:endParaRPr>
          </a:p>
          <a:p>
            <a:r>
              <a:rPr kumimoji="1" lang="en-US" altLang="zh-CN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B2C</a:t>
            </a:r>
            <a:r>
              <a:rPr kumimoji="1" lang="zh-CN" altLang="en-US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宝贝</a:t>
            </a:r>
            <a:endParaRPr kumimoji="1" lang="en-US" altLang="zh-CN" dirty="0" smtClean="0">
              <a:ln>
                <a:solidFill>
                  <a:srgbClr val="1C55C0"/>
                </a:solidFill>
              </a:ln>
              <a:solidFill>
                <a:srgbClr val="1C55C0"/>
              </a:solidFill>
            </a:endParaRPr>
          </a:p>
          <a:p>
            <a:r>
              <a:rPr kumimoji="1" lang="zh-CN" altLang="en-US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全网购物搜索</a:t>
            </a:r>
            <a:endParaRPr kumimoji="1" lang="en-US" altLang="zh-CN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kumimoji="1" lang="zh-CN" altLang="en-US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一站式购物体验</a:t>
            </a:r>
            <a:endParaRPr kumimoji="1" lang="en-US" altLang="zh-CN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kumimoji="1" lang="zh-CN" altLang="en-US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发现</a:t>
            </a:r>
            <a:endParaRPr kumimoji="1" lang="en-US" altLang="zh-CN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kumimoji="1" lang="zh-CN" altLang="en-US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比较</a:t>
            </a:r>
            <a:endParaRPr kumimoji="1" lang="en-US" altLang="zh-CN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kumimoji="1" lang="zh-CN" altLang="en-US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优惠券</a:t>
            </a:r>
            <a:endParaRPr kumimoji="1" lang="zh-CN" altLang="en-US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60232" y="3356992"/>
            <a:ext cx="2160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C2C</a:t>
            </a:r>
            <a:r>
              <a:rPr kumimoji="1" lang="zh-CN" altLang="en-US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宝贝</a:t>
            </a:r>
            <a:endParaRPr kumimoji="1" lang="en-US" altLang="zh-CN" dirty="0" smtClean="0">
              <a:ln>
                <a:solidFill>
                  <a:srgbClr val="1C55C0"/>
                </a:solidFill>
              </a:ln>
              <a:solidFill>
                <a:srgbClr val="1C55C0"/>
              </a:solidFill>
            </a:endParaRPr>
          </a:p>
          <a:p>
            <a:r>
              <a:rPr kumimoji="1" lang="en-US" altLang="zh-CN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B2C</a:t>
            </a:r>
            <a:r>
              <a:rPr kumimoji="1" lang="zh-CN" altLang="en-US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宝贝</a:t>
            </a:r>
            <a:endParaRPr kumimoji="1" lang="en-US" altLang="zh-CN" dirty="0" smtClean="0">
              <a:ln>
                <a:solidFill>
                  <a:srgbClr val="1C55C0"/>
                </a:solidFill>
              </a:ln>
              <a:solidFill>
                <a:srgbClr val="1C55C0"/>
              </a:solidFill>
            </a:endParaRPr>
          </a:p>
          <a:p>
            <a:r>
              <a:rPr kumimoji="1" lang="zh-CN" altLang="en-US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全网购物搜索</a:t>
            </a:r>
            <a:endParaRPr kumimoji="1" lang="en-US" altLang="zh-CN" dirty="0" smtClean="0">
              <a:ln>
                <a:solidFill>
                  <a:srgbClr val="1C55C0"/>
                </a:solidFill>
              </a:ln>
              <a:solidFill>
                <a:srgbClr val="1C55C0"/>
              </a:solidFill>
            </a:endParaRPr>
          </a:p>
          <a:p>
            <a:r>
              <a:rPr kumimoji="1" lang="zh-CN" altLang="en-US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一站式购物体验</a:t>
            </a:r>
            <a:endParaRPr kumimoji="1" lang="en-US" altLang="zh-CN" dirty="0" smtClean="0">
              <a:ln>
                <a:solidFill>
                  <a:srgbClr val="1C55C0"/>
                </a:solidFill>
              </a:ln>
              <a:solidFill>
                <a:srgbClr val="1C55C0"/>
              </a:solidFill>
            </a:endParaRPr>
          </a:p>
          <a:p>
            <a:r>
              <a:rPr kumimoji="1" lang="zh-CN" altLang="en-US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发现</a:t>
            </a:r>
            <a:endParaRPr kumimoji="1" lang="en-US" altLang="zh-CN" dirty="0" smtClean="0">
              <a:ln>
                <a:solidFill>
                  <a:srgbClr val="1C55C0"/>
                </a:solidFill>
              </a:ln>
              <a:solidFill>
                <a:srgbClr val="1C55C0"/>
              </a:solidFill>
            </a:endParaRPr>
          </a:p>
          <a:p>
            <a:r>
              <a:rPr kumimoji="1" lang="zh-CN" altLang="en-US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比较</a:t>
            </a:r>
            <a:endParaRPr kumimoji="1" lang="en-US" altLang="zh-CN" dirty="0" smtClean="0">
              <a:ln>
                <a:solidFill>
                  <a:srgbClr val="1C55C0"/>
                </a:solidFill>
              </a:ln>
              <a:solidFill>
                <a:srgbClr val="1C55C0"/>
              </a:solidFill>
            </a:endParaRPr>
          </a:p>
          <a:p>
            <a:r>
              <a:rPr kumimoji="1" lang="zh-CN" altLang="en-US" dirty="0" smtClean="0">
                <a:ln>
                  <a:solidFill>
                    <a:srgbClr val="1C55C0"/>
                  </a:solidFill>
                </a:ln>
                <a:solidFill>
                  <a:srgbClr val="1C55C0"/>
                </a:solidFill>
              </a:rPr>
              <a:t>优惠券</a:t>
            </a:r>
            <a:endParaRPr kumimoji="1" lang="en-US" altLang="zh-CN" dirty="0" smtClean="0">
              <a:ln>
                <a:solidFill>
                  <a:srgbClr val="1C55C0"/>
                </a:solidFill>
              </a:ln>
              <a:solidFill>
                <a:srgbClr val="1C55C0"/>
              </a:solidFill>
            </a:endParaRPr>
          </a:p>
          <a:p>
            <a:r>
              <a:rPr kumimoji="1" lang="zh-CN" altLang="en-US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个性化</a:t>
            </a:r>
            <a:endParaRPr kumimoji="1" lang="en-US" altLang="zh-CN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  <a:p>
            <a:r>
              <a:rPr kumimoji="1" lang="zh-CN" altLang="en-US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协同搜索</a:t>
            </a:r>
            <a:endParaRPr kumimoji="1" lang="zh-CN" altLang="en-US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2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54408C-4776-2848-AA77-4228F7053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F54408C-4776-2848-AA77-4228F7053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F54408C-4776-2848-AA77-4228F7053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C87D87-E728-DD4F-92F3-7E73DCC6F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0BC87D87-E728-DD4F-92F3-7E73DCC6F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0BC87D87-E728-DD4F-92F3-7E73DCC6F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0BEC9F-720A-8141-92EB-2335BEA94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9F0BEC9F-720A-8141-92EB-2335BEA94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9F0BEC9F-720A-8141-92EB-2335BEA94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19D8E2-AE26-A84F-91C8-F2D074183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C919D8E2-AE26-A84F-91C8-F2D074183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C919D8E2-AE26-A84F-91C8-F2D074183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淘宝搜索架构演变</a:t>
            </a:r>
            <a:endParaRPr kumimoji="1" lang="zh-CN" altLang="en-US" dirty="0"/>
          </a:p>
        </p:txBody>
      </p:sp>
      <p:pic>
        <p:nvPicPr>
          <p:cNvPr id="6" name="Picture 2" descr="C:\Users\南\Desktop\淘宝商品搜索架构史前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9177" r="-129177"/>
          <a:stretch>
            <a:fillRect/>
          </a:stretch>
        </p:blipFill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南\Desktop\淘宝商品搜索架构iSearch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4320480" cy="53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Z:\共享文件夹\工作\交流\04桂南\架构图\主搜索架构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88218"/>
            <a:ext cx="7704856" cy="570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Z:\共享文件夹\工作\交流\04桂南\架构图\主搜索2013架构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8" y="1124744"/>
            <a:ext cx="7560840" cy="545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Z:\共享文件夹\工作\交流\04桂南\架构图\主搜索2012底架构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80513"/>
            <a:ext cx="7416824" cy="548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xmlns="" val="3517614069"/>
              </p:ext>
            </p:extLst>
          </p:nvPr>
        </p:nvGraphicFramePr>
        <p:xfrm>
          <a:off x="7812495" y="1268760"/>
          <a:ext cx="12961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圆角矩形 12"/>
          <p:cNvSpPr/>
          <p:nvPr/>
        </p:nvSpPr>
        <p:spPr>
          <a:xfrm>
            <a:off x="3131840" y="3717032"/>
            <a:ext cx="1224136" cy="72008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403648" y="5733256"/>
            <a:ext cx="4248472" cy="79208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259632" y="3861048"/>
            <a:ext cx="5112568" cy="504056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07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6C0AF3F-7371-4649-8983-DE4D04FDF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dgm id="{86C0AF3F-7371-4649-8983-DE4D04FDF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dgm id="{86C0AF3F-7371-4649-8983-DE4D04FDF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94E4C76-C5AE-3744-84E3-931BD6F35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graphicEl>
                                              <a:dgm id="{694E4C76-C5AE-3744-84E3-931BD6F35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graphicEl>
                                              <a:dgm id="{694E4C76-C5AE-3744-84E3-931BD6F35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9B7D25C-569A-2642-84A1-9344AB0B8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graphicEl>
                                              <a:dgm id="{F9B7D25C-569A-2642-84A1-9344AB0B8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graphicEl>
                                              <a:dgm id="{F9B7D25C-569A-2642-84A1-9344AB0B8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A4DDDC3-C8E8-3848-AF0B-AC06B341B0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graphicEl>
                                              <a:dgm id="{DA4DDDC3-C8E8-3848-AF0B-AC06B341B0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graphicEl>
                                              <a:dgm id="{DA4DDDC3-C8E8-3848-AF0B-AC06B341B0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FCF059E-7125-B24B-8800-1B7E28E54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graphicEl>
                                              <a:dgm id="{DFCF059E-7125-B24B-8800-1B7E28E54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graphicEl>
                                              <a:dgm id="{DFCF059E-7125-B24B-8800-1B7E28E54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animBg="1"/>
      <p:bldP spid="13" grpId="1" animBg="1"/>
      <p:bldP spid="14" grpId="0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不断增长的搜索</a:t>
            </a:r>
            <a:r>
              <a:rPr kumimoji="1" lang="en-US" altLang="zh-CN" dirty="0" smtClean="0"/>
              <a:t>   </a:t>
            </a:r>
          </a:p>
          <a:p>
            <a:r>
              <a:rPr kumimoji="1" lang="zh-CN" altLang="en-US" dirty="0" smtClean="0"/>
              <a:t>复杂多变的业务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数据量日益增长</a:t>
            </a:r>
            <a:endParaRPr kumimoji="1" lang="en-US" altLang="zh-CN" dirty="0" smtClean="0"/>
          </a:p>
          <a:p>
            <a:r>
              <a:rPr kumimoji="1" lang="zh-CN" altLang="en-US" dirty="0" smtClean="0"/>
              <a:t>庞大的属性信息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频繁地数据更新</a:t>
            </a:r>
            <a:endParaRPr kumimoji="1" lang="en-US" altLang="zh-CN" dirty="0" smtClean="0"/>
          </a:p>
          <a:p>
            <a:r>
              <a:rPr kumimoji="1" lang="zh-CN" altLang="en-US" dirty="0" smtClean="0"/>
              <a:t>灵活的运帷平台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109728" indent="0">
              <a:buNone/>
            </a:pPr>
            <a:r>
              <a:rPr kumimoji="1" lang="zh-CN" altLang="en-US" dirty="0" smtClean="0"/>
              <a:t>每年痛并快乐着的大促（</a:t>
            </a:r>
            <a:r>
              <a:rPr kumimoji="1" lang="en-US" altLang="zh-CN" dirty="0" smtClean="0"/>
              <a:t>1111/1212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109728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——</a:t>
            </a:r>
            <a:r>
              <a:rPr kumimoji="1" lang="zh-CN" altLang="en-US" dirty="0" smtClean="0"/>
              <a:t>爆发式流量增长和更新量增长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搜索引擎面临的技术挑战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573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关联非引擎服务</a:t>
            </a:r>
            <a:r>
              <a:rPr kumimoji="1" lang="en-US" altLang="zh-CN" dirty="0" smtClean="0"/>
              <a:t>(UPS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QP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Forest etc.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多路数据混排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同构数据、异构数据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搜索结果</a:t>
            </a:r>
            <a:r>
              <a:rPr kumimoji="1" lang="en-US" altLang="zh-CN" dirty="0" err="1" smtClean="0"/>
              <a:t>Rerank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其他各种“异想天开”的业务逻辑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统一服务入口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解决之道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数据聚合层</a:t>
            </a:r>
            <a:r>
              <a:rPr kumimoji="1" lang="en-US" altLang="zh-CN" dirty="0" smtClean="0"/>
              <a:t>(SP/</a:t>
            </a:r>
            <a:r>
              <a:rPr kumimoji="1" lang="en-US" altLang="zh-CN" dirty="0" err="1" smtClean="0"/>
              <a:t>Agg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029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1781</TotalTime>
  <Words>658</Words>
  <Application>Microsoft Office PowerPoint</Application>
  <PresentationFormat>全屏显示(4:3)</PresentationFormat>
  <Paragraphs>117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聚合</vt:lpstr>
      <vt:lpstr>Visio</vt:lpstr>
      <vt:lpstr>搜索引擎与宝贝搜索不得不说的故事</vt:lpstr>
      <vt:lpstr>认识淘宝宝贝搜索</vt:lpstr>
      <vt:lpstr>宝贝搜索的特点</vt:lpstr>
      <vt:lpstr>宝贝搜发展史——数据量</vt:lpstr>
      <vt:lpstr>宝贝搜发展史——查询量</vt:lpstr>
      <vt:lpstr>宝贝搜索发展史——大事记</vt:lpstr>
      <vt:lpstr>淘宝搜索架构演变</vt:lpstr>
      <vt:lpstr>搜索引擎面临的技术挑战</vt:lpstr>
      <vt:lpstr>解决之道——数据聚合层(SP/Agg)</vt:lpstr>
      <vt:lpstr>解决之道——灵活的配置／插件接口</vt:lpstr>
      <vt:lpstr>解决之道——减肥是永恒的主题</vt:lpstr>
      <vt:lpstr>解决之道——性能优化</vt:lpstr>
      <vt:lpstr>解决之道——一体化运维体系</vt:lpstr>
      <vt:lpstr>解决之道——OpenSearch</vt:lpstr>
      <vt:lpstr>解决之道——回到原点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qiaoyin.dzh</dc:creator>
  <cp:lastModifiedBy>qiaoyin.dzh</cp:lastModifiedBy>
  <cp:revision>34</cp:revision>
  <dcterms:created xsi:type="dcterms:W3CDTF">2013-03-21T09:16:38Z</dcterms:created>
  <dcterms:modified xsi:type="dcterms:W3CDTF">2013-07-10T03:11:45Z</dcterms:modified>
</cp:coreProperties>
</file>