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310" r:id="rId4"/>
    <p:sldId id="311" r:id="rId5"/>
    <p:sldId id="318" r:id="rId6"/>
    <p:sldId id="312" r:id="rId7"/>
    <p:sldId id="320" r:id="rId8"/>
    <p:sldId id="313" r:id="rId9"/>
    <p:sldId id="321" r:id="rId10"/>
    <p:sldId id="314" r:id="rId11"/>
    <p:sldId id="319" r:id="rId12"/>
    <p:sldId id="317" r:id="rId13"/>
    <p:sldId id="322" r:id="rId14"/>
    <p:sldId id="316" r:id="rId15"/>
    <p:sldId id="323" r:id="rId16"/>
    <p:sldId id="315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33" autoAdjust="0"/>
  </p:normalViewPr>
  <p:slideViewPr>
    <p:cSldViewPr>
      <p:cViewPr varScale="1">
        <p:scale>
          <a:sx n="81" d="100"/>
          <a:sy n="81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61CB-41B5-43DE-AF00-8C2D8FB563B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65185-AF46-4BC5-BD2C-7118578D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大家好，我们的分享开始了。大家不要看我，看</a:t>
            </a:r>
            <a:r>
              <a:rPr lang="en-US" altLang="zh-CN" smtClean="0"/>
              <a:t>PPT</a:t>
            </a:r>
            <a:r>
              <a:rPr lang="zh-CN" altLang="en-US" smtClean="0"/>
              <a:t>。屏幕有些小，并且会场还有些吵。如果大家有任何没看清楚或没听清楚的地方请及时提出来。另外，我首先会用</a:t>
            </a:r>
            <a:r>
              <a:rPr lang="en-US" altLang="zh-CN" smtClean="0"/>
              <a:t>15</a:t>
            </a:r>
            <a:r>
              <a:rPr lang="zh-CN" altLang="en-US" smtClean="0"/>
              <a:t>分钟左右简单介绍一下独角兽系统，之后会留</a:t>
            </a:r>
            <a:r>
              <a:rPr lang="en-US" altLang="zh-CN" smtClean="0"/>
              <a:t>15</a:t>
            </a:r>
            <a:r>
              <a:rPr lang="zh-CN" altLang="en-US" smtClean="0"/>
              <a:t>分钟给大家提问，提问题的同学可以收到我们提供的小奖品。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接着我们来看看独角兽客户端有些啥功能，以及客户端如何使用时间戳数据。应用服务器挂载了独角兽客户端后，就可以在页面模板中使用模板语句来申明依赖到的静态文件。页面渲染时，就会模板里的依赖申明，动态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0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看到，与前一张图最大的区别在于，静态服务器与开发服务器换掉了，并且应用服务器上也挂载上了独角兽客户端。另外可以看到，目标代码和代码编译环节也不见了。接下里我针对这张图里的每部分分别说明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有了自动更新的时间戳后，我们来看看缓存策略会受到哪些影响。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看到，与前一张图最大的区别在于，静态服务器与开发服务器换掉了，并且应用服务器上也挂载上了独角兽客户端。另外可以看到，目标代码和代码编译环节也不见了。接下里我针对这张图里的每部分分别说明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除了浏览器和</a:t>
            </a:r>
            <a:r>
              <a:rPr lang="en-US" altLang="zh-CN" smtClean="0"/>
              <a:t>CDN</a:t>
            </a:r>
            <a:r>
              <a:rPr lang="zh-CN" altLang="en-US" smtClean="0"/>
              <a:t>的不靠谱的缓存外，我们再来看看独角兽服务器上边的缓存。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2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看到，与前一张图最大的区别在于，静态服务器与开发服务器换掉了，并且应用服务器上也挂载上了独角兽客户端。另外可以看到，目标代码和代码编译环节也不见了。接下里我针对这张图里的每部分分别说明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接着我们再来看看和开发与发布相关的流程。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首先来看看我的大头照。我是来自阿里巴巴国际站的前端工程师，邓楠乔。我在阿里巴巴工作已经有</a:t>
            </a:r>
            <a:r>
              <a:rPr lang="en-US" altLang="zh-CN" smtClean="0"/>
              <a:t>3</a:t>
            </a:r>
            <a:r>
              <a:rPr lang="zh-CN" altLang="en-US" smtClean="0"/>
              <a:t>年了，目前主要负责前端框架与工具开发，前端架构升级与前端性能优化这几块领域。这里是我的个人邮箱，有什么问题的话可以给我发邮件。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2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今天的分享主题是</a:t>
            </a:r>
            <a:r>
              <a:rPr lang="en-US" altLang="zh-CN" smtClean="0"/>
              <a:t>《</a:t>
            </a:r>
            <a:r>
              <a:rPr lang="zh-CN" altLang="en-US" smtClean="0"/>
              <a:t>新一代前端代码开发与部署方案</a:t>
            </a:r>
            <a:r>
              <a:rPr lang="en-US" altLang="zh-CN" smtClean="0"/>
              <a:t>》</a:t>
            </a:r>
            <a:r>
              <a:rPr lang="zh-CN" altLang="en-US" smtClean="0"/>
              <a:t>，那我们首先来看看目前比较典型的前端代码开发与部署流程。</a:t>
            </a:r>
            <a:r>
              <a:rPr lang="en-US" altLang="zh-CN" smtClean="0"/>
              <a:t>………</a:t>
            </a:r>
            <a:r>
              <a:rPr lang="zh-CN" altLang="en-US" smtClean="0"/>
              <a:t>我们这边开发了一套独角兽系统，可以让这套流程变得更简单。接下来我们先来看看独角兽系统的全貌。</a:t>
            </a: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看到，与前一张图最大的区别在于，静态服务器与开发服务器换掉了，并且应用服务器上也挂载上了独角兽客户端。另外可以看到，目标代码和代码编译环节也不见了。接下里我针对这张图里的每部分分别说明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看到，与前一张图最大的区别在于，静态服务器与开发服务器换掉了，并且应用服务器上也挂载上了独角兽客户端。另外可以看到，目标代码和代码编译环节也不见了。接下里我针对这张图里的每部分分别说明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先来看看独角兽服务器这一部分。这部分提供文件合并与文件依赖管理的功能。我们在源代码里通过注释来申明文件之间的依赖关系，独角兽服务器可以根据这些注释构建出一份完整的文件依赖表，之后独角兽服务器在处理文件合并请求时，就可以动态的分析出请求的文件依赖了哪些文件，并动态地合并好依赖的文件与请求的文件后返回结果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看到，与前一张图最大的区别在于，静态服务器与开发服务器换掉了，并且应用服务器上也挂载上了独角兽客户端。另外可以看到，目标代码和代码编译环节也不见了。接下里我针对这张图里的每部分分别说明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接着我们看看独角兽服务器和客户端之间发生了些什么。每当独角兽服务器上的静态文件有更新时，独角兽服务器就会产生一份新的时间戳数据。时间戳数据是一堆键值对，使用文件路径作为键，使用文件内容的哈希作为值。并且，独角兽客户端每隔</a:t>
            </a:r>
            <a:r>
              <a:rPr lang="en-US" altLang="zh-CN" smtClean="0"/>
              <a:t>1</a:t>
            </a:r>
            <a:r>
              <a:rPr lang="zh-CN" altLang="en-US" smtClean="0"/>
              <a:t>分钟访问一次独角兽服务器，获取最新的时间戳数据。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看到，与前一张图最大的区别在于，静态服务器与开发服务器换掉了，并且应用服务器上也挂载上了独角兽客户端。另外可以看到，目标代码和代码编译环节也不见了。接下里我针对这张图里的每部分分别说明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65185-AF46-4BC5-BD2C-7118578DCF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8B2B2B4-F20C-43BE-92F1-D8232DC7F0B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69B7E9-A580-45B1-B805-1966D99C815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/>
              <a:t>独角兽</a:t>
            </a:r>
            <a:r>
              <a:rPr lang="zh-CN" altLang="en-US" sz="2400" smtClean="0"/>
              <a:t>系统功能</a:t>
            </a:r>
            <a:r>
              <a:rPr lang="zh-CN" altLang="en-US" sz="2400"/>
              <a:t>简介</a:t>
            </a: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新一代前端代码开发与部属方案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0771" y="575016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by </a:t>
            </a:r>
            <a:r>
              <a:rPr lang="zh-CN" altLang="en-US" sz="2400" b="1" smtClean="0">
                <a:solidFill>
                  <a:schemeClr val="bg1"/>
                </a:solidFill>
              </a:rPr>
              <a:t>邓</a:t>
            </a:r>
            <a:r>
              <a:rPr lang="zh-CN" altLang="en-US" sz="2400" b="1">
                <a:solidFill>
                  <a:schemeClr val="bg1"/>
                </a:solidFill>
              </a:rPr>
              <a:t>楠乔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9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73570" y="2287816"/>
            <a:ext cx="3124200" cy="3886200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rtlCol="0">
            <a:noAutofit/>
          </a:bodyPr>
          <a:lstStyle/>
          <a:p>
            <a:r>
              <a:rPr lang="en-US" sz="1600" smtClean="0">
                <a:latin typeface="Century Gothic" pitchFamily="34" charset="0"/>
              </a:rPr>
              <a:t>&lt;!DOCTYPE html&gt;</a:t>
            </a:r>
          </a:p>
          <a:p>
            <a:endParaRPr lang="en-US" sz="1600">
              <a:latin typeface="Century Gothic" pitchFamily="34" charset="0"/>
            </a:endParaRPr>
          </a:p>
          <a:p>
            <a:endParaRPr lang="en-US" sz="1600" smtClean="0">
              <a:latin typeface="Century Gothic" pitchFamily="34" charset="0"/>
            </a:endParaRPr>
          </a:p>
          <a:p>
            <a:endParaRPr lang="en-US" sz="1600">
              <a:latin typeface="Century Gothic" pitchFamily="34" charset="0"/>
            </a:endParaRPr>
          </a:p>
          <a:p>
            <a:endParaRPr lang="en-US" sz="1600" smtClean="0">
              <a:latin typeface="Century Gothic" pitchFamily="34" charset="0"/>
            </a:endParaRPr>
          </a:p>
          <a:p>
            <a:endParaRPr lang="en-US" sz="1600">
              <a:latin typeface="Century Gothic" pitchFamily="34" charset="0"/>
            </a:endParaRPr>
          </a:p>
          <a:p>
            <a:endParaRPr lang="en-US" sz="1600" smtClean="0">
              <a:latin typeface="Century Gothic" pitchFamily="34" charset="0"/>
            </a:endParaRPr>
          </a:p>
          <a:p>
            <a:endParaRPr lang="en-US" sz="1600">
              <a:latin typeface="Century Gothic" pitchFamily="34" charset="0"/>
            </a:endParaRPr>
          </a:p>
          <a:p>
            <a:endParaRPr lang="en-US" sz="1600" smtClean="0">
              <a:latin typeface="Century Gothic" pitchFamily="34" charset="0"/>
            </a:endParaRPr>
          </a:p>
          <a:p>
            <a:endParaRPr lang="en-US" sz="1600">
              <a:latin typeface="Century Gothic" pitchFamily="34" charset="0"/>
            </a:endParaRPr>
          </a:p>
          <a:p>
            <a:endParaRPr lang="en-US" sz="1600" smtClean="0">
              <a:latin typeface="Century Gothic" pitchFamily="34" charset="0"/>
            </a:endParaRPr>
          </a:p>
          <a:p>
            <a:endParaRPr lang="en-US" sz="1600">
              <a:latin typeface="Century Gothic" pitchFamily="34" charset="0"/>
            </a:endParaRPr>
          </a:p>
          <a:p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&lt;script </a:t>
            </a:r>
            <a:r>
              <a:rPr lang="en-US" sz="1600" err="1" smtClean="0">
                <a:latin typeface="Century Gothic" pitchFamily="34" charset="0"/>
              </a:rPr>
              <a:t>src</a:t>
            </a:r>
            <a:r>
              <a:rPr lang="en-US" sz="1600" smtClean="0">
                <a:latin typeface="Century Gothic" pitchFamily="34" charset="0"/>
              </a:rPr>
              <a:t>=“</a:t>
            </a:r>
            <a:r>
              <a:rPr lang="en-US" sz="1600" err="1" smtClean="0">
                <a:latin typeface="Century Gothic" pitchFamily="34" charset="0"/>
              </a:rPr>
              <a:t>a,b?v</a:t>
            </a:r>
            <a:r>
              <a:rPr lang="en-US" sz="1600" smtClean="0">
                <a:latin typeface="Century Gothic" pitchFamily="34" charset="0"/>
              </a:rPr>
              <a:t>=ecf7” /&gt;</a:t>
            </a:r>
          </a:p>
          <a:p>
            <a:endParaRPr lang="en-US" sz="1600" smtClean="0">
              <a:latin typeface="Century Gothic" pitchFamily="34" charset="0"/>
            </a:endParaRPr>
          </a:p>
          <a:p>
            <a:endParaRPr lang="en-US" sz="1600">
              <a:latin typeface="Century Gothic" pitchFamily="34" charset="0"/>
            </a:endParaRPr>
          </a:p>
          <a:p>
            <a:endParaRPr lang="en-US" sz="1600" smtClean="0">
              <a:latin typeface="Century Gothic" pitchFamily="34" charset="0"/>
            </a:endParaRPr>
          </a:p>
          <a:p>
            <a:endParaRPr lang="en-US" sz="1600"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9312" y="2933062"/>
            <a:ext cx="3124200" cy="1099066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rtlCol="0">
            <a:noAutofit/>
          </a:bodyPr>
          <a:lstStyle/>
          <a:p>
            <a:r>
              <a:rPr lang="en-US" sz="1600" smtClean="0">
                <a:latin typeface="Century Gothic" pitchFamily="34" charset="0"/>
              </a:rPr>
              <a:t>&lt;div id=“a” /&gt;</a:t>
            </a:r>
          </a:p>
          <a:p>
            <a:r>
              <a:rPr lang="en-US" sz="1600" smtClean="0">
                <a:latin typeface="Century Gothic" pitchFamily="34" charset="0"/>
              </a:rPr>
              <a:t>#require(“a”)</a:t>
            </a:r>
          </a:p>
          <a:p>
            <a:endParaRPr lang="en-US" sz="1600" smtClean="0"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7784" y="4339969"/>
            <a:ext cx="3124200" cy="1099066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rtlCol="0">
            <a:noAutofit/>
          </a:bodyPr>
          <a:lstStyle/>
          <a:p>
            <a:r>
              <a:rPr lang="en-US" sz="1600" smtClean="0">
                <a:latin typeface="Century Gothic" pitchFamily="34" charset="0"/>
              </a:rPr>
              <a:t>&lt;div id=“</a:t>
            </a:r>
            <a:r>
              <a:rPr lang="en-US" altLang="zh-CN" sz="1600" smtClean="0">
                <a:latin typeface="Century Gothic" pitchFamily="34" charset="0"/>
              </a:rPr>
              <a:t>b</a:t>
            </a:r>
            <a:r>
              <a:rPr lang="en-US" sz="1600" smtClean="0">
                <a:latin typeface="Century Gothic" pitchFamily="34" charset="0"/>
              </a:rPr>
              <a:t>” /&gt;</a:t>
            </a:r>
          </a:p>
          <a:p>
            <a:r>
              <a:rPr lang="en-US" sz="1600" smtClean="0">
                <a:latin typeface="Century Gothic" pitchFamily="34" charset="0"/>
              </a:rPr>
              <a:t>#require(“b”)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请</a:t>
            </a:r>
            <a:r>
              <a:rPr lang="zh-CN" altLang="en-US" b="1" smtClean="0">
                <a:solidFill>
                  <a:schemeClr val="tx1"/>
                </a:solidFill>
              </a:rPr>
              <a:t>求合并与自动时间戳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74771" y="1981198"/>
            <a:ext cx="384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页</a:t>
            </a:r>
            <a:r>
              <a:rPr lang="zh-CN" altLang="en-US" sz="2400" b="1" smtClean="0">
                <a:solidFill>
                  <a:schemeClr val="bg1"/>
                </a:solidFill>
              </a:rPr>
              <a:t>面渲染阶段动态生成</a:t>
            </a:r>
            <a:r>
              <a:rPr lang="en-US" altLang="zh-CN" sz="2400" b="1" smtClean="0">
                <a:solidFill>
                  <a:schemeClr val="bg1"/>
                </a:solidFill>
              </a:rPr>
              <a:t>URL</a:t>
            </a:r>
          </a:p>
          <a:p>
            <a:r>
              <a:rPr lang="zh-CN" altLang="en-US" sz="2400" b="1" smtClean="0">
                <a:solidFill>
                  <a:schemeClr val="bg1"/>
                </a:solidFill>
              </a:rPr>
              <a:t>与时间戳。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0400" y="3101951"/>
            <a:ext cx="13388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减少请求数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85766" y="5087652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页面级最优化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600" y="3569909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便于</a:t>
            </a:r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维护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-74201" y="2995841"/>
            <a:ext cx="16907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63540" y="4379690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简单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424" y="1858088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Client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1760" y="1337489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6875" y="3852446"/>
            <a:ext cx="2541725" cy="2243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7" idx="2"/>
            <a:endCxn id="8" idx="1"/>
          </p:cNvCxnSpPr>
          <p:nvPr/>
        </p:nvCxnSpPr>
        <p:spPr>
          <a:xfrm rot="16200000" flipH="1">
            <a:off x="-4232" y="4071646"/>
            <a:ext cx="2696718" cy="62537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" y="29718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Client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浏览器缓存与</a:t>
            </a:r>
            <a:r>
              <a:rPr lang="en-US" altLang="zh-CN" b="1">
                <a:solidFill>
                  <a:schemeClr val="tx1"/>
                </a:solidFill>
              </a:rPr>
              <a:t>CDN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943" y="24512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36" y="2451201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6816" y="5563417"/>
            <a:ext cx="9460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Browser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3676" y="2574310"/>
            <a:ext cx="87556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Source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22" name="Elbow Connector 21"/>
          <p:cNvCxnSpPr>
            <a:stCxn id="8" idx="3"/>
            <a:endCxn id="27" idx="2"/>
          </p:cNvCxnSpPr>
          <p:nvPr/>
        </p:nvCxnSpPr>
        <p:spPr>
          <a:xfrm flipV="1">
            <a:off x="2602909" y="4396347"/>
            <a:ext cx="599110" cy="133634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0"/>
            <a:endCxn id="6" idx="2"/>
          </p:cNvCxnSpPr>
          <p:nvPr/>
        </p:nvCxnSpPr>
        <p:spPr>
          <a:xfrm rot="16200000" flipV="1">
            <a:off x="2689393" y="3545167"/>
            <a:ext cx="1021818" cy="343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455" y="489524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&lt;HTML /&gt;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909" y="490164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~/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a.js?v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=1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7098" y="339846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51" name="Elbow Connector 50"/>
          <p:cNvCxnSpPr>
            <a:stCxn id="13" idx="1"/>
            <a:endCxn id="6" idx="3"/>
          </p:cNvCxnSpPr>
          <p:nvPr/>
        </p:nvCxnSpPr>
        <p:spPr>
          <a:xfrm rot="10800000" flipV="1">
            <a:off x="3669226" y="2743586"/>
            <a:ext cx="15544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75706" y="236220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dispatch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4081" y="4057795"/>
            <a:ext cx="70403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F2Eer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71" name="Elbow Connector 70"/>
          <p:cNvCxnSpPr>
            <a:stCxn id="69" idx="1"/>
            <a:endCxn id="13" idx="2"/>
          </p:cNvCxnSpPr>
          <p:nvPr/>
        </p:nvCxnSpPr>
        <p:spPr>
          <a:xfrm rot="10800000">
            <a:off x="5661457" y="2912864"/>
            <a:ext cx="2002624" cy="1314208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37653" y="38524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edit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89" name="Elbow Connector 88"/>
          <p:cNvCxnSpPr>
            <a:stCxn id="57" idx="1"/>
            <a:endCxn id="13" idx="3"/>
          </p:cNvCxnSpPr>
          <p:nvPr/>
        </p:nvCxnSpPr>
        <p:spPr>
          <a:xfrm rot="10800000" flipV="1">
            <a:off x="6099238" y="2743585"/>
            <a:ext cx="152076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91968" y="236220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read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93" name="Elbow Connector 92"/>
          <p:cNvCxnSpPr>
            <a:stCxn id="69" idx="0"/>
            <a:endCxn id="57" idx="2"/>
          </p:cNvCxnSpPr>
          <p:nvPr/>
        </p:nvCxnSpPr>
        <p:spPr>
          <a:xfrm rot="5400000" flipH="1" flipV="1">
            <a:off x="7505191" y="3546883"/>
            <a:ext cx="102182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73510" y="339846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deploy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48" name="Elbow Connector 47"/>
          <p:cNvCxnSpPr>
            <a:stCxn id="6" idx="1"/>
            <a:endCxn id="7" idx="3"/>
          </p:cNvCxnSpPr>
          <p:nvPr/>
        </p:nvCxnSpPr>
        <p:spPr>
          <a:xfrm rot="10800000" flipV="1">
            <a:off x="1427541" y="2743587"/>
            <a:ext cx="13004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76400" y="23622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version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00" y="2451198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err="1" smtClean="0">
                <a:latin typeface="Century Gothic" pitchFamily="34" charset="0"/>
              </a:rPr>
              <a:t>Dev</a:t>
            </a:r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4044" y="4057793"/>
            <a:ext cx="6559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CDN</a:t>
            </a:r>
            <a:endParaRPr lang="en-US" sz="160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09829" y="2209800"/>
            <a:ext cx="3275997" cy="3665606"/>
          </a:xfrm>
          <a:prstGeom prst="rect">
            <a:avLst/>
          </a:prstGeom>
          <a:noFill/>
          <a:ln w="76200">
            <a:solidFill>
              <a:schemeClr val="bg1"/>
            </a:solidFill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浏览器缓存与</a:t>
            </a:r>
            <a:r>
              <a:rPr lang="en-US" altLang="zh-CN" b="1" smtClean="0">
                <a:solidFill>
                  <a:schemeClr val="tx1"/>
                </a:solidFill>
              </a:rPr>
              <a:t>CDN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74771" y="1981198"/>
            <a:ext cx="3926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浏览</a:t>
            </a:r>
            <a:r>
              <a:rPr lang="zh-CN" altLang="en-US" sz="2400" b="1" smtClean="0">
                <a:solidFill>
                  <a:schemeClr val="bg1"/>
                </a:solidFill>
              </a:rPr>
              <a:t>器缓存与</a:t>
            </a:r>
            <a:r>
              <a:rPr lang="en-US" altLang="zh-CN" sz="2400" b="1" smtClean="0">
                <a:solidFill>
                  <a:schemeClr val="bg1"/>
                </a:solidFill>
              </a:rPr>
              <a:t>CDN</a:t>
            </a:r>
            <a:r>
              <a:rPr lang="zh-CN" altLang="en-US" sz="2400" b="1" smtClean="0">
                <a:solidFill>
                  <a:schemeClr val="bg1"/>
                </a:solidFill>
              </a:rPr>
              <a:t>缓存有效</a:t>
            </a:r>
            <a:endParaRPr lang="en-US" altLang="zh-CN" sz="2400" b="1" smtClean="0">
              <a:solidFill>
                <a:schemeClr val="bg1"/>
              </a:solidFill>
            </a:endParaRPr>
          </a:p>
          <a:p>
            <a:r>
              <a:rPr lang="zh-CN" altLang="en-US" sz="2400" b="1" smtClean="0">
                <a:solidFill>
                  <a:schemeClr val="bg1"/>
                </a:solidFill>
              </a:rPr>
              <a:t>期可以很长。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25733" y="3298447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提升前端性能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60642" y="2965057"/>
            <a:ext cx="1752600" cy="745558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~/</a:t>
            </a:r>
            <a:r>
              <a:rPr lang="en-US" sz="1600" err="1" smtClean="0">
                <a:solidFill>
                  <a:schemeClr val="tx1"/>
                </a:solidFill>
                <a:latin typeface="Century Gothic" pitchFamily="34" charset="0"/>
              </a:rPr>
              <a:t>a?t</a:t>
            </a:r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=1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expires:1year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854" y="5706129"/>
            <a:ext cx="6559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CDN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8871" y="4205863"/>
            <a:ext cx="1752600" cy="745558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~/</a:t>
            </a:r>
            <a:r>
              <a:rPr lang="en-US" altLang="zh-CN" sz="1600" err="1" smtClean="0">
                <a:solidFill>
                  <a:schemeClr val="tx1"/>
                </a:solidFill>
                <a:latin typeface="Century Gothic" pitchFamily="34" charset="0"/>
              </a:rPr>
              <a:t>b</a:t>
            </a:r>
            <a:r>
              <a:rPr lang="en-US" sz="1600" err="1" smtClean="0">
                <a:solidFill>
                  <a:schemeClr val="tx1"/>
                </a:solidFill>
                <a:latin typeface="Century Gothic" pitchFamily="34" charset="0"/>
              </a:rPr>
              <a:t>?t</a:t>
            </a:r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=1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expires:1year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756" y="5986046"/>
            <a:ext cx="9460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Browser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28144" y="4932048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省钱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8200" y="4209310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减轻服务器压力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68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875" y="2029539"/>
            <a:ext cx="1519418" cy="1368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7" idx="2"/>
            <a:endCxn id="8" idx="1"/>
          </p:cNvCxnSpPr>
          <p:nvPr/>
        </p:nvCxnSpPr>
        <p:spPr>
          <a:xfrm rot="16200000" flipH="1">
            <a:off x="-4232" y="4071646"/>
            <a:ext cx="2696718" cy="62537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" y="29718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Client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持久缓存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943" y="24512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36" y="2451201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6816" y="5563417"/>
            <a:ext cx="9460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Browser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3676" y="2574310"/>
            <a:ext cx="87556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Source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22" name="Elbow Connector 21"/>
          <p:cNvCxnSpPr>
            <a:stCxn id="8" idx="3"/>
            <a:endCxn id="27" idx="2"/>
          </p:cNvCxnSpPr>
          <p:nvPr/>
        </p:nvCxnSpPr>
        <p:spPr>
          <a:xfrm flipV="1">
            <a:off x="2602909" y="4396347"/>
            <a:ext cx="599110" cy="133634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0"/>
            <a:endCxn id="6" idx="2"/>
          </p:cNvCxnSpPr>
          <p:nvPr/>
        </p:nvCxnSpPr>
        <p:spPr>
          <a:xfrm rot="16200000" flipV="1">
            <a:off x="2689393" y="3545167"/>
            <a:ext cx="1021818" cy="343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455" y="489524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&lt;HTML /&gt;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909" y="490164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~/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a.js?v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=1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7098" y="339846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51" name="Elbow Connector 50"/>
          <p:cNvCxnSpPr>
            <a:stCxn id="13" idx="1"/>
            <a:endCxn id="6" idx="3"/>
          </p:cNvCxnSpPr>
          <p:nvPr/>
        </p:nvCxnSpPr>
        <p:spPr>
          <a:xfrm rot="10800000" flipV="1">
            <a:off x="3669226" y="2743586"/>
            <a:ext cx="15544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75706" y="236220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dispatch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4081" y="4057795"/>
            <a:ext cx="70403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F2Eer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71" name="Elbow Connector 70"/>
          <p:cNvCxnSpPr>
            <a:stCxn id="69" idx="1"/>
            <a:endCxn id="13" idx="2"/>
          </p:cNvCxnSpPr>
          <p:nvPr/>
        </p:nvCxnSpPr>
        <p:spPr>
          <a:xfrm rot="10800000">
            <a:off x="5661457" y="2912864"/>
            <a:ext cx="2002624" cy="1314208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37653" y="38524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edit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89" name="Elbow Connector 88"/>
          <p:cNvCxnSpPr>
            <a:stCxn id="57" idx="1"/>
            <a:endCxn id="13" idx="3"/>
          </p:cNvCxnSpPr>
          <p:nvPr/>
        </p:nvCxnSpPr>
        <p:spPr>
          <a:xfrm rot="10800000" flipV="1">
            <a:off x="6099238" y="2743585"/>
            <a:ext cx="152076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91968" y="236220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read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93" name="Elbow Connector 92"/>
          <p:cNvCxnSpPr>
            <a:stCxn id="69" idx="0"/>
            <a:endCxn id="57" idx="2"/>
          </p:cNvCxnSpPr>
          <p:nvPr/>
        </p:nvCxnSpPr>
        <p:spPr>
          <a:xfrm rot="5400000" flipH="1" flipV="1">
            <a:off x="7505191" y="3546883"/>
            <a:ext cx="102182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73510" y="339846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deploy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48" name="Elbow Connector 47"/>
          <p:cNvCxnSpPr>
            <a:stCxn id="6" idx="1"/>
            <a:endCxn id="7" idx="3"/>
          </p:cNvCxnSpPr>
          <p:nvPr/>
        </p:nvCxnSpPr>
        <p:spPr>
          <a:xfrm rot="10800000" flipV="1">
            <a:off x="1427541" y="2743587"/>
            <a:ext cx="13004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76400" y="23622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version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00" y="2451198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err="1" smtClean="0">
                <a:latin typeface="Century Gothic" pitchFamily="34" charset="0"/>
              </a:rPr>
              <a:t>Dev</a:t>
            </a:r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4044" y="4057793"/>
            <a:ext cx="6559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CDN</a:t>
            </a:r>
            <a:endParaRPr lang="en-US" sz="160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57200" y="1828799"/>
            <a:ext cx="3810000" cy="4419601"/>
          </a:xfrm>
          <a:prstGeom prst="rect">
            <a:avLst/>
          </a:prstGeom>
          <a:noFill/>
          <a:ln w="76200">
            <a:solidFill>
              <a:schemeClr val="bg1"/>
            </a:solidFill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持久缓存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74771" y="198119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服务器</a:t>
            </a:r>
            <a:r>
              <a:rPr lang="zh-CN" altLang="en-US" sz="2400" b="1" smtClean="0">
                <a:solidFill>
                  <a:schemeClr val="bg1"/>
                </a:solidFill>
              </a:rPr>
              <a:t>保存历史版本数据，</a:t>
            </a:r>
            <a:endParaRPr lang="en-US" altLang="zh-CN" sz="2400" b="1" smtClean="0">
              <a:solidFill>
                <a:schemeClr val="bg1"/>
              </a:solidFill>
            </a:endParaRPr>
          </a:p>
          <a:p>
            <a:r>
              <a:rPr lang="zh-CN" altLang="en-US" sz="2400" b="1" smtClean="0">
                <a:solidFill>
                  <a:schemeClr val="bg1"/>
                </a:solidFill>
              </a:rPr>
              <a:t>缓存所有输出结果。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26623" y="4209310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版本快照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40398" y="5136772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平滑发布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" name="Up Arrow 13"/>
          <p:cNvSpPr/>
          <p:nvPr/>
        </p:nvSpPr>
        <p:spPr>
          <a:xfrm rot="5400000">
            <a:off x="2069140" y="2643940"/>
            <a:ext cx="696208" cy="837083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1717" y="2703969"/>
            <a:ext cx="1096427" cy="706616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  <a:latin typeface="Century Gothic" pitchFamily="34" charset="0"/>
              </a:rPr>
              <a:t>version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2013.7.6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 flipH="1">
            <a:off x="593267" y="3770769"/>
            <a:ext cx="1279014" cy="877082"/>
          </a:xfrm>
          <a:prstGeom prst="wedgeRoundRectCallout">
            <a:avLst>
              <a:gd name="adj1" fmla="val -21459"/>
              <a:gd name="adj2" fmla="val -72782"/>
              <a:gd name="adj3" fmla="val 16667"/>
            </a:avLst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“a”: “1”</a:t>
            </a:r>
          </a:p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“b”: “1”</a:t>
            </a:r>
          </a:p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63781" y="2703969"/>
            <a:ext cx="1096427" cy="706616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  <a:latin typeface="Century Gothic" pitchFamily="34" charset="0"/>
              </a:rPr>
              <a:t>version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2013.7.7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 flipH="1">
            <a:off x="2835786" y="3770769"/>
            <a:ext cx="1279014" cy="877082"/>
          </a:xfrm>
          <a:prstGeom prst="wedgeRoundRectCallout">
            <a:avLst>
              <a:gd name="adj1" fmla="val 21947"/>
              <a:gd name="adj2" fmla="val -72782"/>
              <a:gd name="adj3" fmla="val 16667"/>
            </a:avLst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“a</a:t>
            </a:r>
            <a:r>
              <a:rPr lang="zh-CN" altLang="en-US" sz="1600" smtClean="0">
                <a:solidFill>
                  <a:schemeClr val="tx1"/>
                </a:solidFill>
                <a:latin typeface="Century Gothic" pitchFamily="34" charset="0"/>
              </a:rPr>
              <a:t>*</a:t>
            </a:r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”: “2”</a:t>
            </a:r>
          </a:p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“b”: “1”</a:t>
            </a:r>
          </a:p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…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63546" y="5570372"/>
            <a:ext cx="1070312" cy="500743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~/</a:t>
            </a:r>
            <a:r>
              <a:rPr lang="en-US" sz="1600" err="1" smtClean="0">
                <a:solidFill>
                  <a:schemeClr val="tx1"/>
                </a:solidFill>
                <a:latin typeface="Century Gothic" pitchFamily="34" charset="0"/>
              </a:rPr>
              <a:t>a?t</a:t>
            </a:r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=1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04981" y="4886400"/>
            <a:ext cx="1070312" cy="500743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~/</a:t>
            </a:r>
            <a:r>
              <a:rPr lang="en-US" sz="1600" err="1" smtClean="0">
                <a:solidFill>
                  <a:schemeClr val="tx1"/>
                </a:solidFill>
                <a:latin typeface="Century Gothic" pitchFamily="34" charset="0"/>
              </a:rPr>
              <a:t>b?t</a:t>
            </a:r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=1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39688" y="5570372"/>
            <a:ext cx="1070312" cy="500743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~/a*?t=2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531" y="5879812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172" y="2013857"/>
            <a:ext cx="500743" cy="500743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  <a:latin typeface="Century Gothic" pitchFamily="34" charset="0"/>
              </a:rPr>
              <a:t>a*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00200" y="2013857"/>
            <a:ext cx="500743" cy="500743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entury Gothic" pitchFamily="34" charset="0"/>
              </a:rPr>
              <a:t>b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4629" y="3449884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提高性能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01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994940"/>
            <a:ext cx="6247925" cy="1368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7" idx="2"/>
            <a:endCxn id="8" idx="1"/>
          </p:cNvCxnSpPr>
          <p:nvPr/>
        </p:nvCxnSpPr>
        <p:spPr>
          <a:xfrm rot="16200000" flipH="1">
            <a:off x="-4232" y="4071646"/>
            <a:ext cx="2696718" cy="62537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" y="29718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Client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开发与发布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943" y="24512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36" y="2451201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6816" y="5563417"/>
            <a:ext cx="9460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Browser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3676" y="2574310"/>
            <a:ext cx="87556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Source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22" name="Elbow Connector 21"/>
          <p:cNvCxnSpPr>
            <a:stCxn id="8" idx="3"/>
            <a:endCxn id="27" idx="2"/>
          </p:cNvCxnSpPr>
          <p:nvPr/>
        </p:nvCxnSpPr>
        <p:spPr>
          <a:xfrm flipV="1">
            <a:off x="2602909" y="4396347"/>
            <a:ext cx="599110" cy="133634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0"/>
            <a:endCxn id="6" idx="2"/>
          </p:cNvCxnSpPr>
          <p:nvPr/>
        </p:nvCxnSpPr>
        <p:spPr>
          <a:xfrm rot="16200000" flipV="1">
            <a:off x="2689393" y="3545167"/>
            <a:ext cx="1021818" cy="343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455" y="489524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&lt;HTML /&gt;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909" y="490164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~/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a.js?v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=1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7098" y="339846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51" name="Elbow Connector 50"/>
          <p:cNvCxnSpPr>
            <a:stCxn id="13" idx="1"/>
            <a:endCxn id="6" idx="3"/>
          </p:cNvCxnSpPr>
          <p:nvPr/>
        </p:nvCxnSpPr>
        <p:spPr>
          <a:xfrm rot="10800000" flipV="1">
            <a:off x="3669226" y="2743586"/>
            <a:ext cx="15544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75706" y="236220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dispatch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4081" y="4057795"/>
            <a:ext cx="70403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F2Eer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71" name="Elbow Connector 70"/>
          <p:cNvCxnSpPr>
            <a:stCxn id="69" idx="1"/>
            <a:endCxn id="13" idx="2"/>
          </p:cNvCxnSpPr>
          <p:nvPr/>
        </p:nvCxnSpPr>
        <p:spPr>
          <a:xfrm rot="10800000">
            <a:off x="5661457" y="2912864"/>
            <a:ext cx="2002624" cy="1314208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37653" y="38524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edit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89" name="Elbow Connector 88"/>
          <p:cNvCxnSpPr>
            <a:stCxn id="57" idx="1"/>
            <a:endCxn id="13" idx="3"/>
          </p:cNvCxnSpPr>
          <p:nvPr/>
        </p:nvCxnSpPr>
        <p:spPr>
          <a:xfrm rot="10800000" flipV="1">
            <a:off x="6099238" y="2743585"/>
            <a:ext cx="152076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91968" y="236220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read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93" name="Elbow Connector 92"/>
          <p:cNvCxnSpPr>
            <a:stCxn id="69" idx="0"/>
            <a:endCxn id="57" idx="2"/>
          </p:cNvCxnSpPr>
          <p:nvPr/>
        </p:nvCxnSpPr>
        <p:spPr>
          <a:xfrm rot="5400000" flipH="1" flipV="1">
            <a:off x="7505191" y="3546883"/>
            <a:ext cx="102182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73510" y="339846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deploy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48" name="Elbow Connector 47"/>
          <p:cNvCxnSpPr>
            <a:stCxn id="6" idx="1"/>
            <a:endCxn id="7" idx="3"/>
          </p:cNvCxnSpPr>
          <p:nvPr/>
        </p:nvCxnSpPr>
        <p:spPr>
          <a:xfrm rot="10800000" flipV="1">
            <a:off x="1427541" y="2743587"/>
            <a:ext cx="13004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76400" y="23622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version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00" y="2451198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err="1" smtClean="0">
                <a:latin typeface="Century Gothic" pitchFamily="34" charset="0"/>
              </a:rPr>
              <a:t>Dev</a:t>
            </a:r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4044" y="4057793"/>
            <a:ext cx="6559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CDN</a:t>
            </a:r>
            <a:endParaRPr lang="en-US" sz="160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开发与发布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74771" y="1981198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生产环</a:t>
            </a:r>
            <a:r>
              <a:rPr lang="zh-CN" altLang="en-US" sz="2400" b="1" smtClean="0">
                <a:solidFill>
                  <a:schemeClr val="bg1"/>
                </a:solidFill>
              </a:rPr>
              <a:t>境与开发环境使用</a:t>
            </a:r>
            <a:endParaRPr lang="en-US" altLang="zh-CN" sz="2400" b="1" smtClean="0">
              <a:solidFill>
                <a:schemeClr val="bg1"/>
              </a:solidFill>
            </a:endParaRPr>
          </a:p>
          <a:p>
            <a:r>
              <a:rPr lang="zh-CN" altLang="en-US" sz="2400" b="1" smtClean="0">
                <a:solidFill>
                  <a:schemeClr val="bg1"/>
                </a:solidFill>
              </a:rPr>
              <a:t>相同服务器。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8766" y="5214753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一</a:t>
            </a:r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致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61755" y="5708923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简</a:t>
            </a:r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单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0213" y="3905973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透明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6118" y="2971087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增量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08086" y="3721307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全量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09131" y="2057959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41991" y="3775744"/>
            <a:ext cx="87556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Source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69" name="Elbow Connector 68"/>
          <p:cNvCxnSpPr>
            <a:stCxn id="68" idx="0"/>
            <a:endCxn id="67" idx="2"/>
          </p:cNvCxnSpPr>
          <p:nvPr/>
        </p:nvCxnSpPr>
        <p:spPr>
          <a:xfrm rot="5400000" flipH="1" flipV="1">
            <a:off x="1213267" y="3209239"/>
            <a:ext cx="113301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75229" y="3041652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dispatch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71" name="Elbow Connector 70"/>
          <p:cNvCxnSpPr>
            <a:stCxn id="73" idx="0"/>
            <a:endCxn id="68" idx="2"/>
          </p:cNvCxnSpPr>
          <p:nvPr/>
        </p:nvCxnSpPr>
        <p:spPr>
          <a:xfrm rot="16200000" flipV="1">
            <a:off x="1191073" y="4702997"/>
            <a:ext cx="11774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45496" y="4583812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read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83670" y="5291698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err="1">
                <a:latin typeface="Century Gothic" pitchFamily="34" charset="0"/>
              </a:rPr>
              <a:t>Dev</a:t>
            </a:r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92186" y="4399146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实</a:t>
            </a:r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时编译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03839" y="5084802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提升开</a:t>
            </a:r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发效</a:t>
            </a:r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率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7603" y="3340419"/>
            <a:ext cx="8771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预</a:t>
            </a:r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编译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3112" y="3111071"/>
            <a:ext cx="10695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err="1">
                <a:latin typeface="Microsoft YaHei" pitchFamily="34" charset="-122"/>
                <a:ea typeface="Microsoft YaHei" pitchFamily="34" charset="-122"/>
              </a:rPr>
              <a:t>NodeJS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3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谢谢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2895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mtClean="0">
                <a:solidFill>
                  <a:schemeClr val="bg1"/>
                </a:solidFill>
                <a:latin typeface="Arial Black" pitchFamily="34" charset="0"/>
              </a:rPr>
              <a:t>Q&amp;A</a:t>
            </a:r>
            <a:endParaRPr lang="en-US" sz="720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关于我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4771" y="1981198"/>
            <a:ext cx="3877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</a:rPr>
              <a:t>邓楠乔</a:t>
            </a:r>
            <a:endParaRPr lang="en-US" altLang="zh-CN" sz="2400" b="1" smtClean="0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zh-CN" altLang="en-US" sz="2400" b="1" smtClean="0">
                <a:solidFill>
                  <a:schemeClr val="bg1"/>
                </a:solidFill>
              </a:rPr>
              <a:t>阿里巴巴国际站前端工程师</a:t>
            </a:r>
            <a:endParaRPr lang="en-US" altLang="zh-CN" sz="2400" b="1" smtClean="0">
              <a:solidFill>
                <a:schemeClr val="bg1"/>
              </a:solidFill>
            </a:endParaRPr>
          </a:p>
          <a:p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 smtClean="0">
                <a:solidFill>
                  <a:schemeClr val="bg1"/>
                </a:solidFill>
              </a:rPr>
              <a:t>nqdeng@gmail.com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86576"/>
            <a:ext cx="3352648" cy="4467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extBox 5"/>
          <p:cNvSpPr txBox="1"/>
          <p:nvPr/>
        </p:nvSpPr>
        <p:spPr>
          <a:xfrm>
            <a:off x="5214257" y="4581256"/>
            <a:ext cx="13388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框架与工具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7306" y="4581256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架构升级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4257" y="5257800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性能优化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6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Elbow Connector 46"/>
          <p:cNvCxnSpPr>
            <a:stCxn id="41" idx="0"/>
            <a:endCxn id="13" idx="2"/>
          </p:cNvCxnSpPr>
          <p:nvPr/>
        </p:nvCxnSpPr>
        <p:spPr>
          <a:xfrm rot="16200000" flipV="1">
            <a:off x="5083105" y="3485327"/>
            <a:ext cx="114493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前端代码开发与部署流程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5917" y="2451200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Static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36" y="2451201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6816" y="5563417"/>
            <a:ext cx="9460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Browser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4044" y="4057793"/>
            <a:ext cx="6559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CDN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8246" y="2574308"/>
            <a:ext cx="81464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Target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7792" y="5576217"/>
            <a:ext cx="87556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Source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21" name="Elbow Connector 20"/>
          <p:cNvCxnSpPr>
            <a:stCxn id="7" idx="2"/>
            <a:endCxn id="8" idx="1"/>
          </p:cNvCxnSpPr>
          <p:nvPr/>
        </p:nvCxnSpPr>
        <p:spPr>
          <a:xfrm rot="16200000" flipH="1">
            <a:off x="-4232" y="4071646"/>
            <a:ext cx="2696718" cy="62537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9" idx="2"/>
          </p:cNvCxnSpPr>
          <p:nvPr/>
        </p:nvCxnSpPr>
        <p:spPr>
          <a:xfrm flipV="1">
            <a:off x="2602909" y="4396347"/>
            <a:ext cx="599110" cy="133634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0"/>
            <a:endCxn id="6" idx="2"/>
          </p:cNvCxnSpPr>
          <p:nvPr/>
        </p:nvCxnSpPr>
        <p:spPr>
          <a:xfrm rot="5400000" flipH="1" flipV="1">
            <a:off x="2691110" y="3546884"/>
            <a:ext cx="102181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455" y="489524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&lt;HTML /&gt;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909" y="490164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~/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a.js?v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=1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7098" y="339846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7184" y="4057794"/>
            <a:ext cx="109677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Compiler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44" name="Elbow Connector 43"/>
          <p:cNvCxnSpPr>
            <a:stCxn id="18" idx="0"/>
            <a:endCxn id="41" idx="2"/>
          </p:cNvCxnSpPr>
          <p:nvPr/>
        </p:nvCxnSpPr>
        <p:spPr>
          <a:xfrm rot="16200000" flipV="1">
            <a:off x="5065639" y="4986282"/>
            <a:ext cx="117986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1"/>
            <a:endCxn id="6" idx="3"/>
          </p:cNvCxnSpPr>
          <p:nvPr/>
        </p:nvCxnSpPr>
        <p:spPr>
          <a:xfrm rot="10800000" flipV="1">
            <a:off x="3598122" y="2743584"/>
            <a:ext cx="1650124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13169" y="490164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input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80515" y="3316052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output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9465" y="236220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dispatch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451198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err="1" smtClean="0">
                <a:latin typeface="Century Gothic" pitchFamily="34" charset="0"/>
              </a:rPr>
              <a:t>Dev</a:t>
            </a:r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4081" y="4057795"/>
            <a:ext cx="70403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F2Eer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71" name="Elbow Connector 70"/>
          <p:cNvCxnSpPr>
            <a:stCxn id="69" idx="2"/>
            <a:endCxn id="18" idx="3"/>
          </p:cNvCxnSpPr>
          <p:nvPr/>
        </p:nvCxnSpPr>
        <p:spPr>
          <a:xfrm rot="5400000">
            <a:off x="6380155" y="4109547"/>
            <a:ext cx="1349145" cy="1922748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41847" y="541020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edit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85" name="Elbow Connector 84"/>
          <p:cNvCxnSpPr>
            <a:stCxn id="69" idx="1"/>
            <a:endCxn id="41" idx="3"/>
          </p:cNvCxnSpPr>
          <p:nvPr/>
        </p:nvCxnSpPr>
        <p:spPr>
          <a:xfrm rot="10800000">
            <a:off x="6203959" y="4227072"/>
            <a:ext cx="146012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685393" y="38862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run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89" name="Elbow Connector 88"/>
          <p:cNvCxnSpPr>
            <a:stCxn id="68" idx="1"/>
            <a:endCxn id="13" idx="3"/>
          </p:cNvCxnSpPr>
          <p:nvPr/>
        </p:nvCxnSpPr>
        <p:spPr>
          <a:xfrm rot="10800000">
            <a:off x="6062894" y="2743586"/>
            <a:ext cx="15571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29400" y="236220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read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93" name="Elbow Connector 92"/>
          <p:cNvCxnSpPr>
            <a:stCxn id="69" idx="0"/>
            <a:endCxn id="68" idx="2"/>
          </p:cNvCxnSpPr>
          <p:nvPr/>
        </p:nvCxnSpPr>
        <p:spPr>
          <a:xfrm rot="5400000" flipH="1" flipV="1">
            <a:off x="7505191" y="3546883"/>
            <a:ext cx="102182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73510" y="339846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deploy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20"/>
          <p:cNvCxnSpPr>
            <a:stCxn id="7" idx="2"/>
            <a:endCxn id="8" idx="1"/>
          </p:cNvCxnSpPr>
          <p:nvPr/>
        </p:nvCxnSpPr>
        <p:spPr>
          <a:xfrm rot="16200000" flipH="1">
            <a:off x="-4232" y="4071646"/>
            <a:ext cx="2696718" cy="62537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" y="29718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Client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>独角兽系统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943" y="24512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36" y="2451201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6816" y="5563417"/>
            <a:ext cx="9460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Browser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3676" y="2574310"/>
            <a:ext cx="87556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Source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22" name="Elbow Connector 21"/>
          <p:cNvCxnSpPr>
            <a:stCxn id="8" idx="3"/>
            <a:endCxn id="27" idx="2"/>
          </p:cNvCxnSpPr>
          <p:nvPr/>
        </p:nvCxnSpPr>
        <p:spPr>
          <a:xfrm flipV="1">
            <a:off x="2602909" y="4396347"/>
            <a:ext cx="599110" cy="133634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0"/>
            <a:endCxn id="6" idx="2"/>
          </p:cNvCxnSpPr>
          <p:nvPr/>
        </p:nvCxnSpPr>
        <p:spPr>
          <a:xfrm rot="16200000" flipV="1">
            <a:off x="2689393" y="3545167"/>
            <a:ext cx="1021818" cy="343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0824" y="489524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&lt;HTML /&gt;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5707" y="489524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~/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a.js?v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=1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85707" y="339846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51" name="Elbow Connector 50"/>
          <p:cNvCxnSpPr>
            <a:stCxn id="13" idx="1"/>
            <a:endCxn id="6" idx="3"/>
          </p:cNvCxnSpPr>
          <p:nvPr/>
        </p:nvCxnSpPr>
        <p:spPr>
          <a:xfrm rot="10800000" flipV="1">
            <a:off x="3669226" y="2743586"/>
            <a:ext cx="15544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75706" y="236220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dispatch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4081" y="4057795"/>
            <a:ext cx="70403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F2Eer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71" name="Elbow Connector 70"/>
          <p:cNvCxnSpPr>
            <a:stCxn id="69" idx="1"/>
            <a:endCxn id="13" idx="2"/>
          </p:cNvCxnSpPr>
          <p:nvPr/>
        </p:nvCxnSpPr>
        <p:spPr>
          <a:xfrm rot="10800000">
            <a:off x="5661457" y="2912864"/>
            <a:ext cx="2002624" cy="1314208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37653" y="38524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edit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89" name="Elbow Connector 88"/>
          <p:cNvCxnSpPr>
            <a:stCxn id="57" idx="1"/>
            <a:endCxn id="13" idx="3"/>
          </p:cNvCxnSpPr>
          <p:nvPr/>
        </p:nvCxnSpPr>
        <p:spPr>
          <a:xfrm rot="10800000" flipV="1">
            <a:off x="6099238" y="2743585"/>
            <a:ext cx="152076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91968" y="236220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read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93" name="Elbow Connector 92"/>
          <p:cNvCxnSpPr>
            <a:stCxn id="69" idx="0"/>
            <a:endCxn id="57" idx="2"/>
          </p:cNvCxnSpPr>
          <p:nvPr/>
        </p:nvCxnSpPr>
        <p:spPr>
          <a:xfrm rot="5400000" flipH="1" flipV="1">
            <a:off x="7505191" y="3546883"/>
            <a:ext cx="102182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141003" y="3400691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deploy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48" name="Elbow Connector 47"/>
          <p:cNvCxnSpPr>
            <a:stCxn id="6" idx="1"/>
            <a:endCxn id="7" idx="3"/>
          </p:cNvCxnSpPr>
          <p:nvPr/>
        </p:nvCxnSpPr>
        <p:spPr>
          <a:xfrm rot="10800000" flipV="1">
            <a:off x="1427541" y="2743587"/>
            <a:ext cx="13004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76400" y="23622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version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00" y="2451198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err="1" smtClean="0">
                <a:latin typeface="Century Gothic" pitchFamily="34" charset="0"/>
              </a:rPr>
              <a:t>Dev</a:t>
            </a:r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4044" y="4057793"/>
            <a:ext cx="6559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CDN</a:t>
            </a:r>
            <a:endParaRPr lang="en-US" sz="160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6711" y="1941976"/>
            <a:ext cx="1423745" cy="1795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7" idx="2"/>
            <a:endCxn id="8" idx="1"/>
          </p:cNvCxnSpPr>
          <p:nvPr/>
        </p:nvCxnSpPr>
        <p:spPr>
          <a:xfrm rot="16200000" flipH="1">
            <a:off x="-4232" y="4071646"/>
            <a:ext cx="2696718" cy="62537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" y="29718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Client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文件合并与依赖管理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943" y="24512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36" y="2451201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6816" y="5563417"/>
            <a:ext cx="9460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Browser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3676" y="2574310"/>
            <a:ext cx="87556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Source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22" name="Elbow Connector 21"/>
          <p:cNvCxnSpPr>
            <a:stCxn id="8" idx="3"/>
            <a:endCxn id="27" idx="2"/>
          </p:cNvCxnSpPr>
          <p:nvPr/>
        </p:nvCxnSpPr>
        <p:spPr>
          <a:xfrm flipV="1">
            <a:off x="2602909" y="4396347"/>
            <a:ext cx="599110" cy="133634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0"/>
            <a:endCxn id="6" idx="2"/>
          </p:cNvCxnSpPr>
          <p:nvPr/>
        </p:nvCxnSpPr>
        <p:spPr>
          <a:xfrm rot="16200000" flipV="1">
            <a:off x="2689393" y="3545167"/>
            <a:ext cx="1021818" cy="343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455" y="489524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&lt;HTML /&gt;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909" y="490164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~/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a.js?v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=1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7098" y="339846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51" name="Elbow Connector 50"/>
          <p:cNvCxnSpPr>
            <a:stCxn id="13" idx="1"/>
            <a:endCxn id="6" idx="3"/>
          </p:cNvCxnSpPr>
          <p:nvPr/>
        </p:nvCxnSpPr>
        <p:spPr>
          <a:xfrm rot="10800000" flipV="1">
            <a:off x="3669226" y="2743586"/>
            <a:ext cx="15544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75706" y="236220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dispatch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4081" y="4057795"/>
            <a:ext cx="70403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F2Eer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71" name="Elbow Connector 70"/>
          <p:cNvCxnSpPr>
            <a:stCxn id="69" idx="1"/>
            <a:endCxn id="13" idx="2"/>
          </p:cNvCxnSpPr>
          <p:nvPr/>
        </p:nvCxnSpPr>
        <p:spPr>
          <a:xfrm rot="10800000">
            <a:off x="5661457" y="2912864"/>
            <a:ext cx="2002624" cy="1314208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37653" y="38524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edit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89" name="Elbow Connector 88"/>
          <p:cNvCxnSpPr>
            <a:stCxn id="57" idx="1"/>
            <a:endCxn id="13" idx="3"/>
          </p:cNvCxnSpPr>
          <p:nvPr/>
        </p:nvCxnSpPr>
        <p:spPr>
          <a:xfrm rot="10800000" flipV="1">
            <a:off x="6099238" y="2743585"/>
            <a:ext cx="152076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91968" y="236220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read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93" name="Elbow Connector 92"/>
          <p:cNvCxnSpPr>
            <a:stCxn id="69" idx="0"/>
            <a:endCxn id="57" idx="2"/>
          </p:cNvCxnSpPr>
          <p:nvPr/>
        </p:nvCxnSpPr>
        <p:spPr>
          <a:xfrm rot="5400000" flipH="1" flipV="1">
            <a:off x="7505191" y="3546883"/>
            <a:ext cx="102182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73510" y="339846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deploy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48" name="Elbow Connector 47"/>
          <p:cNvCxnSpPr>
            <a:stCxn id="6" idx="1"/>
            <a:endCxn id="7" idx="3"/>
          </p:cNvCxnSpPr>
          <p:nvPr/>
        </p:nvCxnSpPr>
        <p:spPr>
          <a:xfrm rot="10800000" flipV="1">
            <a:off x="1427541" y="2743587"/>
            <a:ext cx="13004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76400" y="23622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version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00" y="2451198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err="1" smtClean="0">
                <a:latin typeface="Century Gothic" pitchFamily="34" charset="0"/>
              </a:rPr>
              <a:t>Dev</a:t>
            </a:r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4044" y="4057793"/>
            <a:ext cx="6559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CDN</a:t>
            </a:r>
            <a:endParaRPr lang="en-US" sz="160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文</a:t>
            </a:r>
            <a:r>
              <a:rPr lang="zh-CN" altLang="en-US" b="1" smtClean="0">
                <a:solidFill>
                  <a:schemeClr val="tx1"/>
                </a:solidFill>
              </a:rPr>
              <a:t>件合并与依赖管理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508941" y="4687527"/>
            <a:ext cx="990600" cy="116299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508941" y="3185298"/>
            <a:ext cx="990600" cy="116299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5400000">
            <a:off x="1813742" y="2341656"/>
            <a:ext cx="380999" cy="805543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53871" y="2042296"/>
            <a:ext cx="500743" cy="500743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$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56641" y="2934927"/>
            <a:ext cx="500743" cy="500743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entury Gothic" pitchFamily="34" charset="0"/>
              </a:rPr>
              <a:t>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52067" y="2934927"/>
            <a:ext cx="500743" cy="500743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  <a:latin typeface="Century Gothic" pitchFamily="34" charset="0"/>
              </a:rPr>
              <a:t>a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68812" y="4154127"/>
            <a:ext cx="838200" cy="838200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  <a:latin typeface="Century Gothic" pitchFamily="34" charset="0"/>
              </a:rPr>
              <a:t>($,</a:t>
            </a:r>
            <a:r>
              <a:rPr lang="en-US" altLang="zh-CN" sz="1600" err="1" smtClean="0">
                <a:solidFill>
                  <a:schemeClr val="tx1"/>
                </a:solidFill>
                <a:latin typeface="Century Gothic" pitchFamily="34" charset="0"/>
              </a:rPr>
              <a:t>a,b</a:t>
            </a:r>
            <a:r>
              <a:rPr lang="en-US" altLang="zh-CN" sz="1600" smtClean="0">
                <a:solidFill>
                  <a:schemeClr val="tx1"/>
                </a:solidFill>
                <a:latin typeface="Century Gothic" pitchFamily="34" charset="0"/>
              </a:rPr>
              <a:t>)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2680423" y="1937337"/>
            <a:ext cx="1739177" cy="877082"/>
          </a:xfrm>
          <a:prstGeom prst="wedgeRoundRectCallout">
            <a:avLst>
              <a:gd name="adj1" fmla="val -40236"/>
              <a:gd name="adj2" fmla="val 83600"/>
              <a:gd name="adj3" fmla="val 16667"/>
            </a:avLst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// #require “$”</a:t>
            </a:r>
          </a:p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…</a:t>
            </a:r>
            <a:endParaRPr lang="en-US" sz="16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2492" y="5681246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~/a.js,b.js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74771" y="198119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</a:rPr>
              <a:t>依赖申明，文件动态合并。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56203" y="4318195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减少文件冗余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1033" y="5271974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减少代码冗余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56203" y="3185298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便</a:t>
            </a:r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于维护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6269" y="1644949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50" name="Elbow Connector 49"/>
          <p:cNvCxnSpPr/>
          <p:nvPr/>
        </p:nvCxnSpPr>
        <p:spPr>
          <a:xfrm rot="16200000" flipV="1">
            <a:off x="399821" y="2676815"/>
            <a:ext cx="898711" cy="453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5424" y="2592217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7527" y="3435670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可</a:t>
            </a:r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靠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0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55" y="1941976"/>
            <a:ext cx="3425001" cy="1795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7" idx="2"/>
            <a:endCxn id="8" idx="1"/>
          </p:cNvCxnSpPr>
          <p:nvPr/>
        </p:nvCxnSpPr>
        <p:spPr>
          <a:xfrm rot="16200000" flipH="1">
            <a:off x="-4232" y="4071646"/>
            <a:ext cx="2696718" cy="62537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" y="29718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Client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时间戳数据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943" y="24512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36" y="2451201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6816" y="5563417"/>
            <a:ext cx="9460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Browser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3676" y="2574310"/>
            <a:ext cx="87556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Source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22" name="Elbow Connector 21"/>
          <p:cNvCxnSpPr>
            <a:stCxn id="8" idx="3"/>
            <a:endCxn id="27" idx="2"/>
          </p:cNvCxnSpPr>
          <p:nvPr/>
        </p:nvCxnSpPr>
        <p:spPr>
          <a:xfrm flipV="1">
            <a:off x="2602909" y="4396347"/>
            <a:ext cx="599110" cy="133634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0"/>
            <a:endCxn id="6" idx="2"/>
          </p:cNvCxnSpPr>
          <p:nvPr/>
        </p:nvCxnSpPr>
        <p:spPr>
          <a:xfrm rot="16200000" flipV="1">
            <a:off x="2689393" y="3545167"/>
            <a:ext cx="1021818" cy="343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455" y="489524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&lt;HTML /&gt;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909" y="490164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~/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a.js?v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=1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7098" y="339846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51" name="Elbow Connector 50"/>
          <p:cNvCxnSpPr>
            <a:stCxn id="13" idx="1"/>
            <a:endCxn id="6" idx="3"/>
          </p:cNvCxnSpPr>
          <p:nvPr/>
        </p:nvCxnSpPr>
        <p:spPr>
          <a:xfrm rot="10800000" flipV="1">
            <a:off x="3669226" y="2743586"/>
            <a:ext cx="15544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75706" y="236220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dispatch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4081" y="4057795"/>
            <a:ext cx="70403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F2Eer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71" name="Elbow Connector 70"/>
          <p:cNvCxnSpPr>
            <a:stCxn id="69" idx="1"/>
            <a:endCxn id="13" idx="2"/>
          </p:cNvCxnSpPr>
          <p:nvPr/>
        </p:nvCxnSpPr>
        <p:spPr>
          <a:xfrm rot="10800000">
            <a:off x="5661457" y="2912864"/>
            <a:ext cx="2002624" cy="1314208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37653" y="38524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edit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89" name="Elbow Connector 88"/>
          <p:cNvCxnSpPr>
            <a:stCxn id="57" idx="1"/>
            <a:endCxn id="13" idx="3"/>
          </p:cNvCxnSpPr>
          <p:nvPr/>
        </p:nvCxnSpPr>
        <p:spPr>
          <a:xfrm rot="10800000" flipV="1">
            <a:off x="6099238" y="2743585"/>
            <a:ext cx="152076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91968" y="236220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read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93" name="Elbow Connector 92"/>
          <p:cNvCxnSpPr>
            <a:stCxn id="69" idx="0"/>
            <a:endCxn id="57" idx="2"/>
          </p:cNvCxnSpPr>
          <p:nvPr/>
        </p:nvCxnSpPr>
        <p:spPr>
          <a:xfrm rot="5400000" flipH="1" flipV="1">
            <a:off x="7505191" y="3546883"/>
            <a:ext cx="102182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73510" y="339846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deploy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48" name="Elbow Connector 47"/>
          <p:cNvCxnSpPr>
            <a:stCxn id="6" idx="1"/>
            <a:endCxn id="7" idx="3"/>
          </p:cNvCxnSpPr>
          <p:nvPr/>
        </p:nvCxnSpPr>
        <p:spPr>
          <a:xfrm rot="10800000" flipV="1">
            <a:off x="1427541" y="2743587"/>
            <a:ext cx="13004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76400" y="23622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version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00" y="2451198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err="1" smtClean="0">
                <a:latin typeface="Century Gothic" pitchFamily="34" charset="0"/>
              </a:rPr>
              <a:t>Dev</a:t>
            </a:r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4044" y="4057793"/>
            <a:ext cx="6559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CDN</a:t>
            </a:r>
            <a:endParaRPr lang="en-US" sz="160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时间戳数据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74771" y="198119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</a:rPr>
              <a:t>客户端定时更新时间戳数据。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 flipH="1">
            <a:off x="1060142" y="2644230"/>
            <a:ext cx="1739177" cy="877082"/>
          </a:xfrm>
          <a:prstGeom prst="wedgeRoundRectCallout">
            <a:avLst>
              <a:gd name="adj1" fmla="val -32725"/>
              <a:gd name="adj2" fmla="val 76154"/>
              <a:gd name="adj3" fmla="val 16667"/>
            </a:avLst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“a”: “ef4c”</a:t>
            </a:r>
          </a:p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“b”: “3da7”</a:t>
            </a:r>
          </a:p>
          <a:p>
            <a:r>
              <a:rPr lang="en-US" sz="1600" smtClean="0">
                <a:solidFill>
                  <a:schemeClr val="tx1"/>
                </a:solidFill>
                <a:latin typeface="Century Gothic" pitchFamily="34" charset="0"/>
              </a:rPr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15331" y="44363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Client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81274" y="39157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8667" y="3915701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54" name="Elbow Connector 53"/>
          <p:cNvCxnSpPr>
            <a:stCxn id="52" idx="1"/>
            <a:endCxn id="53" idx="3"/>
          </p:cNvCxnSpPr>
          <p:nvPr/>
        </p:nvCxnSpPr>
        <p:spPr>
          <a:xfrm rot="10800000" flipV="1">
            <a:off x="1680872" y="4208087"/>
            <a:ext cx="13004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9731" y="38267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version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13803" y="4046250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>
                <a:latin typeface="Microsoft YaHei" pitchFamily="34" charset="-122"/>
                <a:ea typeface="Microsoft YaHei" pitchFamily="34" charset="-122"/>
              </a:rPr>
              <a:t>缓</a:t>
            </a:r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存利用率高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94022" y="5021075"/>
            <a:ext cx="8771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生效快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600" y="3082771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smtClean="0">
                <a:latin typeface="Microsoft YaHei" pitchFamily="34" charset="-122"/>
                <a:ea typeface="Microsoft YaHei" pitchFamily="34" charset="-122"/>
              </a:rPr>
              <a:t>稳固</a:t>
            </a:r>
            <a:endParaRPr lang="en-US" b="1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55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267" y="1941976"/>
            <a:ext cx="1583335" cy="339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7" idx="2"/>
            <a:endCxn id="8" idx="1"/>
          </p:cNvCxnSpPr>
          <p:nvPr/>
        </p:nvCxnSpPr>
        <p:spPr>
          <a:xfrm rot="16200000" flipH="1">
            <a:off x="-4232" y="4071646"/>
            <a:ext cx="2696718" cy="62537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" y="29718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Client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请求合并与自动时间戳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943" y="2451200"/>
            <a:ext cx="9412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Unicorn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36" y="2451201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App</a:t>
            </a: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6816" y="5563417"/>
            <a:ext cx="9460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entury Gothic" pitchFamily="34" charset="0"/>
              </a:rPr>
              <a:t>Browser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3676" y="2574310"/>
            <a:ext cx="87556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Source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22" name="Elbow Connector 21"/>
          <p:cNvCxnSpPr>
            <a:stCxn id="8" idx="3"/>
            <a:endCxn id="27" idx="2"/>
          </p:cNvCxnSpPr>
          <p:nvPr/>
        </p:nvCxnSpPr>
        <p:spPr>
          <a:xfrm flipV="1">
            <a:off x="2602909" y="4396347"/>
            <a:ext cx="599110" cy="1336347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0"/>
            <a:endCxn id="6" idx="2"/>
          </p:cNvCxnSpPr>
          <p:nvPr/>
        </p:nvCxnSpPr>
        <p:spPr>
          <a:xfrm rot="16200000" flipV="1">
            <a:off x="2689393" y="3545167"/>
            <a:ext cx="1021818" cy="343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455" y="489524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&lt;HTML /&gt;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909" y="490164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~/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a.js?v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=1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7098" y="339846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51" name="Elbow Connector 50"/>
          <p:cNvCxnSpPr>
            <a:stCxn id="13" idx="1"/>
            <a:endCxn id="6" idx="3"/>
          </p:cNvCxnSpPr>
          <p:nvPr/>
        </p:nvCxnSpPr>
        <p:spPr>
          <a:xfrm rot="10800000" flipV="1">
            <a:off x="3669226" y="2743586"/>
            <a:ext cx="15544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75706" y="236220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dispatch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4081" y="4057795"/>
            <a:ext cx="70403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F2Eer</a:t>
            </a:r>
            <a:endParaRPr lang="en-US" sz="1600">
              <a:latin typeface="Century Gothic" pitchFamily="34" charset="0"/>
            </a:endParaRPr>
          </a:p>
        </p:txBody>
      </p:sp>
      <p:cxnSp>
        <p:nvCxnSpPr>
          <p:cNvPr id="71" name="Elbow Connector 70"/>
          <p:cNvCxnSpPr>
            <a:stCxn id="69" idx="1"/>
            <a:endCxn id="13" idx="2"/>
          </p:cNvCxnSpPr>
          <p:nvPr/>
        </p:nvCxnSpPr>
        <p:spPr>
          <a:xfrm rot="10800000">
            <a:off x="5661457" y="2912864"/>
            <a:ext cx="2002624" cy="1314208"/>
          </a:xfrm>
          <a:prstGeom prst="bentConnector2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37653" y="38524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edit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89" name="Elbow Connector 88"/>
          <p:cNvCxnSpPr>
            <a:stCxn id="57" idx="1"/>
            <a:endCxn id="13" idx="3"/>
          </p:cNvCxnSpPr>
          <p:nvPr/>
        </p:nvCxnSpPr>
        <p:spPr>
          <a:xfrm rot="10800000" flipV="1">
            <a:off x="6099238" y="2743585"/>
            <a:ext cx="152076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91968" y="236220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read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93" name="Elbow Connector 92"/>
          <p:cNvCxnSpPr>
            <a:stCxn id="69" idx="0"/>
            <a:endCxn id="57" idx="2"/>
          </p:cNvCxnSpPr>
          <p:nvPr/>
        </p:nvCxnSpPr>
        <p:spPr>
          <a:xfrm rot="5400000" flipH="1" flipV="1">
            <a:off x="7505191" y="3546883"/>
            <a:ext cx="102182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573510" y="339846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deploy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48" name="Elbow Connector 47"/>
          <p:cNvCxnSpPr>
            <a:stCxn id="6" idx="1"/>
            <a:endCxn id="7" idx="3"/>
          </p:cNvCxnSpPr>
          <p:nvPr/>
        </p:nvCxnSpPr>
        <p:spPr>
          <a:xfrm rot="10800000" flipV="1">
            <a:off x="1427541" y="2743587"/>
            <a:ext cx="130040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76400" y="23622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version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00" y="2451198"/>
            <a:ext cx="7922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err="1" smtClean="0">
                <a:latin typeface="Century Gothic" pitchFamily="34" charset="0"/>
              </a:rPr>
              <a:t>Dev</a:t>
            </a:r>
            <a:endParaRPr lang="en-US" sz="1600" smtClean="0">
              <a:latin typeface="Century Gothic" pitchFamily="34" charset="0"/>
            </a:endParaRPr>
          </a:p>
          <a:p>
            <a:r>
              <a:rPr lang="en-US" sz="1600" smtClean="0">
                <a:latin typeface="Century Gothic" pitchFamily="34" charset="0"/>
              </a:rPr>
              <a:t>Server</a:t>
            </a:r>
            <a:endParaRPr lang="en-US" sz="160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4044" y="4057793"/>
            <a:ext cx="65594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smtClean="0">
                <a:latin typeface="Century Gothic" pitchFamily="34" charset="0"/>
              </a:rPr>
              <a:t>CDN</a:t>
            </a:r>
            <a:endParaRPr lang="en-US" sz="160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ustom">
      <a:majorFont>
        <a:latin typeface="Segoe UI"/>
        <a:ea typeface="Microsoft YaHei"/>
        <a:cs typeface=""/>
      </a:majorFont>
      <a:minorFont>
        <a:latin typeface="Segoe UI"/>
        <a:ea typeface="Microsoft YaHei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2434</TotalTime>
  <Words>2150</Words>
  <Application>Microsoft Office PowerPoint</Application>
  <PresentationFormat>On-screen Show (4:3)</PresentationFormat>
  <Paragraphs>332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新一代前端代码开发与部属方案</vt:lpstr>
      <vt:lpstr>关于我</vt:lpstr>
      <vt:lpstr>前端代码开发与部署流程</vt:lpstr>
      <vt:lpstr> 独角兽系统</vt:lpstr>
      <vt:lpstr> 文件合并与依赖管理</vt:lpstr>
      <vt:lpstr> 文件合并与依赖管理</vt:lpstr>
      <vt:lpstr>时间戳数据</vt:lpstr>
      <vt:lpstr>时间戳数据</vt:lpstr>
      <vt:lpstr>请求合并与自动时间戳</vt:lpstr>
      <vt:lpstr>请求合并与自动时间戳</vt:lpstr>
      <vt:lpstr>浏览器缓存与CDN</vt:lpstr>
      <vt:lpstr>浏览器缓存与CDN</vt:lpstr>
      <vt:lpstr>持久缓存</vt:lpstr>
      <vt:lpstr>持久缓存</vt:lpstr>
      <vt:lpstr>开发与发布</vt:lpstr>
      <vt:lpstr>开发与发布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独角兽</dc:title>
  <dc:creator>Nanqiao Deng</dc:creator>
  <cp:lastModifiedBy>Nanqiao Deng</cp:lastModifiedBy>
  <cp:revision>786</cp:revision>
  <dcterms:created xsi:type="dcterms:W3CDTF">2013-07-10T03:27:01Z</dcterms:created>
  <dcterms:modified xsi:type="dcterms:W3CDTF">2013-07-24T02:47:46Z</dcterms:modified>
</cp:coreProperties>
</file>