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68" r:id="rId3"/>
    <p:sldId id="451" r:id="rId4"/>
    <p:sldId id="470" r:id="rId5"/>
    <p:sldId id="465" r:id="rId6"/>
    <p:sldId id="466" r:id="rId7"/>
    <p:sldId id="461" r:id="rId8"/>
    <p:sldId id="467" r:id="rId9"/>
    <p:sldId id="454" r:id="rId10"/>
    <p:sldId id="462" r:id="rId11"/>
    <p:sldId id="463" r:id="rId12"/>
    <p:sldId id="457" r:id="rId13"/>
    <p:sldId id="456" r:id="rId14"/>
    <p:sldId id="458" r:id="rId15"/>
    <p:sldId id="469" r:id="rId16"/>
    <p:sldId id="453" r:id="rId17"/>
    <p:sldId id="450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6D5D8"/>
    <a:srgbClr val="FFFFCC"/>
    <a:srgbClr val="E1E4D8"/>
    <a:srgbClr val="D9E3E1"/>
    <a:srgbClr val="E9EFEE"/>
    <a:srgbClr val="DDE7E6"/>
    <a:srgbClr val="D2E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83276" autoAdjust="0"/>
  </p:normalViewPr>
  <p:slideViewPr>
    <p:cSldViewPr>
      <p:cViewPr varScale="1">
        <p:scale>
          <a:sx n="91" d="100"/>
          <a:sy n="91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A92350-AB72-4D9C-A808-1220E017B424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CE72639-B3E1-428D-8A4D-0CE424A1E26B}">
      <dgm:prSet phldrT="[文本]"/>
      <dgm:spPr/>
      <dgm:t>
        <a:bodyPr/>
        <a:lstStyle/>
        <a:p>
          <a:r>
            <a:rPr lang="zh-CN" altLang="en-US" dirty="0" smtClean="0"/>
            <a:t>录制监听器</a:t>
          </a:r>
          <a:endParaRPr lang="zh-CN" altLang="en-US" dirty="0"/>
        </a:p>
      </dgm:t>
    </dgm:pt>
    <dgm:pt modelId="{9F59D777-DF5B-4CE2-AE56-FA421E8E4F7F}" type="parTrans" cxnId="{90390B35-F9FA-4957-882E-3F5BBD9C6F96}">
      <dgm:prSet/>
      <dgm:spPr/>
      <dgm:t>
        <a:bodyPr/>
        <a:lstStyle/>
        <a:p>
          <a:endParaRPr lang="zh-CN" altLang="en-US"/>
        </a:p>
      </dgm:t>
    </dgm:pt>
    <dgm:pt modelId="{9D33D83D-4BE6-4AA8-8C44-06915A9A5600}" type="sibTrans" cxnId="{90390B35-F9FA-4957-882E-3F5BBD9C6F96}">
      <dgm:prSet/>
      <dgm:spPr/>
      <dgm:t>
        <a:bodyPr/>
        <a:lstStyle/>
        <a:p>
          <a:endParaRPr lang="zh-CN" altLang="en-US"/>
        </a:p>
      </dgm:t>
    </dgm:pt>
    <dgm:pt modelId="{ABD57B7C-C9F6-4169-9352-EB30F35EE424}">
      <dgm:prSet phldrT="[文本]"/>
      <dgm:spPr/>
      <dgm:t>
        <a:bodyPr/>
        <a:lstStyle/>
        <a:p>
          <a:r>
            <a:rPr lang="zh-CN" altLang="en-US" dirty="0" smtClean="0"/>
            <a:t>原生监听器</a:t>
          </a:r>
          <a:endParaRPr lang="zh-CN" altLang="en-US" dirty="0"/>
        </a:p>
      </dgm:t>
    </dgm:pt>
    <dgm:pt modelId="{EAB82AC9-144F-4648-9909-3093D997DDB3}" type="parTrans" cxnId="{2BA0010F-0F99-48C9-8ED4-863A8D1B3F02}">
      <dgm:prSet/>
      <dgm:spPr/>
      <dgm:t>
        <a:bodyPr/>
        <a:lstStyle/>
        <a:p>
          <a:endParaRPr lang="zh-CN" altLang="en-US"/>
        </a:p>
      </dgm:t>
    </dgm:pt>
    <dgm:pt modelId="{AE50A4E6-2100-45E7-8A83-CE4E94F4E4AA}" type="sibTrans" cxnId="{2BA0010F-0F99-48C9-8ED4-863A8D1B3F02}">
      <dgm:prSet/>
      <dgm:spPr/>
      <dgm:t>
        <a:bodyPr/>
        <a:lstStyle/>
        <a:p>
          <a:endParaRPr lang="zh-CN" altLang="en-US"/>
        </a:p>
      </dgm:t>
    </dgm:pt>
    <dgm:pt modelId="{79F499BB-F873-43C0-96C2-985D7BC76FDF}">
      <dgm:prSet phldrT="[文本]"/>
      <dgm:spPr/>
      <dgm:t>
        <a:bodyPr/>
        <a:lstStyle/>
        <a:p>
          <a:r>
            <a:rPr lang="zh-CN" altLang="en-US" dirty="0" smtClean="0"/>
            <a:t>应用程序</a:t>
          </a:r>
          <a:endParaRPr lang="zh-CN" altLang="en-US" dirty="0"/>
        </a:p>
      </dgm:t>
    </dgm:pt>
    <dgm:pt modelId="{D0C5FDF5-FDF5-4020-8C06-386B513E8AAD}" type="parTrans" cxnId="{0A430E29-ABAA-4B37-BDBB-2FED79333249}">
      <dgm:prSet/>
      <dgm:spPr/>
      <dgm:t>
        <a:bodyPr/>
        <a:lstStyle/>
        <a:p>
          <a:endParaRPr lang="zh-CN" altLang="en-US"/>
        </a:p>
      </dgm:t>
    </dgm:pt>
    <dgm:pt modelId="{B30926D0-F54D-4B90-91E3-42A3901DE69F}" type="sibTrans" cxnId="{0A430E29-ABAA-4B37-BDBB-2FED79333249}">
      <dgm:prSet/>
      <dgm:spPr/>
      <dgm:t>
        <a:bodyPr/>
        <a:lstStyle/>
        <a:p>
          <a:endParaRPr lang="zh-CN" altLang="en-US"/>
        </a:p>
      </dgm:t>
    </dgm:pt>
    <dgm:pt modelId="{BE0AD2A3-A12D-44A6-BDC8-34E85C188090}" type="pres">
      <dgm:prSet presAssocID="{8FA92350-AB72-4D9C-A808-1220E017B42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5E3B823-6744-4B7C-9194-419AE7827E15}" type="pres">
      <dgm:prSet presAssocID="{1CE72639-B3E1-428D-8A4D-0CE424A1E26B}" presName="composite" presStyleCnt="0"/>
      <dgm:spPr/>
    </dgm:pt>
    <dgm:pt modelId="{7D1E0511-0096-487F-8689-D2185D0697EE}" type="pres">
      <dgm:prSet presAssocID="{1CE72639-B3E1-428D-8A4D-0CE424A1E26B}" presName="bentUpArrow1" presStyleLbl="alignImgPlace1" presStyleIdx="0" presStyleCnt="2"/>
      <dgm:spPr/>
    </dgm:pt>
    <dgm:pt modelId="{043858BB-5DA9-4C27-BE8D-07C6414C02B4}" type="pres">
      <dgm:prSet presAssocID="{1CE72639-B3E1-428D-8A4D-0CE424A1E26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2DB6F6-803D-43F4-A1FD-2DE07AD823AC}" type="pres">
      <dgm:prSet presAssocID="{1CE72639-B3E1-428D-8A4D-0CE424A1E26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C2C5E-1048-4F66-A40F-3E635BA7B02C}" type="pres">
      <dgm:prSet presAssocID="{9D33D83D-4BE6-4AA8-8C44-06915A9A5600}" presName="sibTrans" presStyleCnt="0"/>
      <dgm:spPr/>
    </dgm:pt>
    <dgm:pt modelId="{596E74BC-F6FB-4454-AC7E-766F4B3BE283}" type="pres">
      <dgm:prSet presAssocID="{ABD57B7C-C9F6-4169-9352-EB30F35EE424}" presName="composite" presStyleCnt="0"/>
      <dgm:spPr/>
    </dgm:pt>
    <dgm:pt modelId="{7854F581-4BEA-44C8-B402-6F26E1BA8DFE}" type="pres">
      <dgm:prSet presAssocID="{ABD57B7C-C9F6-4169-9352-EB30F35EE424}" presName="bentUpArrow1" presStyleLbl="alignImgPlace1" presStyleIdx="1" presStyleCnt="2"/>
      <dgm:spPr/>
    </dgm:pt>
    <dgm:pt modelId="{20D218DB-CFD9-4D1A-B8AA-A32DEC70DD10}" type="pres">
      <dgm:prSet presAssocID="{ABD57B7C-C9F6-4169-9352-EB30F35EE42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4EE145-CCC3-4741-A9AC-517BA2619270}" type="pres">
      <dgm:prSet presAssocID="{ABD57B7C-C9F6-4169-9352-EB30F35EE424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1D9905-114C-41FF-8013-42638D01DE97}" type="pres">
      <dgm:prSet presAssocID="{AE50A4E6-2100-45E7-8A83-CE4E94F4E4AA}" presName="sibTrans" presStyleCnt="0"/>
      <dgm:spPr/>
    </dgm:pt>
    <dgm:pt modelId="{B7E58FED-C4B1-4884-89D5-E894DEDA07FF}" type="pres">
      <dgm:prSet presAssocID="{79F499BB-F873-43C0-96C2-985D7BC76FDF}" presName="composite" presStyleCnt="0"/>
      <dgm:spPr/>
    </dgm:pt>
    <dgm:pt modelId="{6561DEE4-6688-49CB-81D4-F07F53673AE4}" type="pres">
      <dgm:prSet presAssocID="{79F499BB-F873-43C0-96C2-985D7BC76FD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A0010F-0F99-48C9-8ED4-863A8D1B3F02}" srcId="{8FA92350-AB72-4D9C-A808-1220E017B424}" destId="{ABD57B7C-C9F6-4169-9352-EB30F35EE424}" srcOrd="1" destOrd="0" parTransId="{EAB82AC9-144F-4648-9909-3093D997DDB3}" sibTransId="{AE50A4E6-2100-45E7-8A83-CE4E94F4E4AA}"/>
    <dgm:cxn modelId="{90390B35-F9FA-4957-882E-3F5BBD9C6F96}" srcId="{8FA92350-AB72-4D9C-A808-1220E017B424}" destId="{1CE72639-B3E1-428D-8A4D-0CE424A1E26B}" srcOrd="0" destOrd="0" parTransId="{9F59D777-DF5B-4CE2-AE56-FA421E8E4F7F}" sibTransId="{9D33D83D-4BE6-4AA8-8C44-06915A9A5600}"/>
    <dgm:cxn modelId="{526EEA31-EFEE-4677-8BFA-08FE6B8EA3E8}" type="presOf" srcId="{79F499BB-F873-43C0-96C2-985D7BC76FDF}" destId="{6561DEE4-6688-49CB-81D4-F07F53673AE4}" srcOrd="0" destOrd="0" presId="urn:microsoft.com/office/officeart/2005/8/layout/StepDownProcess"/>
    <dgm:cxn modelId="{8DC0085C-10EC-4ED0-A645-F36826F033A9}" type="presOf" srcId="{8FA92350-AB72-4D9C-A808-1220E017B424}" destId="{BE0AD2A3-A12D-44A6-BDC8-34E85C188090}" srcOrd="0" destOrd="0" presId="urn:microsoft.com/office/officeart/2005/8/layout/StepDownProcess"/>
    <dgm:cxn modelId="{0A430E29-ABAA-4B37-BDBB-2FED79333249}" srcId="{8FA92350-AB72-4D9C-A808-1220E017B424}" destId="{79F499BB-F873-43C0-96C2-985D7BC76FDF}" srcOrd="2" destOrd="0" parTransId="{D0C5FDF5-FDF5-4020-8C06-386B513E8AAD}" sibTransId="{B30926D0-F54D-4B90-91E3-42A3901DE69F}"/>
    <dgm:cxn modelId="{183EE3AA-8882-4D23-A62D-E677C9E5A051}" type="presOf" srcId="{ABD57B7C-C9F6-4169-9352-EB30F35EE424}" destId="{20D218DB-CFD9-4D1A-B8AA-A32DEC70DD10}" srcOrd="0" destOrd="0" presId="urn:microsoft.com/office/officeart/2005/8/layout/StepDownProcess"/>
    <dgm:cxn modelId="{84EAA817-E8F9-45AF-8649-962F5816744A}" type="presOf" srcId="{1CE72639-B3E1-428D-8A4D-0CE424A1E26B}" destId="{043858BB-5DA9-4C27-BE8D-07C6414C02B4}" srcOrd="0" destOrd="0" presId="urn:microsoft.com/office/officeart/2005/8/layout/StepDownProcess"/>
    <dgm:cxn modelId="{2EE000BC-E0D5-4DBF-932D-C87D60ED15E7}" type="presParOf" srcId="{BE0AD2A3-A12D-44A6-BDC8-34E85C188090}" destId="{C5E3B823-6744-4B7C-9194-419AE7827E15}" srcOrd="0" destOrd="0" presId="urn:microsoft.com/office/officeart/2005/8/layout/StepDownProcess"/>
    <dgm:cxn modelId="{85837139-438F-4561-8430-6BB24DF80681}" type="presParOf" srcId="{C5E3B823-6744-4B7C-9194-419AE7827E15}" destId="{7D1E0511-0096-487F-8689-D2185D0697EE}" srcOrd="0" destOrd="0" presId="urn:microsoft.com/office/officeart/2005/8/layout/StepDownProcess"/>
    <dgm:cxn modelId="{B14F4D92-A4D3-431B-9275-4D95DC7DED07}" type="presParOf" srcId="{C5E3B823-6744-4B7C-9194-419AE7827E15}" destId="{043858BB-5DA9-4C27-BE8D-07C6414C02B4}" srcOrd="1" destOrd="0" presId="urn:microsoft.com/office/officeart/2005/8/layout/StepDownProcess"/>
    <dgm:cxn modelId="{6CE6BF08-B8BF-4418-A40A-1FE5D9D23985}" type="presParOf" srcId="{C5E3B823-6744-4B7C-9194-419AE7827E15}" destId="{7E2DB6F6-803D-43F4-A1FD-2DE07AD823AC}" srcOrd="2" destOrd="0" presId="urn:microsoft.com/office/officeart/2005/8/layout/StepDownProcess"/>
    <dgm:cxn modelId="{880808C2-9379-4956-81E4-C920F71978B1}" type="presParOf" srcId="{BE0AD2A3-A12D-44A6-BDC8-34E85C188090}" destId="{D2BC2C5E-1048-4F66-A40F-3E635BA7B02C}" srcOrd="1" destOrd="0" presId="urn:microsoft.com/office/officeart/2005/8/layout/StepDownProcess"/>
    <dgm:cxn modelId="{59B394B9-1CC2-481B-B7DE-FB1F1E64C3C5}" type="presParOf" srcId="{BE0AD2A3-A12D-44A6-BDC8-34E85C188090}" destId="{596E74BC-F6FB-4454-AC7E-766F4B3BE283}" srcOrd="2" destOrd="0" presId="urn:microsoft.com/office/officeart/2005/8/layout/StepDownProcess"/>
    <dgm:cxn modelId="{D3C232F4-E612-47C3-A003-9CE4E8B136B3}" type="presParOf" srcId="{596E74BC-F6FB-4454-AC7E-766F4B3BE283}" destId="{7854F581-4BEA-44C8-B402-6F26E1BA8DFE}" srcOrd="0" destOrd="0" presId="urn:microsoft.com/office/officeart/2005/8/layout/StepDownProcess"/>
    <dgm:cxn modelId="{2478C0D5-6808-4DD1-AE93-0885666CEE37}" type="presParOf" srcId="{596E74BC-F6FB-4454-AC7E-766F4B3BE283}" destId="{20D218DB-CFD9-4D1A-B8AA-A32DEC70DD10}" srcOrd="1" destOrd="0" presId="urn:microsoft.com/office/officeart/2005/8/layout/StepDownProcess"/>
    <dgm:cxn modelId="{B11CD0DB-49E7-40F3-A008-790402AA531B}" type="presParOf" srcId="{596E74BC-F6FB-4454-AC7E-766F4B3BE283}" destId="{454EE145-CCC3-4741-A9AC-517BA2619270}" srcOrd="2" destOrd="0" presId="urn:microsoft.com/office/officeart/2005/8/layout/StepDownProcess"/>
    <dgm:cxn modelId="{4322C3BF-3CBE-4A40-915A-CE78DB16798A}" type="presParOf" srcId="{BE0AD2A3-A12D-44A6-BDC8-34E85C188090}" destId="{211D9905-114C-41FF-8013-42638D01DE97}" srcOrd="3" destOrd="0" presId="urn:microsoft.com/office/officeart/2005/8/layout/StepDownProcess"/>
    <dgm:cxn modelId="{444462CF-2C92-4444-A76D-1CCEBA9BB088}" type="presParOf" srcId="{BE0AD2A3-A12D-44A6-BDC8-34E85C188090}" destId="{B7E58FED-C4B1-4884-89D5-E894DEDA07FF}" srcOrd="4" destOrd="0" presId="urn:microsoft.com/office/officeart/2005/8/layout/StepDownProcess"/>
    <dgm:cxn modelId="{2AD5BD14-23FF-48C8-9EE1-CC910549BEFE}" type="presParOf" srcId="{B7E58FED-C4B1-4884-89D5-E894DEDA07FF}" destId="{6561DEE4-6688-49CB-81D4-F07F53673AE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E0511-0096-487F-8689-D2185D0697EE}">
      <dsp:nvSpPr>
        <dsp:cNvPr id="0" name=""/>
        <dsp:cNvSpPr/>
      </dsp:nvSpPr>
      <dsp:spPr>
        <a:xfrm rot="5400000">
          <a:off x="1014812" y="883617"/>
          <a:ext cx="781483" cy="8896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858BB-5DA9-4C27-BE8D-07C6414C02B4}">
      <dsp:nvSpPr>
        <dsp:cNvPr id="0" name=""/>
        <dsp:cNvSpPr/>
      </dsp:nvSpPr>
      <dsp:spPr>
        <a:xfrm>
          <a:off x="807766" y="17327"/>
          <a:ext cx="1315558" cy="92084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录制监听器</a:t>
          </a:r>
          <a:endParaRPr lang="zh-CN" altLang="en-US" sz="2400" kern="1200" dirty="0"/>
        </a:p>
      </dsp:txBody>
      <dsp:txXfrm>
        <a:off x="852726" y="62287"/>
        <a:ext cx="1225638" cy="830928"/>
      </dsp:txXfrm>
    </dsp:sp>
    <dsp:sp modelId="{7E2DB6F6-803D-43F4-A1FD-2DE07AD823AC}">
      <dsp:nvSpPr>
        <dsp:cNvPr id="0" name=""/>
        <dsp:cNvSpPr/>
      </dsp:nvSpPr>
      <dsp:spPr>
        <a:xfrm>
          <a:off x="2123325" y="105151"/>
          <a:ext cx="956811" cy="74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4F581-4BEA-44C8-B402-6F26E1BA8DFE}">
      <dsp:nvSpPr>
        <dsp:cNvPr id="0" name=""/>
        <dsp:cNvSpPr/>
      </dsp:nvSpPr>
      <dsp:spPr>
        <a:xfrm rot="5400000">
          <a:off x="2105550" y="1918034"/>
          <a:ext cx="781483" cy="8896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089513"/>
            <a:satOff val="-703"/>
            <a:lumOff val="113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218DB-CFD9-4D1A-B8AA-A32DEC70DD10}">
      <dsp:nvSpPr>
        <dsp:cNvPr id="0" name=""/>
        <dsp:cNvSpPr/>
      </dsp:nvSpPr>
      <dsp:spPr>
        <a:xfrm>
          <a:off x="1898504" y="1051743"/>
          <a:ext cx="1315558" cy="92084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原生监听器</a:t>
          </a:r>
          <a:endParaRPr lang="zh-CN" altLang="en-US" sz="2400" kern="1200" dirty="0"/>
        </a:p>
      </dsp:txBody>
      <dsp:txXfrm>
        <a:off x="1943464" y="1096703"/>
        <a:ext cx="1225638" cy="830928"/>
      </dsp:txXfrm>
    </dsp:sp>
    <dsp:sp modelId="{454EE145-CCC3-4741-A9AC-517BA2619270}">
      <dsp:nvSpPr>
        <dsp:cNvPr id="0" name=""/>
        <dsp:cNvSpPr/>
      </dsp:nvSpPr>
      <dsp:spPr>
        <a:xfrm>
          <a:off x="3214063" y="1139567"/>
          <a:ext cx="956811" cy="74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1DEE4-6688-49CB-81D4-F07F53673AE4}">
      <dsp:nvSpPr>
        <dsp:cNvPr id="0" name=""/>
        <dsp:cNvSpPr/>
      </dsp:nvSpPr>
      <dsp:spPr>
        <a:xfrm>
          <a:off x="2989242" y="2086160"/>
          <a:ext cx="1315558" cy="92084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应用程序</a:t>
          </a:r>
          <a:endParaRPr lang="zh-CN" altLang="en-US" sz="2400" kern="1200" dirty="0"/>
        </a:p>
      </dsp:txBody>
      <dsp:txXfrm>
        <a:off x="3034202" y="2131120"/>
        <a:ext cx="1225638" cy="830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84023FB-6901-4844-ACA4-25B441ECF704}" type="datetimeFigureOut">
              <a:rPr lang="zh-CN" altLang="en-US"/>
              <a:pPr>
                <a:defRPr/>
              </a:pPr>
              <a:t>2013/7/13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AA74DF9-A479-4EAD-839F-180947381A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9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/>
          </p:cNvSpPr>
          <p:nvPr/>
        </p:nvSpPr>
        <p:spPr bwMode="auto">
          <a:xfrm>
            <a:off x="3708400" y="3636963"/>
            <a:ext cx="827088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4535488" y="3636963"/>
            <a:ext cx="827087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48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375F7-F8C1-413D-B0ED-7585EFE84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829F3-1F6E-4739-9FC9-FCC4AA725E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79928-C8FA-46C1-A053-521A898C4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0C4A2-BD6F-4A04-B099-69B9A434A7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5082D-ECF4-4EEA-BC92-A9392A42DC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FE9F-1908-4800-92A4-B1F9507A10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070D1-9710-4F5B-B207-10C70541E1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5AADA-833C-4D6F-B54F-61D4A3FCAA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2B77C-DB8C-4BA0-88C0-C64263F004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A525-62C3-4B74-B668-24B3E42B54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B49F4-DB00-41E2-83B6-B8D95E419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74638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ED27BE8E-C711-43A4-813B-5DC83A714E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/>
          <p:cNvSpPr>
            <a:spLocks/>
          </p:cNvSpPr>
          <p:nvPr/>
        </p:nvSpPr>
        <p:spPr bwMode="auto">
          <a:xfrm>
            <a:off x="468313" y="1404938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/>
          </p:cNvSpPr>
          <p:nvPr/>
        </p:nvSpPr>
        <p:spPr bwMode="auto">
          <a:xfrm>
            <a:off x="1357313" y="1404938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3" name="Picture 9" descr="logonew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4388" y="616585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CC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CC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CC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CC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iduQA/Caf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.youku.com/v_show/id_XNTgwMzA2NjI4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更好更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快的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自动化测试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40488" cy="105496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鲁晓宇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百度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2013-07-13</a:t>
            </a:r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框架另一种用法：命令行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无需启动</a:t>
            </a:r>
            <a:r>
              <a:rPr lang="en-US" altLang="zh-CN" dirty="0" smtClean="0"/>
              <a:t>instrument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即可调用</a:t>
            </a:r>
            <a:r>
              <a:rPr lang="en-US" altLang="zh-CN" dirty="0" err="1" smtClean="0"/>
              <a:t>Café.apk</a:t>
            </a:r>
            <a:r>
              <a:rPr lang="zh-CN" altLang="en-US" dirty="0" smtClean="0"/>
              <a:t>中的接口。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例子：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sz="1600" dirty="0" err="1" smtClean="0"/>
              <a:t>adb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shell am </a:t>
            </a:r>
            <a:r>
              <a:rPr lang="en-US" altLang="zh-CN" sz="1600" dirty="0" err="1"/>
              <a:t>startservice</a:t>
            </a:r>
            <a:r>
              <a:rPr lang="en-US" altLang="zh-CN" sz="1600" dirty="0"/>
              <a:t> -a </a:t>
            </a:r>
            <a:r>
              <a:rPr lang="en-US" altLang="zh-CN" sz="1600" dirty="0" err="1"/>
              <a:t>com.baidu.cafe.remote.action.name.COMMAND</a:t>
            </a:r>
            <a:r>
              <a:rPr lang="en-US" altLang="zh-CN" sz="1600" dirty="0"/>
              <a:t> -e function "</a:t>
            </a:r>
            <a:r>
              <a:rPr lang="en-US" altLang="zh-CN" sz="1600" dirty="0" err="1"/>
              <a:t>waitforTopActivity</a:t>
            </a:r>
            <a:r>
              <a:rPr lang="en-US" altLang="zh-CN" sz="1600" dirty="0"/>
              <a:t>" -e parameter "String:com.baidu.calculator2.Calculator,long:5000" </a:t>
            </a:r>
            <a:endParaRPr lang="en-US" altLang="zh-CN" sz="1600" dirty="0" smtClean="0"/>
          </a:p>
          <a:p>
            <a:r>
              <a:rPr lang="zh-CN" altLang="en-US" dirty="0" smtClean="0"/>
              <a:t>解释：</a:t>
            </a:r>
            <a:endParaRPr lang="en-US" altLang="zh-CN" dirty="0" smtClean="0"/>
          </a:p>
          <a:p>
            <a:pPr lvl="1"/>
            <a:r>
              <a:rPr lang="zh-CN" altLang="en-US" sz="1600" dirty="0"/>
              <a:t>调用了</a:t>
            </a:r>
            <a:r>
              <a:rPr lang="en-US" altLang="zh-CN" sz="1600" dirty="0" err="1"/>
              <a:t>Café.apk</a:t>
            </a:r>
            <a:r>
              <a:rPr lang="zh-CN" altLang="en-US" sz="1600" dirty="0"/>
              <a:t>中的</a:t>
            </a:r>
            <a:r>
              <a:rPr lang="en-US" altLang="zh-CN" sz="1600" dirty="0" err="1"/>
              <a:t>waitforTopActivity</a:t>
            </a:r>
            <a:r>
              <a:rPr lang="en-US" altLang="zh-CN" sz="1600" dirty="0"/>
              <a:t>(“com.baidu.calculator2.Calculator”, 5000);</a:t>
            </a:r>
          </a:p>
          <a:p>
            <a:pPr lvl="1"/>
            <a:endParaRPr lang="en-US" altLang="zh-CN" sz="1600" dirty="0" smtClean="0"/>
          </a:p>
          <a:p>
            <a:r>
              <a:rPr lang="zh-CN" altLang="en-US" dirty="0" smtClean="0"/>
              <a:t>用途：方便的进行测试准备和自动运维，甚至你可以把</a:t>
            </a:r>
            <a:r>
              <a:rPr lang="en-US" altLang="zh-CN" dirty="0" smtClean="0"/>
              <a:t>Café</a:t>
            </a:r>
            <a:r>
              <a:rPr lang="zh-CN" altLang="en-US" dirty="0" smtClean="0"/>
              <a:t>改造成你自己的自动化工具。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7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多样化的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查找方式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72816"/>
            <a:ext cx="8758808" cy="4525963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R.id.XXX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getActivity</a:t>
            </a:r>
            <a:r>
              <a:rPr lang="en-US" altLang="zh-CN" dirty="0"/>
              <a:t>().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u="sng" dirty="0"/>
              <a:t>R.id</a:t>
            </a:r>
            <a:r>
              <a:rPr lang="en-US" altLang="zh-CN" u="sng" dirty="0" smtClean="0"/>
              <a:t>.);</a:t>
            </a:r>
          </a:p>
          <a:p>
            <a:pPr lvl="1"/>
            <a:r>
              <a:rPr lang="zh-CN" altLang="en-US" dirty="0"/>
              <a:t>说明</a:t>
            </a:r>
            <a:r>
              <a:rPr lang="zh-CN" altLang="en-US" dirty="0" smtClean="0"/>
              <a:t>：</a:t>
            </a:r>
            <a:r>
              <a:rPr lang="zh-CN" altLang="en-US" dirty="0"/>
              <a:t>原生</a:t>
            </a:r>
            <a:r>
              <a:rPr lang="zh-CN" altLang="en-US" dirty="0" smtClean="0"/>
              <a:t>支持的方法，缺点是需要被测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lvl="1"/>
            <a:endParaRPr lang="en-US" altLang="zh-CN" u="sng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resource id name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view</a:t>
            </a:r>
            <a:r>
              <a:rPr lang="zh-CN" altLang="en-US" dirty="0"/>
              <a:t>：</a:t>
            </a:r>
            <a:r>
              <a:rPr lang="en-US" altLang="zh-CN" dirty="0" err="1" smtClean="0"/>
              <a:t>local.getViewById</a:t>
            </a:r>
            <a:r>
              <a:rPr lang="en-US" altLang="zh-CN" dirty="0"/>
              <a:t>("id/</a:t>
            </a:r>
            <a:r>
              <a:rPr lang="en-US" altLang="zh-CN" dirty="0" err="1"/>
              <a:t>shutter_button</a:t>
            </a:r>
            <a:r>
              <a:rPr lang="en-US" altLang="zh-CN" dirty="0" smtClean="0"/>
              <a:t>");</a:t>
            </a:r>
          </a:p>
          <a:p>
            <a:pPr lvl="1"/>
            <a:r>
              <a:rPr lang="zh-CN" altLang="en-US" dirty="0" smtClean="0"/>
              <a:t>说明：通过</a:t>
            </a:r>
            <a:r>
              <a:rPr lang="en-US" altLang="zh-CN" dirty="0" err="1" smtClean="0"/>
              <a:t>hierarchyviewer</a:t>
            </a:r>
            <a:r>
              <a:rPr lang="zh-CN" altLang="en-US" dirty="0" smtClean="0"/>
              <a:t>显示的</a:t>
            </a:r>
            <a:r>
              <a:rPr lang="en-US" altLang="zh-CN" dirty="0" err="1" smtClean="0"/>
              <a:t>resid</a:t>
            </a:r>
            <a:r>
              <a:rPr lang="zh-CN" altLang="en-US" dirty="0" smtClean="0"/>
              <a:t>直接可以定位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，无需源码</a:t>
            </a:r>
            <a:endParaRPr lang="en-US" altLang="zh-CN" dirty="0" smtClean="0"/>
          </a:p>
          <a:p>
            <a:pPr lvl="1"/>
            <a:endParaRPr lang="en-US" altLang="zh-CN" u="sng" dirty="0" smtClean="0"/>
          </a:p>
          <a:p>
            <a:pPr lvl="1"/>
            <a:endParaRPr lang="en-US" altLang="zh-CN" u="sng" dirty="0" smtClean="0"/>
          </a:p>
          <a:p>
            <a:r>
              <a:rPr lang="zh-CN" altLang="en-US" dirty="0" smtClean="0"/>
              <a:t>通过文字获取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local.findViewsByText</a:t>
            </a:r>
            <a:r>
              <a:rPr lang="en-US" altLang="zh-CN" dirty="0"/>
              <a:t>("</a:t>
            </a:r>
            <a:r>
              <a:rPr lang="zh-CN" altLang="en-US" dirty="0"/>
              <a:t>确定</a:t>
            </a:r>
            <a:r>
              <a:rPr lang="en-US" altLang="zh-CN" dirty="0" smtClean="0"/>
              <a:t>");</a:t>
            </a:r>
          </a:p>
          <a:p>
            <a:pPr lvl="1"/>
            <a:r>
              <a:rPr lang="zh-CN" altLang="en-US" dirty="0" smtClean="0"/>
              <a:t>说明：所见即所得，无需分析工具辅助定位，缺点是程序改动文字会导致测试代码失效，没有</a:t>
            </a:r>
            <a:r>
              <a:rPr lang="en-US" altLang="zh-CN" dirty="0" err="1" smtClean="0"/>
              <a:t>resid</a:t>
            </a:r>
            <a:r>
              <a:rPr lang="zh-CN" altLang="en-US" dirty="0" smtClean="0"/>
              <a:t>稳定。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89040"/>
            <a:ext cx="18669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7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跨进程测试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4472" y="1268760"/>
            <a:ext cx="8456000" cy="554461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r>
              <a:rPr lang="en-US" altLang="zh-CN" sz="2000" dirty="0" err="1">
                <a:latin typeface="Cambria" pitchFamily="18" charset="0"/>
              </a:rPr>
              <a:t>remote.clickViewById</a:t>
            </a:r>
            <a:r>
              <a:rPr lang="en-US" altLang="zh-CN" sz="2000" dirty="0">
                <a:latin typeface="Cambria" pitchFamily="18" charset="0"/>
              </a:rPr>
              <a:t>("id/</a:t>
            </a:r>
            <a:r>
              <a:rPr lang="en-US" altLang="zh-CN" sz="2000" dirty="0" err="1">
                <a:latin typeface="Cambria" pitchFamily="18" charset="0"/>
              </a:rPr>
              <a:t>shutter_button</a:t>
            </a:r>
            <a:r>
              <a:rPr lang="en-US" altLang="zh-CN" sz="2000" dirty="0">
                <a:latin typeface="Cambria" pitchFamily="18" charset="0"/>
              </a:rPr>
              <a:t>")</a:t>
            </a:r>
            <a:endParaRPr lang="zh-CN" altLang="en-US" sz="2000" dirty="0">
              <a:latin typeface="Cambria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4999310"/>
            <a:ext cx="6741130" cy="16680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Cambria" pitchFamily="18" charset="0"/>
              </a:rPr>
              <a:t>Action Lib</a:t>
            </a:r>
            <a:endParaRPr lang="zh-CN" altLang="en-US" sz="12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7455" y="5977356"/>
            <a:ext cx="15480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100" dirty="0" err="1" smtClean="0">
                <a:solidFill>
                  <a:schemeClr val="bg1"/>
                </a:solidFill>
                <a:latin typeface="Cambria" pitchFamily="18" charset="0"/>
              </a:rPr>
              <a:t>waitForViewByText</a:t>
            </a:r>
            <a:endParaRPr lang="zh-CN" altLang="en-US" sz="11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544" y="3356992"/>
            <a:ext cx="6696744" cy="1116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Cambria" pitchFamily="18" charset="0"/>
              </a:rPr>
              <a:t>ARMS (Automation Request Management Services)</a:t>
            </a:r>
            <a:endParaRPr lang="zh-CN" altLang="en-US" sz="1200" b="1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4797152"/>
            <a:ext cx="7992888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80496" y="3777065"/>
            <a:ext cx="1152128" cy="504055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400" dirty="0" err="1">
                <a:latin typeface="Cambria" pitchFamily="18" charset="0"/>
              </a:rPr>
              <a:t>sendKey</a:t>
            </a:r>
            <a:endParaRPr lang="zh-CN" altLang="en-US" sz="1400" dirty="0" smtClean="0">
              <a:latin typeface="Cambria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819592" y="3785253"/>
            <a:ext cx="1152128" cy="504055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400" dirty="0" err="1">
                <a:latin typeface="Cambria" pitchFamily="18" charset="0"/>
              </a:rPr>
              <a:t>getViewsProperties</a:t>
            </a:r>
            <a:endParaRPr lang="zh-CN" altLang="en-US" sz="1400" dirty="0" smtClean="0">
              <a:latin typeface="Cambria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5095" y="5401292"/>
            <a:ext cx="15480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200" dirty="0" err="1" smtClean="0">
                <a:solidFill>
                  <a:schemeClr val="bg1"/>
                </a:solidFill>
                <a:latin typeface="Cambria" pitchFamily="18" charset="0"/>
              </a:rPr>
              <a:t>clickViewById</a:t>
            </a:r>
            <a:endParaRPr lang="zh-CN" altLang="en-US" sz="1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5095" y="5977356"/>
            <a:ext cx="15480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200" dirty="0" err="1" smtClean="0">
                <a:solidFill>
                  <a:schemeClr val="bg1"/>
                </a:solidFill>
                <a:latin typeface="Cambria" pitchFamily="18" charset="0"/>
              </a:rPr>
              <a:t>waitForViewById</a:t>
            </a:r>
            <a:endParaRPr lang="zh-CN" altLang="en-US" sz="1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7455" y="5401292"/>
            <a:ext cx="15480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200" dirty="0" err="1" smtClean="0">
                <a:solidFill>
                  <a:schemeClr val="bg1"/>
                </a:solidFill>
                <a:latin typeface="Cambria" pitchFamily="18" charset="0"/>
              </a:rPr>
              <a:t>clickViewByText</a:t>
            </a:r>
            <a:endParaRPr lang="zh-CN" altLang="en-US" sz="1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9471" y="5401292"/>
            <a:ext cx="15480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200" dirty="0" err="1" smtClean="0">
                <a:solidFill>
                  <a:schemeClr val="bg1"/>
                </a:solidFill>
                <a:latin typeface="Cambria" pitchFamily="18" charset="0"/>
              </a:rPr>
              <a:t>clickScreen</a:t>
            </a:r>
            <a:endParaRPr lang="zh-CN" altLang="en-US" sz="1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34136" y="448937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b="1" i="1" dirty="0" smtClean="0">
                <a:latin typeface="Cambria" pitchFamily="18" charset="0"/>
              </a:rPr>
              <a:t>AIDL</a:t>
            </a:r>
            <a:endParaRPr lang="zh-CN" altLang="en-US" sz="1400" b="1" i="1" dirty="0">
              <a:latin typeface="Cambria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59471" y="5975639"/>
            <a:ext cx="15480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200" dirty="0" err="1" smtClean="0">
                <a:solidFill>
                  <a:schemeClr val="bg1"/>
                </a:solidFill>
                <a:latin typeface="Cambria" pitchFamily="18" charset="0"/>
              </a:rPr>
              <a:t>enterText</a:t>
            </a:r>
            <a:endParaRPr lang="zh-CN" altLang="en-US" sz="1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51487" y="5965768"/>
            <a:ext cx="1296144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Cambria" pitchFamily="18" charset="0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61073" y="5652207"/>
            <a:ext cx="1118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Test Process</a:t>
            </a:r>
            <a:endParaRPr lang="zh-CN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61073" y="3841302"/>
            <a:ext cx="1403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Service Process </a:t>
            </a:r>
            <a:endParaRPr lang="zh-CN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876640" y="3777065"/>
            <a:ext cx="1228039" cy="504055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200" dirty="0" err="1">
                <a:latin typeface="Cambria" pitchFamily="18" charset="0"/>
              </a:rPr>
              <a:t>clickOnScreen</a:t>
            </a:r>
            <a:endParaRPr lang="zh-CN" altLang="en-US" sz="1200" dirty="0" smtClean="0">
              <a:latin typeface="Cambria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244792" y="3777065"/>
            <a:ext cx="1152128" cy="504055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400" dirty="0" err="1" smtClean="0">
                <a:latin typeface="Cambria" pitchFamily="18" charset="0"/>
              </a:rPr>
              <a:t>longClickOnScreen</a:t>
            </a:r>
            <a:endParaRPr lang="zh-CN" altLang="en-US" sz="1400" dirty="0" smtClean="0">
              <a:latin typeface="Cambria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523448" y="3777246"/>
            <a:ext cx="1152128" cy="504055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400" dirty="0">
                <a:latin typeface="Cambria" pitchFamily="18" charset="0"/>
              </a:rPr>
              <a:t>drag</a:t>
            </a:r>
            <a:endParaRPr lang="zh-CN" altLang="en-US" sz="1400" dirty="0" smtClean="0">
              <a:latin typeface="Cambria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604291" y="1736813"/>
            <a:ext cx="2183733" cy="1116123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Cambria" pitchFamily="18" charset="0"/>
              </a:rPr>
              <a:t>Target APP</a:t>
            </a:r>
            <a:endParaRPr lang="zh-CN" altLang="en-US" sz="1200" b="1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987825" y="2156886"/>
            <a:ext cx="1459096" cy="50405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400" dirty="0" err="1" smtClean="0">
                <a:latin typeface="Cambria" pitchFamily="18" charset="0"/>
              </a:rPr>
              <a:t>IWindow.executeCommand</a:t>
            </a:r>
            <a:endParaRPr lang="zh-CN" altLang="en-US" sz="1400" dirty="0" smtClean="0">
              <a:latin typeface="Cambria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67544" y="3140968"/>
            <a:ext cx="7992888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607471" y="1736813"/>
            <a:ext cx="1556817" cy="11161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Cambria" pitchFamily="18" charset="0"/>
              </a:rPr>
              <a:t>View Server</a:t>
            </a:r>
            <a:endParaRPr lang="zh-CN" altLang="en-US" sz="1200" b="1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809815" y="2168862"/>
            <a:ext cx="1152128" cy="504055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200" dirty="0" smtClean="0">
                <a:latin typeface="Cambria" pitchFamily="18" charset="0"/>
              </a:rPr>
              <a:t>dump</a:t>
            </a:r>
            <a:endParaRPr lang="zh-CN" altLang="en-US" sz="1200" dirty="0" smtClean="0">
              <a:latin typeface="Cambria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61073" y="2219019"/>
            <a:ext cx="1422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Other Processes </a:t>
            </a:r>
            <a:endParaRPr lang="zh-CN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17754" y="2875552"/>
            <a:ext cx="691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b="1" i="1" dirty="0" smtClean="0">
                <a:latin typeface="Cambria" pitchFamily="18" charset="0"/>
              </a:rPr>
              <a:t>socket</a:t>
            </a:r>
            <a:endParaRPr lang="zh-CN" altLang="en-US" sz="1400" b="1" i="1" dirty="0">
              <a:latin typeface="Cambria" pitchFamily="18" charset="0"/>
            </a:endParaRPr>
          </a:p>
        </p:txBody>
      </p:sp>
      <p:cxnSp>
        <p:nvCxnSpPr>
          <p:cNvPr id="32" name="曲线连接符 59"/>
          <p:cNvCxnSpPr/>
          <p:nvPr/>
        </p:nvCxnSpPr>
        <p:spPr>
          <a:xfrm>
            <a:off x="6395656" y="2845918"/>
            <a:ext cx="0" cy="5901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曲线连接符 59"/>
          <p:cNvCxnSpPr/>
          <p:nvPr/>
        </p:nvCxnSpPr>
        <p:spPr>
          <a:xfrm>
            <a:off x="3707904" y="4473115"/>
            <a:ext cx="0" cy="59010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曲线连接符 59"/>
          <p:cNvCxnSpPr>
            <a:stCxn id="24" idx="3"/>
            <a:endCxn id="28" idx="1"/>
          </p:cNvCxnSpPr>
          <p:nvPr/>
        </p:nvCxnSpPr>
        <p:spPr>
          <a:xfrm>
            <a:off x="4788024" y="2294875"/>
            <a:ext cx="819447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905181" y="2060848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b="1" i="1" dirty="0">
                <a:latin typeface="Cambria" pitchFamily="18" charset="0"/>
              </a:rPr>
              <a:t>AIDL</a:t>
            </a:r>
            <a:endParaRPr lang="zh-CN" altLang="en-US" sz="1400" b="1" i="1" dirty="0">
              <a:latin typeface="Cambria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69682" y="5401292"/>
            <a:ext cx="1296144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200" dirty="0" err="1" smtClean="0">
                <a:solidFill>
                  <a:schemeClr val="bg1"/>
                </a:solidFill>
                <a:latin typeface="Cambria" pitchFamily="18" charset="0"/>
              </a:rPr>
              <a:t>pressKey</a:t>
            </a:r>
            <a:endParaRPr lang="zh-CN" altLang="en-US" sz="1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67544" y="1736813"/>
            <a:ext cx="1556817" cy="11161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Cambria" pitchFamily="18" charset="0"/>
              </a:rPr>
              <a:t>Monkey</a:t>
            </a:r>
            <a:r>
              <a:rPr lang="en-US" altLang="zh-CN" sz="1200" b="1" dirty="0" smtClean="0">
                <a:solidFill>
                  <a:schemeClr val="tx1"/>
                </a:solidFill>
                <a:latin typeface="Cambria" pitchFamily="18" charset="0"/>
              </a:rPr>
              <a:t> Server</a:t>
            </a:r>
            <a:endParaRPr lang="zh-CN" altLang="en-US" sz="1200" b="1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9888" y="2168862"/>
            <a:ext cx="1152128" cy="504055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200" dirty="0">
                <a:latin typeface="Cambria" pitchFamily="18" charset="0"/>
              </a:rPr>
              <a:t>operate</a:t>
            </a:r>
            <a:endParaRPr lang="zh-CN" altLang="en-US" sz="1200" dirty="0" smtClean="0">
              <a:latin typeface="Cambria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15912" y="2882570"/>
            <a:ext cx="691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b="1" i="1" dirty="0" smtClean="0">
                <a:latin typeface="Cambria" pitchFamily="18" charset="0"/>
              </a:rPr>
              <a:t>socket</a:t>
            </a:r>
            <a:endParaRPr lang="zh-CN" altLang="en-US" sz="1400" b="1" i="1" dirty="0">
              <a:latin typeface="Cambria" pitchFamily="18" charset="0"/>
            </a:endParaRPr>
          </a:p>
        </p:txBody>
      </p:sp>
      <p:cxnSp>
        <p:nvCxnSpPr>
          <p:cNvPr id="40" name="曲线连接符 59"/>
          <p:cNvCxnSpPr/>
          <p:nvPr/>
        </p:nvCxnSpPr>
        <p:spPr>
          <a:xfrm>
            <a:off x="1193814" y="2852936"/>
            <a:ext cx="0" cy="5901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曲线连接符 59"/>
          <p:cNvCxnSpPr>
            <a:stCxn id="24" idx="1"/>
            <a:endCxn id="37" idx="3"/>
          </p:cNvCxnSpPr>
          <p:nvPr/>
        </p:nvCxnSpPr>
        <p:spPr>
          <a:xfrm flipH="1">
            <a:off x="2024361" y="2294875"/>
            <a:ext cx="579930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979712" y="1988840"/>
            <a:ext cx="640175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b="1" i="1" dirty="0" smtClean="0">
                <a:latin typeface="Cambria" pitchFamily="18" charset="0"/>
              </a:rPr>
              <a:t>Inject</a:t>
            </a:r>
          </a:p>
          <a:p>
            <a:pPr>
              <a:buNone/>
            </a:pPr>
            <a:r>
              <a:rPr lang="en-US" altLang="zh-CN" sz="1400" b="1" i="1" dirty="0" smtClean="0">
                <a:latin typeface="Cambria" pitchFamily="18" charset="0"/>
              </a:rPr>
              <a:t>event</a:t>
            </a:r>
            <a:endParaRPr lang="zh-CN" altLang="en-US" sz="1400" b="1" i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跨进程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发送事件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5361602"/>
            <a:ext cx="7560840" cy="37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474459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为什么 </a:t>
            </a:r>
            <a:r>
              <a:rPr lang="en-US" altLang="zh-CN" sz="2000" dirty="0" err="1" smtClean="0">
                <a:latin typeface="Cambria" pitchFamily="18" charset="0"/>
                <a:ea typeface="微软雅黑" pitchFamily="34" charset="-122"/>
              </a:rPr>
              <a:t>adb</a:t>
            </a:r>
            <a:r>
              <a:rPr lang="en-US" altLang="zh-CN" sz="2000" dirty="0" smtClean="0">
                <a:latin typeface="Cambria" pitchFamily="18" charset="0"/>
                <a:ea typeface="微软雅黑" pitchFamily="34" charset="-122"/>
              </a:rPr>
              <a:t> shell input </a:t>
            </a:r>
            <a:r>
              <a:rPr lang="en-US" altLang="zh-CN" sz="2000" dirty="0" err="1" smtClean="0">
                <a:latin typeface="Cambria" pitchFamily="18" charset="0"/>
                <a:ea typeface="微软雅黑" pitchFamily="34" charset="-122"/>
              </a:rPr>
              <a:t>keyevent</a:t>
            </a:r>
            <a:r>
              <a:rPr lang="en-US" altLang="zh-CN" sz="2000" dirty="0" smtClean="0">
                <a:latin typeface="Cambria" pitchFamily="18" charset="0"/>
                <a:ea typeface="微软雅黑" pitchFamily="34" charset="-122"/>
              </a:rPr>
              <a:t> XXX </a:t>
            </a: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可以跨进程</a:t>
            </a:r>
            <a:r>
              <a:rPr lang="zh-CN" altLang="en-US" sz="2000" dirty="0">
                <a:latin typeface="Cambria" pitchFamily="18" charset="0"/>
                <a:ea typeface="微软雅黑" pitchFamily="34" charset="-122"/>
              </a:rPr>
              <a:t>发送事件</a:t>
            </a:r>
            <a:r>
              <a:rPr lang="en-US" altLang="zh-CN" sz="2000" dirty="0" smtClean="0">
                <a:latin typeface="Cambria" pitchFamily="18" charset="0"/>
                <a:ea typeface="微软雅黑" pitchFamily="34" charset="-122"/>
              </a:rPr>
              <a:t>?</a:t>
            </a:r>
            <a:endParaRPr lang="en-US" altLang="zh-CN" sz="2000" dirty="0">
              <a:latin typeface="Cambria" pitchFamily="18" charset="0"/>
              <a:ea typeface="微软雅黑" pitchFamily="34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670030"/>
            <a:ext cx="7191054" cy="158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3398222"/>
            <a:ext cx="7344816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需要和</a:t>
            </a:r>
            <a:r>
              <a:rPr lang="en-US" altLang="zh-CN" sz="2000" dirty="0" smtClean="0">
                <a:latin typeface="Cambria" pitchFamily="18" charset="0"/>
                <a:ea typeface="微软雅黑" pitchFamily="34" charset="-122"/>
              </a:rPr>
              <a:t>system</a:t>
            </a: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相同的签名，在没有</a:t>
            </a:r>
            <a:r>
              <a:rPr lang="en-US" altLang="zh-CN" sz="2000" dirty="0" smtClean="0">
                <a:latin typeface="Cambria" pitchFamily="18" charset="0"/>
                <a:ea typeface="微软雅黑" pitchFamily="34" charset="-122"/>
              </a:rPr>
              <a:t>platform</a:t>
            </a: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签名的情况下，</a:t>
            </a:r>
            <a:r>
              <a:rPr lang="en-US" altLang="zh-CN" sz="2000" dirty="0" smtClean="0">
                <a:latin typeface="Cambria" pitchFamily="18" charset="0"/>
                <a:ea typeface="微软雅黑" pitchFamily="34" charset="-122"/>
              </a:rPr>
              <a:t>Café</a:t>
            </a: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只能利用</a:t>
            </a:r>
            <a:r>
              <a:rPr lang="en-US" altLang="zh-CN" sz="2000" dirty="0" smtClean="0">
                <a:latin typeface="Cambria" pitchFamily="18" charset="0"/>
                <a:ea typeface="微软雅黑" pitchFamily="34" charset="-122"/>
              </a:rPr>
              <a:t>Monkey Server</a:t>
            </a: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发送跨进程事件。</a:t>
            </a:r>
            <a:endParaRPr lang="en-US" altLang="zh-CN" sz="2000" dirty="0" smtClean="0">
              <a:latin typeface="Cambria" pitchFamily="18" charset="0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所以跨进程操作的本质是</a:t>
            </a:r>
            <a:r>
              <a:rPr lang="zh-CN" altLang="en-US" sz="2800" b="1" dirty="0" smtClean="0">
                <a:solidFill>
                  <a:srgbClr val="7030A0"/>
                </a:solidFill>
                <a:latin typeface="Cambria" pitchFamily="18" charset="0"/>
                <a:ea typeface="微软雅黑" pitchFamily="34" charset="-122"/>
              </a:rPr>
              <a:t>提权</a:t>
            </a: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！</a:t>
            </a:r>
            <a:endParaRPr lang="en-US" altLang="zh-CN" sz="2000" dirty="0">
              <a:latin typeface="Cambria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3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跨进程测试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捕获控件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16276"/>
            <a:ext cx="2321487" cy="4983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686" y="1714501"/>
            <a:ext cx="4401691" cy="5041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4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失败时自动截图</a:t>
            </a:r>
            <a:endParaRPr lang="en-US" altLang="zh-CN" dirty="0" smtClean="0"/>
          </a:p>
          <a:p>
            <a:r>
              <a:rPr lang="zh-CN" altLang="en-US" dirty="0" smtClean="0"/>
              <a:t>测试用例</a:t>
            </a:r>
            <a:r>
              <a:rPr lang="zh-CN" altLang="en-US" dirty="0"/>
              <a:t>截取</a:t>
            </a:r>
            <a:r>
              <a:rPr lang="en-US" altLang="zh-CN" dirty="0" err="1" smtClean="0"/>
              <a:t>logcat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zh-CN" altLang="en-US" dirty="0" smtClean="0"/>
              <a:t>自动生成</a:t>
            </a:r>
            <a:r>
              <a:rPr lang="en-US" altLang="zh-CN" dirty="0" err="1" smtClean="0"/>
              <a:t>Junit</a:t>
            </a:r>
            <a:r>
              <a:rPr lang="en-US" altLang="zh-CN" dirty="0" smtClean="0"/>
              <a:t> Report Xml</a:t>
            </a:r>
          </a:p>
          <a:p>
            <a:r>
              <a:rPr lang="zh-CN" altLang="en-US" dirty="0" smtClean="0"/>
              <a:t>获得应用当前的帧率</a:t>
            </a:r>
            <a:endParaRPr lang="en-US" altLang="zh-CN" dirty="0" smtClean="0"/>
          </a:p>
          <a:p>
            <a:r>
              <a:rPr lang="zh-CN" altLang="en-US" dirty="0" smtClean="0"/>
              <a:t>获得应用当前的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发送和接收流量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权限执行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（在已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的系统上）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Cafe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结构图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内容占位符 6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472863" y="1340768"/>
            <a:ext cx="8167968" cy="54006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latin typeface="Impact" pitchFamily="34" charset="0"/>
              </a:rPr>
              <a:t>CAFE </a:t>
            </a:r>
            <a:r>
              <a:rPr lang="en-US" altLang="zh-CN" sz="2000" dirty="0">
                <a:latin typeface="Impact" pitchFamily="34" charset="0"/>
              </a:rPr>
              <a:t>Structure Diagram</a:t>
            </a:r>
            <a:endParaRPr lang="zh-CN" altLang="en-US" sz="2000" dirty="0">
              <a:latin typeface="Impact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03927" y="6128163"/>
            <a:ext cx="8093809" cy="39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Impact" pitchFamily="34" charset="0"/>
              </a:rPr>
              <a:t>Uniform Interface </a:t>
            </a:r>
            <a:endParaRPr lang="zh-CN" altLang="en-US" b="1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75935" y="4077072"/>
            <a:ext cx="7920880" cy="16680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Verdana" pitchFamily="34" charset="0"/>
              </a:rPr>
              <a:t>Café.jar</a:t>
            </a:r>
            <a:endParaRPr lang="zh-CN" altLang="en-US" sz="12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414591" y="5073309"/>
            <a:ext cx="15480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 err="1">
                <a:solidFill>
                  <a:schemeClr val="bg1"/>
                </a:solidFill>
                <a:latin typeface="Verdana" pitchFamily="34" charset="0"/>
              </a:rPr>
              <a:t>ExceptionHandler</a:t>
            </a:r>
            <a:endParaRPr lang="zh-CN" altLang="en-US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75935" y="1916832"/>
            <a:ext cx="6696744" cy="12961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200" b="1" dirty="0" err="1" smtClean="0">
                <a:solidFill>
                  <a:schemeClr val="tx1"/>
                </a:solidFill>
                <a:latin typeface="Verdana" pitchFamily="34" charset="0"/>
              </a:rPr>
              <a:t>Café.apk</a:t>
            </a:r>
            <a:endParaRPr lang="zh-CN" altLang="en-US" sz="1200" b="1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546032" y="3626798"/>
            <a:ext cx="7992888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>
            <a:off x="3913167" y="2348880"/>
            <a:ext cx="1417576" cy="513486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400" dirty="0" smtClean="0"/>
              <a:t>Remote </a:t>
            </a:r>
            <a:r>
              <a:rPr lang="en-US" altLang="zh-CN" sz="1400" dirty="0" err="1"/>
              <a:t>U</a:t>
            </a:r>
            <a:r>
              <a:rPr lang="en-US" altLang="zh-CN" sz="1400" dirty="0" err="1" smtClean="0"/>
              <a:t>iLib</a:t>
            </a:r>
            <a:endParaRPr lang="zh-CN" altLang="en-US" sz="1400" dirty="0" smtClean="0"/>
          </a:p>
        </p:txBody>
      </p:sp>
      <p:sp>
        <p:nvSpPr>
          <p:cNvPr id="107" name="圆角矩形 106"/>
          <p:cNvSpPr/>
          <p:nvPr/>
        </p:nvSpPr>
        <p:spPr>
          <a:xfrm>
            <a:off x="722231" y="2348880"/>
            <a:ext cx="1440160" cy="504055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400" dirty="0" err="1"/>
              <a:t>G</a:t>
            </a:r>
            <a:r>
              <a:rPr lang="en-US" altLang="zh-CN" sz="1400" dirty="0" err="1" smtClean="0"/>
              <a:t>etSystemState</a:t>
            </a:r>
            <a:endParaRPr lang="zh-CN" altLang="en-US" sz="1400" dirty="0" smtClean="0"/>
          </a:p>
        </p:txBody>
      </p:sp>
      <p:sp>
        <p:nvSpPr>
          <p:cNvPr id="108" name="圆角矩形 107"/>
          <p:cNvSpPr/>
          <p:nvPr/>
        </p:nvSpPr>
        <p:spPr>
          <a:xfrm>
            <a:off x="2332343" y="2348880"/>
            <a:ext cx="1414224" cy="504055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400" dirty="0" err="1" smtClean="0"/>
              <a:t>SetSystemState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>
          <a:xfrm>
            <a:off x="722231" y="4497245"/>
            <a:ext cx="1548000" cy="432048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 err="1" smtClean="0">
                <a:solidFill>
                  <a:schemeClr val="bg1"/>
                </a:solidFill>
                <a:latin typeface="Verdana" pitchFamily="34" charset="0"/>
              </a:rPr>
              <a:t>SystemOperator</a:t>
            </a:r>
            <a:endParaRPr lang="zh-CN" altLang="en-US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22231" y="5073309"/>
            <a:ext cx="15480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 err="1" smtClean="0">
                <a:solidFill>
                  <a:schemeClr val="bg1"/>
                </a:solidFill>
                <a:latin typeface="Verdana" pitchFamily="34" charset="0"/>
              </a:rPr>
              <a:t>Snapshoter</a:t>
            </a:r>
            <a:endParaRPr lang="zh-CN" altLang="en-US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414591" y="4497245"/>
            <a:ext cx="1548000" cy="432048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solidFill>
                  <a:schemeClr val="bg1"/>
                </a:solidFill>
                <a:latin typeface="Verdana" pitchFamily="34" charset="0"/>
              </a:rPr>
              <a:t>Remote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Verdana" pitchFamily="34" charset="0"/>
              </a:rPr>
              <a:t>UiLib</a:t>
            </a:r>
            <a:endParaRPr lang="zh-CN" altLang="en-US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5546767" y="2348882"/>
            <a:ext cx="1509888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400" dirty="0" smtClean="0"/>
              <a:t>Command </a:t>
            </a:r>
            <a:r>
              <a:rPr lang="en-US" altLang="zh-CN" sz="1400" dirty="0"/>
              <a:t>Server</a:t>
            </a:r>
            <a:endParaRPr lang="zh-CN" altLang="en-US" sz="1400" dirty="0" smtClean="0"/>
          </a:p>
        </p:txBody>
      </p:sp>
      <p:sp>
        <p:nvSpPr>
          <p:cNvPr id="113" name="矩形 112"/>
          <p:cNvSpPr/>
          <p:nvPr/>
        </p:nvSpPr>
        <p:spPr>
          <a:xfrm>
            <a:off x="7668344" y="836712"/>
            <a:ext cx="1368152" cy="1728192"/>
          </a:xfrm>
          <a:prstGeom prst="rect">
            <a:avLst/>
          </a:prstGeom>
          <a:solidFill>
            <a:schemeClr val="lt1">
              <a:alpha val="81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Impact" pitchFamily="34" charset="0"/>
              </a:rPr>
              <a:t>CAFE</a:t>
            </a:r>
          </a:p>
          <a:p>
            <a:pPr lvl="0" algn="ctr"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Impact" pitchFamily="34" charset="0"/>
              </a:rPr>
              <a:t>PC Client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7818685" y="1556792"/>
            <a:ext cx="1074553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400" dirty="0" smtClean="0"/>
              <a:t>Command Handler</a:t>
            </a:r>
            <a:endParaRPr lang="zh-CN" altLang="en-US" sz="1400" dirty="0" smtClean="0"/>
          </a:p>
        </p:txBody>
      </p:sp>
      <p:sp>
        <p:nvSpPr>
          <p:cNvPr id="115" name="矩形 114"/>
          <p:cNvSpPr/>
          <p:nvPr/>
        </p:nvSpPr>
        <p:spPr>
          <a:xfrm rot="19338408">
            <a:off x="2304424" y="3373128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400" b="1" i="1" dirty="0" smtClean="0"/>
              <a:t>AIDL</a:t>
            </a:r>
            <a:endParaRPr lang="zh-CN" altLang="en-US" sz="1400" b="1" i="1" dirty="0"/>
          </a:p>
        </p:txBody>
      </p:sp>
      <p:sp>
        <p:nvSpPr>
          <p:cNvPr id="116" name="矩形 115"/>
          <p:cNvSpPr/>
          <p:nvPr/>
        </p:nvSpPr>
        <p:spPr>
          <a:xfrm rot="18013915">
            <a:off x="7099149" y="1907134"/>
            <a:ext cx="65447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400" b="1" i="1" dirty="0" smtClean="0"/>
              <a:t>socket</a:t>
            </a:r>
            <a:endParaRPr lang="zh-CN" altLang="en-US" sz="1400" b="1" i="1" dirty="0"/>
          </a:p>
        </p:txBody>
      </p:sp>
      <p:sp>
        <p:nvSpPr>
          <p:cNvPr id="117" name="矩形 116"/>
          <p:cNvSpPr/>
          <p:nvPr/>
        </p:nvSpPr>
        <p:spPr>
          <a:xfrm>
            <a:off x="7420857" y="3666287"/>
            <a:ext cx="111806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Test Process</a:t>
            </a:r>
            <a:endParaRPr lang="zh-CN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7170768" y="3306247"/>
            <a:ext cx="140301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Service Process </a:t>
            </a:r>
            <a:endParaRPr lang="zh-CN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cxnSp>
        <p:nvCxnSpPr>
          <p:cNvPr id="119" name="曲线连接符 118"/>
          <p:cNvCxnSpPr/>
          <p:nvPr/>
        </p:nvCxnSpPr>
        <p:spPr>
          <a:xfrm rot="5400000">
            <a:off x="2280880" y="3340982"/>
            <a:ext cx="810038" cy="70711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endCxn id="101" idx="0"/>
          </p:cNvCxnSpPr>
          <p:nvPr/>
        </p:nvCxnSpPr>
        <p:spPr>
          <a:xfrm rot="5400000">
            <a:off x="4490167" y="5865930"/>
            <a:ext cx="322899" cy="201567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114" idx="1"/>
            <a:endCxn id="112" idx="3"/>
          </p:cNvCxnSpPr>
          <p:nvPr/>
        </p:nvCxnSpPr>
        <p:spPr>
          <a:xfrm rot="10800000" flipV="1">
            <a:off x="7056655" y="1952836"/>
            <a:ext cx="762030" cy="648074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5690783" y="4178564"/>
            <a:ext cx="2736304" cy="1410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768929" y="4509120"/>
            <a:ext cx="1251343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Verdana" pitchFamily="34" charset="0"/>
              </a:rPr>
              <a:t>Native Recorder</a:t>
            </a:r>
            <a:endParaRPr lang="zh-CN" altLang="en-US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761272" y="5049561"/>
            <a:ext cx="12590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Verdana" pitchFamily="34" charset="0"/>
              </a:rPr>
              <a:t>Traveler</a:t>
            </a:r>
            <a:endParaRPr lang="zh-CN" altLang="en-US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128663" y="4497245"/>
            <a:ext cx="1202457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Verdana" pitchFamily="34" charset="0"/>
              </a:rPr>
              <a:t>Web </a:t>
            </a:r>
            <a:r>
              <a:rPr lang="en-US" altLang="zh-CN" sz="1200" dirty="0">
                <a:solidFill>
                  <a:schemeClr val="bg1"/>
                </a:solidFill>
                <a:latin typeface="Verdana" pitchFamily="34" charset="0"/>
              </a:rPr>
              <a:t>Recorder</a:t>
            </a:r>
            <a:endParaRPr lang="zh-CN" altLang="en-US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128663" y="5049561"/>
            <a:ext cx="120245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Verdana" pitchFamily="34" charset="0"/>
              </a:rPr>
              <a:t>Performance Recorder</a:t>
            </a:r>
            <a:endParaRPr lang="zh-CN" altLang="en-US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762791" y="417856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Verdana" pitchFamily="34" charset="0"/>
              </a:rPr>
              <a:t>Local </a:t>
            </a:r>
            <a:r>
              <a:rPr lang="en-US" altLang="zh-CN" sz="1200" dirty="0" err="1" smtClean="0">
                <a:solidFill>
                  <a:schemeClr val="bg1"/>
                </a:solidFill>
                <a:latin typeface="Verdana" pitchFamily="34" charset="0"/>
              </a:rPr>
              <a:t>UiLib</a:t>
            </a:r>
            <a:endParaRPr lang="zh-CN" altLang="en-US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127907" y="4499021"/>
            <a:ext cx="1401302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 err="1">
                <a:solidFill>
                  <a:schemeClr val="bg1"/>
                </a:solidFill>
                <a:latin typeface="Verdana" pitchFamily="34" charset="0"/>
              </a:rPr>
              <a:t>ReflectHelper</a:t>
            </a:r>
            <a:endParaRPr lang="zh-CN" altLang="en-US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131464" y="5083469"/>
            <a:ext cx="1401302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 err="1">
                <a:solidFill>
                  <a:schemeClr val="bg1"/>
                </a:solidFill>
                <a:latin typeface="Verdana" pitchFamily="34" charset="0"/>
              </a:rPr>
              <a:t>CafeTestRunner</a:t>
            </a:r>
            <a:endParaRPr lang="zh-CN" altLang="en-US" sz="12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584" y="1700808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28728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https://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github.com/BaiduQA/Cafe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新浪微博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鲁晓宇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Baidu</a:t>
            </a:r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agenda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3661867"/>
          </a:xfrm>
        </p:spPr>
        <p:txBody>
          <a:bodyPr/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自动化测试现存问题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Café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框架功能介绍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Café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框架技术特点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1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现存问题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99381"/>
            <a:ext cx="8229600" cy="3877891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想更好的测试？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调用系统服务，需要给被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添加权限，不方便？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有的测试用例需要操作几个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，跨进程测试无法实现？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Monkey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覆盖不全，经常漏掉重要功能点？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用例失败时缺少自动截图辅助定位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想更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快的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测试？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界面变化太快，一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行行写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速度太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慢，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维护速度跟不上？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获得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权限的应用场景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设置系统时间、系统属性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重启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启手机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签名检查漏洞（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ZipFile.java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在没有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platform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签名的情况下修改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Settings.apk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的代码逻辑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普适性：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Android1.6-4.2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都存在这个漏洞，所以可以用作测试提权。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Zip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允许同名文件存在，第一个是修改的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classes.dex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，第二个是原来的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classes.dex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利用安装签名校验时，同名文件只会校验最后面那个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运行时加载第一个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classes.dex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6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级录制回放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解决问题：快速生成可复用的测试代码。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/>
              </a:rPr>
              <a:t>http://v.youku.com/v_show/id_XNTgwMzA2NjI4.html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一次录制，跨分辨率、跨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版本回放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native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hybrid 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225325"/>
              </p:ext>
            </p:extLst>
          </p:nvPr>
        </p:nvGraphicFramePr>
        <p:xfrm>
          <a:off x="827584" y="3429000"/>
          <a:ext cx="6624735" cy="288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04115"/>
                <a:gridCol w="1912375"/>
                <a:gridCol w="2208245"/>
              </a:tblGrid>
              <a:tr h="561190"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控件级</a:t>
                      </a:r>
                      <a:endParaRPr lang="zh-CN" altLang="en-US" sz="2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坐标级</a:t>
                      </a:r>
                      <a:endParaRPr lang="zh-CN" altLang="en-US" sz="2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382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中文输入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382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滚动精确回放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382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支持跨分辨率回放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382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支持跨系统版本回放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382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可读、可修改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975135"/>
              </p:ext>
            </p:extLst>
          </p:nvPr>
        </p:nvGraphicFramePr>
        <p:xfrm>
          <a:off x="7380312" y="2789808"/>
          <a:ext cx="1460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包装程序外壳对象" showAsIcon="1" r:id="rId4" imgW="1460880" imgH="711360" progId="Package">
                  <p:embed/>
                </p:oleObj>
              </mc:Choice>
              <mc:Fallback>
                <p:oleObj name="包装程序外壳对象" showAsIcon="1" r:id="rId4" imgW="14608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80312" y="2789808"/>
                        <a:ext cx="1460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8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hook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的录制原理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功能：</a:t>
            </a:r>
            <a:endParaRPr lang="en-US" altLang="zh-CN" sz="2000" dirty="0" smtClean="0">
              <a:latin typeface="Cambria" pitchFamily="18" charset="0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 smtClean="0">
                <a:latin typeface="Cambria" pitchFamily="18" charset="0"/>
                <a:ea typeface="微软雅黑" pitchFamily="34" charset="-122"/>
              </a:rPr>
              <a:t>将触摸操作转换为框架的测试代码</a:t>
            </a:r>
            <a:endParaRPr lang="en-US" altLang="zh-CN" dirty="0" smtClean="0">
              <a:latin typeface="Cambria" pitchFamily="18" charset="0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原理：</a:t>
            </a:r>
            <a:endParaRPr lang="en-US" altLang="zh-CN" sz="2000" dirty="0" smtClean="0">
              <a:latin typeface="Cambria" pitchFamily="18" charset="0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 smtClean="0">
                <a:latin typeface="Cambria" pitchFamily="18" charset="0"/>
                <a:ea typeface="微软雅黑" pitchFamily="34" charset="-122"/>
              </a:rPr>
              <a:t>获得并保存</a:t>
            </a:r>
            <a:r>
              <a:rPr lang="en-US" altLang="zh-CN" dirty="0" smtClean="0">
                <a:latin typeface="Cambria" pitchFamily="18" charset="0"/>
                <a:ea typeface="微软雅黑" pitchFamily="34" charset="-122"/>
              </a:rPr>
              <a:t>view</a:t>
            </a:r>
            <a:r>
              <a:rPr lang="zh-CN" altLang="en-US" dirty="0" smtClean="0">
                <a:latin typeface="Cambria" pitchFamily="18" charset="0"/>
                <a:ea typeface="微软雅黑" pitchFamily="34" charset="-122"/>
              </a:rPr>
              <a:t>原生的监听器</a:t>
            </a:r>
            <a:endParaRPr lang="en-US" altLang="zh-CN" dirty="0" smtClean="0">
              <a:latin typeface="Cambria" pitchFamily="18" charset="0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 smtClean="0">
                <a:latin typeface="Cambria" pitchFamily="18" charset="0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Cambria" pitchFamily="18" charset="0"/>
                <a:ea typeface="微软雅黑" pitchFamily="34" charset="-122"/>
              </a:rPr>
              <a:t>view</a:t>
            </a:r>
            <a:r>
              <a:rPr lang="zh-CN" altLang="en-US" dirty="0" smtClean="0">
                <a:latin typeface="Cambria" pitchFamily="18" charset="0"/>
                <a:ea typeface="微软雅黑" pitchFamily="34" charset="-122"/>
              </a:rPr>
              <a:t>注册新的监听器，继承原生监听器的功能并实现监听录制代码的功能</a:t>
            </a:r>
            <a:endParaRPr lang="en-US" altLang="zh-CN" dirty="0">
              <a:latin typeface="Cambria" pitchFamily="18" charset="0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04612025"/>
              </p:ext>
            </p:extLst>
          </p:nvPr>
        </p:nvGraphicFramePr>
        <p:xfrm>
          <a:off x="1583668" y="3645024"/>
          <a:ext cx="5112568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2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1584176"/>
            <a:ext cx="5069085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解决问题：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Monkey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覆盖不全，不够精准。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000CC"/>
              </a:buClr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000CC"/>
              </a:buCl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一句话调用：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local.travel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spcBef>
                <a:spcPct val="20000"/>
              </a:spcBef>
              <a:buClr>
                <a:srgbClr val="0000CC"/>
              </a:buClr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000CC"/>
              </a:buCl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能做什么？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Clr>
                <a:srgbClr val="0000CC"/>
              </a:buClr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只需要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无需人工编码，即可模仿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人的行为对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Native App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自动遍历并监测程序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crash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000CC"/>
              </a:buCl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比起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monkey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的优势？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Clr>
                <a:srgbClr val="0000CC"/>
              </a:buClr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遍历测试操作更全面，覆盖率更高。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Clr>
                <a:srgbClr val="0000CC"/>
              </a:buClr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遍历操作稳定、可复现、可回放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Clr>
                <a:srgbClr val="0000CC"/>
              </a:buClr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登录功能跳过登录页面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000CC"/>
              </a:buCl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应用范围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Clr>
                <a:srgbClr val="0000CC"/>
              </a:buClr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冒烟测试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Clr>
                <a:srgbClr val="0000CC"/>
              </a:buClr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审核服务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21" y="1098376"/>
            <a:ext cx="35718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遍历测试原理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节点代表一个操作</a:t>
            </a:r>
            <a:endParaRPr lang="en-US" altLang="zh-CN" dirty="0" smtClean="0"/>
          </a:p>
          <a:p>
            <a:r>
              <a:rPr lang="zh-CN" altLang="en-US" dirty="0"/>
              <a:t>连</a:t>
            </a:r>
            <a:r>
              <a:rPr lang="zh-CN" altLang="en-US" dirty="0" smtClean="0"/>
              <a:t>线代表触发关系</a:t>
            </a:r>
            <a:endParaRPr lang="en-US" altLang="zh-CN" dirty="0" smtClean="0"/>
          </a:p>
          <a:p>
            <a:r>
              <a:rPr lang="zh-CN" altLang="en-US" dirty="0"/>
              <a:t>深度优先遍历</a:t>
            </a:r>
            <a:endParaRPr lang="en-US" altLang="zh-CN" dirty="0" smtClean="0"/>
          </a:p>
          <a:p>
            <a:r>
              <a:rPr lang="zh-CN" altLang="en-US" dirty="0" smtClean="0"/>
              <a:t>闭环处理</a:t>
            </a:r>
            <a:endParaRPr lang="en-US" altLang="zh-CN" dirty="0" smtClean="0"/>
          </a:p>
          <a:p>
            <a:r>
              <a:rPr lang="zh-CN" altLang="en-US" dirty="0" smtClean="0"/>
              <a:t>登录框的定位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852936"/>
            <a:ext cx="555426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3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系统状态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556792"/>
            <a:ext cx="7848872" cy="475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解决问题：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调用系统服务，需要给被测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添加权限</a:t>
            </a:r>
            <a:endParaRPr lang="en-US" altLang="zh-CN" sz="2000" dirty="0" smtClean="0">
              <a:latin typeface="Cambria" pitchFamily="18" charset="0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用法</a:t>
            </a:r>
            <a:endParaRPr lang="en-US" altLang="zh-CN" sz="2000" dirty="0" smtClean="0">
              <a:latin typeface="Cambria" pitchFamily="18" charset="0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 err="1" smtClean="0">
                <a:latin typeface="Cambria" pitchFamily="18" charset="0"/>
                <a:ea typeface="微软雅黑" pitchFamily="34" charset="-122"/>
              </a:rPr>
              <a:t>remote.getXXX</a:t>
            </a:r>
            <a:r>
              <a:rPr lang="en-US" altLang="zh-CN" dirty="0" smtClean="0">
                <a:latin typeface="Cambria" pitchFamily="18" charset="0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Cambria" pitchFamily="18" charset="0"/>
                <a:ea typeface="微软雅黑" pitchFamily="34" charset="-122"/>
              </a:rPr>
              <a:t>、</a:t>
            </a:r>
            <a:r>
              <a:rPr lang="en-US" altLang="zh-CN" dirty="0" err="1">
                <a:latin typeface="Cambria" pitchFamily="18" charset="0"/>
                <a:ea typeface="微软雅黑" pitchFamily="34" charset="-122"/>
              </a:rPr>
              <a:t>remote.setXXX</a:t>
            </a:r>
            <a:r>
              <a:rPr lang="en-US" altLang="zh-CN" dirty="0" smtClean="0">
                <a:latin typeface="Cambria" pitchFamily="18" charset="0"/>
                <a:ea typeface="微软雅黑" pitchFamily="34" charset="-122"/>
              </a:rPr>
              <a:t>()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>
                <a:latin typeface="Cambria" pitchFamily="18" charset="0"/>
                <a:ea typeface="微软雅黑" pitchFamily="34" charset="-122"/>
              </a:rPr>
              <a:t>大量系统操作直接调用，目前有</a:t>
            </a:r>
            <a:r>
              <a:rPr lang="en-US" altLang="zh-CN" dirty="0">
                <a:latin typeface="Cambria" pitchFamily="18" charset="0"/>
                <a:ea typeface="微软雅黑" pitchFamily="34" charset="-122"/>
              </a:rPr>
              <a:t>175</a:t>
            </a:r>
            <a:r>
              <a:rPr lang="zh-CN" altLang="en-US" dirty="0">
                <a:latin typeface="Cambria" pitchFamily="18" charset="0"/>
                <a:ea typeface="微软雅黑" pitchFamily="34" charset="-122"/>
              </a:rPr>
              <a:t>个系统</a:t>
            </a:r>
            <a:r>
              <a:rPr lang="en-US" altLang="zh-CN" dirty="0">
                <a:latin typeface="Cambria" pitchFamily="18" charset="0"/>
                <a:ea typeface="微软雅黑" pitchFamily="34" charset="-122"/>
              </a:rPr>
              <a:t>service</a:t>
            </a:r>
            <a:r>
              <a:rPr lang="zh-CN" altLang="en-US" dirty="0">
                <a:latin typeface="Cambria" pitchFamily="18" charset="0"/>
                <a:ea typeface="微软雅黑" pitchFamily="34" charset="-122"/>
              </a:rPr>
              <a:t>接口供使用，更多</a:t>
            </a:r>
            <a:r>
              <a:rPr lang="en-US" altLang="zh-CN" dirty="0">
                <a:latin typeface="Cambria" pitchFamily="18" charset="0"/>
                <a:ea typeface="微软雅黑" pitchFamily="34" charset="-122"/>
              </a:rPr>
              <a:t>API</a:t>
            </a:r>
            <a:r>
              <a:rPr lang="zh-CN" altLang="en-US" dirty="0">
                <a:latin typeface="Cambria" pitchFamily="18" charset="0"/>
                <a:ea typeface="微软雅黑" pitchFamily="34" charset="-122"/>
              </a:rPr>
              <a:t>请见</a:t>
            </a:r>
            <a:r>
              <a:rPr lang="en-US" altLang="zh-CN" dirty="0" smtClean="0">
                <a:latin typeface="Cambria" pitchFamily="18" charset="0"/>
                <a:ea typeface="微软雅黑" pitchFamily="34" charset="-122"/>
              </a:rPr>
              <a:t>com.baidu.cafe.remote.Armser.java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例子</a:t>
            </a:r>
            <a:endParaRPr lang="en-US" altLang="zh-CN" sz="2000" dirty="0" smtClean="0">
              <a:latin typeface="Cambria" pitchFamily="18" charset="0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Cambria" pitchFamily="18" charset="0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Cambria" pitchFamily="18" charset="0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Cambria" pitchFamily="18" charset="0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原理</a:t>
            </a:r>
            <a:endParaRPr lang="en-US" altLang="zh-CN" sz="2000" dirty="0" smtClean="0">
              <a:latin typeface="Cambria" pitchFamily="18" charset="0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>
                <a:latin typeface="Cambria" pitchFamily="18" charset="0"/>
                <a:ea typeface="微软雅黑" pitchFamily="34" charset="-122"/>
              </a:rPr>
              <a:t>这</a:t>
            </a:r>
            <a:r>
              <a:rPr lang="zh-CN" altLang="en-US" dirty="0" smtClean="0">
                <a:latin typeface="Cambria" pitchFamily="18" charset="0"/>
                <a:ea typeface="微软雅黑" pitchFamily="34" charset="-122"/>
              </a:rPr>
              <a:t>是通过</a:t>
            </a:r>
            <a:r>
              <a:rPr lang="en-US" altLang="zh-CN" dirty="0" smtClean="0">
                <a:latin typeface="Cambria" pitchFamily="18" charset="0"/>
                <a:ea typeface="微软雅黑" pitchFamily="34" charset="-122"/>
              </a:rPr>
              <a:t>AIDL</a:t>
            </a:r>
            <a:r>
              <a:rPr lang="zh-CN" altLang="en-US" dirty="0" smtClean="0">
                <a:latin typeface="Cambria" pitchFamily="18" charset="0"/>
                <a:ea typeface="微软雅黑" pitchFamily="34" charset="-122"/>
              </a:rPr>
              <a:t>提供服务并且一个集万千权限于一身的</a:t>
            </a:r>
            <a:r>
              <a:rPr lang="en-US" altLang="zh-CN" dirty="0" smtClean="0">
                <a:latin typeface="Cambria" pitchFamily="18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latin typeface="Cambria" pitchFamily="18" charset="0"/>
                <a:ea typeface="微软雅黑" pitchFamily="34" charset="-122"/>
              </a:rPr>
              <a:t>，剩下的你懂的。。</a:t>
            </a:r>
            <a:endParaRPr lang="en-US" altLang="zh-CN" dirty="0" smtClean="0">
              <a:latin typeface="Cambria" pitchFamily="18" charset="0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另</a:t>
            </a:r>
            <a:r>
              <a:rPr lang="zh-CN" altLang="en-US" sz="2000" dirty="0">
                <a:latin typeface="Cambria" pitchFamily="18" charset="0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种实现方式（这种方式要翻</a:t>
            </a:r>
            <a:r>
              <a:rPr lang="en-US" altLang="zh-CN" sz="2000" dirty="0" err="1" smtClean="0">
                <a:latin typeface="Cambria" pitchFamily="18" charset="0"/>
                <a:ea typeface="微软雅黑" pitchFamily="34" charset="-122"/>
              </a:rPr>
              <a:t>aidl</a:t>
            </a: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，用框架的话</a:t>
            </a:r>
            <a:r>
              <a:rPr lang="en-US" altLang="zh-CN" sz="2000" dirty="0" smtClean="0">
                <a:latin typeface="Cambria" pitchFamily="18" charset="0"/>
                <a:ea typeface="微软雅黑" pitchFamily="34" charset="-122"/>
              </a:rPr>
              <a:t>call API</a:t>
            </a: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就够啦）</a:t>
            </a:r>
            <a:endParaRPr lang="en-US" altLang="zh-CN" sz="2000" dirty="0" smtClean="0">
              <a:latin typeface="Cambria" pitchFamily="18" charset="0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 smtClean="0">
                <a:latin typeface="Cambria" pitchFamily="18" charset="0"/>
                <a:ea typeface="微软雅黑" pitchFamily="34" charset="-122"/>
              </a:rPr>
              <a:t>例如：</a:t>
            </a:r>
            <a:r>
              <a:rPr lang="en-US" altLang="zh-CN" dirty="0" err="1" smtClean="0">
                <a:latin typeface="Cambria" pitchFamily="18" charset="0"/>
                <a:ea typeface="微软雅黑" pitchFamily="34" charset="-122"/>
              </a:rPr>
              <a:t>adb</a:t>
            </a:r>
            <a:r>
              <a:rPr lang="en-US" altLang="zh-CN" dirty="0" smtClean="0">
                <a:latin typeface="Cambria" pitchFamily="18" charset="0"/>
                <a:ea typeface="微软雅黑" pitchFamily="34" charset="-122"/>
              </a:rPr>
              <a:t> shell service call window 1 i32 4939</a:t>
            </a:r>
            <a:endParaRPr lang="en-US" altLang="zh-CN" dirty="0">
              <a:latin typeface="Cambria" pitchFamily="18" charset="0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1008"/>
            <a:ext cx="544380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5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17230</TotalTime>
  <Words>871</Words>
  <Application>Microsoft Office PowerPoint</Application>
  <PresentationFormat>全屏显示(4:3)</PresentationFormat>
  <Paragraphs>184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默认设计模板</vt:lpstr>
      <vt:lpstr>程序包</vt:lpstr>
      <vt:lpstr>更好更快的Android自动化测试</vt:lpstr>
      <vt:lpstr>agenda</vt:lpstr>
      <vt:lpstr>现存问题</vt:lpstr>
      <vt:lpstr>无root获得system权限</vt:lpstr>
      <vt:lpstr>控件级录制回放</vt:lpstr>
      <vt:lpstr>基于hook的录制原理</vt:lpstr>
      <vt:lpstr>UI遍历测试</vt:lpstr>
      <vt:lpstr>遍历测试原理</vt:lpstr>
      <vt:lpstr>get、set系统状态</vt:lpstr>
      <vt:lpstr>框架另一种用法：命令行工具</vt:lpstr>
      <vt:lpstr>多样化的view查找方式</vt:lpstr>
      <vt:lpstr>跨进程测试</vt:lpstr>
      <vt:lpstr>跨进程测试——发送事件</vt:lpstr>
      <vt:lpstr>跨进程测试——捕获控件</vt:lpstr>
      <vt:lpstr>其他功能</vt:lpstr>
      <vt:lpstr>Cafe结构图</vt:lpstr>
      <vt:lpstr>Thank You！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baidu</dc:creator>
  <cp:lastModifiedBy>Lu,Xiaoyu(MCO-QA)</cp:lastModifiedBy>
  <cp:revision>526</cp:revision>
  <dcterms:created xsi:type="dcterms:W3CDTF">2008-03-20T09:01:01Z</dcterms:created>
  <dcterms:modified xsi:type="dcterms:W3CDTF">2013-07-13T16:15:58Z</dcterms:modified>
</cp:coreProperties>
</file>