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1" r:id="rId3"/>
    <p:sldId id="294" r:id="rId4"/>
    <p:sldId id="273" r:id="rId5"/>
    <p:sldId id="272" r:id="rId6"/>
    <p:sldId id="261" r:id="rId7"/>
    <p:sldId id="295" r:id="rId8"/>
    <p:sldId id="262" r:id="rId9"/>
    <p:sldId id="266" r:id="rId10"/>
    <p:sldId id="293" r:id="rId11"/>
    <p:sldId id="292" r:id="rId12"/>
    <p:sldId id="300" r:id="rId13"/>
    <p:sldId id="267" r:id="rId14"/>
    <p:sldId id="268" r:id="rId15"/>
    <p:sldId id="298" r:id="rId16"/>
    <p:sldId id="299" r:id="rId17"/>
    <p:sldId id="303" r:id="rId18"/>
    <p:sldId id="275" r:id="rId19"/>
    <p:sldId id="297" r:id="rId20"/>
    <p:sldId id="284" r:id="rId21"/>
    <p:sldId id="296" r:id="rId22"/>
    <p:sldId id="304" r:id="rId23"/>
    <p:sldId id="278" r:id="rId24"/>
    <p:sldId id="279" r:id="rId25"/>
    <p:sldId id="280" r:id="rId26"/>
    <p:sldId id="282" r:id="rId27"/>
    <p:sldId id="302" r:id="rId28"/>
    <p:sldId id="286" r:id="rId29"/>
    <p:sldId id="287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83" autoAdjust="0"/>
  </p:normalViewPr>
  <p:slideViewPr>
    <p:cSldViewPr>
      <p:cViewPr>
        <p:scale>
          <a:sx n="60" d="100"/>
          <a:sy n="6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5C70-F21F-4273-90E9-E8735D767149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EA0-44D1-4E3D-B34D-F2DF9361B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8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LTR=Learning to Rank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6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W1,w2</a:t>
            </a:r>
            <a:r>
              <a:rPr lang="zh-CN" altLang="en-US" dirty="0" smtClean="0"/>
              <a:t>改为向量，方程改为内积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</a:t>
            </a:r>
            <a:r>
              <a:rPr lang="zh-CN" altLang="en-US" dirty="0" smtClean="0"/>
              <a:t>差值有置信度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7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量级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0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保持排序的稳定性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9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次方所以无约束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次方程的导数为</a:t>
            </a:r>
            <a:r>
              <a:rPr lang="en-US" altLang="zh-CN" dirty="0" smtClean="0"/>
              <a:t>0</a:t>
            </a:r>
          </a:p>
          <a:p>
            <a:r>
              <a:rPr lang="en-US" altLang="zh-CN" dirty="0" err="1" smtClean="0"/>
              <a:t>wTx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xTw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-1,y</a:t>
            </a:r>
            <a:r>
              <a:rPr lang="zh-CN" altLang="en-US" dirty="0" smtClean="0"/>
              <a:t>满足交换律，</a:t>
            </a:r>
            <a:r>
              <a:rPr lang="en-US" altLang="zh-CN" dirty="0" smtClean="0"/>
              <a:t>y^2=1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9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9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万的样本集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并行版本分为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万，耗时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单机版本耗时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最终模型训练结果一致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EA0-44D1-4E3D-B34D-F2DF9361B1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452320" cy="819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过程 16"/>
          <p:cNvSpPr/>
          <p:nvPr userDrawn="1"/>
        </p:nvSpPr>
        <p:spPr>
          <a:xfrm>
            <a:off x="0" y="2996951"/>
            <a:ext cx="9144000" cy="235642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 rot="2700000">
            <a:off x="6099733" y="3215618"/>
            <a:ext cx="3808468" cy="2232555"/>
            <a:chOff x="4283968" y="2924944"/>
            <a:chExt cx="2088232" cy="1224136"/>
          </a:xfrm>
        </p:grpSpPr>
        <p:sp>
          <p:nvSpPr>
            <p:cNvPr id="11" name="椭圆 10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流程图: 终止 11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流程图: 终止 13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流程图: 过程 14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流程图: 过程 15"/>
          <p:cNvSpPr/>
          <p:nvPr userDrawn="1"/>
        </p:nvSpPr>
        <p:spPr>
          <a:xfrm>
            <a:off x="0" y="5353378"/>
            <a:ext cx="9144000" cy="73991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>
            <a:off x="0" y="2132856"/>
            <a:ext cx="9144000" cy="86409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699792" y="2284306"/>
            <a:ext cx="5290865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0" name="流程图: 过程 19"/>
          <p:cNvSpPr/>
          <p:nvPr userDrawn="1"/>
        </p:nvSpPr>
        <p:spPr>
          <a:xfrm>
            <a:off x="2699792" y="3856501"/>
            <a:ext cx="5688632" cy="576064"/>
          </a:xfrm>
          <a:prstGeom prst="flowChartProcess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 rot="2700000">
            <a:off x="7887810" y="4006448"/>
            <a:ext cx="471111" cy="276169"/>
            <a:chOff x="4283968" y="2924944"/>
            <a:chExt cx="2088232" cy="1224136"/>
          </a:xfrm>
        </p:grpSpPr>
        <p:sp>
          <p:nvSpPr>
            <p:cNvPr id="22" name="椭圆 21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流程图: 终止 22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流程图: 终止 24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rgbClr val="2BA6D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流程图: 过程 25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7" name="Picture 2" descr="D:\work\06小敏的PPT私家菜谱\一淘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473"/>
            <a:ext cx="1512168" cy="9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2699792" y="3867125"/>
            <a:ext cx="5290865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流程图: 过程 18"/>
          <p:cNvSpPr/>
          <p:nvPr userDrawn="1"/>
        </p:nvSpPr>
        <p:spPr>
          <a:xfrm>
            <a:off x="0" y="2996952"/>
            <a:ext cx="2267744" cy="235642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452320" cy="819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rot="2700000">
            <a:off x="6268067" y="4765611"/>
            <a:ext cx="3808468" cy="2232555"/>
            <a:chOff x="4283968" y="2924944"/>
            <a:chExt cx="2088232" cy="1224136"/>
          </a:xfrm>
        </p:grpSpPr>
        <p:sp>
          <p:nvSpPr>
            <p:cNvPr id="13" name="椭圆 12"/>
            <p:cNvSpPr/>
            <p:nvPr userDrawn="1"/>
          </p:nvSpPr>
          <p:spPr>
            <a:xfrm>
              <a:off x="4283968" y="2924944"/>
              <a:ext cx="1224136" cy="1224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流程图: 终止 13"/>
            <p:cNvSpPr/>
            <p:nvPr userDrawn="1"/>
          </p:nvSpPr>
          <p:spPr>
            <a:xfrm>
              <a:off x="5292080" y="3394436"/>
              <a:ext cx="864096" cy="28515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4499992" y="3140968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流程图: 终止 15"/>
            <p:cNvSpPr/>
            <p:nvPr userDrawn="1"/>
          </p:nvSpPr>
          <p:spPr>
            <a:xfrm>
              <a:off x="5508104" y="3394436"/>
              <a:ext cx="864096" cy="28515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流程图: 过程 16"/>
            <p:cNvSpPr/>
            <p:nvPr userDrawn="1"/>
          </p:nvSpPr>
          <p:spPr>
            <a:xfrm>
              <a:off x="5665135" y="3248980"/>
              <a:ext cx="58993" cy="5760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流程图: 过程 8"/>
          <p:cNvSpPr/>
          <p:nvPr userDrawn="1"/>
        </p:nvSpPr>
        <p:spPr>
          <a:xfrm>
            <a:off x="0" y="0"/>
            <a:ext cx="9144000" cy="479715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流程图: 过程 9"/>
          <p:cNvSpPr/>
          <p:nvPr userDrawn="1"/>
        </p:nvSpPr>
        <p:spPr>
          <a:xfrm>
            <a:off x="1038192" y="735107"/>
            <a:ext cx="7134109" cy="330516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流程图: 过程 10"/>
          <p:cNvSpPr/>
          <p:nvPr userDrawn="1"/>
        </p:nvSpPr>
        <p:spPr>
          <a:xfrm>
            <a:off x="1187624" y="548680"/>
            <a:ext cx="6835245" cy="367240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1904" y="501317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1904" y="322312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1904" y="5579914"/>
            <a:ext cx="5486400" cy="585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9576" y="1988840"/>
            <a:ext cx="6853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r>
              <a:rPr lang="zh-CN" altLang="en-US" sz="4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在搜索排序中的应用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4581128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一淘及搜索事业部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搜索技术  仁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论文中使用的样本选择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样本选择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点击位置</a:t>
            </a:r>
            <a:endParaRPr lang="en-US" altLang="zh-CN" dirty="0" smtClean="0"/>
          </a:p>
          <a:p>
            <a:pPr lvl="2"/>
            <a:r>
              <a:rPr lang="en-US" altLang="zh-CN" strike="sngStrike" dirty="0" smtClean="0"/>
              <a:t>Click </a:t>
            </a:r>
            <a:r>
              <a:rPr lang="en-US" altLang="zh-CN" strike="sngStrike" dirty="0"/>
              <a:t>&gt; Skip </a:t>
            </a:r>
            <a:r>
              <a:rPr lang="en-US" altLang="zh-CN" strike="sngStrike" dirty="0" smtClean="0"/>
              <a:t>Above</a:t>
            </a:r>
          </a:p>
          <a:p>
            <a:pPr lvl="2"/>
            <a:r>
              <a:rPr lang="en-US" altLang="zh-CN" strike="sngStrike" dirty="0"/>
              <a:t>Last Click &gt; Skip </a:t>
            </a:r>
            <a:r>
              <a:rPr lang="en-US" altLang="zh-CN" strike="sngStrike" dirty="0" smtClean="0"/>
              <a:t>Above</a:t>
            </a:r>
          </a:p>
          <a:p>
            <a:pPr lvl="2"/>
            <a:r>
              <a:rPr lang="en-US" altLang="zh-CN" strike="sngStrike" dirty="0"/>
              <a:t>Click &gt; Earlier </a:t>
            </a:r>
            <a:r>
              <a:rPr lang="en-US" altLang="zh-CN" strike="sngStrike" dirty="0" smtClean="0"/>
              <a:t>Click</a:t>
            </a:r>
          </a:p>
          <a:p>
            <a:pPr lvl="2"/>
            <a:r>
              <a:rPr lang="en-US" altLang="zh-CN" strike="sngStrike" dirty="0"/>
              <a:t>Last Click &gt; Skip </a:t>
            </a:r>
            <a:r>
              <a:rPr lang="en-US" altLang="zh-CN" strike="sngStrike" dirty="0" smtClean="0"/>
              <a:t>Previous</a:t>
            </a:r>
          </a:p>
          <a:p>
            <a:pPr lvl="2"/>
            <a:r>
              <a:rPr lang="en-US" altLang="zh-CN" strike="sngStrike" dirty="0"/>
              <a:t>Click &gt; No-Click </a:t>
            </a:r>
            <a:r>
              <a:rPr lang="en-US" altLang="zh-CN" strike="sngStrike" dirty="0" smtClean="0"/>
              <a:t>Next</a:t>
            </a:r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strike="sngStrike" dirty="0" smtClean="0"/>
          </a:p>
          <a:p>
            <a:r>
              <a:rPr lang="en-US" altLang="zh-CN" dirty="0" smtClean="0"/>
              <a:t>f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f</a:t>
            </a:r>
            <a:r>
              <a:rPr lang="en-US" altLang="zh-CN" baseline="-25000" dirty="0" err="1"/>
              <a:t>B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f</a:t>
            </a:r>
            <a:r>
              <a:rPr lang="en-US" altLang="zh-CN" baseline="-25000" dirty="0" err="1"/>
              <a:t>C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D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E</a:t>
            </a:r>
            <a:endParaRPr lang="en-US" altLang="zh-CN" baseline="-25000" dirty="0"/>
          </a:p>
          <a:p>
            <a:endParaRPr lang="en-US" altLang="zh-CN" baseline="-25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528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0699" y="1268760"/>
            <a:ext cx="19442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 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= w*x</a:t>
            </a:r>
            <a:r>
              <a:rPr lang="en-US" altLang="zh-CN" baseline="-25000" dirty="0" smtClean="0"/>
              <a:t>A</a:t>
            </a:r>
            <a:endParaRPr lang="zh-CN" alt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939866" y="2330296"/>
            <a:ext cx="19442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 </a:t>
            </a:r>
            <a:r>
              <a:rPr lang="en-US" altLang="zh-CN" baseline="-25000" dirty="0"/>
              <a:t>B</a:t>
            </a:r>
            <a:r>
              <a:rPr lang="en-US" altLang="zh-CN" dirty="0" smtClean="0"/>
              <a:t>= w*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B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3429000"/>
            <a:ext cx="19442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 </a:t>
            </a:r>
            <a:r>
              <a:rPr lang="en-US" altLang="zh-CN" baseline="-25000" dirty="0"/>
              <a:t>C</a:t>
            </a:r>
            <a:r>
              <a:rPr lang="en-US" altLang="zh-CN" dirty="0" smtClean="0"/>
              <a:t>= w*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C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4509120"/>
            <a:ext cx="19442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 </a:t>
            </a:r>
            <a:r>
              <a:rPr lang="en-US" altLang="zh-CN" baseline="-25000" dirty="0" smtClean="0"/>
              <a:t>D</a:t>
            </a:r>
            <a:r>
              <a:rPr lang="en-US" altLang="zh-CN" dirty="0" smtClean="0"/>
              <a:t>= w*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D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5579948"/>
            <a:ext cx="19442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 </a:t>
            </a:r>
            <a:r>
              <a:rPr lang="en-US" altLang="zh-CN" baseline="-25000" dirty="0" smtClean="0"/>
              <a:t>E</a:t>
            </a:r>
            <a:r>
              <a:rPr lang="en-US" altLang="zh-CN" dirty="0" smtClean="0"/>
              <a:t>= w*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E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64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整体统计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样本选择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340768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    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3429000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  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348880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   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4571836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  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5582" y="5589240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 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5246" y="1052736"/>
            <a:ext cx="25922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E &gt; B &gt; C = D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7308304" y="1422068"/>
            <a:ext cx="504056" cy="541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0202" y="2231025"/>
            <a:ext cx="10621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8204" y="2777249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B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8204" y="3281305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C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8204" y="3785361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8204" y="4289417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 &gt; 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2340" y="2263901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 &gt; 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2340" y="2777249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 &gt; 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32340" y="3281305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 &gt; C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32340" y="3785361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 &gt; 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45246" y="1922445"/>
            <a:ext cx="2592288" cy="302433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6" y="959475"/>
            <a:ext cx="36480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959475"/>
            <a:ext cx="5112568" cy="101917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7584" y="2125442"/>
            <a:ext cx="5112568" cy="100623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7582" y="3214854"/>
            <a:ext cx="5112569" cy="100623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7584" y="4294974"/>
            <a:ext cx="5112568" cy="100623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7582" y="5375094"/>
            <a:ext cx="5112570" cy="100623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94644" y="1469062"/>
            <a:ext cx="539552" cy="4489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607"/>
            <a:ext cx="3212523" cy="89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66595"/>
            <a:ext cx="332841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92003"/>
            <a:ext cx="3134591" cy="86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30536"/>
            <a:ext cx="3429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29909" y="5257913"/>
            <a:ext cx="27027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统计商品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来生成</a:t>
            </a:r>
            <a:r>
              <a:rPr lang="en-US" altLang="zh-CN" dirty="0" smtClean="0"/>
              <a:t>pair</a:t>
            </a:r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差值需要有一定置信度</a:t>
            </a:r>
            <a:endParaRPr lang="en-US" altLang="zh-CN" dirty="0"/>
          </a:p>
          <a:p>
            <a:r>
              <a:rPr lang="zh-CN" altLang="en-US" dirty="0" smtClean="0"/>
              <a:t>没有位置信息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11438" y="3020993"/>
            <a:ext cx="73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3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ctr</a:t>
            </a:r>
            <a:r>
              <a:rPr lang="zh-CN" altLang="en-US" dirty="0" smtClean="0"/>
              <a:t>单次</a:t>
            </a:r>
            <a:r>
              <a:rPr lang="en-US" altLang="zh-CN" dirty="0" smtClean="0"/>
              <a:t>PV</a:t>
            </a:r>
            <a:r>
              <a:rPr lang="zh-CN" altLang="en-US" dirty="0" smtClean="0"/>
              <a:t>样本选择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39528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4" y="2348880"/>
            <a:ext cx="144016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/>
              <a:t>整体</a:t>
            </a:r>
            <a:r>
              <a:rPr lang="en-US" altLang="zh-CN" dirty="0" smtClean="0"/>
              <a:t>Ctr:0.5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4401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Ctr:1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3429000"/>
            <a:ext cx="14401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/>
              <a:t>整体</a:t>
            </a:r>
            <a:r>
              <a:rPr lang="en-US" altLang="zh-CN" dirty="0" smtClean="0"/>
              <a:t>Ctr:0.1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4571836"/>
            <a:ext cx="14401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Ctr:0.1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5542" y="5589240"/>
            <a:ext cx="14625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Ctr:0.6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4668" y="3984962"/>
            <a:ext cx="10621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2670" y="4531186"/>
            <a:ext cx="10441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trike="sngStrike" dirty="0" smtClean="0"/>
              <a:t>A &gt; B</a:t>
            </a:r>
            <a:endParaRPr lang="zh-CN" alt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6352670" y="5035242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&gt; C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2670" y="5539298"/>
            <a:ext cx="10441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trike="sngStrike" dirty="0" smtClean="0"/>
              <a:t>A &gt; D</a:t>
            </a:r>
            <a:endParaRPr lang="zh-CN" alt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6352670" y="6043354"/>
            <a:ext cx="10441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trike="sngStrike" dirty="0"/>
              <a:t>E</a:t>
            </a:r>
            <a:r>
              <a:rPr lang="en-US" altLang="zh-CN" strike="sngStrike" dirty="0" smtClean="0"/>
              <a:t> &gt; B</a:t>
            </a:r>
            <a:endParaRPr lang="zh-CN" alt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7576806" y="4017838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 &gt; 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76806" y="4531186"/>
            <a:ext cx="10441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trike="sngStrike" dirty="0"/>
              <a:t>E</a:t>
            </a:r>
            <a:r>
              <a:rPr lang="en-US" altLang="zh-CN" strike="sngStrike" dirty="0" smtClean="0"/>
              <a:t> &gt; D</a:t>
            </a:r>
            <a:endParaRPr lang="zh-CN" alt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7576806" y="5035242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 &gt; C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76806" y="5539298"/>
            <a:ext cx="10441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 &gt; 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3676382"/>
            <a:ext cx="2880320" cy="28489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21064" y="1052736"/>
            <a:ext cx="276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计算特征值需要还原到单</a:t>
            </a:r>
            <a:r>
              <a:rPr lang="zh-CN" altLang="en-US" dirty="0"/>
              <a:t>次</a:t>
            </a:r>
            <a:r>
              <a:rPr lang="en-US" altLang="zh-CN" dirty="0"/>
              <a:t>PV</a:t>
            </a:r>
            <a:r>
              <a:rPr lang="zh-CN" altLang="en-US" dirty="0" smtClean="0"/>
              <a:t>下具体的用户以及当前环境</a:t>
            </a:r>
            <a:endParaRPr lang="en-US" altLang="zh-CN" dirty="0" smtClean="0"/>
          </a:p>
          <a:p>
            <a:r>
              <a:rPr lang="zh-CN" altLang="en-US" dirty="0" smtClean="0"/>
              <a:t>通过规则过滤掉其中的噪音</a:t>
            </a:r>
            <a:endParaRPr lang="en-US" altLang="zh-CN" dirty="0" smtClean="0"/>
          </a:p>
          <a:p>
            <a:r>
              <a:rPr lang="zh-CN" altLang="en-US" dirty="0" smtClean="0"/>
              <a:t>购买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无行为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产生了购买行为，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产生了点击行为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7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优化目标与样本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6886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避免样本选取的偏差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Pvlog</a:t>
            </a:r>
            <a:r>
              <a:rPr lang="zh-CN" altLang="en-US" dirty="0" smtClean="0"/>
              <a:t>特征分布</a:t>
            </a:r>
            <a:r>
              <a:rPr lang="en-US" altLang="zh-CN" dirty="0"/>
              <a:t>(</a:t>
            </a:r>
            <a:r>
              <a:rPr lang="zh-CN" altLang="en-US" dirty="0" smtClean="0"/>
              <a:t>人气</a:t>
            </a:r>
            <a:r>
              <a:rPr lang="en-US" altLang="zh-CN" dirty="0" smtClean="0"/>
              <a:t>,</a:t>
            </a:r>
            <a:r>
              <a:rPr lang="zh-CN" altLang="en-US" dirty="0" smtClean="0"/>
              <a:t>卖家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) 100</a:t>
            </a:r>
            <a:r>
              <a:rPr lang="zh-CN" altLang="en-US" dirty="0" smtClean="0"/>
              <a:t>亿数据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训练样本分布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人气</a:t>
            </a:r>
            <a:r>
              <a:rPr lang="en-US" altLang="zh-CN" dirty="0" smtClean="0"/>
              <a:t>,</a:t>
            </a:r>
            <a:r>
              <a:rPr lang="zh-CN" altLang="en-US" dirty="0" smtClean="0"/>
              <a:t>卖家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) </a:t>
            </a:r>
            <a:r>
              <a:rPr lang="zh-CN" altLang="en-US" dirty="0" smtClean="0"/>
              <a:t>千万训练样本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2" y="4725144"/>
            <a:ext cx="2471936" cy="1853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29545"/>
            <a:ext cx="2471936" cy="1853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5" y="2252880"/>
            <a:ext cx="2472701" cy="17485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880"/>
            <a:ext cx="2604120" cy="1748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40" y="2252880"/>
            <a:ext cx="2491421" cy="1748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9" y="4713604"/>
            <a:ext cx="2491421" cy="18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样本特征分析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特征分布不好的特征进行改进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对分布不合理的特征样本进行按比例抽样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AutoShape 1" descr="pic:picture|30c51dd024b6f91c023e95a0c37cd7ed.png?586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734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样本特征分析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特征与目标值的关系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1" descr="pic:picture|30c51dd024b6f91c023e95a0c37cd7ed.png?586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38343"/>
            <a:ext cx="5472608" cy="21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90" y="4385366"/>
            <a:ext cx="5730485" cy="22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6" y="27089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相关性差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53126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相关性好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无点击样本选择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保持权重的一定程度稳定性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无点击数据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在现有排序下</a:t>
            </a:r>
            <a:r>
              <a:rPr lang="zh-CN" altLang="en-US" dirty="0"/>
              <a:t>对</a:t>
            </a:r>
            <a:r>
              <a:rPr lang="en-US" altLang="zh-CN" dirty="0" err="1" smtClean="0"/>
              <a:t>Topquery</a:t>
            </a:r>
            <a:r>
              <a:rPr lang="zh-CN" altLang="en-US" dirty="0" smtClean="0"/>
              <a:t>没有点击的数据，前</a:t>
            </a:r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r>
              <a:rPr lang="zh-CN" altLang="en-US" dirty="0" smtClean="0"/>
              <a:t>与后</a:t>
            </a:r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r>
              <a:rPr lang="zh-CN" altLang="en-US" dirty="0" smtClean="0"/>
              <a:t>形成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，随机抽取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按不同比例混合无点击与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的无点击样本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无点击样本训练后的权重</a:t>
            </a:r>
            <a:r>
              <a:rPr lang="zh-CN" altLang="en-US" dirty="0"/>
              <a:t>反映线上使用权重</a:t>
            </a:r>
            <a:r>
              <a:rPr lang="en-US" altLang="zh-CN" dirty="0"/>
              <a:t>w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AutoShape 1" descr="pic:picture|30c51dd024b6f91c023e95a0c37cd7ed.png?586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2105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调整无点击与有点击比例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调整</a:t>
            </a:r>
            <a:r>
              <a:rPr lang="zh-CN" altLang="en-US" dirty="0">
                <a:sym typeface="Wingdings" pitchFamily="2" charset="2"/>
              </a:rPr>
              <a:t>抽样</a:t>
            </a:r>
            <a:r>
              <a:rPr lang="zh-CN" altLang="en-US" dirty="0" smtClean="0">
                <a:sym typeface="Wingdings" pitchFamily="2" charset="2"/>
              </a:rPr>
              <a:t>策略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对特征值进行改进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/>
              <a:t>分类目的模型</a:t>
            </a:r>
            <a:endParaRPr lang="en-US" altLang="zh-CN" dirty="0"/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类目预测结果的行业区分训练数据</a:t>
            </a:r>
            <a:endParaRPr lang="en-US" altLang="zh-CN" dirty="0"/>
          </a:p>
          <a:p>
            <a:pPr lvl="1"/>
            <a:r>
              <a:rPr lang="zh-CN" altLang="en-US" dirty="0"/>
              <a:t>手机类目的价格权重高于其他类目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0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RankSVM</a:t>
            </a:r>
            <a:r>
              <a:rPr lang="zh-CN" altLang="en-US" dirty="0" smtClean="0"/>
              <a:t>模型（一）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2105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err="1" smtClean="0"/>
                  <a:t>RankSVM</a:t>
                </a:r>
                <a:r>
                  <a:rPr lang="zh-CN" altLang="en-US" dirty="0" smtClean="0"/>
                  <a:t>训练数据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r>
                  <a:rPr lang="en-US" altLang="zh-CN" dirty="0" smtClean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𝑤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𝑤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210590"/>
              </a:xfrm>
              <a:blipFill rotWithShape="1">
                <a:blip r:embed="rId2"/>
                <a:stretch>
                  <a:fillRect l="-1630" t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47749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7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RankSVM</a:t>
            </a:r>
            <a:r>
              <a:rPr lang="zh-CN" altLang="en-US" dirty="0"/>
              <a:t>模型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39248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A: 1 </a:t>
                </a:r>
                <a:r>
                  <a:rPr lang="en-US" altLang="zh-CN" dirty="0" err="1" smtClean="0"/>
                  <a:t>qid:x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 smtClean="0"/>
                  <a:t>A1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A2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A3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A4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 smtClean="0"/>
                  <a:t>B: 0 </a:t>
                </a:r>
                <a:r>
                  <a:rPr lang="en-US" altLang="zh-CN" dirty="0" err="1" smtClean="0"/>
                  <a:t>qid:x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B1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B2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B3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/>
                  <a:t>B4</a:t>
                </a:r>
                <a:r>
                  <a:rPr lang="en-US" altLang="zh-CN" dirty="0" smtClean="0"/>
                  <a:t>…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f(x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=</a:t>
                </a:r>
                <a:r>
                  <a:rPr lang="en-US" altLang="zh-CN" dirty="0"/>
                  <a:t>w</a:t>
                </a:r>
                <a:r>
                  <a:rPr lang="en-US" altLang="zh-CN" sz="3200" baseline="-25000" dirty="0"/>
                  <a:t>1</a:t>
                </a:r>
                <a:r>
                  <a:rPr lang="en-US" altLang="zh-CN" dirty="0" smtClean="0"/>
                  <a:t>*(f</a:t>
                </a:r>
                <a:r>
                  <a:rPr lang="en-US" altLang="zh-CN" baseline="-25000" dirty="0" smtClean="0"/>
                  <a:t>A1</a:t>
                </a:r>
                <a:r>
                  <a:rPr lang="en-US" altLang="zh-CN" sz="3200" dirty="0" smtClean="0"/>
                  <a:t>-</a:t>
                </a:r>
                <a:r>
                  <a:rPr lang="en-US" altLang="zh-CN" dirty="0" smtClean="0"/>
                  <a:t>f</a:t>
                </a:r>
                <a:r>
                  <a:rPr lang="en-US" altLang="zh-CN" baseline="-25000" dirty="0" smtClean="0"/>
                  <a:t>B1</a:t>
                </a:r>
                <a:r>
                  <a:rPr lang="en-US" altLang="zh-CN" dirty="0" smtClean="0"/>
                  <a:t>)+w</a:t>
                </a:r>
                <a:r>
                  <a:rPr lang="en-US" altLang="zh-CN" sz="3200" baseline="-25000" dirty="0" smtClean="0"/>
                  <a:t>2</a:t>
                </a:r>
                <a:r>
                  <a:rPr lang="en-US" altLang="zh-CN" dirty="0" smtClean="0"/>
                  <a:t>*(f</a:t>
                </a:r>
                <a:r>
                  <a:rPr lang="en-US" altLang="zh-CN" baseline="-25000" dirty="0" smtClean="0"/>
                  <a:t>A2</a:t>
                </a:r>
                <a:r>
                  <a:rPr lang="en-US" altLang="zh-CN" dirty="0" smtClean="0"/>
                  <a:t>-f</a:t>
                </a:r>
                <a:r>
                  <a:rPr lang="en-US" altLang="zh-CN" baseline="-25000" dirty="0" smtClean="0"/>
                  <a:t>B2</a:t>
                </a:r>
                <a:r>
                  <a:rPr lang="en-US" altLang="zh-CN" dirty="0" smtClean="0"/>
                  <a:t>)+w</a:t>
                </a:r>
                <a:r>
                  <a:rPr lang="en-US" altLang="zh-CN" sz="3200" baseline="-25000" dirty="0" smtClean="0"/>
                  <a:t>3</a:t>
                </a:r>
                <a:r>
                  <a:rPr lang="en-US" altLang="zh-CN" dirty="0" smtClean="0"/>
                  <a:t>*(f</a:t>
                </a:r>
                <a:r>
                  <a:rPr lang="en-US" altLang="zh-CN" baseline="-25000" dirty="0" smtClean="0"/>
                  <a:t>A3</a:t>
                </a:r>
                <a:r>
                  <a:rPr lang="en-US" altLang="zh-CN" dirty="0" smtClean="0"/>
                  <a:t>-f</a:t>
                </a:r>
                <a:r>
                  <a:rPr lang="en-US" altLang="zh-CN" baseline="-25000" dirty="0" smtClean="0"/>
                  <a:t>B3</a:t>
                </a:r>
                <a:r>
                  <a:rPr lang="en-US" altLang="zh-CN" dirty="0" smtClean="0"/>
                  <a:t>)+…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f</a:t>
                </a:r>
                <a:r>
                  <a:rPr lang="en-US" altLang="zh-CN" baseline="-25000" dirty="0" smtClean="0"/>
                  <a:t>A1</a:t>
                </a:r>
                <a:r>
                  <a:rPr lang="en-US" altLang="zh-CN" dirty="0" smtClean="0"/>
                  <a:t>-f</a:t>
                </a:r>
                <a:r>
                  <a:rPr lang="en-US" altLang="zh-CN" baseline="-25000" dirty="0" smtClean="0"/>
                  <a:t>B1 ,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= …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f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sz="4800" dirty="0" smtClean="0"/>
                  <a:t> </a:t>
                </a:r>
                <a:r>
                  <a:rPr lang="en-US" altLang="zh-CN" sz="4800" dirty="0" smtClean="0">
                    <a:solidFill>
                      <a:srgbClr val="00B050"/>
                    </a:solidFill>
                  </a:rPr>
                  <a:t>√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f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dirty="0">
                        <a:latin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4800" b="0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dirty="0"/>
                  <a:t>（产生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392488"/>
              </a:xfrm>
              <a:blipFill rotWithShape="1">
                <a:blip r:embed="rId2"/>
                <a:stretch>
                  <a:fillRect l="-1630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64" y="3499064"/>
            <a:ext cx="4582173" cy="30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LTR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并行化与多目标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RankSVM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53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 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0, 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zh-CN" altLang="en-US" dirty="0" smtClean="0"/>
                  <a:t>（无约束）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/>
                  <a:t>Loss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St: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&gt;0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≤0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对于一个</a:t>
                </a:r>
                <a:r>
                  <a:rPr lang="en-US" altLang="zh-CN" dirty="0" smtClean="0"/>
                  <a:t>query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pair</a:t>
                </a:r>
                <a:r>
                  <a:rPr lang="zh-CN" altLang="en-US" dirty="0" smtClean="0"/>
                  <a:t>的情况：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nary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536504"/>
              </a:xfrm>
              <a:blipFill rotWithShape="1">
                <a:blip r:embed="rId3"/>
                <a:stretch>
                  <a:fillRect l="-1333" t="-2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1303659" y="2708920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RankSVM</a:t>
            </a:r>
            <a:r>
              <a:rPr lang="zh-CN" altLang="en-US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608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w</a:t>
                </a:r>
                <a:r>
                  <a:rPr lang="en-US" altLang="zh-CN" baseline="30000" dirty="0" smtClean="0"/>
                  <a:t>0</a:t>
                </a:r>
              </a:p>
              <a:p>
                <a:r>
                  <a:rPr lang="en-US" altLang="zh-CN" dirty="0"/>
                  <a:t>f</a:t>
                </a:r>
                <a:r>
                  <a:rPr lang="en-US" altLang="zh-CN" dirty="0" smtClean="0"/>
                  <a:t>or k=0, 1…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zh-CN" dirty="0" smtClean="0"/>
                  <a:t>, stop.</a:t>
                </a:r>
              </a:p>
              <a:p>
                <a:pPr lvl="1"/>
                <a:r>
                  <a:rPr lang="en-US" altLang="zh-CN" dirty="0" smtClean="0"/>
                  <a:t>Set up 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|1−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&gt;0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dirty="0" smtClean="0"/>
                  <a:t> 0,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Find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𝑎𝑟𝑔𝑚𝑖𝑛𝑓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608512"/>
              </a:xfrm>
              <a:blipFill rotWithShape="1">
                <a:blip r:embed="rId3"/>
                <a:stretch>
                  <a:fillRect l="-1630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RankSVM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82453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对于一个</a:t>
                </a:r>
                <a:r>
                  <a:rPr lang="en-US" altLang="zh-CN" dirty="0" smtClean="0"/>
                  <a:t>query</a:t>
                </a:r>
                <a:r>
                  <a:rPr lang="zh-CN" altLang="en-US" dirty="0" smtClean="0"/>
                  <a:t>有多个</a:t>
                </a:r>
                <a:r>
                  <a:rPr lang="en-US" altLang="zh-CN" dirty="0"/>
                  <a:t>pair</a:t>
                </a:r>
                <a:r>
                  <a:rPr lang="zh-CN" altLang="en-US" dirty="0"/>
                  <a:t>的情况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/>
                  <a:t>A: 1 </a:t>
                </a:r>
                <a:r>
                  <a:rPr lang="en-US" altLang="zh-CN" dirty="0" err="1"/>
                  <a:t>qid:x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A1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A2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A3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A4</a:t>
                </a:r>
                <a:r>
                  <a:rPr lang="en-US" altLang="zh-CN" dirty="0"/>
                  <a:t>…</a:t>
                </a:r>
              </a:p>
              <a:p>
                <a:r>
                  <a:rPr lang="en-US" altLang="zh-CN" dirty="0"/>
                  <a:t>B: 0 </a:t>
                </a:r>
                <a:r>
                  <a:rPr lang="en-US" altLang="zh-CN" dirty="0" err="1"/>
                  <a:t>qid:x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B1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B2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B3</a:t>
                </a:r>
                <a:r>
                  <a:rPr lang="en-US" altLang="zh-CN" dirty="0"/>
                  <a:t> f</a:t>
                </a:r>
                <a:r>
                  <a:rPr lang="en-US" altLang="zh-CN" baseline="-25000" dirty="0"/>
                  <a:t>B4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 smtClean="0"/>
                  <a:t>C: 1 </a:t>
                </a:r>
                <a:r>
                  <a:rPr lang="en-US" altLang="zh-CN" dirty="0" err="1"/>
                  <a:t>qid:x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f</a:t>
                </a:r>
                <a:r>
                  <a:rPr lang="en-US" altLang="zh-CN" baseline="-25000" dirty="0"/>
                  <a:t>C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 smtClean="0"/>
                  <a:t>C2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 smtClean="0"/>
                  <a:t>C3</a:t>
                </a:r>
                <a:r>
                  <a:rPr lang="en-US" altLang="zh-CN" dirty="0" smtClean="0"/>
                  <a:t> f</a:t>
                </a:r>
                <a:r>
                  <a:rPr lang="en-US" altLang="zh-CN" baseline="-25000" dirty="0" smtClean="0"/>
                  <a:t>C4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/>
                  <a:t>Loss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𝐴𝑋𝑤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𝐴𝑋𝑤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0"/>
                <a:r>
                  <a:rPr lang="en-US" altLang="zh-CN" dirty="0">
                    <a:solidFill>
                      <a:prstClr val="black"/>
                    </a:solidFill>
                  </a:rPr>
                  <a:t>A=[0…0 1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0…0 -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1 0…0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] labels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1    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0                     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𝑜𝑡h𝑒𝑟𝑤𝑖𝑠𝑒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𝐴𝑋𝑤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不可导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dirty="0" smtClean="0">
                    <a:solidFill>
                      <a:prstClr val="black"/>
                    </a:solidFill>
                  </a:rPr>
                  <a:t>使用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TRON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方法求解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824536"/>
              </a:xfrm>
              <a:blipFill rotWithShape="1">
                <a:blip r:embed="rId3"/>
                <a:stretch>
                  <a:fillRect l="-1333" t="-3161" b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模型评估与效果评估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评估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baseline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按线上参数计算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r>
              <a:rPr lang="zh-CN" altLang="en-US" dirty="0" smtClean="0"/>
              <a:t>按模型参数计算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Abtest</a:t>
            </a:r>
            <a:r>
              <a:rPr lang="zh-CN" altLang="en-US" dirty="0" smtClean="0"/>
              <a:t>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09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收益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模拟</a:t>
                </a:r>
                <a:r>
                  <a:rPr lang="en-US" altLang="zh-CN" dirty="0" smtClean="0"/>
                  <a:t>rank</a:t>
                </a:r>
                <a:r>
                  <a:rPr lang="zh-CN" altLang="en-US" dirty="0" smtClean="0"/>
                  <a:t>逻辑对</a:t>
                </a:r>
                <a:r>
                  <a:rPr lang="en-US" altLang="zh-CN" dirty="0" err="1" smtClean="0"/>
                  <a:t>Pvlog</a:t>
                </a:r>
                <a:r>
                  <a:rPr lang="zh-CN" altLang="en-US" dirty="0" smtClean="0"/>
                  <a:t>进行重排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Rank</a:t>
                </a:r>
                <a:r>
                  <a:rPr lang="zh-CN" altLang="en-US" dirty="0" smtClean="0"/>
                  <a:t>对每个商品进行打分，重排</a:t>
                </a:r>
                <a:endParaRPr lang="en-US" altLang="zh-CN" dirty="0"/>
              </a:p>
              <a:p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CNDCG</a:t>
                </a:r>
                <a:r>
                  <a:rPr lang="zh-CN" altLang="en-US" dirty="0" smtClean="0"/>
                  <a:t>收益，全局计算目标收益</a:t>
                </a:r>
              </a:p>
              <a:p>
                <a:pPr lvl="1"/>
                <a:r>
                  <a:rPr lang="zh-CN" altLang="en-US" dirty="0" smtClean="0"/>
                  <a:t>交易的商品相关性为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（价格）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点击的商品相关性为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DCG[i] = DCG[i-1] 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G[i] /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CNDCG</a:t>
                </a:r>
                <a:r>
                  <a:rPr lang="zh-CN" altLang="en-US" dirty="0" smtClean="0"/>
                  <a:t>收益与线上收益的比例通过</a:t>
                </a:r>
                <a:r>
                  <a:rPr lang="en-US" altLang="zh-CN" dirty="0" err="1" smtClean="0"/>
                  <a:t>abtest</a:t>
                </a:r>
                <a:r>
                  <a:rPr lang="zh-CN" altLang="en-US" dirty="0" smtClean="0"/>
                  <a:t>获得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CNDCG</a:t>
                </a:r>
                <a:r>
                  <a:rPr lang="zh-CN" altLang="en-US" dirty="0" smtClean="0"/>
                  <a:t>差异的</a:t>
                </a:r>
                <a:r>
                  <a:rPr lang="en-US" altLang="zh-CN" dirty="0" smtClean="0"/>
                  <a:t>case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755576" y="3861048"/>
            <a:ext cx="4824536" cy="18002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模型迭代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39752" y="1412776"/>
            <a:ext cx="1584176" cy="432048"/>
          </a:xfrm>
          <a:prstGeom prst="roundRect">
            <a:avLst/>
          </a:prstGeom>
          <a:solidFill>
            <a:srgbClr val="2BA6D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Pv</a:t>
            </a:r>
            <a:r>
              <a:rPr lang="en-US" altLang="zh-CN" b="1" dirty="0" smtClean="0">
                <a:solidFill>
                  <a:schemeClr val="bg1"/>
                </a:solidFill>
              </a:rPr>
              <a:t> 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79712" y="2348880"/>
            <a:ext cx="23042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按线上参数排序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987824" y="1844824"/>
            <a:ext cx="360040" cy="504056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3284984"/>
            <a:ext cx="3168352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按训练好的模型进行排序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987824" y="2780928"/>
            <a:ext cx="360040" cy="504056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355976" y="2564904"/>
            <a:ext cx="14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4716016" y="3501008"/>
            <a:ext cx="10799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795976" y="2392652"/>
            <a:ext cx="100827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CNDCG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95976" y="3290641"/>
            <a:ext cx="100827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CNDCG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2740568"/>
            <a:ext cx="108012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NDCG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收益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7664" y="4221088"/>
            <a:ext cx="144016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样本混合比例调整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5157192"/>
            <a:ext cx="165618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模型训练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7864" y="4221088"/>
            <a:ext cx="1368152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样本选择策略调整</a:t>
            </a:r>
          </a:p>
        </p:txBody>
      </p:sp>
      <p:cxnSp>
        <p:nvCxnSpPr>
          <p:cNvPr id="26" name="直接箭头连接符 25"/>
          <p:cNvCxnSpPr>
            <a:stCxn id="15" idx="3"/>
            <a:endCxn id="19" idx="1"/>
          </p:cNvCxnSpPr>
          <p:nvPr/>
        </p:nvCxnSpPr>
        <p:spPr>
          <a:xfrm>
            <a:off x="6804248" y="2608676"/>
            <a:ext cx="576064" cy="42428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9" idx="1"/>
          </p:cNvCxnSpPr>
          <p:nvPr/>
        </p:nvCxnSpPr>
        <p:spPr>
          <a:xfrm flipV="1">
            <a:off x="6804248" y="3032956"/>
            <a:ext cx="576064" cy="473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2"/>
            <a:endCxn id="21" idx="0"/>
          </p:cNvCxnSpPr>
          <p:nvPr/>
        </p:nvCxnSpPr>
        <p:spPr>
          <a:xfrm flipH="1">
            <a:off x="3095836" y="4805863"/>
            <a:ext cx="936104" cy="351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1" idx="0"/>
          </p:cNvCxnSpPr>
          <p:nvPr/>
        </p:nvCxnSpPr>
        <p:spPr>
          <a:xfrm>
            <a:off x="2267744" y="4805863"/>
            <a:ext cx="828092" cy="351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2" idx="1"/>
          </p:cNvCxnSpPr>
          <p:nvPr/>
        </p:nvCxnSpPr>
        <p:spPr>
          <a:xfrm rot="5400000" flipH="1">
            <a:off x="1324381" y="3724291"/>
            <a:ext cx="1994738" cy="1548172"/>
          </a:xfrm>
          <a:prstGeom prst="bentConnector4">
            <a:avLst>
              <a:gd name="adj1" fmla="val -11460"/>
              <a:gd name="adj2" fmla="val 17118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0" idx="1"/>
            <a:endCxn id="20" idx="0"/>
          </p:cNvCxnSpPr>
          <p:nvPr/>
        </p:nvCxnSpPr>
        <p:spPr>
          <a:xfrm rot="10800000" flipH="1">
            <a:off x="1547664" y="4221088"/>
            <a:ext cx="720080" cy="292388"/>
          </a:xfrm>
          <a:prstGeom prst="bentConnector4">
            <a:avLst>
              <a:gd name="adj1" fmla="val -31746"/>
              <a:gd name="adj2" fmla="val 17818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2" idx="3"/>
            <a:endCxn id="22" idx="0"/>
          </p:cNvCxnSpPr>
          <p:nvPr/>
        </p:nvCxnSpPr>
        <p:spPr>
          <a:xfrm flipH="1" flipV="1">
            <a:off x="4031940" y="4221088"/>
            <a:ext cx="684076" cy="292388"/>
          </a:xfrm>
          <a:prstGeom prst="bentConnector4">
            <a:avLst>
              <a:gd name="adj1" fmla="val -33417"/>
              <a:gd name="adj2" fmla="val 17818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9" idx="2"/>
          </p:cNvCxnSpPr>
          <p:nvPr/>
        </p:nvCxnSpPr>
        <p:spPr>
          <a:xfrm>
            <a:off x="7920372" y="3325343"/>
            <a:ext cx="0" cy="397346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80312" y="3715763"/>
            <a:ext cx="1080120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NDCG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差异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55976" y="5013176"/>
            <a:ext cx="1368152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抽样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策略调整</a:t>
            </a:r>
          </a:p>
        </p:txBody>
      </p:sp>
      <p:cxnSp>
        <p:nvCxnSpPr>
          <p:cNvPr id="29" name="直接箭头连接符 28"/>
          <p:cNvCxnSpPr>
            <a:stCxn id="27" idx="1"/>
            <a:endCxn id="21" idx="3"/>
          </p:cNvCxnSpPr>
          <p:nvPr/>
        </p:nvCxnSpPr>
        <p:spPr>
          <a:xfrm flipH="1">
            <a:off x="3923928" y="5305564"/>
            <a:ext cx="432048" cy="20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7" idx="0"/>
          </p:cNvCxnSpPr>
          <p:nvPr/>
        </p:nvCxnSpPr>
        <p:spPr>
          <a:xfrm flipH="1" flipV="1">
            <a:off x="5040052" y="5013176"/>
            <a:ext cx="684076" cy="292388"/>
          </a:xfrm>
          <a:prstGeom prst="bentConnector4">
            <a:avLst>
              <a:gd name="adj1" fmla="val -33417"/>
              <a:gd name="adj2" fmla="val 17818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并行化与多目标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第四部分 模型优化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并行化（一）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需要解决的问题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训练时间过长</a:t>
            </a:r>
            <a:endParaRPr lang="en-US" altLang="zh-CN" dirty="0" smtClean="0"/>
          </a:p>
          <a:p>
            <a:r>
              <a:rPr lang="zh-CN" altLang="en-US" dirty="0" smtClean="0"/>
              <a:t>两种基于</a:t>
            </a:r>
            <a:r>
              <a:rPr lang="en-US" altLang="zh-CN" dirty="0" smtClean="0"/>
              <a:t>MPI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</a:p>
          <a:p>
            <a:pPr lvl="1"/>
            <a:r>
              <a:rPr lang="zh-CN" altLang="en-US" dirty="0" smtClean="0"/>
              <a:t>行列分割的并行</a:t>
            </a:r>
            <a:r>
              <a:rPr lang="en-US" altLang="zh-CN" dirty="0" smtClean="0"/>
              <a:t>SVM</a:t>
            </a:r>
          </a:p>
          <a:p>
            <a:pPr lvl="1"/>
            <a:r>
              <a:rPr lang="zh-CN" altLang="it-IT" dirty="0" smtClean="0"/>
              <a:t>行分割的并行</a:t>
            </a:r>
            <a:r>
              <a:rPr lang="it-IT" altLang="zh-CN" dirty="0" smtClean="0"/>
              <a:t>Coordinate </a:t>
            </a:r>
            <a:r>
              <a:rPr lang="en-US" altLang="zh-CN" dirty="0"/>
              <a:t>A</a:t>
            </a:r>
            <a:r>
              <a:rPr lang="it-IT" altLang="zh-CN" dirty="0" smtClean="0"/>
              <a:t>scent</a:t>
            </a:r>
            <a:r>
              <a:rPr lang="zh-CN" altLang="it-IT" dirty="0" smtClean="0"/>
              <a:t>算法</a:t>
            </a:r>
            <a:r>
              <a:rPr lang="zh-CN" altLang="en-US" dirty="0" smtClean="0"/>
              <a:t>，用于求解</a:t>
            </a:r>
            <a:r>
              <a:rPr lang="en-US" altLang="zh-CN" dirty="0" smtClean="0"/>
              <a:t>NDCG</a:t>
            </a:r>
            <a:r>
              <a:rPr lang="zh-CN" altLang="en-US" dirty="0" smtClean="0"/>
              <a:t>为目标值的样本</a:t>
            </a:r>
            <a:r>
              <a:rPr lang="zh-CN" altLang="it-IT" dirty="0" smtClean="0"/>
              <a:t> </a:t>
            </a:r>
            <a:endParaRPr lang="it-IT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63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并行化（二）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行列分割的并行的</a:t>
                </a:r>
                <a:r>
                  <a:rPr lang="en-US" altLang="zh-CN" dirty="0" smtClean="0"/>
                  <a:t>SVM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pPr lvl="1"/>
                <a:r>
                  <a:rPr lang="zh-CN" altLang="en-US" sz="3200" dirty="0"/>
                  <a:t>行分割</a:t>
                </a:r>
                <a:r>
                  <a:rPr lang="en-US" altLang="zh-CN" sz="3200" dirty="0"/>
                  <a:t>+</a:t>
                </a:r>
                <a:r>
                  <a:rPr lang="zh-CN" altLang="en-US" sz="3200" dirty="0"/>
                  <a:t>列分割：目标函数值求解、梯度函数求解，</a:t>
                </a:r>
                <a:r>
                  <a:rPr lang="zh-CN" altLang="nn-NO" sz="3200" dirty="0"/>
                  <a:t>搜索</a:t>
                </a:r>
                <a:r>
                  <a:rPr lang="zh-CN" altLang="nn-NO" sz="3200" dirty="0" smtClean="0"/>
                  <a:t>最优解</a:t>
                </a:r>
                <a:endParaRPr lang="en-US" altLang="zh-CN" sz="3200" dirty="0"/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Set up 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={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|1−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0,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𝑎𝑟𝑔𝑚𝑖𝑛𝑓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 smtClean="0"/>
              </a:p>
              <a:p>
                <a:r>
                  <a:rPr lang="zh-CN" altLang="en-US" dirty="0" smtClean="0"/>
                  <a:t>优点：</a:t>
                </a:r>
                <a:endParaRPr lang="en-US" altLang="zh-CN" dirty="0" smtClean="0"/>
              </a:p>
              <a:p>
                <a:pPr lvl="1"/>
                <a:r>
                  <a:rPr lang="zh-CN" altLang="en-US" sz="3200" dirty="0"/>
                  <a:t>行分割：对样本进行了拆分缩小了单个节点的计算规模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列分割：每个节点只保存部分全局向量（长度与特征数量相同），减少内存开销；内积操作被拆分，提高计算速度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 t="-2615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LTR</a:t>
            </a:r>
            <a:r>
              <a:rPr lang="zh-CN" altLang="en-US" dirty="0" smtClean="0"/>
              <a:t>在淘宝搜索应用的背景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 </a:t>
            </a:r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33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多目标（二）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需要解决的问题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现实应用中，需要同时解两个目标问题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CTR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客单价</a:t>
            </a:r>
          </a:p>
          <a:p>
            <a:r>
              <a:rPr lang="zh-CN" altLang="en-US" dirty="0" smtClean="0"/>
              <a:t>方法</a:t>
            </a:r>
          </a:p>
          <a:p>
            <a:pPr lvl="1"/>
            <a:r>
              <a:rPr lang="en-US" altLang="zh-CN" dirty="0" smtClean="0"/>
              <a:t>Multi-loss Pair-wise Learning</a:t>
            </a:r>
          </a:p>
          <a:p>
            <a:pPr lvl="1"/>
            <a:r>
              <a:rPr lang="zh-CN" altLang="en-US" dirty="0" smtClean="0"/>
              <a:t>再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样本的基础上，再加上价格的</a:t>
            </a:r>
            <a:r>
              <a:rPr lang="en-US" altLang="zh-CN" dirty="0" smtClean="0"/>
              <a:t>label</a:t>
            </a:r>
          </a:p>
          <a:p>
            <a:pPr lvl="1"/>
            <a:r>
              <a:rPr lang="zh-CN" altLang="en-US" dirty="0" smtClean="0"/>
              <a:t>基于目标函数中，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函数进行改造，使其兼容多种目标。</a:t>
            </a:r>
            <a:endParaRPr lang="it-IT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多目标（二）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331706"/>
                <a:ext cx="8496944" cy="5259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A: 1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qid:x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f</a:t>
                </a:r>
                <a:r>
                  <a:rPr lang="en-US" altLang="zh-CN" sz="2400" baseline="-25000" dirty="0"/>
                  <a:t>A1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A2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A3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A4</a:t>
                </a:r>
                <a:r>
                  <a:rPr lang="en-US" altLang="zh-CN" sz="2400" dirty="0"/>
                  <a:t>…</a:t>
                </a:r>
              </a:p>
              <a:p>
                <a:r>
                  <a:rPr lang="en-US" altLang="zh-CN" sz="2400" dirty="0"/>
                  <a:t>B: 0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qid:x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f</a:t>
                </a:r>
                <a:r>
                  <a:rPr lang="en-US" altLang="zh-CN" sz="2400" baseline="-25000" dirty="0"/>
                  <a:t>B1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B2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B3</a:t>
                </a:r>
                <a:r>
                  <a:rPr lang="en-US" altLang="zh-CN" sz="2400" dirty="0"/>
                  <a:t> f</a:t>
                </a:r>
                <a:r>
                  <a:rPr lang="en-US" altLang="zh-CN" sz="2400" baseline="-25000" dirty="0"/>
                  <a:t>B4</a:t>
                </a:r>
                <a:r>
                  <a:rPr lang="en-US" altLang="zh-CN" sz="2400" dirty="0" smtClean="0"/>
                  <a:t>…                     y=1, y’=-1</a:t>
                </a:r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Loss</a:t>
                </a:r>
                <a:r>
                  <a:rPr lang="zh-CN" altLang="en-US" sz="2400" dirty="0"/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sz="240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zh-CN" altLang="en-US" sz="240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400" dirty="0"/>
                  <a:t>St: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&gt;0 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≤0 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∉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/>
                  <a:t>     </a:t>
                </a:r>
                <a:r>
                  <a:rPr lang="en-US" altLang="zh-CN" sz="2400" dirty="0" smtClean="0">
                    <a:solidFill>
                      <a:srgbClr val="00B0F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altLang="zh-CN" sz="2400" dirty="0" smtClean="0">
                  <a:solidFill>
                    <a:srgbClr val="00B0F0"/>
                  </a:solidFill>
                </a:endParaRPr>
              </a:p>
              <a:p>
                <a:endParaRPr lang="en-US" altLang="zh-CN" sz="2400" dirty="0" smtClean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endParaRPr lang="en-US" altLang="zh-CN" sz="2400" dirty="0" smtClean="0">
                  <a:solidFill>
                    <a:srgbClr val="00B0F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1706"/>
                <a:ext cx="8496944" cy="5259581"/>
              </a:xfrm>
              <a:prstGeom prst="rect">
                <a:avLst/>
              </a:prstGeom>
              <a:blipFill rotWithShape="1">
                <a:blip r:embed="rId2"/>
                <a:stretch>
                  <a:fillRect l="-1148" t="-927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8" name="图片占位符 7" descr="IMG_375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556" r="55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5148064" y="46531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Never try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never know</a:t>
            </a:r>
            <a:endParaRPr lang="zh-CN" altLang="en-U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35896" y="5620441"/>
            <a:ext cx="1292075" cy="328369"/>
            <a:chOff x="922184" y="521306"/>
            <a:chExt cx="1292075" cy="32836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84" y="521306"/>
              <a:ext cx="280647" cy="31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29694" y="572676"/>
              <a:ext cx="984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@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曾翔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-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 Unicode MS" pitchFamily="34" charset="-122"/>
                  <a:cs typeface="Arial" pitchFamily="34" charset="0"/>
                </a:rPr>
                <a:t>仁重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064" y="188640"/>
            <a:ext cx="7452320" cy="819150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276872"/>
            <a:ext cx="3957637" cy="31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4943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39952" y="1844824"/>
            <a:ext cx="23948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5513" y="1484784"/>
            <a:ext cx="12241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用户输入</a:t>
            </a:r>
            <a:r>
              <a:rPr lang="en-US" altLang="zh-CN" dirty="0" smtClean="0"/>
              <a:t>Query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</p:cNvCxnSpPr>
          <p:nvPr/>
        </p:nvCxnSpPr>
        <p:spPr>
          <a:xfrm>
            <a:off x="1057581" y="2131115"/>
            <a:ext cx="0" cy="34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513" y="2473733"/>
            <a:ext cx="12241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引擎召回商品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513" y="3451885"/>
            <a:ext cx="12241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商品计算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057581" y="3120064"/>
            <a:ext cx="0" cy="34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283" y="4440834"/>
            <a:ext cx="12241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039397" y="4098216"/>
            <a:ext cx="0" cy="34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012160" y="2276872"/>
            <a:ext cx="432048" cy="251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364088" y="2896925"/>
            <a:ext cx="432048" cy="251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26" idx="2"/>
            <a:endCxn id="31" idx="3"/>
          </p:cNvCxnSpPr>
          <p:nvPr/>
        </p:nvCxnSpPr>
        <p:spPr>
          <a:xfrm flipH="1">
            <a:off x="1669649" y="2402451"/>
            <a:ext cx="4342511" cy="137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31" idx="3"/>
          </p:cNvCxnSpPr>
          <p:nvPr/>
        </p:nvCxnSpPr>
        <p:spPr>
          <a:xfrm flipH="1">
            <a:off x="1669649" y="3022504"/>
            <a:ext cx="3694439" cy="75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4716016" y="3578190"/>
            <a:ext cx="432048" cy="251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9" idx="2"/>
            <a:endCxn id="31" idx="3"/>
          </p:cNvCxnSpPr>
          <p:nvPr/>
        </p:nvCxnSpPr>
        <p:spPr>
          <a:xfrm flipH="1">
            <a:off x="1669649" y="3703769"/>
            <a:ext cx="3046367" cy="7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5" idx="1"/>
            <a:endCxn id="31" idx="3"/>
          </p:cNvCxnSpPr>
          <p:nvPr/>
        </p:nvCxnSpPr>
        <p:spPr>
          <a:xfrm flipH="1" flipV="1">
            <a:off x="1669649" y="3775051"/>
            <a:ext cx="1721896" cy="589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222049" y="4327416"/>
            <a:ext cx="1157392" cy="251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2051720" y="2402450"/>
            <a:ext cx="478877" cy="2826750"/>
          </a:xfrm>
          <a:prstGeom prst="leftBrace">
            <a:avLst>
              <a:gd name="adj1" fmla="val 8333"/>
              <a:gd name="adj2" fmla="val 8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0713" y="1196752"/>
            <a:ext cx="3960440" cy="17281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064" y="188640"/>
            <a:ext cx="7452320" cy="819150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37" y="1577553"/>
            <a:ext cx="10801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相关性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0613" y="1562690"/>
            <a:ext cx="1080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购买转化率（</a:t>
            </a:r>
            <a:r>
              <a:rPr lang="en-US" altLang="zh-CN" dirty="0" smtClean="0"/>
              <a:t>GDBT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6757" y="1556792"/>
            <a:ext cx="1080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zh-CN" altLang="en-US" dirty="0" smtClean="0"/>
              <a:t>转化率（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6712" y="1695291"/>
            <a:ext cx="10801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二跳率（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89185" y="1196752"/>
            <a:ext cx="4215263" cy="295232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7017" y="1580384"/>
            <a:ext cx="10801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反作弊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2881" y="1556792"/>
            <a:ext cx="10801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商业业务逻辑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3022" y="34973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预估模型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20833" y="24836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0613" y="2787260"/>
            <a:ext cx="1080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个性化（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GDBT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2782669"/>
            <a:ext cx="10801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图片质量（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0753" y="4653136"/>
                <a:ext cx="7826079" cy="72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f(X) = w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1 </a:t>
                </a:r>
                <a:r>
                  <a:rPr lang="en-US" altLang="zh-CN" dirty="0" smtClean="0"/>
                  <a:t>+ w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2 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3 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4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5 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* x</a:t>
                </a:r>
                <a:r>
                  <a:rPr lang="en-US" altLang="zh-CN" baseline="-25000" dirty="0" smtClean="0"/>
                  <a:t>6 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… </a:t>
                </a:r>
              </a:p>
              <a:p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dirty="0" smtClean="0">
                            <a:latin typeface="Cambria Math"/>
                          </a:rPr>
                          <m:t>𝑊</m:t>
                        </m:r>
                      </m:e>
                    </m:groupChr>
                    <m:r>
                      <a:rPr lang="en-US" altLang="zh-CN" b="0" i="1" dirty="0" smtClean="0">
                        <a:latin typeface="Cambria Math"/>
                      </a:rPr>
                      <m:t>∗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</m:groupCh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3" y="4653136"/>
                <a:ext cx="7826079" cy="723147"/>
              </a:xfrm>
              <a:prstGeom prst="rect">
                <a:avLst/>
              </a:prstGeom>
              <a:blipFill rotWithShape="1">
                <a:blip r:embed="rId3"/>
                <a:stretch>
                  <a:fillRect l="-623" t="-4202" b="-12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/>
          <p:cNvCxnSpPr>
            <a:stCxn id="5" idx="2"/>
          </p:cNvCxnSpPr>
          <p:nvPr/>
        </p:nvCxnSpPr>
        <p:spPr>
          <a:xfrm rot="16200000" flipH="1">
            <a:off x="-78286" y="2921968"/>
            <a:ext cx="2706251" cy="75608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</p:cNvCxnSpPr>
          <p:nvPr/>
        </p:nvCxnSpPr>
        <p:spPr>
          <a:xfrm rot="16200000" flipH="1">
            <a:off x="1093948" y="3302115"/>
            <a:ext cx="2450015" cy="2520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1" idx="2"/>
          </p:cNvCxnSpPr>
          <p:nvPr/>
        </p:nvCxnSpPr>
        <p:spPr>
          <a:xfrm rot="5400000">
            <a:off x="1939352" y="3175413"/>
            <a:ext cx="2703422" cy="25202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2"/>
          </p:cNvCxnSpPr>
          <p:nvPr/>
        </p:nvCxnSpPr>
        <p:spPr>
          <a:xfrm rot="5400000">
            <a:off x="3495348" y="2947811"/>
            <a:ext cx="2167117" cy="124353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7" idx="2"/>
          </p:cNvCxnSpPr>
          <p:nvPr/>
        </p:nvCxnSpPr>
        <p:spPr>
          <a:xfrm rot="5400000">
            <a:off x="4536516" y="2692833"/>
            <a:ext cx="2173013" cy="174759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8" idx="2"/>
          </p:cNvCxnSpPr>
          <p:nvPr/>
        </p:nvCxnSpPr>
        <p:spPr>
          <a:xfrm rot="5400000">
            <a:off x="5508286" y="2374652"/>
            <a:ext cx="2311516" cy="22454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4376489"/>
            <a:ext cx="2987824" cy="200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40713" y="5376698"/>
            <a:ext cx="5436096" cy="10889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通过线性模型来组合非线性的特征</a:t>
            </a:r>
            <a:endParaRPr lang="en-US" altLang="zh-CN" dirty="0"/>
          </a:p>
          <a:p>
            <a:r>
              <a:rPr lang="zh-CN" altLang="en-US" dirty="0" smtClean="0"/>
              <a:t>计算效率高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解释性好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如何确定</a:t>
            </a:r>
            <a:r>
              <a:rPr lang="zh-CN" altLang="en-US" dirty="0" smtClean="0"/>
              <a:t>各个特征的权重</a:t>
            </a:r>
            <a:r>
              <a:rPr lang="en-US" altLang="zh-CN" dirty="0"/>
              <a:t>W</a:t>
            </a:r>
            <a:endParaRPr lang="en-US" altLang="zh-CN" dirty="0" smtClean="0"/>
          </a:p>
          <a:p>
            <a:r>
              <a:rPr lang="zh-CN" altLang="en-US" dirty="0" smtClean="0"/>
              <a:t>能否不同的类目给出不同的权重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如何为新加入的特征设置权重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如何在不同的系统中快速的迁移特征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之前</a:t>
            </a:r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chemeClr val="tx1"/>
                </a:solidFill>
              </a:rPr>
              <a:t>ABTest</a:t>
            </a:r>
            <a:r>
              <a:rPr lang="zh-CN" altLang="en-US" dirty="0" smtClean="0">
                <a:solidFill>
                  <a:schemeClr val="tx1"/>
                </a:solidFill>
              </a:rPr>
              <a:t>，现在使用</a:t>
            </a:r>
            <a:r>
              <a:rPr lang="en-US" altLang="zh-CN" dirty="0" smtClean="0">
                <a:solidFill>
                  <a:schemeClr val="tx1"/>
                </a:solidFill>
              </a:rPr>
              <a:t>LTR</a:t>
            </a:r>
          </a:p>
          <a:p>
            <a:r>
              <a:rPr lang="en-US" altLang="zh-CN" sz="3600" dirty="0" smtClean="0"/>
              <a:t>Learning </a:t>
            </a:r>
            <a:r>
              <a:rPr lang="en-US" altLang="zh-CN" sz="3600" dirty="0"/>
              <a:t>To Rank</a:t>
            </a:r>
            <a:r>
              <a:rPr lang="zh-CN" altLang="en-US" sz="3600" dirty="0"/>
              <a:t>，使用机器学习的方法来进行排序优化。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509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LTR</a:t>
            </a:r>
            <a:r>
              <a:rPr lang="zh-CN" altLang="en-US" dirty="0" smtClean="0"/>
              <a:t>应用的方法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 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2005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转化为</a:t>
            </a:r>
            <a:r>
              <a:rPr lang="en-US" altLang="zh-CN" dirty="0" smtClean="0"/>
              <a:t>pairwise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把整体的排序问题转换为商品对好坏问题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两</a:t>
            </a:r>
            <a:r>
              <a:rPr lang="zh-CN" altLang="en-US" dirty="0" smtClean="0">
                <a:solidFill>
                  <a:schemeClr val="tx1"/>
                </a:solidFill>
              </a:rPr>
              <a:t>个商品哪个更好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Ctr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Cvr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价格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01561"/>
            <a:ext cx="22955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17" y="2780928"/>
            <a:ext cx="21907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13041" y="3711219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VS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优化目标与样本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样本选择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人工标注</a:t>
            </a:r>
            <a:r>
              <a:rPr lang="zh-CN" altLang="en-US" dirty="0"/>
              <a:t>（</a:t>
            </a:r>
            <a:r>
              <a:rPr lang="zh-CN" altLang="en-US" dirty="0" smtClean="0"/>
              <a:t>工作量巨大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</a:t>
            </a:r>
            <a:r>
              <a:rPr lang="en-US" altLang="zh-CN" dirty="0" err="1" smtClean="0"/>
              <a:t>Ctr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商品转化率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详情页浏览时间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06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1883</Words>
  <Application>Microsoft Office PowerPoint</Application>
  <PresentationFormat>全屏显示(4:3)</PresentationFormat>
  <Paragraphs>286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agenda</vt:lpstr>
      <vt:lpstr>LTR在淘宝搜索应用的背景</vt:lpstr>
      <vt:lpstr>背景</vt:lpstr>
      <vt:lpstr>项目背景-特征</vt:lpstr>
      <vt:lpstr>背景问题</vt:lpstr>
      <vt:lpstr>LTR应用的方法</vt:lpstr>
      <vt:lpstr>转化为pairwise问题</vt:lpstr>
      <vt:lpstr>优化目标与样本</vt:lpstr>
      <vt:lpstr>论文中使用的样本选择</vt:lpstr>
      <vt:lpstr>整体统计ctr样本选择</vt:lpstr>
      <vt:lpstr>ctr单次PV样本选择</vt:lpstr>
      <vt:lpstr>优化目标与样本</vt:lpstr>
      <vt:lpstr>样本特征分析</vt:lpstr>
      <vt:lpstr>样本特征分析</vt:lpstr>
      <vt:lpstr>无点击样本选择</vt:lpstr>
      <vt:lpstr>模型优化</vt:lpstr>
      <vt:lpstr>RankSVM模型（一）</vt:lpstr>
      <vt:lpstr>RankSVM模型（二）</vt:lpstr>
      <vt:lpstr>RankSVM模型</vt:lpstr>
      <vt:lpstr>RankSVM模型</vt:lpstr>
      <vt:lpstr>RankSVM模型</vt:lpstr>
      <vt:lpstr>模型评估与效果评估</vt:lpstr>
      <vt:lpstr>模型评估</vt:lpstr>
      <vt:lpstr>收益评估</vt:lpstr>
      <vt:lpstr>模型迭代</vt:lpstr>
      <vt:lpstr>并行化与多目标</vt:lpstr>
      <vt:lpstr>并行化（一）</vt:lpstr>
      <vt:lpstr>并行化（二）</vt:lpstr>
      <vt:lpstr>多目标（二）</vt:lpstr>
      <vt:lpstr>多目标（二）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仁重</cp:lastModifiedBy>
  <cp:revision>368</cp:revision>
  <dcterms:created xsi:type="dcterms:W3CDTF">2013-06-14T07:54:17Z</dcterms:created>
  <dcterms:modified xsi:type="dcterms:W3CDTF">2013-07-14T01:22:23Z</dcterms:modified>
</cp:coreProperties>
</file>