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61" r:id="rId4"/>
    <p:sldId id="260" r:id="rId5"/>
    <p:sldId id="279" r:id="rId6"/>
    <p:sldId id="258" r:id="rId7"/>
    <p:sldId id="262" r:id="rId8"/>
    <p:sldId id="288" r:id="rId9"/>
    <p:sldId id="292" r:id="rId10"/>
    <p:sldId id="289" r:id="rId11"/>
    <p:sldId id="287" r:id="rId12"/>
    <p:sldId id="290" r:id="rId13"/>
    <p:sldId id="266" r:id="rId14"/>
    <p:sldId id="284" r:id="rId15"/>
    <p:sldId id="276" r:id="rId16"/>
    <p:sldId id="264" r:id="rId17"/>
    <p:sldId id="285" r:id="rId18"/>
    <p:sldId id="293" r:id="rId19"/>
    <p:sldId id="271" r:id="rId20"/>
    <p:sldId id="272" r:id="rId21"/>
    <p:sldId id="277" r:id="rId22"/>
    <p:sldId id="291" r:id="rId23"/>
    <p:sldId id="273" r:id="rId24"/>
    <p:sldId id="286" r:id="rId25"/>
    <p:sldId id="283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0" autoAdjust="0"/>
    <p:restoredTop sz="86482" autoAdjust="0"/>
  </p:normalViewPr>
  <p:slideViewPr>
    <p:cSldViewPr snapToGrid="0" snapToObjects="1">
      <p:cViewPr>
        <p:scale>
          <a:sx n="134" d="100"/>
          <a:sy n="134" d="100"/>
        </p:scale>
        <p:origin x="-1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22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3422-491F-426E-A1CB-33B6DD7F7E82}" type="datetimeFigureOut">
              <a:rPr lang="zh-CN" altLang="en-US" smtClean="0"/>
              <a:t>13-07-11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76AE-7C6F-47CE-9B7A-9880FC4B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6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443DE-D227-004D-8969-027F27D25529}" type="datetimeFigureOut">
              <a:rPr kumimoji="1" lang="zh-CN" altLang="en-US" smtClean="0"/>
              <a:t>13-07-11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E8BB-37EC-4246-BBBB-01C1B53AF2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2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搞跨机房是被逼的。。。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72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Jobtracker</a:t>
            </a:r>
            <a:r>
              <a:rPr lang="zh-CN" altLang="en-US" dirty="0" smtClean="0"/>
              <a:t>的扩展性由</a:t>
            </a:r>
            <a:r>
              <a:rPr lang="en-US" altLang="zh-CN" dirty="0" err="1" smtClean="0"/>
              <a:t>hadoop</a:t>
            </a:r>
            <a:r>
              <a:rPr lang="en-US" altLang="zh-CN" baseline="0" dirty="0" smtClean="0"/>
              <a:t> 2.0 Yarn</a:t>
            </a:r>
            <a:r>
              <a:rPr lang="zh-CN" altLang="en-US" baseline="0" dirty="0" smtClean="0"/>
              <a:t>解决，这里不涉及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96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这里的资源组包括计算和存储资源，存储资源就是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上保存的数据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资源组被绑定到一个固定的机房。如果是完全独立的资源组，怎么划分都没有问题，只需要保证多个机房之间的资源分布均衡。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考虑到资源组之间有相互依赖，这里的依赖就是就是跨组的数据访问，如何更好的把数据和计算做跨机房分布是我们遇到的最大难题。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3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除了在事前做好聚类，让数据和计算尽量分布合理。后续我还会提到通过调度的手段，让机房间流量尽量减少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55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535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尽量减少对</a:t>
            </a:r>
            <a:r>
              <a:rPr kumimoji="1" lang="en-US" altLang="en-US" dirty="0" smtClean="0"/>
              <a:t>HDFS</a:t>
            </a:r>
            <a:r>
              <a:rPr kumimoji="1" lang="zh-CN" altLang="en-US" dirty="0" smtClean="0"/>
              <a:t>的改动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62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个优化需要打破资源组和机房之间的绑定关系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8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计算还是跟着数据走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的图，</a:t>
            </a:r>
            <a:r>
              <a:rPr kumimoji="1" lang="en-US" altLang="zh-CN" dirty="0" smtClean="0"/>
              <a:t>JT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RM</a:t>
            </a:r>
            <a:r>
              <a:rPr kumimoji="1" lang="zh-CN" altLang="en-US" dirty="0" smtClean="0"/>
              <a:t>都画上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是个小问题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E8BB-37EC-4246-BBBB-01C1B53AF24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6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2013年7月11日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00" y="152718"/>
            <a:ext cx="5791200" cy="775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 marL="277200">
              <a:defRPr sz="2400">
                <a:latin typeface="+mj-ea"/>
                <a:ea typeface="+mj-ea"/>
              </a:defRPr>
            </a:lvl2pPr>
            <a:lvl3pPr marL="856800">
              <a:defRPr sz="2000">
                <a:latin typeface="+mj-ea"/>
                <a:ea typeface="+mj-ea"/>
              </a:defRPr>
            </a:lvl3pPr>
            <a:lvl4pPr marL="1314000">
              <a:defRPr sz="2000">
                <a:latin typeface="+mj-ea"/>
                <a:ea typeface="+mj-ea"/>
              </a:defRPr>
            </a:lvl4pPr>
            <a:lvl5pPr marL="1771200"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2013年7月11日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2013年7月11日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2013年7月11日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sues.apache.org/jira/browse/HDFS-213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idata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243596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构建一个跨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机房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3831431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吴 威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95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资源组切分和</a:t>
            </a:r>
            <a:r>
              <a:rPr kumimoji="1" lang="zh-CN" altLang="en-US" dirty="0" smtClean="0"/>
              <a:t>聚类 </a:t>
            </a:r>
            <a:r>
              <a:rPr kumimoji="1"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0" y="2019868"/>
            <a:ext cx="6266970" cy="398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691781" y="6060813"/>
            <a:ext cx="436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GroupA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读取其他资源组的系数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9444" y="2019868"/>
            <a:ext cx="461665" cy="359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其他资源组读取</a:t>
            </a:r>
            <a:r>
              <a:rPr kumimoji="1" lang="en-US" altLang="zh-CN" dirty="0" err="1" smtClean="0"/>
              <a:t>GroupA</a:t>
            </a:r>
            <a:r>
              <a:rPr kumimoji="1" lang="zh-CN" altLang="en-US" dirty="0" smtClean="0"/>
              <a:t>系数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9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跨机房的架构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5808" y="3722930"/>
            <a:ext cx="2619501" cy="2831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88764" y="3722931"/>
            <a:ext cx="2619501" cy="2831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6"/>
          <p:cNvCxnSpPr>
            <a:stCxn id="4" idx="3"/>
            <a:endCxn id="5" idx="1"/>
          </p:cNvCxnSpPr>
          <p:nvPr/>
        </p:nvCxnSpPr>
        <p:spPr>
          <a:xfrm>
            <a:off x="3925309" y="5138762"/>
            <a:ext cx="1863455" cy="0"/>
          </a:xfrm>
          <a:prstGeom prst="straightConnector1">
            <a:avLst/>
          </a:prstGeom>
          <a:ln w="127000">
            <a:solidFill>
              <a:srgbClr val="6EA0B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文本框 8"/>
          <p:cNvSpPr txBox="1"/>
          <p:nvPr/>
        </p:nvSpPr>
        <p:spPr>
          <a:xfrm>
            <a:off x="1305808" y="3335961"/>
            <a:ext cx="1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机房</a:t>
            </a:r>
            <a:r>
              <a:rPr kumimoji="1" lang="en-US" altLang="zh-CN" dirty="0" smtClean="0">
                <a:latin typeface="+mj-ea"/>
                <a:ea typeface="+mj-ea"/>
              </a:rPr>
              <a:t>1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5788764" y="3335961"/>
            <a:ext cx="1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机房</a:t>
            </a:r>
            <a:r>
              <a:rPr kumimoji="1" lang="en-US" altLang="zh-CN" dirty="0" smtClean="0">
                <a:latin typeface="+mj-ea"/>
                <a:ea typeface="+mj-ea"/>
              </a:rPr>
              <a:t>2</a:t>
            </a:r>
          </a:p>
        </p:txBody>
      </p:sp>
      <p:sp>
        <p:nvSpPr>
          <p:cNvPr id="9" name="文本框 10"/>
          <p:cNvSpPr txBox="1"/>
          <p:nvPr/>
        </p:nvSpPr>
        <p:spPr>
          <a:xfrm>
            <a:off x="4298206" y="4754393"/>
            <a:ext cx="11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独享带宽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25308" y="1050727"/>
            <a:ext cx="1649705" cy="5908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11" name="云形 10"/>
          <p:cNvSpPr/>
          <p:nvPr/>
        </p:nvSpPr>
        <p:spPr>
          <a:xfrm>
            <a:off x="3387297" y="2303047"/>
            <a:ext cx="2716520" cy="80254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内部网络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38105" y="3864037"/>
            <a:ext cx="784969" cy="4145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NN1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81247" y="3978685"/>
            <a:ext cx="784969" cy="4145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NN2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75559" y="5906521"/>
            <a:ext cx="784969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2000" dirty="0" smtClean="0"/>
              <a:t>JT1</a:t>
            </a:r>
            <a:endParaRPr kumimoji="1"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640055" y="5906521"/>
            <a:ext cx="784969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2000" dirty="0" smtClean="0"/>
              <a:t>JT2</a:t>
            </a:r>
            <a:endParaRPr kumimoji="1" lang="zh-CN" altLang="en-US" sz="1200" dirty="0"/>
          </a:p>
        </p:txBody>
      </p:sp>
      <p:sp>
        <p:nvSpPr>
          <p:cNvPr id="16" name="线形标注 1 (带强调线) 27"/>
          <p:cNvSpPr/>
          <p:nvPr/>
        </p:nvSpPr>
        <p:spPr>
          <a:xfrm>
            <a:off x="7682573" y="3245961"/>
            <a:ext cx="976931" cy="287998"/>
          </a:xfrm>
          <a:prstGeom prst="accentCallout1">
            <a:avLst>
              <a:gd name="adj1" fmla="val 57945"/>
              <a:gd name="adj2" fmla="val 5018"/>
              <a:gd name="adj3" fmla="val 336851"/>
              <a:gd name="adj4" fmla="val -675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/group/B</a:t>
            </a:r>
          </a:p>
          <a:p>
            <a:r>
              <a:rPr kumimoji="1" lang="en-US" altLang="zh-CN" sz="1400" dirty="0" smtClean="0"/>
              <a:t>/group/D</a:t>
            </a:r>
            <a:endParaRPr kumimoji="1" lang="zh-CN" altLang="en-US" sz="1400" dirty="0"/>
          </a:p>
        </p:txBody>
      </p:sp>
      <p:sp>
        <p:nvSpPr>
          <p:cNvPr id="17" name="线形标注 1 (带强调线) 28"/>
          <p:cNvSpPr/>
          <p:nvPr/>
        </p:nvSpPr>
        <p:spPr>
          <a:xfrm>
            <a:off x="153011" y="3140924"/>
            <a:ext cx="1068946" cy="287998"/>
          </a:xfrm>
          <a:prstGeom prst="accentCallout1">
            <a:avLst>
              <a:gd name="adj1" fmla="val 79835"/>
              <a:gd name="adj2" fmla="val 77824"/>
              <a:gd name="adj3" fmla="val 320463"/>
              <a:gd name="adj4" fmla="val 118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r>
              <a:rPr kumimoji="1" lang="en-US" altLang="zh-CN" sz="1400" dirty="0" smtClean="0"/>
              <a:t>/group/A</a:t>
            </a:r>
          </a:p>
          <a:p>
            <a:r>
              <a:rPr kumimoji="1" lang="en-US" altLang="zh-CN" sz="1400" dirty="0" smtClean="0"/>
              <a:t>/group/C</a:t>
            </a:r>
            <a:endParaRPr kumimoji="1"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2121646" y="4604847"/>
            <a:ext cx="450000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050" dirty="0" smtClean="0"/>
              <a:t>TT</a:t>
            </a:r>
            <a:endParaRPr kumimoji="1" lang="zh-CN" altLang="en-US" sz="1050" dirty="0"/>
          </a:p>
        </p:txBody>
      </p:sp>
      <p:sp>
        <p:nvSpPr>
          <p:cNvPr id="19" name="圆角矩形 18"/>
          <p:cNvSpPr/>
          <p:nvPr/>
        </p:nvSpPr>
        <p:spPr>
          <a:xfrm>
            <a:off x="2730217" y="4604847"/>
            <a:ext cx="450000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050" dirty="0" smtClean="0">
                <a:solidFill>
                  <a:prstClr val="white"/>
                </a:solidFill>
              </a:rPr>
              <a:t>TT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3347606" y="4587208"/>
            <a:ext cx="448713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050" dirty="0" smtClean="0">
                <a:solidFill>
                  <a:prstClr val="white"/>
                </a:solidFill>
              </a:rPr>
              <a:t>TT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6317956" y="4810154"/>
            <a:ext cx="450000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200" dirty="0" smtClean="0"/>
              <a:t>TT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998949" y="4793920"/>
            <a:ext cx="450000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200" dirty="0" smtClean="0"/>
              <a:t>TT</a:t>
            </a:r>
            <a:endParaRPr kumimoji="1" lang="zh-CN" altLang="en-US" sz="1200" dirty="0"/>
          </a:p>
        </p:txBody>
      </p:sp>
      <p:cxnSp>
        <p:nvCxnSpPr>
          <p:cNvPr id="23" name="直线箭头连接符 34"/>
          <p:cNvCxnSpPr>
            <a:stCxn id="12" idx="2"/>
            <a:endCxn id="18" idx="0"/>
          </p:cNvCxnSpPr>
          <p:nvPr/>
        </p:nvCxnSpPr>
        <p:spPr>
          <a:xfrm>
            <a:off x="1830590" y="4278538"/>
            <a:ext cx="516056" cy="326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37"/>
          <p:cNvCxnSpPr>
            <a:endCxn id="19" idx="0"/>
          </p:cNvCxnSpPr>
          <p:nvPr/>
        </p:nvCxnSpPr>
        <p:spPr>
          <a:xfrm>
            <a:off x="1971707" y="4278538"/>
            <a:ext cx="983510" cy="326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41"/>
          <p:cNvCxnSpPr/>
          <p:nvPr/>
        </p:nvCxnSpPr>
        <p:spPr>
          <a:xfrm>
            <a:off x="2223074" y="4278538"/>
            <a:ext cx="1180762" cy="308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45"/>
          <p:cNvCxnSpPr>
            <a:endCxn id="21" idx="1"/>
          </p:cNvCxnSpPr>
          <p:nvPr/>
        </p:nvCxnSpPr>
        <p:spPr>
          <a:xfrm>
            <a:off x="2223074" y="4145370"/>
            <a:ext cx="4094882" cy="872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49"/>
          <p:cNvCxnSpPr>
            <a:stCxn id="10" idx="4"/>
            <a:endCxn id="11" idx="3"/>
          </p:cNvCxnSpPr>
          <p:nvPr/>
        </p:nvCxnSpPr>
        <p:spPr>
          <a:xfrm flipH="1">
            <a:off x="4745557" y="1641610"/>
            <a:ext cx="4604" cy="707323"/>
          </a:xfrm>
          <a:prstGeom prst="straightConnector1">
            <a:avLst/>
          </a:prstGeom>
          <a:ln w="76200" cmpd="sng">
            <a:solidFill>
              <a:srgbClr val="6EA0B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51"/>
          <p:cNvCxnSpPr/>
          <p:nvPr/>
        </p:nvCxnSpPr>
        <p:spPr>
          <a:xfrm flipH="1">
            <a:off x="3695992" y="3105591"/>
            <a:ext cx="749690" cy="599702"/>
          </a:xfrm>
          <a:prstGeom prst="straightConnector1">
            <a:avLst/>
          </a:prstGeom>
          <a:ln w="76200" cmpd="sng">
            <a:solidFill>
              <a:srgbClr val="6EA0B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54"/>
          <p:cNvCxnSpPr/>
          <p:nvPr/>
        </p:nvCxnSpPr>
        <p:spPr>
          <a:xfrm>
            <a:off x="4974873" y="3105591"/>
            <a:ext cx="813891" cy="617340"/>
          </a:xfrm>
          <a:prstGeom prst="straightConnector1">
            <a:avLst/>
          </a:prstGeom>
          <a:ln w="76200" cmpd="sng">
            <a:solidFill>
              <a:srgbClr val="6EA0B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云形标注 29"/>
          <p:cNvSpPr/>
          <p:nvPr/>
        </p:nvSpPr>
        <p:spPr>
          <a:xfrm>
            <a:off x="7857072" y="6122545"/>
            <a:ext cx="1163581" cy="313084"/>
          </a:xfrm>
          <a:prstGeom prst="cloudCallout">
            <a:avLst>
              <a:gd name="adj1" fmla="val -80336"/>
              <a:gd name="adj2" fmla="val -72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 err="1" smtClean="0"/>
              <a:t>groupB</a:t>
            </a:r>
            <a:endParaRPr kumimoji="1"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1523608" y="4604847"/>
            <a:ext cx="450000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050" dirty="0" smtClean="0"/>
              <a:t>TT</a:t>
            </a:r>
            <a:endParaRPr kumimoji="1" lang="zh-CN" altLang="en-US" sz="1050" dirty="0"/>
          </a:p>
        </p:txBody>
      </p:sp>
      <p:cxnSp>
        <p:nvCxnSpPr>
          <p:cNvPr id="32" name="直线箭头连接符 74"/>
          <p:cNvCxnSpPr>
            <a:stCxn id="12" idx="2"/>
            <a:endCxn id="31" idx="0"/>
          </p:cNvCxnSpPr>
          <p:nvPr/>
        </p:nvCxnSpPr>
        <p:spPr>
          <a:xfrm flipH="1">
            <a:off x="1748608" y="4278538"/>
            <a:ext cx="81982" cy="326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云形标注 32"/>
          <p:cNvSpPr/>
          <p:nvPr/>
        </p:nvSpPr>
        <p:spPr>
          <a:xfrm>
            <a:off x="293188" y="6050537"/>
            <a:ext cx="1240279" cy="283499"/>
          </a:xfrm>
          <a:prstGeom prst="cloudCallout">
            <a:avLst>
              <a:gd name="adj1" fmla="val 88098"/>
              <a:gd name="adj2" fmla="val -433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 err="1" smtClean="0"/>
              <a:t>groupA</a:t>
            </a:r>
            <a:endParaRPr kumimoji="1" lang="zh-CN" altLang="en-US" sz="1100" dirty="0"/>
          </a:p>
        </p:txBody>
      </p:sp>
      <p:sp>
        <p:nvSpPr>
          <p:cNvPr id="34" name="椭圆 33"/>
          <p:cNvSpPr/>
          <p:nvPr/>
        </p:nvSpPr>
        <p:spPr>
          <a:xfrm>
            <a:off x="1533467" y="5029760"/>
            <a:ext cx="500529" cy="234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000" dirty="0" smtClean="0"/>
              <a:t>Task</a:t>
            </a:r>
            <a:endParaRPr kumimoji="1" lang="zh-CN" altLang="en-US" sz="1000" dirty="0"/>
          </a:p>
        </p:txBody>
      </p:sp>
      <p:sp>
        <p:nvSpPr>
          <p:cNvPr id="35" name="椭圆 34"/>
          <p:cNvSpPr/>
          <p:nvPr/>
        </p:nvSpPr>
        <p:spPr>
          <a:xfrm>
            <a:off x="1523608" y="5299166"/>
            <a:ext cx="500529" cy="234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000" dirty="0" smtClean="0"/>
              <a:t>Task</a:t>
            </a:r>
            <a:endParaRPr kumimoji="1" lang="zh-CN" altLang="en-US" sz="1000" dirty="0"/>
          </a:p>
        </p:txBody>
      </p:sp>
      <p:sp>
        <p:nvSpPr>
          <p:cNvPr id="36" name="椭圆 35"/>
          <p:cNvSpPr/>
          <p:nvPr/>
        </p:nvSpPr>
        <p:spPr>
          <a:xfrm>
            <a:off x="2663376" y="5065153"/>
            <a:ext cx="500529" cy="234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000" dirty="0" smtClean="0"/>
              <a:t>Task</a:t>
            </a:r>
            <a:endParaRPr kumimoji="1" lang="zh-CN" altLang="en-US" sz="1000" dirty="0"/>
          </a:p>
        </p:txBody>
      </p:sp>
      <p:cxnSp>
        <p:nvCxnSpPr>
          <p:cNvPr id="37" name="直线连接符 86"/>
          <p:cNvCxnSpPr>
            <a:stCxn id="35" idx="4"/>
            <a:endCxn id="14" idx="0"/>
          </p:cNvCxnSpPr>
          <p:nvPr/>
        </p:nvCxnSpPr>
        <p:spPr>
          <a:xfrm>
            <a:off x="1773873" y="5533179"/>
            <a:ext cx="794171" cy="37334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88"/>
          <p:cNvCxnSpPr>
            <a:stCxn id="34" idx="5"/>
            <a:endCxn id="14" idx="0"/>
          </p:cNvCxnSpPr>
          <p:nvPr/>
        </p:nvCxnSpPr>
        <p:spPr>
          <a:xfrm>
            <a:off x="1960695" y="5229503"/>
            <a:ext cx="607349" cy="67701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93"/>
          <p:cNvCxnSpPr>
            <a:stCxn id="36" idx="4"/>
            <a:endCxn id="14" idx="0"/>
          </p:cNvCxnSpPr>
          <p:nvPr/>
        </p:nvCxnSpPr>
        <p:spPr>
          <a:xfrm flipH="1">
            <a:off x="2568044" y="5299166"/>
            <a:ext cx="345597" cy="60735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579229" y="5252619"/>
            <a:ext cx="500529" cy="234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000" dirty="0" smtClean="0"/>
              <a:t>Task</a:t>
            </a:r>
            <a:endParaRPr kumimoji="1" lang="zh-CN" altLang="en-US" sz="1000" dirty="0"/>
          </a:p>
        </p:txBody>
      </p:sp>
      <p:cxnSp>
        <p:nvCxnSpPr>
          <p:cNvPr id="41" name="直线连接符 100"/>
          <p:cNvCxnSpPr>
            <a:stCxn id="40" idx="4"/>
            <a:endCxn id="15" idx="0"/>
          </p:cNvCxnSpPr>
          <p:nvPr/>
        </p:nvCxnSpPr>
        <p:spPr>
          <a:xfrm flipH="1">
            <a:off x="7032540" y="5486632"/>
            <a:ext cx="796954" cy="4198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360969" y="5279513"/>
            <a:ext cx="500529" cy="234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000" dirty="0" smtClean="0"/>
              <a:t>Task</a:t>
            </a:r>
            <a:endParaRPr kumimoji="1" lang="zh-CN" altLang="en-US" sz="1000" dirty="0"/>
          </a:p>
        </p:txBody>
      </p:sp>
      <p:cxnSp>
        <p:nvCxnSpPr>
          <p:cNvPr id="43" name="直线连接符 104"/>
          <p:cNvCxnSpPr>
            <a:stCxn id="42" idx="4"/>
            <a:endCxn id="15" idx="0"/>
          </p:cNvCxnSpPr>
          <p:nvPr/>
        </p:nvCxnSpPr>
        <p:spPr>
          <a:xfrm>
            <a:off x="6611234" y="5513526"/>
            <a:ext cx="421306" cy="392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18460" y="4796706"/>
            <a:ext cx="443457" cy="4145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  <a:p>
            <a:pPr algn="ctr"/>
            <a:r>
              <a:rPr kumimoji="1" lang="en-US" altLang="zh-CN" sz="1200" dirty="0" smtClean="0"/>
              <a:t>TT</a:t>
            </a:r>
            <a:endParaRPr kumimoji="1" lang="zh-CN" altLang="en-US" sz="1200" dirty="0"/>
          </a:p>
        </p:txBody>
      </p:sp>
      <p:sp>
        <p:nvSpPr>
          <p:cNvPr id="45" name="椭圆形标注 44"/>
          <p:cNvSpPr/>
          <p:nvPr/>
        </p:nvSpPr>
        <p:spPr>
          <a:xfrm>
            <a:off x="8147712" y="4887529"/>
            <a:ext cx="955344" cy="455569"/>
          </a:xfrm>
          <a:prstGeom prst="wedgeEllipseCallout">
            <a:avLst>
              <a:gd name="adj1" fmla="val -57516"/>
              <a:gd name="adj2" fmla="val 55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/>
              <a:t>/group/B/tbl1</a:t>
            </a:r>
            <a:endParaRPr lang="zh-CN" altLang="en-US" dirty="0"/>
          </a:p>
        </p:txBody>
      </p:sp>
      <p:sp>
        <p:nvSpPr>
          <p:cNvPr id="46" name="椭圆形标注 45"/>
          <p:cNvSpPr/>
          <p:nvPr/>
        </p:nvSpPr>
        <p:spPr>
          <a:xfrm>
            <a:off x="4611939" y="5513526"/>
            <a:ext cx="1098898" cy="455569"/>
          </a:xfrm>
          <a:prstGeom prst="wedgeEllipseCallout">
            <a:avLst>
              <a:gd name="adj1" fmla="val 95230"/>
              <a:gd name="adj2" fmla="val -57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/>
              <a:t>/group/A</a:t>
            </a:r>
          </a:p>
          <a:p>
            <a:pPr algn="ctr"/>
            <a:r>
              <a:rPr lang="en-US" altLang="zh-CN" sz="1400" dirty="0" smtClean="0"/>
              <a:t>/tbl2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6966216" y="4393186"/>
            <a:ext cx="613013" cy="8180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2346646" y="4278538"/>
            <a:ext cx="3971311" cy="10009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988494" y="3862263"/>
            <a:ext cx="841102" cy="4145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Cross</a:t>
            </a:r>
          </a:p>
          <a:p>
            <a:pPr algn="ctr"/>
            <a:r>
              <a:rPr kumimoji="1" lang="en-US" altLang="zh-CN" sz="1400" dirty="0" smtClean="0"/>
              <a:t>Node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5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3" grpId="0" animBg="1"/>
      <p:bldP spid="15" grpId="0" animBg="1"/>
      <p:bldP spid="16" grpId="0" animBg="1"/>
      <p:bldP spid="21" grpId="0" animBg="1"/>
      <p:bldP spid="22" grpId="0" animBg="1"/>
      <p:bldP spid="30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4800" dirty="0" smtClean="0"/>
              <a:t>	</a:t>
            </a:r>
            <a:r>
              <a:rPr lang="zh-CN" altLang="en-US" sz="4800" dirty="0" smtClean="0"/>
              <a:t>技术实现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898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federation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5992"/>
            <a:ext cx="7620000" cy="4373563"/>
          </a:xfrm>
        </p:spPr>
        <p:txBody>
          <a:bodyPr/>
          <a:lstStyle/>
          <a:p>
            <a:pPr lvl="1"/>
            <a:r>
              <a:rPr kumimoji="1" lang="zh-CN" altLang="en-US" dirty="0" smtClean="0"/>
              <a:t>社区成熟方案，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acebook</a:t>
            </a:r>
            <a:r>
              <a:rPr kumimoji="1" lang="zh-CN" altLang="en-US" dirty="0" smtClean="0"/>
              <a:t>等公司大规模使用</a:t>
            </a:r>
            <a:endParaRPr kumimoji="1" lang="en-US" altLang="zh-CN" dirty="0"/>
          </a:p>
          <a:p>
            <a:pPr lvl="1"/>
            <a:r>
              <a:rPr lang="zh-CN" altLang="en-US" dirty="0"/>
              <a:t>原始方案：单机房多</a:t>
            </a:r>
            <a:r>
              <a:rPr lang="en-US" altLang="zh-CN" dirty="0"/>
              <a:t>NameNode</a:t>
            </a:r>
          </a:p>
          <a:p>
            <a:pPr lvl="1"/>
            <a:r>
              <a:rPr kumimoji="1" lang="zh-CN" altLang="en-US" dirty="0" smtClean="0"/>
              <a:t>目的：拆分</a:t>
            </a:r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608" y="3333641"/>
            <a:ext cx="7161151" cy="333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60326" y="3474748"/>
            <a:ext cx="784969" cy="4145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NN1</a:t>
            </a:r>
            <a:endParaRPr kumimoji="1" lang="zh-CN" altLang="en-US" dirty="0"/>
          </a:p>
        </p:txBody>
      </p:sp>
      <p:cxnSp>
        <p:nvCxnSpPr>
          <p:cNvPr id="6" name="直线箭头连接符 34"/>
          <p:cNvCxnSpPr>
            <a:stCxn id="5" idx="2"/>
            <a:endCxn id="11" idx="0"/>
          </p:cNvCxnSpPr>
          <p:nvPr/>
        </p:nvCxnSpPr>
        <p:spPr>
          <a:xfrm>
            <a:off x="2952811" y="3889249"/>
            <a:ext cx="21457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37"/>
          <p:cNvCxnSpPr>
            <a:stCxn id="5" idx="2"/>
          </p:cNvCxnSpPr>
          <p:nvPr/>
        </p:nvCxnSpPr>
        <p:spPr>
          <a:xfrm>
            <a:off x="2952811" y="3889249"/>
            <a:ext cx="1994034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41"/>
          <p:cNvCxnSpPr>
            <a:stCxn id="5" idx="2"/>
            <a:endCxn id="12" idx="0"/>
          </p:cNvCxnSpPr>
          <p:nvPr/>
        </p:nvCxnSpPr>
        <p:spPr>
          <a:xfrm>
            <a:off x="2952811" y="3889249"/>
            <a:ext cx="1051543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692351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cxnSp>
        <p:nvCxnSpPr>
          <p:cNvPr id="10" name="直线箭头连接符 74"/>
          <p:cNvCxnSpPr>
            <a:stCxn id="5" idx="2"/>
            <a:endCxn id="9" idx="0"/>
          </p:cNvCxnSpPr>
          <p:nvPr/>
        </p:nvCxnSpPr>
        <p:spPr>
          <a:xfrm flipH="1">
            <a:off x="1991370" y="3889249"/>
            <a:ext cx="961441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675249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05335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41439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649551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657663" y="4814791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cxnSp>
        <p:nvCxnSpPr>
          <p:cNvPr id="16" name="直线箭头连接符 37"/>
          <p:cNvCxnSpPr>
            <a:stCxn id="5" idx="2"/>
            <a:endCxn id="14" idx="0"/>
          </p:cNvCxnSpPr>
          <p:nvPr/>
        </p:nvCxnSpPr>
        <p:spPr>
          <a:xfrm>
            <a:off x="2952811" y="3889249"/>
            <a:ext cx="2995759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37"/>
          <p:cNvCxnSpPr>
            <a:stCxn id="5" idx="2"/>
            <a:endCxn id="15" idx="0"/>
          </p:cNvCxnSpPr>
          <p:nvPr/>
        </p:nvCxnSpPr>
        <p:spPr>
          <a:xfrm>
            <a:off x="2952811" y="3889249"/>
            <a:ext cx="4003871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240941" y="3474748"/>
            <a:ext cx="784969" cy="4145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NN2</a:t>
            </a:r>
            <a:endParaRPr kumimoji="1"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1113047" y="5445224"/>
            <a:ext cx="358576" cy="936104"/>
          </a:xfrm>
          <a:prstGeom prst="leftBrace">
            <a:avLst>
              <a:gd name="adj1" fmla="val 8333"/>
              <a:gd name="adj2" fmla="val 51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71623" y="5445224"/>
            <a:ext cx="1149038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Pool1</a:t>
            </a:r>
          </a:p>
          <a:p>
            <a:pPr algn="ctr"/>
            <a:r>
              <a:rPr lang="en-US" altLang="zh-CN" sz="1600" dirty="0" smtClean="0"/>
              <a:t>/disk*/p1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71622" y="6001545"/>
            <a:ext cx="1149039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Pool2</a:t>
            </a:r>
          </a:p>
          <a:p>
            <a:pPr algn="ctr"/>
            <a:r>
              <a:rPr lang="en-US" altLang="zh-CN" sz="1600" dirty="0" smtClean="0"/>
              <a:t>/disk*/p2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290389" y="4005064"/>
            <a:ext cx="510401" cy="13681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8" idx="3"/>
          </p:cNvCxnSpPr>
          <p:nvPr/>
        </p:nvCxnSpPr>
        <p:spPr>
          <a:xfrm flipV="1">
            <a:off x="5185945" y="4005064"/>
            <a:ext cx="447480" cy="22449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74"/>
          <p:cNvCxnSpPr>
            <a:stCxn id="18" idx="2"/>
            <a:endCxn id="9" idx="0"/>
          </p:cNvCxnSpPr>
          <p:nvPr/>
        </p:nvCxnSpPr>
        <p:spPr>
          <a:xfrm flipH="1">
            <a:off x="1991370" y="3889249"/>
            <a:ext cx="3642056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74"/>
          <p:cNvCxnSpPr>
            <a:stCxn id="18" idx="2"/>
            <a:endCxn id="11" idx="0"/>
          </p:cNvCxnSpPr>
          <p:nvPr/>
        </p:nvCxnSpPr>
        <p:spPr>
          <a:xfrm flipH="1">
            <a:off x="2974268" y="3889249"/>
            <a:ext cx="2659158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74"/>
          <p:cNvCxnSpPr>
            <a:stCxn id="18" idx="2"/>
            <a:endCxn id="12" idx="0"/>
          </p:cNvCxnSpPr>
          <p:nvPr/>
        </p:nvCxnSpPr>
        <p:spPr>
          <a:xfrm flipH="1">
            <a:off x="4004354" y="3889249"/>
            <a:ext cx="1629072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74"/>
          <p:cNvCxnSpPr>
            <a:stCxn id="18" idx="2"/>
            <a:endCxn id="13" idx="0"/>
          </p:cNvCxnSpPr>
          <p:nvPr/>
        </p:nvCxnSpPr>
        <p:spPr>
          <a:xfrm flipH="1">
            <a:off x="4940458" y="3889249"/>
            <a:ext cx="692968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74"/>
          <p:cNvCxnSpPr>
            <a:stCxn id="18" idx="2"/>
            <a:endCxn id="14" idx="0"/>
          </p:cNvCxnSpPr>
          <p:nvPr/>
        </p:nvCxnSpPr>
        <p:spPr>
          <a:xfrm>
            <a:off x="5633426" y="3889249"/>
            <a:ext cx="315144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4"/>
          <p:cNvCxnSpPr>
            <a:stCxn id="18" idx="2"/>
            <a:endCxn id="15" idx="0"/>
          </p:cNvCxnSpPr>
          <p:nvPr/>
        </p:nvCxnSpPr>
        <p:spPr>
          <a:xfrm>
            <a:off x="5633426" y="3889249"/>
            <a:ext cx="1323256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云形标注 30"/>
          <p:cNvSpPr/>
          <p:nvPr/>
        </p:nvSpPr>
        <p:spPr>
          <a:xfrm>
            <a:off x="6309286" y="2863494"/>
            <a:ext cx="1767913" cy="685046"/>
          </a:xfrm>
          <a:prstGeom prst="cloudCallout">
            <a:avLst>
              <a:gd name="adj1" fmla="val -63081"/>
              <a:gd name="adj2" fmla="val 716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/group/B</a:t>
            </a:r>
          </a:p>
          <a:p>
            <a:pPr algn="ctr"/>
            <a:r>
              <a:rPr lang="en-US" altLang="zh-CN" dirty="0" smtClean="0"/>
              <a:t>/group/D</a:t>
            </a:r>
          </a:p>
        </p:txBody>
      </p:sp>
      <p:sp>
        <p:nvSpPr>
          <p:cNvPr id="32" name="云形标注 31"/>
          <p:cNvSpPr/>
          <p:nvPr/>
        </p:nvSpPr>
        <p:spPr>
          <a:xfrm>
            <a:off x="457200" y="2897345"/>
            <a:ext cx="1693437" cy="685046"/>
          </a:xfrm>
          <a:prstGeom prst="cloudCallout">
            <a:avLst>
              <a:gd name="adj1" fmla="val 71183"/>
              <a:gd name="adj2" fmla="val 643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/group/A</a:t>
            </a:r>
          </a:p>
          <a:p>
            <a:pPr algn="ctr"/>
            <a:r>
              <a:rPr lang="en-US" altLang="zh-CN" dirty="0" smtClean="0"/>
              <a:t>/group/C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00790" y="5445224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34" name="矩形 33"/>
          <p:cNvSpPr/>
          <p:nvPr/>
        </p:nvSpPr>
        <p:spPr>
          <a:xfrm>
            <a:off x="2800790" y="6001545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31166" y="5445224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36" name="矩形 35"/>
          <p:cNvSpPr/>
          <p:nvPr/>
        </p:nvSpPr>
        <p:spPr>
          <a:xfrm>
            <a:off x="3731166" y="6001545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13447" y="5459628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38" name="矩形 37"/>
          <p:cNvSpPr/>
          <p:nvPr/>
        </p:nvSpPr>
        <p:spPr>
          <a:xfrm>
            <a:off x="4713447" y="6015949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88672" y="5463384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40" name="矩形 39"/>
          <p:cNvSpPr/>
          <p:nvPr/>
        </p:nvSpPr>
        <p:spPr>
          <a:xfrm>
            <a:off x="5688672" y="6019705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20433" y="5463384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42" name="矩形 41"/>
          <p:cNvSpPr/>
          <p:nvPr/>
        </p:nvSpPr>
        <p:spPr>
          <a:xfrm>
            <a:off x="6720433" y="6019705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0608" y="5589240"/>
            <a:ext cx="96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</a:p>
          <a:p>
            <a:r>
              <a:rPr lang="en-US" altLang="zh-CN" dirty="0" smtClean="0"/>
              <a:t>Pools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30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667" y="95533"/>
            <a:ext cx="6742091" cy="84193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HDFS Federation (cont</a:t>
            </a:r>
            <a:r>
              <a:rPr lang="en-US" altLang="zh-CN" dirty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22" y="1619922"/>
            <a:ext cx="7620000" cy="4373563"/>
          </a:xfrm>
        </p:spPr>
        <p:txBody>
          <a:bodyPr/>
          <a:lstStyle/>
          <a:p>
            <a:pPr lvl="1"/>
            <a:r>
              <a:rPr lang="zh-CN" altLang="en-US" dirty="0" smtClean="0"/>
              <a:t>可以扩展到多机房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</a:t>
            </a:r>
            <a:r>
              <a:rPr lang="zh-CN" altLang="en-US" dirty="0"/>
              <a:t>的控制跨机房的数据量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5701" y="3117616"/>
            <a:ext cx="3841699" cy="333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456" y="3117617"/>
            <a:ext cx="4038787" cy="333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18879" y="3258724"/>
            <a:ext cx="784969" cy="4145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NN1</a:t>
            </a:r>
            <a:endParaRPr kumimoji="1" lang="zh-CN" altLang="en-US" dirty="0"/>
          </a:p>
        </p:txBody>
      </p:sp>
      <p:cxnSp>
        <p:nvCxnSpPr>
          <p:cNvPr id="7" name="直线箭头连接符 34"/>
          <p:cNvCxnSpPr>
            <a:stCxn id="6" idx="2"/>
            <a:endCxn id="11" idx="0"/>
          </p:cNvCxnSpPr>
          <p:nvPr/>
        </p:nvCxnSpPr>
        <p:spPr>
          <a:xfrm>
            <a:off x="2811364" y="3673225"/>
            <a:ext cx="21457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41"/>
          <p:cNvCxnSpPr>
            <a:stCxn id="6" idx="2"/>
            <a:endCxn id="12" idx="0"/>
          </p:cNvCxnSpPr>
          <p:nvPr/>
        </p:nvCxnSpPr>
        <p:spPr>
          <a:xfrm>
            <a:off x="2811364" y="3673225"/>
            <a:ext cx="1051543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550904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cxnSp>
        <p:nvCxnSpPr>
          <p:cNvPr id="10" name="直线箭头连接符 74"/>
          <p:cNvCxnSpPr>
            <a:stCxn id="6" idx="2"/>
            <a:endCxn id="9" idx="0"/>
          </p:cNvCxnSpPr>
          <p:nvPr/>
        </p:nvCxnSpPr>
        <p:spPr>
          <a:xfrm flipH="1">
            <a:off x="1849923" y="3673225"/>
            <a:ext cx="961441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533802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563888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292080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00192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308304" y="4598767"/>
            <a:ext cx="598038" cy="5584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DN</a:t>
            </a:r>
          </a:p>
        </p:txBody>
      </p:sp>
      <p:cxnSp>
        <p:nvCxnSpPr>
          <p:cNvPr id="16" name="直线箭头连接符 37"/>
          <p:cNvCxnSpPr>
            <a:stCxn id="6" idx="2"/>
            <a:endCxn id="13" idx="0"/>
          </p:cNvCxnSpPr>
          <p:nvPr/>
        </p:nvCxnSpPr>
        <p:spPr>
          <a:xfrm>
            <a:off x="2811364" y="3673225"/>
            <a:ext cx="2779735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891582" y="3258724"/>
            <a:ext cx="784969" cy="4145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NN2</a:t>
            </a:r>
            <a:endParaRPr kumimoji="1"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971600" y="5229200"/>
            <a:ext cx="358576" cy="936104"/>
          </a:xfrm>
          <a:prstGeom prst="leftBrace">
            <a:avLst>
              <a:gd name="adj1" fmla="val 8333"/>
              <a:gd name="adj2" fmla="val 51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093" y="5373216"/>
            <a:ext cx="91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</a:p>
          <a:p>
            <a:r>
              <a:rPr lang="en-US" altLang="zh-CN" dirty="0" smtClean="0"/>
              <a:t>Pools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30176" y="5229200"/>
            <a:ext cx="1149038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Pool1</a:t>
            </a:r>
          </a:p>
          <a:p>
            <a:pPr algn="ctr"/>
            <a:r>
              <a:rPr lang="en-US" altLang="zh-CN" sz="1600" dirty="0" smtClean="0"/>
              <a:t>/disk*/p1</a:t>
            </a:r>
            <a:endParaRPr lang="zh-CN" altLang="en-US" dirty="0"/>
          </a:p>
        </p:txBody>
      </p:sp>
      <p:cxnSp>
        <p:nvCxnSpPr>
          <p:cNvPr id="21" name="直线箭头连接符 74"/>
          <p:cNvCxnSpPr>
            <a:stCxn id="17" idx="2"/>
          </p:cNvCxnSpPr>
          <p:nvPr/>
        </p:nvCxnSpPr>
        <p:spPr>
          <a:xfrm flipH="1">
            <a:off x="3825967" y="3673225"/>
            <a:ext cx="2458100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74"/>
          <p:cNvCxnSpPr>
            <a:stCxn id="17" idx="2"/>
            <a:endCxn id="13" idx="0"/>
          </p:cNvCxnSpPr>
          <p:nvPr/>
        </p:nvCxnSpPr>
        <p:spPr>
          <a:xfrm flipH="1">
            <a:off x="5591099" y="3673225"/>
            <a:ext cx="692968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74"/>
          <p:cNvCxnSpPr>
            <a:stCxn id="17" idx="2"/>
            <a:endCxn id="14" idx="0"/>
          </p:cNvCxnSpPr>
          <p:nvPr/>
        </p:nvCxnSpPr>
        <p:spPr>
          <a:xfrm>
            <a:off x="6284067" y="3673225"/>
            <a:ext cx="315144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74"/>
          <p:cNvCxnSpPr>
            <a:stCxn id="17" idx="2"/>
            <a:endCxn id="15" idx="0"/>
          </p:cNvCxnSpPr>
          <p:nvPr/>
        </p:nvCxnSpPr>
        <p:spPr>
          <a:xfrm>
            <a:off x="6284067" y="3673225"/>
            <a:ext cx="1323256" cy="925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59343" y="5229200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28" name="矩形 27"/>
          <p:cNvSpPr/>
          <p:nvPr/>
        </p:nvSpPr>
        <p:spPr>
          <a:xfrm>
            <a:off x="3589719" y="5229200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29" name="矩形 28"/>
          <p:cNvSpPr/>
          <p:nvPr/>
        </p:nvSpPr>
        <p:spPr>
          <a:xfrm>
            <a:off x="5364088" y="5799925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339313" y="5803681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54850" y="5247360"/>
            <a:ext cx="472497" cy="4680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32" name="矩形 31"/>
          <p:cNvSpPr/>
          <p:nvPr/>
        </p:nvSpPr>
        <p:spPr>
          <a:xfrm>
            <a:off x="7371074" y="5803681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594497" y="5785521"/>
            <a:ext cx="472498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339314" y="5228329"/>
            <a:ext cx="472497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</p:txBody>
      </p:sp>
      <p:sp>
        <p:nvSpPr>
          <p:cNvPr id="35" name="圆角矩形标注 34"/>
          <p:cNvSpPr/>
          <p:nvPr/>
        </p:nvSpPr>
        <p:spPr>
          <a:xfrm>
            <a:off x="6959928" y="5517232"/>
            <a:ext cx="1860544" cy="322295"/>
          </a:xfrm>
          <a:prstGeom prst="wedgeRoundRectCallout">
            <a:avLst>
              <a:gd name="adj1" fmla="val -57085"/>
              <a:gd name="adj2" fmla="val -1046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NN1</a:t>
            </a:r>
            <a:r>
              <a:rPr lang="zh-CN" altLang="en-US" sz="1600" dirty="0" smtClean="0"/>
              <a:t>扩展一个节点</a:t>
            </a:r>
            <a:endParaRPr lang="zh-CN" altLang="en-US" sz="1600" dirty="0"/>
          </a:p>
        </p:txBody>
      </p:sp>
      <p:sp>
        <p:nvSpPr>
          <p:cNvPr id="36" name="云形标注 35"/>
          <p:cNvSpPr/>
          <p:nvPr/>
        </p:nvSpPr>
        <p:spPr>
          <a:xfrm>
            <a:off x="6955837" y="2573678"/>
            <a:ext cx="1767913" cy="685046"/>
          </a:xfrm>
          <a:prstGeom prst="cloudCallout">
            <a:avLst>
              <a:gd name="adj1" fmla="val -63081"/>
              <a:gd name="adj2" fmla="val 716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/group/B</a:t>
            </a:r>
          </a:p>
          <a:p>
            <a:pPr algn="ctr"/>
            <a:r>
              <a:rPr lang="en-US" altLang="zh-CN" dirty="0" smtClean="0"/>
              <a:t>/group/D</a:t>
            </a:r>
          </a:p>
        </p:txBody>
      </p:sp>
      <p:sp>
        <p:nvSpPr>
          <p:cNvPr id="37" name="云形标注 36"/>
          <p:cNvSpPr/>
          <p:nvPr/>
        </p:nvSpPr>
        <p:spPr>
          <a:xfrm>
            <a:off x="242455" y="2775093"/>
            <a:ext cx="1693437" cy="685046"/>
          </a:xfrm>
          <a:prstGeom prst="cloudCallout">
            <a:avLst>
              <a:gd name="adj1" fmla="val 71183"/>
              <a:gd name="adj2" fmla="val 643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/group/A</a:t>
            </a:r>
          </a:p>
          <a:p>
            <a:pPr algn="ctr"/>
            <a:r>
              <a:rPr lang="en-US" altLang="zh-CN" dirty="0" smtClean="0"/>
              <a:t>/group/C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06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4400" y="152718"/>
            <a:ext cx="6489475" cy="77533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拆分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Fastcopy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zh-CN" altLang="en-US" dirty="0" smtClean="0"/>
              <a:t>为什么不用</a:t>
            </a:r>
            <a:r>
              <a:rPr kumimoji="1" lang="en-US" altLang="zh-CN" dirty="0" err="1" smtClean="0"/>
              <a:t>distcp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Fast</a:t>
            </a:r>
            <a:r>
              <a:rPr kumimoji="1" lang="en-US" altLang="zh-CN" dirty="0" err="1" smtClean="0"/>
              <a:t>C</a:t>
            </a:r>
            <a:r>
              <a:rPr kumimoji="1" lang="en-US" altLang="zh-CN" dirty="0" err="1" smtClean="0"/>
              <a:t>opy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Facebook</a:t>
            </a:r>
          </a:p>
          <a:p>
            <a:pPr lvl="2"/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://issues.apache.org/jira/browse/HDFS-</a:t>
            </a:r>
            <a:r>
              <a:rPr kumimoji="1" lang="en-US" altLang="zh-CN" dirty="0" smtClean="0">
                <a:hlinkClick r:id="rId2"/>
              </a:rPr>
              <a:t>2139</a:t>
            </a:r>
            <a:endParaRPr kumimoji="1"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 smtClean="0"/>
              <a:t>从源</a:t>
            </a:r>
            <a:r>
              <a:rPr kumimoji="1" lang="en-US" altLang="zh-CN" dirty="0" smtClean="0"/>
              <a:t>NameNode</a:t>
            </a:r>
            <a:r>
              <a:rPr kumimoji="1" lang="zh-CN" altLang="en-US" dirty="0" smtClean="0"/>
              <a:t>上获取文件信</a:t>
            </a:r>
            <a:r>
              <a:rPr kumimoji="1" lang="zh-CN" altLang="en-US" dirty="0" smtClean="0"/>
              <a:t>息和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信</a:t>
            </a:r>
            <a:r>
              <a:rPr kumimoji="1" lang="zh-CN" altLang="en-US" dirty="0" smtClean="0"/>
              <a:t>息，并在</a:t>
            </a:r>
            <a:r>
              <a:rPr kumimoji="1" lang="zh-CN" altLang="en-US" dirty="0" smtClean="0"/>
              <a:t>目标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上创</a:t>
            </a:r>
            <a:r>
              <a:rPr kumimoji="1" lang="zh-CN" altLang="en-US" dirty="0" smtClean="0"/>
              <a:t>建同样的文件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 smtClean="0"/>
              <a:t>获</a:t>
            </a:r>
            <a:r>
              <a:rPr kumimoji="1" lang="zh-CN" altLang="en-US" dirty="0" smtClean="0"/>
              <a:t>取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所在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信</a:t>
            </a:r>
            <a:r>
              <a:rPr kumimoji="1" lang="zh-CN" altLang="en-US" dirty="0" smtClean="0"/>
              <a:t>息</a:t>
            </a:r>
            <a:endParaRPr kumimoji="1"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上多个</a:t>
            </a:r>
            <a:r>
              <a:rPr kumimoji="1" lang="en-US" altLang="zh-CN" dirty="0" smtClean="0"/>
              <a:t>block pool</a:t>
            </a:r>
            <a:r>
              <a:rPr kumimoji="1" lang="zh-CN" altLang="en-US" dirty="0" smtClean="0"/>
              <a:t>之间复制数据（</a:t>
            </a:r>
            <a:r>
              <a:rPr kumimoji="1" lang="en-US" altLang="zh-CN" dirty="0" smtClean="0"/>
              <a:t>Hard Link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zh-CN" dirty="0" smtClean="0"/>
              <a:t>block </a:t>
            </a:r>
            <a:r>
              <a:rPr kumimoji="1" lang="en-US" altLang="zh-CN" dirty="0" smtClean="0"/>
              <a:t>report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给目标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NameNode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性能优化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MR Job</a:t>
            </a:r>
            <a:r>
              <a:rPr kumimoji="1" lang="zh-CN" altLang="en-US" dirty="0" smtClean="0"/>
              <a:t>的并行化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初始化的时间，使用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取代多次</a:t>
            </a:r>
            <a:r>
              <a:rPr kumimoji="1" lang="en-US" altLang="zh-CN" dirty="0" smtClean="0"/>
              <a:t>RPC call</a:t>
            </a:r>
            <a:r>
              <a:rPr kumimoji="1" lang="zh-CN" altLang="en-US" dirty="0" smtClean="0"/>
              <a:t>，直接生成 </a:t>
            </a:r>
            <a:r>
              <a:rPr kumimoji="1" lang="en-US" altLang="zh-CN" dirty="0" smtClean="0"/>
              <a:t>job input splits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06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CROSSNODE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一个</a:t>
            </a:r>
            <a:r>
              <a:rPr kumimoji="1" lang="zh-CN" altLang="en-US" dirty="0" smtClean="0"/>
              <a:t>独立的服务，对</a:t>
            </a:r>
            <a:r>
              <a:rPr kumimoji="1" lang="en-US" altLang="zh-CN" dirty="0" smtClean="0"/>
              <a:t>NameNode</a:t>
            </a:r>
            <a:r>
              <a:rPr kumimoji="1" lang="zh-CN" altLang="en-US" dirty="0" smtClean="0"/>
              <a:t>发送指令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主要功能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根据预置的跨机房文件列表计算待拷贝的文件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让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增加跨机房的文件副本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维护文件原始副本数，跨机房副本数，实际副本数等状态信息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/>
              <a:t>实时</a:t>
            </a:r>
            <a:r>
              <a:rPr kumimoji="1" lang="zh-CN" altLang="en-US" dirty="0" smtClean="0"/>
              <a:t>同步文件创建，移动，删除等信息</a:t>
            </a:r>
            <a:endParaRPr kumimoji="1" lang="en-US" altLang="zh-CN" dirty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对跨机房的流量进行监控和限速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en-US" altLang="zh-CN" dirty="0" err="1"/>
              <a:t>CrossFsck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检查</a:t>
            </a:r>
            <a:r>
              <a:rPr kumimoji="1" lang="zh-CN" altLang="en-US" dirty="0" smtClean="0"/>
              <a:t>当前跨机房文件的副本放置状况，并指挥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进行纠正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164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CrossNode </a:t>
            </a:r>
            <a:r>
              <a:rPr lang="en-US" altLang="zh-CN" dirty="0"/>
              <a:t>(</a:t>
            </a:r>
            <a:r>
              <a:rPr lang="en-US" altLang="zh-CN" dirty="0" smtClean="0"/>
              <a:t>cont.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200" lvl="1" indent="-342900"/>
            <a:r>
              <a:rPr lang="zh-CN" altLang="en-US" dirty="0" smtClean="0"/>
              <a:t>跨机房数据迁移</a:t>
            </a:r>
            <a:r>
              <a:rPr lang="zh-CN" altLang="en-US" dirty="0" smtClean="0"/>
              <a:t>，几</a:t>
            </a:r>
            <a:r>
              <a:rPr lang="zh-CN" altLang="en-US" dirty="0" smtClean="0"/>
              <a:t>十</a:t>
            </a:r>
            <a:r>
              <a:rPr lang="en-US" altLang="zh-CN" dirty="0" smtClean="0"/>
              <a:t>PB</a:t>
            </a:r>
            <a:r>
              <a:rPr lang="zh-CN" altLang="en-US" dirty="0" smtClean="0"/>
              <a:t>的数据迁移</a:t>
            </a:r>
            <a:endParaRPr lang="en-US" altLang="zh-CN" dirty="0" smtClean="0"/>
          </a:p>
          <a:p>
            <a:pPr marL="766800" lvl="2" indent="-342900"/>
            <a:r>
              <a:rPr lang="zh-CN" altLang="en-US" dirty="0" smtClean="0"/>
              <a:t>将整个资源组的数据作为跨机房文件列表（</a:t>
            </a:r>
            <a:r>
              <a:rPr lang="en-US" altLang="zh-CN" dirty="0" smtClean="0"/>
              <a:t>/group/B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66800" lvl="2" indent="-342900"/>
            <a:r>
              <a:rPr lang="zh-CN" altLang="en-US" dirty="0" smtClean="0"/>
              <a:t>副本数 </a:t>
            </a:r>
            <a:r>
              <a:rPr lang="en-US" altLang="zh-CN" dirty="0" smtClean="0"/>
              <a:t>3:0 -&gt; 3:3 -&gt; 0:</a:t>
            </a:r>
            <a:r>
              <a:rPr lang="en-US" altLang="zh-CN" dirty="0" smtClean="0"/>
              <a:t>3</a:t>
            </a:r>
          </a:p>
          <a:p>
            <a:pPr marL="475200" lvl="1" indent="-342900"/>
            <a:r>
              <a:rPr kumimoji="1" lang="zh-CN" altLang="en-US" sz="2400" kern="1200" dirty="0" smtClean="0">
                <a:solidFill>
                  <a:schemeClr val="tx1"/>
                </a:solidFill>
                <a:effectLst/>
              </a:rPr>
              <a:t>如何预先知道需要跨机房的文件？</a:t>
            </a:r>
            <a:endParaRPr lang="en-US" altLang="zh-CN" dirty="0"/>
          </a:p>
          <a:p>
            <a:pPr marL="766800" lvl="2" indent="-342900"/>
            <a:r>
              <a:rPr kumimoji="1" lang="zh-CN" altLang="en-US" kern="1200" dirty="0" smtClean="0">
                <a:solidFill>
                  <a:schemeClr val="tx1"/>
                </a:solidFill>
                <a:effectLst/>
              </a:rPr>
              <a:t>通过</a:t>
            </a:r>
            <a:r>
              <a:rPr kumimoji="1" lang="zh-CN" altLang="en-US" kern="1200" dirty="0" smtClean="0">
                <a:solidFill>
                  <a:srgbClr val="FF0000"/>
                </a:solidFill>
                <a:effectLst/>
              </a:rPr>
              <a:t>历史作业分析</a:t>
            </a:r>
            <a:r>
              <a:rPr kumimoji="1" lang="zh-CN" altLang="en-US" kern="1200" dirty="0" smtClean="0">
                <a:solidFill>
                  <a:schemeClr val="tx1"/>
                </a:solidFill>
                <a:effectLst/>
              </a:rPr>
              <a:t>得到大部分需要跨机房的文件或目录</a:t>
            </a:r>
            <a:endParaRPr lang="en-US" altLang="zh-CN" dirty="0"/>
          </a:p>
          <a:p>
            <a:pPr marL="766800" lvl="2" indent="-342900"/>
            <a:r>
              <a:rPr kumimoji="1" lang="zh-CN" altLang="en-US" sz="2000" kern="1200" dirty="0" smtClean="0">
                <a:solidFill>
                  <a:schemeClr val="tx1"/>
                </a:solidFill>
                <a:effectLst/>
              </a:rPr>
              <a:t>形成一个跨机房文件列表，作为</a:t>
            </a:r>
            <a:r>
              <a:rPr kumimoji="1" lang="en-US" altLang="zh-CN" sz="2000" kern="1200" dirty="0" smtClean="0">
                <a:solidFill>
                  <a:schemeClr val="tx1"/>
                </a:solidFill>
                <a:effectLst/>
              </a:rPr>
              <a:t>CrossNode</a:t>
            </a:r>
            <a:r>
              <a:rPr kumimoji="1" lang="zh-CN" altLang="en-US" sz="2000" kern="1200" dirty="0" smtClean="0">
                <a:solidFill>
                  <a:schemeClr val="tx1"/>
                </a:solidFill>
                <a:effectLst/>
              </a:rPr>
              <a:t>的输入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75200" lvl="1" indent="-342900"/>
            <a:r>
              <a:rPr lang="en-US" altLang="zh-CN" dirty="0" smtClean="0"/>
              <a:t>HDFS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件副本复制不及时？</a:t>
            </a:r>
            <a:endParaRPr lang="en-US" altLang="zh-CN" dirty="0" smtClean="0"/>
          </a:p>
          <a:p>
            <a:pPr marL="766800" lvl="2" indent="-342900"/>
            <a:r>
              <a:rPr lang="en-US" altLang="zh-CN" dirty="0" smtClean="0"/>
              <a:t>JobTracker</a:t>
            </a:r>
            <a:r>
              <a:rPr lang="zh-CN" altLang="en-US" dirty="0" smtClean="0"/>
              <a:t>对所有的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输入做检查</a:t>
            </a:r>
            <a:endParaRPr lang="en-US" altLang="zh-CN" dirty="0" smtClean="0"/>
          </a:p>
          <a:p>
            <a:pPr marL="766800" lvl="2" indent="-342900"/>
            <a:r>
              <a:rPr lang="zh-CN" altLang="en-US" dirty="0" smtClean="0"/>
              <a:t>和</a:t>
            </a:r>
            <a:r>
              <a:rPr lang="en-US" altLang="zh-CN" dirty="0" err="1" smtClean="0"/>
              <a:t>CrossNode</a:t>
            </a:r>
            <a:r>
              <a:rPr lang="zh-CN" altLang="en-US" dirty="0" smtClean="0"/>
              <a:t>进行通信</a:t>
            </a:r>
            <a:endParaRPr lang="en-US" altLang="zh-CN" dirty="0" smtClean="0"/>
          </a:p>
          <a:p>
            <a:pPr marL="766800" lvl="2" indent="-342900"/>
            <a:r>
              <a:rPr lang="zh-CN" altLang="en-US" dirty="0" smtClean="0"/>
              <a:t>可以暂停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</a:t>
            </a:r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084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40" y="1173781"/>
            <a:ext cx="7487701" cy="5617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CrossNode</a:t>
            </a:r>
            <a:r>
              <a:rPr kumimoji="1" lang="zh-CN" altLang="en-US" dirty="0" smtClean="0"/>
              <a:t>内部结构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3833" y="1848070"/>
            <a:ext cx="1175284" cy="6728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/a/b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DC2</a:t>
            </a:r>
          </a:p>
          <a:p>
            <a:pPr algn="ctr"/>
            <a:r>
              <a:rPr kumimoji="1" lang="en-US" altLang="zh-CN" dirty="0" smtClean="0"/>
              <a:t>/c/d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DC2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6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如何对用户透明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用户无需感知集群多机房的细节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多</a:t>
            </a:r>
            <a:r>
              <a:rPr kumimoji="1" lang="en-US" altLang="zh-CN" dirty="0" err="1" smtClean="0"/>
              <a:t>NameNode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V</a:t>
            </a:r>
            <a:r>
              <a:rPr kumimoji="1" lang="en-US" altLang="zh-CN" dirty="0" err="1" smtClean="0"/>
              <a:t>iewFS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J</a:t>
            </a:r>
            <a:r>
              <a:rPr kumimoji="1" lang="en-US" altLang="zh-CN" dirty="0" err="1" smtClean="0"/>
              <a:t>obTracker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  <a:p>
            <a:pPr lvl="2"/>
            <a:r>
              <a:rPr kumimoji="1" lang="en-US" altLang="zh-CN" dirty="0" err="1" smtClean="0"/>
              <a:t>ResourceManager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4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项目背景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构建跨机房集</a:t>
            </a:r>
            <a:r>
              <a:rPr kumimoji="1" lang="zh-CN" altLang="en-US" dirty="0" smtClean="0"/>
              <a:t>群的困难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技术方案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84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3532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kumimoji="1" lang="zh-CN" altLang="en-US" dirty="0" smtClean="0"/>
              <a:t>社区方案，配合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Federation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要点：</a:t>
            </a:r>
            <a:endParaRPr kumimoji="1" lang="en-US" altLang="zh-CN" dirty="0" smtClean="0"/>
          </a:p>
          <a:p>
            <a:pPr lvl="2"/>
            <a:r>
              <a:rPr lang="en-US" altLang="zh-CN" dirty="0"/>
              <a:t>Client Side Mount </a:t>
            </a:r>
            <a:r>
              <a:rPr lang="en-US" altLang="zh-CN" dirty="0" smtClean="0"/>
              <a:t>Table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屏蔽多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细节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fs.default.name: hdfs://nn.ali.com:9000/ -&gt; </a:t>
            </a:r>
            <a:r>
              <a:rPr kumimoji="1" lang="en-US" altLang="zh-CN" dirty="0" err="1" smtClean="0"/>
              <a:t>viewfs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ns</a:t>
            </a:r>
            <a:r>
              <a:rPr kumimoji="1" lang="en-US" altLang="zh-CN" dirty="0" err="1" smtClean="0"/>
              <a:t>X</a:t>
            </a:r>
            <a:r>
              <a:rPr kumimoji="1" lang="en-US" altLang="zh-CN" dirty="0" smtClean="0"/>
              <a:t>/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Defaut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DistributedFileSystem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ViewFileSystem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用户路径随之改变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我们的改进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保存</a:t>
            </a:r>
            <a:r>
              <a:rPr kumimoji="1" lang="en-US" altLang="zh-CN" dirty="0" smtClean="0"/>
              <a:t>Mount table</a:t>
            </a:r>
            <a:r>
              <a:rPr kumimoji="1" lang="zh-CN" altLang="en-US" dirty="0" smtClean="0"/>
              <a:t>，方便更新和统一管理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需要对以下场景真正的透明化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用户代码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hdfs://nn.ali.com:9000/ 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元数据库：</a:t>
            </a:r>
            <a:r>
              <a:rPr kumimoji="1" lang="en-US" altLang="zh-CN" dirty="0"/>
              <a:t>hdfs://nn.ali.com</a:t>
            </a:r>
            <a:r>
              <a:rPr kumimoji="1" lang="en-US" altLang="zh-CN" dirty="0" smtClean="0"/>
              <a:t>:9000/group/</a:t>
            </a:r>
            <a:r>
              <a:rPr kumimoji="1" lang="en-US" altLang="zh-CN" dirty="0" err="1" smtClean="0"/>
              <a:t>tb</a:t>
            </a:r>
            <a:r>
              <a:rPr kumimoji="1" lang="en-US" altLang="zh-CN" dirty="0" smtClean="0"/>
              <a:t>/hive/tb1</a:t>
            </a:r>
          </a:p>
          <a:p>
            <a:pPr lvl="3"/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  <a:r>
              <a:rPr kumimoji="1" lang="zh-CN" altLang="en-US" dirty="0" smtClean="0"/>
              <a:t>：把非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开头的路径作为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方式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一个新的</a:t>
            </a:r>
            <a:r>
              <a:rPr kumimoji="1" lang="en-US" altLang="zh-CN" dirty="0" err="1" smtClean="0"/>
              <a:t>FileSystem</a:t>
            </a:r>
            <a:r>
              <a:rPr kumimoji="1" lang="zh-CN" altLang="en-US" dirty="0" smtClean="0"/>
              <a:t>封装了</a:t>
            </a:r>
            <a:r>
              <a:rPr kumimoji="1" lang="en-US" altLang="zh-CN" dirty="0" err="1" smtClean="0"/>
              <a:t>ViewFileSystem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809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941546" y="1738511"/>
            <a:ext cx="2110499" cy="16201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NewFileSystem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2121566" y="3214602"/>
            <a:ext cx="1620180" cy="129614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76542" y="32146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4"/>
          </p:cNvCxnSpPr>
          <p:nvPr/>
        </p:nvCxnSpPr>
        <p:spPr>
          <a:xfrm flipH="1">
            <a:off x="1941546" y="3358618"/>
            <a:ext cx="1007004" cy="181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49658" y="3358618"/>
            <a:ext cx="22303" cy="181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</p:cNvCxnSpPr>
          <p:nvPr/>
        </p:nvCxnSpPr>
        <p:spPr>
          <a:xfrm>
            <a:off x="2948550" y="3358618"/>
            <a:ext cx="997144" cy="181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5829978" y="3685114"/>
            <a:ext cx="1440160" cy="6015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3957770" y="3712293"/>
            <a:ext cx="1512168" cy="300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599365" y="5331554"/>
            <a:ext cx="432048" cy="8900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2755937" y="5331554"/>
            <a:ext cx="432048" cy="8900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3945694" y="5331559"/>
            <a:ext cx="432048" cy="8900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8101" y="6305111"/>
            <a:ext cx="16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nn1.ali.com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34492" y="6319642"/>
            <a:ext cx="154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nn2….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0880" y="6305111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nn3.ali.com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327" y="4698520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/group/A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4872" y="4698520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/group/B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1746" y="3277318"/>
            <a:ext cx="228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: mount </a:t>
            </a:r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19298" y="2703853"/>
            <a:ext cx="1981327" cy="451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ViewFileSystem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51358" y="2149310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hdfs</a:t>
            </a:r>
            <a:r>
              <a:rPr kumimoji="1" lang="en-US" altLang="zh-CN" dirty="0"/>
              <a:t>://</a:t>
            </a:r>
            <a:r>
              <a:rPr kumimoji="1" lang="en-US" altLang="zh-CN" dirty="0" smtClean="0"/>
              <a:t>nn.ali.com:9000/group/A/file 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4052045" y="1933620"/>
            <a:ext cx="265765" cy="451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51358" y="17385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fs.hdfs.impl</a:t>
            </a:r>
            <a:endParaRPr lang="zh-CN" altLang="en-US" dirty="0"/>
          </a:p>
        </p:txBody>
      </p:sp>
      <p:sp>
        <p:nvSpPr>
          <p:cNvPr id="26" name="上箭头标注 25"/>
          <p:cNvSpPr/>
          <p:nvPr/>
        </p:nvSpPr>
        <p:spPr>
          <a:xfrm>
            <a:off x="6081134" y="4397455"/>
            <a:ext cx="1109370" cy="1317344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ViewFS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Admin</a:t>
            </a:r>
          </a:p>
          <a:p>
            <a:pPr algn="ctr"/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27" name="TextBox 19"/>
          <p:cNvSpPr txBox="1"/>
          <p:nvPr/>
        </p:nvSpPr>
        <p:spPr>
          <a:xfrm>
            <a:off x="7031636" y="4397455"/>
            <a:ext cx="12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3945694" y="4163435"/>
            <a:ext cx="1617953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19"/>
          <p:cNvSpPr txBox="1"/>
          <p:nvPr/>
        </p:nvSpPr>
        <p:spPr>
          <a:xfrm>
            <a:off x="4374017" y="4136973"/>
            <a:ext cx="12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33" y="2644489"/>
            <a:ext cx="3240567" cy="10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4399" y="152718"/>
            <a:ext cx="6158587" cy="77533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MR </a:t>
            </a:r>
            <a:r>
              <a:rPr kumimoji="1" lang="en-US" altLang="zh-CN" dirty="0" err="1" smtClean="0"/>
              <a:t>ProxyNode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en-US" dirty="0" smtClean="0"/>
              <a:t>MR </a:t>
            </a:r>
            <a:r>
              <a:rPr kumimoji="1" lang="en-US" altLang="en-US" dirty="0" err="1" smtClean="0"/>
              <a:t>ProxyNode</a:t>
            </a:r>
            <a:r>
              <a:rPr kumimoji="1" lang="en-US" altLang="en-US" dirty="0" smtClean="0"/>
              <a:t>：</a:t>
            </a:r>
          </a:p>
          <a:p>
            <a:pPr lvl="2"/>
            <a:r>
              <a:rPr kumimoji="1" lang="zh-CN" altLang="en-US" dirty="0" smtClean="0"/>
              <a:t>每个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只调度一个机房内的作业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ProxyNode</a:t>
            </a:r>
            <a:r>
              <a:rPr kumimoji="1" lang="zh-CN" altLang="en-US" dirty="0" smtClean="0"/>
              <a:t> 直接处理 </a:t>
            </a:r>
            <a:r>
              <a:rPr kumimoji="1" lang="en-US" altLang="zh-CN" dirty="0" err="1" smtClean="0"/>
              <a:t>JobClient</a:t>
            </a:r>
            <a:r>
              <a:rPr kumimoji="1" lang="zh-CN" altLang="en-US" dirty="0" smtClean="0"/>
              <a:t> 请求，并自动转发给相应的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或 </a:t>
            </a:r>
            <a:r>
              <a:rPr kumimoji="1" lang="en-US" altLang="zh-CN" dirty="0" err="1" smtClean="0"/>
              <a:t>ResourceManager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提供同一的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查询接口（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调度机制优化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把计算调度到数据所在的地方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跨机房列表中的数据正在传输中（</a:t>
            </a:r>
            <a:r>
              <a:rPr kumimoji="1" lang="en-US" altLang="zh-CN" dirty="0" smtClean="0"/>
              <a:t>DC1-&gt;DC2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DC2</a:t>
            </a:r>
            <a:r>
              <a:rPr kumimoji="1" lang="zh-CN" altLang="en-US" dirty="0" smtClean="0"/>
              <a:t>上的 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被暂停调度，等待传输完毕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en-US" altLang="zh-CN" dirty="0" smtClean="0"/>
              <a:t>Ad-hoc</a:t>
            </a:r>
            <a:r>
              <a:rPr kumimoji="1" lang="zh-CN" altLang="en-US" dirty="0" smtClean="0"/>
              <a:t>查询，</a:t>
            </a:r>
            <a:r>
              <a:rPr kumimoji="1" lang="en-US" altLang="zh-CN" dirty="0" smtClean="0"/>
              <a:t>DC2</a:t>
            </a:r>
            <a:r>
              <a:rPr kumimoji="1" lang="zh-CN" altLang="en-US" dirty="0" smtClean="0"/>
              <a:t>上的 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需要读</a:t>
            </a:r>
            <a:r>
              <a:rPr kumimoji="1" lang="en-US" altLang="zh-CN" dirty="0" smtClean="0"/>
              <a:t>DC1</a:t>
            </a:r>
            <a:r>
              <a:rPr kumimoji="1" lang="zh-CN" altLang="en-US" dirty="0" smtClean="0"/>
              <a:t>上的数据，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暂停调度，通知 </a:t>
            </a:r>
            <a:r>
              <a:rPr kumimoji="1" lang="en-US" altLang="zh-CN" dirty="0" smtClean="0"/>
              <a:t>CrossNode</a:t>
            </a:r>
            <a:r>
              <a:rPr kumimoji="1" lang="zh-CN" altLang="en-US" dirty="0" smtClean="0"/>
              <a:t>，数据传输完毕后继续调度</a:t>
            </a:r>
            <a:endParaRPr kumimoji="1" lang="en-US" altLang="zh-CN" dirty="0" smtClean="0"/>
          </a:p>
          <a:p>
            <a:pPr marL="1085400" lvl="2" indent="-457200">
              <a:buFont typeface="+mj-lt"/>
              <a:buAutoNum type="arabicPeriod"/>
            </a:pPr>
            <a:r>
              <a:rPr kumimoji="1" lang="zh-CN" altLang="en-US" dirty="0" smtClean="0"/>
              <a:t>跨机房数据 </a:t>
            </a:r>
            <a:r>
              <a:rPr kumimoji="1" lang="en-US" altLang="zh-CN" dirty="0" smtClean="0"/>
              <a:t>Join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DC1</a:t>
            </a:r>
            <a:r>
              <a:rPr kumimoji="1" lang="zh-CN" altLang="en-US" dirty="0" smtClean="0"/>
              <a:t>大表，</a:t>
            </a:r>
            <a:r>
              <a:rPr kumimoji="1" lang="en-US" altLang="zh-CN" dirty="0" smtClean="0"/>
              <a:t>DC2</a:t>
            </a:r>
            <a:r>
              <a:rPr kumimoji="1" lang="zh-CN" altLang="en-US" dirty="0" smtClean="0"/>
              <a:t>小表，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调度到</a:t>
            </a:r>
            <a:r>
              <a:rPr kumimoji="1" lang="en-US" altLang="zh-CN" dirty="0" smtClean="0"/>
              <a:t>DC1</a:t>
            </a:r>
            <a:r>
              <a:rPr kumimoji="1" lang="zh-CN" altLang="en-US" dirty="0" smtClean="0"/>
              <a:t>上，跨机房直接读取</a:t>
            </a:r>
            <a:r>
              <a:rPr kumimoji="1" lang="en-US" altLang="zh-CN" dirty="0" smtClean="0"/>
              <a:t>DC2</a:t>
            </a:r>
            <a:r>
              <a:rPr kumimoji="1" lang="zh-CN" altLang="en-US" dirty="0" smtClean="0"/>
              <a:t>数据，无需等待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924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4399" y="152718"/>
            <a:ext cx="6386061" cy="77533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MR </a:t>
            </a:r>
            <a:r>
              <a:rPr kumimoji="1" lang="en-US" altLang="zh-CN" dirty="0" err="1" smtClean="0"/>
              <a:t>proxynode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6975" y="3789040"/>
            <a:ext cx="3176953" cy="2736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91680" y="1556792"/>
            <a:ext cx="1620180" cy="642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JobClient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635896" y="1556792"/>
            <a:ext cx="1584176" cy="642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JobClient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20930" y="2708920"/>
            <a:ext cx="21831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MR </a:t>
            </a:r>
            <a:r>
              <a:rPr lang="en-US" altLang="zh-CN" sz="2400" dirty="0" err="1" smtClean="0"/>
              <a:t>ProxyNode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6015" y="3789040"/>
            <a:ext cx="3114339" cy="2736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136854" y="4293096"/>
            <a:ext cx="117500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JT1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5364088" y="4293096"/>
            <a:ext cx="126853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JT2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599180" y="580526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16874" y="580526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59832" y="580526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68044" y="5851637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7254" y="5851637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80212" y="5851637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24357" y="2198984"/>
            <a:ext cx="767523" cy="437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>
          <a:xfrm flipH="1">
            <a:off x="4085062" y="2198984"/>
            <a:ext cx="342922" cy="437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0"/>
          </p:cNvCxnSpPr>
          <p:nvPr/>
        </p:nvCxnSpPr>
        <p:spPr>
          <a:xfrm flipH="1">
            <a:off x="2724357" y="3535027"/>
            <a:ext cx="839531" cy="7580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74625" y="3535027"/>
            <a:ext cx="1197475" cy="7580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5364088" y="2453952"/>
            <a:ext cx="418885" cy="975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82973" y="2464465"/>
            <a:ext cx="204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Mapping: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groupA</a:t>
            </a:r>
            <a:r>
              <a:rPr lang="en-US" altLang="zh-CN" dirty="0" smtClean="0"/>
              <a:t> -&gt; JT1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groupB</a:t>
            </a:r>
            <a:r>
              <a:rPr lang="en-US" altLang="zh-CN" dirty="0" smtClean="0"/>
              <a:t> -&gt; JT2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2204" y="5805264"/>
            <a:ext cx="577351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9190" y="5851637"/>
            <a:ext cx="577351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51480" y="4293096"/>
            <a:ext cx="9997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RM1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6732240" y="4293096"/>
            <a:ext cx="9997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RM2</a:t>
            </a:r>
            <a:endParaRPr lang="zh-CN" altLang="en-US" sz="2400" dirty="0"/>
          </a:p>
        </p:txBody>
      </p:sp>
      <p:cxnSp>
        <p:nvCxnSpPr>
          <p:cNvPr id="31" name="直接箭头连接符 30"/>
          <p:cNvCxnSpPr>
            <a:endCxn id="28" idx="0"/>
          </p:cNvCxnSpPr>
          <p:nvPr/>
        </p:nvCxnSpPr>
        <p:spPr>
          <a:xfrm flipH="1">
            <a:off x="1351344" y="3535027"/>
            <a:ext cx="1708488" cy="7580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30" idx="0"/>
          </p:cNvCxnSpPr>
          <p:nvPr/>
        </p:nvCxnSpPr>
        <p:spPr>
          <a:xfrm>
            <a:off x="4968044" y="3535027"/>
            <a:ext cx="2264060" cy="7580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0"/>
            <a:endCxn id="28" idx="2"/>
          </p:cNvCxnSpPr>
          <p:nvPr/>
        </p:nvCxnSpPr>
        <p:spPr>
          <a:xfrm flipV="1">
            <a:off x="1140880" y="4797152"/>
            <a:ext cx="21046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0"/>
          </p:cNvCxnSpPr>
          <p:nvPr/>
        </p:nvCxnSpPr>
        <p:spPr>
          <a:xfrm flipH="1" flipV="1">
            <a:off x="7232104" y="4797152"/>
            <a:ext cx="165762" cy="105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241310" y="4797152"/>
            <a:ext cx="490930" cy="1054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0"/>
          </p:cNvCxnSpPr>
          <p:nvPr/>
        </p:nvCxnSpPr>
        <p:spPr>
          <a:xfrm flipH="1" flipV="1">
            <a:off x="5906401" y="4797153"/>
            <a:ext cx="82881" cy="1054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302953" y="4797152"/>
            <a:ext cx="270577" cy="1054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869633" y="4797153"/>
            <a:ext cx="447241" cy="100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507533" y="4797153"/>
            <a:ext cx="216824" cy="100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3162125" y="4797152"/>
            <a:ext cx="149735" cy="103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我们的方案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多</a:t>
            </a:r>
            <a:r>
              <a:rPr lang="en-US" altLang="zh-CN" dirty="0" smtClean="0"/>
              <a:t>NameNode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HDFS Federation</a:t>
            </a:r>
          </a:p>
          <a:p>
            <a:pPr lvl="1"/>
            <a:r>
              <a:rPr lang="zh-CN" altLang="en-US" dirty="0" smtClean="0"/>
              <a:t>跨机房副本管理，数据迁移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CrossNode</a:t>
            </a:r>
          </a:p>
          <a:p>
            <a:pPr lvl="1"/>
            <a:r>
              <a:rPr lang="zh-CN" altLang="en-US" dirty="0" smtClean="0"/>
              <a:t>多机房对用户透明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ViewFS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ProxyNode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9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加入我们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sz="2800" dirty="0" smtClean="0"/>
              <a:t>阿里巴巴数据平台事业部</a:t>
            </a:r>
            <a:endParaRPr kumimoji="1" lang="en-US" altLang="zh-CN" sz="2800" dirty="0" smtClean="0">
              <a:hlinkClick r:id="rId2"/>
            </a:endParaRPr>
          </a:p>
          <a:p>
            <a:pPr lvl="1"/>
            <a:r>
              <a:rPr kumimoji="1" lang="en-US" altLang="zh-CN" sz="2800" dirty="0" smtClean="0">
                <a:hlinkClick r:id="rId2"/>
              </a:rPr>
              <a:t>http://www.alidata.org</a:t>
            </a:r>
            <a:endParaRPr kumimoji="1" lang="en-US" altLang="zh-CN" sz="2800" dirty="0" smtClean="0"/>
          </a:p>
          <a:p>
            <a:pPr lvl="1"/>
            <a:r>
              <a:rPr kumimoji="1" lang="zh-CN" altLang="en-US" sz="2800" dirty="0" smtClean="0"/>
              <a:t>我们正在招聘</a:t>
            </a:r>
            <a:r>
              <a:rPr kumimoji="1" lang="en-US" altLang="zh-CN" sz="2800" dirty="0" smtClean="0"/>
              <a:t>Hadoop/HBase</a:t>
            </a:r>
            <a:r>
              <a:rPr kumimoji="1" lang="zh-CN" altLang="en-US" sz="2800" dirty="0" smtClean="0"/>
              <a:t>开发工程师</a:t>
            </a:r>
            <a:r>
              <a:rPr kumimoji="1" lang="zh-CN" altLang="en-US" sz="2800" dirty="0"/>
              <a:t>，</a:t>
            </a:r>
            <a:r>
              <a:rPr kumimoji="1" lang="en-US" altLang="en-US" sz="2800" dirty="0" smtClean="0"/>
              <a:t>J</a:t>
            </a:r>
            <a:r>
              <a:rPr kumimoji="1" lang="en-US" altLang="zh-CN" sz="2800" dirty="0" smtClean="0"/>
              <a:t>ava</a:t>
            </a:r>
            <a:r>
              <a:rPr kumimoji="1" lang="zh-CN" altLang="en-US" sz="2800" dirty="0" smtClean="0"/>
              <a:t>工程师，数据开发工程师等等。。。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7370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ctr"/>
            <a:r>
              <a:rPr kumimoji="1" lang="zh-CN" altLang="en-US" sz="6000" dirty="0" smtClean="0"/>
              <a:t>谢谢！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714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阿里巴巴离线数据处理现状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两大离线计算平台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云梯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集群：</a:t>
            </a:r>
            <a:r>
              <a:rPr kumimoji="1" lang="en-US" altLang="zh-CN" dirty="0" smtClean="0"/>
              <a:t>	2009</a:t>
            </a:r>
            <a:r>
              <a:rPr kumimoji="1" lang="zh-CN" altLang="en-US" dirty="0" smtClean="0"/>
              <a:t>年开始对内提供服务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ODPS</a:t>
            </a:r>
            <a:r>
              <a:rPr kumimoji="1" lang="zh-CN" altLang="en-US" dirty="0" smtClean="0"/>
              <a:t>集群：</a:t>
            </a:r>
            <a:r>
              <a:rPr kumimoji="1" lang="en-US" altLang="zh-CN" dirty="0" smtClean="0"/>
              <a:t>		2012</a:t>
            </a:r>
            <a:r>
              <a:rPr kumimoji="1" lang="zh-CN" altLang="en-US" dirty="0" smtClean="0"/>
              <a:t>年开始服务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大集群，多租户（</a:t>
            </a:r>
            <a:r>
              <a:rPr kumimoji="1" lang="en-US" altLang="zh-CN" dirty="0"/>
              <a:t>&gt;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），多资源组</a:t>
            </a:r>
            <a:r>
              <a:rPr kumimoji="1" lang="en-US" altLang="zh-CN" dirty="0" smtClean="0"/>
              <a:t>(&gt;150)</a:t>
            </a:r>
          </a:p>
          <a:p>
            <a:pPr lvl="2"/>
            <a:r>
              <a:rPr kumimoji="1" lang="zh-CN" altLang="en-US" dirty="0"/>
              <a:t>生产任务、数据分析、数据开发和测试共享集群</a:t>
            </a:r>
          </a:p>
          <a:p>
            <a:pPr lvl="2"/>
            <a:r>
              <a:rPr kumimoji="1" lang="zh-CN" altLang="en-US" dirty="0"/>
              <a:t>计算分时，存储和计算</a:t>
            </a:r>
            <a:r>
              <a:rPr kumimoji="1" lang="en-US" altLang="zh-CN" dirty="0" smtClean="0"/>
              <a:t>quota</a:t>
            </a:r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面临同样的问题：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扩展性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为什么要搞大集群？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9668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kumimoji="1" lang="zh-CN" altLang="en-US" dirty="0" smtClean="0"/>
              <a:t>大集群的缺点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稳定性不足：开发任务影响生产任务？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数据没有冗余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以上都可以通过技术解决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数据管理方便：集中式权限管理和分配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数据获取更加便利：开发人员直接读取生产数据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方便的数据共享：跨部门数据使用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运维和监控更加简单</a:t>
            </a:r>
            <a:endParaRPr kumimoji="1" lang="en-US" altLang="zh-CN" dirty="0" smtClean="0"/>
          </a:p>
          <a:p>
            <a:pPr lvl="1"/>
            <a:r>
              <a:rPr kumimoji="1" lang="zh-CN" altLang="en-US" sz="2000" kern="1200" cap="all" baseline="0" dirty="0" smtClean="0">
                <a:solidFill>
                  <a:schemeClr val="tx1"/>
                </a:solidFill>
                <a:effectLst/>
              </a:rPr>
              <a:t>为什么要搞跨机房的大集群？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kumimoji="1" lang="zh-CN" altLang="en-US" kern="1200" dirty="0" smtClean="0">
                <a:solidFill>
                  <a:schemeClr val="tx1"/>
                </a:solidFill>
                <a:effectLst/>
              </a:rPr>
              <a:t>阿里云梯集群：单集群</a:t>
            </a:r>
            <a:r>
              <a:rPr kumimoji="1" lang="en-US" altLang="zh-CN" kern="1200" dirty="0" smtClean="0">
                <a:solidFill>
                  <a:schemeClr val="tx1"/>
                </a:solidFill>
                <a:effectLst/>
              </a:rPr>
              <a:t>4500</a:t>
            </a:r>
            <a:r>
              <a:rPr kumimoji="1" lang="zh-CN" altLang="en-US" kern="1200" dirty="0" smtClean="0">
                <a:solidFill>
                  <a:schemeClr val="tx1"/>
                </a:solidFill>
                <a:effectLst/>
              </a:rPr>
              <a:t>台，容量</a:t>
            </a:r>
            <a:r>
              <a:rPr kumimoji="1" lang="en-US" altLang="zh-CN" kern="1200" dirty="0" smtClean="0">
                <a:solidFill>
                  <a:schemeClr val="tx1"/>
                </a:solidFill>
                <a:effectLst/>
              </a:rPr>
              <a:t>109PB</a:t>
            </a:r>
            <a:r>
              <a:rPr kumimoji="1" lang="zh-CN" altLang="en-US" kern="1200" dirty="0" smtClean="0">
                <a:solidFill>
                  <a:schemeClr val="tx1"/>
                </a:solidFill>
                <a:effectLst/>
              </a:rPr>
              <a:t>，</a:t>
            </a:r>
            <a:r>
              <a:rPr kumimoji="1" lang="zh-CN" altLang="en-US" b="1" kern="1200" dirty="0" smtClean="0">
                <a:solidFill>
                  <a:srgbClr val="FF0000"/>
                </a:solidFill>
                <a:effectLst/>
              </a:rPr>
              <a:t>单机房！</a:t>
            </a:r>
            <a:endParaRPr kumimoji="0" lang="en-US" altLang="zh-CN" b="1" kern="1200" dirty="0" smtClean="0">
              <a:solidFill>
                <a:srgbClr val="FF0000"/>
              </a:solidFill>
              <a:effectLst/>
            </a:endParaRPr>
          </a:p>
          <a:p>
            <a:pPr lvl="2"/>
            <a:r>
              <a:rPr kumimoji="1" lang="zh-CN" altLang="en-US" dirty="0" smtClean="0"/>
              <a:t>数据日增量大，扩容加机器，</a:t>
            </a:r>
            <a:r>
              <a:rPr kumimoji="1" lang="en-US" altLang="zh-CN" dirty="0" smtClean="0"/>
              <a:t>2T</a:t>
            </a:r>
            <a:r>
              <a:rPr kumimoji="1" lang="zh-CN" altLang="en-US" dirty="0" smtClean="0"/>
              <a:t>硬盘换</a:t>
            </a:r>
            <a:r>
              <a:rPr kumimoji="1" lang="en-US" altLang="zh-CN" dirty="0" smtClean="0"/>
              <a:t>4T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核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换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核</a:t>
            </a:r>
            <a:r>
              <a:rPr kumimoji="1" lang="en-US" altLang="zh-CN" dirty="0" smtClean="0"/>
              <a:t>…</a:t>
            </a:r>
            <a:endParaRPr kumimoji="1" lang="en-US" altLang="zh-CN" kern="1200" dirty="0" smtClean="0">
              <a:solidFill>
                <a:schemeClr val="tx1"/>
              </a:solidFill>
              <a:effectLst/>
            </a:endParaRPr>
          </a:p>
          <a:p>
            <a:pPr lvl="2"/>
            <a:endParaRPr kumimoji="1" lang="en-US" altLang="zh-CN" b="1" kern="1200" dirty="0" smtClean="0">
              <a:solidFill>
                <a:srgbClr val="FF0000"/>
              </a:solidFill>
              <a:effectLst/>
            </a:endParaRPr>
          </a:p>
          <a:p>
            <a:pPr lvl="2"/>
            <a:r>
              <a:rPr kumimoji="1" lang="zh-CN" altLang="en-US" b="1" kern="1200" dirty="0" smtClean="0">
                <a:solidFill>
                  <a:srgbClr val="FF0000"/>
                </a:solidFill>
                <a:effectLst/>
              </a:rPr>
              <a:t>机房规模是</a:t>
            </a:r>
            <a:r>
              <a:rPr kumimoji="1" lang="zh-CN" altLang="en-US" b="1" dirty="0">
                <a:solidFill>
                  <a:srgbClr val="FF0000"/>
                </a:solidFill>
              </a:rPr>
              <a:t>现阶段</a:t>
            </a:r>
            <a:r>
              <a:rPr kumimoji="1" lang="en-US" altLang="zh-CN" b="1" kern="1200" dirty="0" smtClean="0">
                <a:solidFill>
                  <a:srgbClr val="FF0000"/>
                </a:solidFill>
                <a:effectLst/>
              </a:rPr>
              <a:t>Hadoop</a:t>
            </a:r>
            <a:r>
              <a:rPr kumimoji="1" lang="zh-CN" altLang="en-US" b="1" kern="1200" dirty="0" smtClean="0">
                <a:solidFill>
                  <a:srgbClr val="FF0000"/>
                </a:solidFill>
                <a:effectLst/>
              </a:rPr>
              <a:t>集群规模的上限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2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748" y="1752600"/>
            <a:ext cx="7144239" cy="4373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b="0" dirty="0" smtClean="0"/>
              <a:t>NameNode</a:t>
            </a:r>
            <a:r>
              <a:rPr kumimoji="1" lang="zh-CN" altLang="en-US" b="0" dirty="0" smtClean="0"/>
              <a:t>的扩展性</a:t>
            </a:r>
            <a:endParaRPr kumimoji="1"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 smtClean="0"/>
              <a:t>机房间网络限制</a:t>
            </a:r>
            <a:endParaRPr kumimoji="1"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 smtClean="0"/>
              <a:t>数据应该如何跨机房分布？</a:t>
            </a:r>
            <a:endParaRPr kumimoji="1"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 smtClean="0"/>
              <a:t>计算应该如何跨机房分布？</a:t>
            </a:r>
            <a:endParaRPr kumimoji="1"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 smtClean="0"/>
              <a:t>几十</a:t>
            </a:r>
            <a:r>
              <a:rPr kumimoji="1" lang="en-US" altLang="zh-CN" b="0" dirty="0" smtClean="0"/>
              <a:t>PB</a:t>
            </a:r>
            <a:r>
              <a:rPr kumimoji="1" lang="zh-CN" altLang="en-US" b="0" dirty="0" smtClean="0"/>
              <a:t>数据的迁移，带数据升级</a:t>
            </a:r>
            <a:endParaRPr kumimoji="1" lang="en-US" altLang="zh-CN" b="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/>
              <a:t>怎样做到对用户透明？</a:t>
            </a:r>
            <a:endParaRPr kumimoji="1" lang="en-US" altLang="zh-CN" b="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0" dirty="0" smtClean="0"/>
              <a:t>方案是否能扩展到多机房（</a:t>
            </a:r>
            <a:r>
              <a:rPr kumimoji="1" lang="en-US" altLang="zh-CN" b="0" dirty="0" smtClean="0"/>
              <a:t>&gt;=3</a:t>
            </a:r>
            <a:r>
              <a:rPr kumimoji="1" lang="zh-CN" altLang="en-US" b="0" dirty="0" smtClean="0"/>
              <a:t>）？</a:t>
            </a:r>
            <a:endParaRPr kumimoji="1" lang="en-US" altLang="zh-CN" b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需要解决的问题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5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的扩展性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zh-CN" altLang="en-US" dirty="0" smtClean="0"/>
              <a:t>性能压力：存储容量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上亿文件，上亿</a:t>
            </a:r>
            <a:r>
              <a:rPr kumimoji="1" lang="en-US" altLang="zh-CN" dirty="0" smtClean="0"/>
              <a:t>block</a:t>
            </a:r>
          </a:p>
          <a:p>
            <a:pPr lvl="2"/>
            <a:r>
              <a:rPr kumimoji="1" lang="zh-CN" altLang="en-US" dirty="0" smtClean="0"/>
              <a:t>可垂直扩展：物理内存，</a:t>
            </a:r>
            <a:r>
              <a:rPr kumimoji="1" lang="en-US" altLang="zh-CN" dirty="0" smtClean="0"/>
              <a:t>96GB-&gt;192GB-</a:t>
            </a:r>
            <a:r>
              <a:rPr kumimoji="1" lang="en-US" altLang="zh-CN" dirty="0" smtClean="0"/>
              <a:t>&gt;</a:t>
            </a:r>
            <a:r>
              <a:rPr kumimoji="1" lang="en-US" altLang="zh-CN" dirty="0" smtClean="0"/>
              <a:t>…-&gt;1TB?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性能压力：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请求压力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几乎所有的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是有状态的，</a:t>
            </a:r>
            <a:r>
              <a:rPr kumimoji="1" lang="zh-CN" altLang="en-US" dirty="0" smtClean="0"/>
              <a:t>需要全局锁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更新树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slaves)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20(slots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slaves)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0w</a:t>
            </a:r>
            <a:r>
              <a:rPr kumimoji="1" lang="zh-CN" altLang="en-US" dirty="0" smtClean="0"/>
              <a:t>并发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blockReport</a:t>
            </a:r>
            <a:r>
              <a:rPr kumimoji="1" lang="en-US" altLang="zh-CN" dirty="0" smtClean="0"/>
              <a:t> &amp; heartbeat ≈ 2000 </a:t>
            </a:r>
            <a:r>
              <a:rPr kumimoji="1" lang="en-US" altLang="zh-CN" dirty="0" err="1" smtClean="0"/>
              <a:t>qps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垂直扩展</a:t>
            </a:r>
            <a:r>
              <a:rPr kumimoji="1" lang="zh-CN" altLang="zh-CN" dirty="0" smtClean="0"/>
              <a:t>？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主频</a:t>
            </a:r>
            <a:r>
              <a:rPr kumimoji="1" lang="en-US" altLang="zh-CN" dirty="0" smtClean="0"/>
              <a:t>1.8GHz-&gt;3.2GHz-&gt;??? </a:t>
            </a:r>
            <a:r>
              <a:rPr kumimoji="1" lang="zh-CN" altLang="en-US" dirty="0" smtClean="0"/>
              <a:t>多核</a:t>
            </a:r>
            <a:r>
              <a:rPr kumimoji="1" lang="en-US" altLang="zh-CN" dirty="0" smtClean="0"/>
              <a:t>??</a:t>
            </a:r>
            <a:r>
              <a:rPr kumimoji="1" lang="en-US" altLang="zh-CN" dirty="0" smtClean="0"/>
              <a:t>?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的目的：水平扩展，分散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请求压力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借鉴成熟的方案</a:t>
            </a:r>
            <a:r>
              <a:rPr kumimoji="1" lang="en-US" altLang="zh-CN" dirty="0" smtClean="0"/>
              <a:t>——HDFS Federation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9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跨机房网络限制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带宽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单机房内：点对点的带宽</a:t>
            </a:r>
            <a:r>
              <a:rPr kumimoji="1" lang="en-US" altLang="zh-CN" dirty="0" smtClean="0"/>
              <a:t>1Gbps</a:t>
            </a:r>
          </a:p>
          <a:p>
            <a:pPr lvl="2"/>
            <a:r>
              <a:rPr kumimoji="1" lang="zh-CN" altLang="en-US" dirty="0" smtClean="0"/>
              <a:t>跨机房间（</a:t>
            </a:r>
            <a:r>
              <a:rPr kumimoji="1" lang="en-US" altLang="zh-CN" dirty="0" smtClean="0"/>
              <a:t>5000 vs. 5000</a:t>
            </a:r>
            <a:r>
              <a:rPr kumimoji="1" lang="zh-CN" altLang="en-US" dirty="0" smtClean="0"/>
              <a:t>）：点对点的带宽≈</a:t>
            </a:r>
            <a:r>
              <a:rPr kumimoji="1" lang="en-US" altLang="zh-CN" dirty="0" smtClean="0"/>
              <a:t>20Mbps</a:t>
            </a:r>
          </a:p>
          <a:p>
            <a:pPr lvl="2"/>
            <a:r>
              <a:rPr kumimoji="1" lang="zh-CN" altLang="en-US" dirty="0"/>
              <a:t>总</a:t>
            </a:r>
            <a:r>
              <a:rPr kumimoji="1" lang="zh-CN" altLang="en-US" dirty="0" smtClean="0"/>
              <a:t>带宽较小，容易被打满，成为瓶颈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延时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1ms</a:t>
            </a:r>
            <a:r>
              <a:rPr kumimoji="1" lang="zh-CN" altLang="en-US" dirty="0" smtClean="0"/>
              <a:t>之内</a:t>
            </a:r>
            <a:r>
              <a:rPr kumimoji="1" lang="en-US" altLang="zh-CN" baseline="0" dirty="0" smtClean="0"/>
              <a:t> -&gt; 5-10ms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对离线作业的影响可控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故障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机房间网络故障如何处理？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如何保障断网后，任意一个机房</a:t>
            </a:r>
            <a:r>
              <a:rPr kumimoji="1" lang="zh-CN" altLang="en-US" dirty="0" smtClean="0"/>
              <a:t>内部的</a:t>
            </a:r>
            <a:r>
              <a:rPr kumimoji="1" lang="zh-CN" altLang="en-US" dirty="0" smtClean="0"/>
              <a:t>服务是否</a:t>
            </a:r>
            <a:r>
              <a:rPr kumimoji="1" lang="zh-CN" altLang="en-US" dirty="0" smtClean="0"/>
              <a:t>正常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9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07583" y="3168202"/>
            <a:ext cx="4417454" cy="811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7583" y="2215166"/>
            <a:ext cx="4417454" cy="811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数据和计算如何跨机房分布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039" y="1679066"/>
            <a:ext cx="7620000" cy="59624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个资源组，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个机房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390918" y="2215166"/>
            <a:ext cx="1236372" cy="3477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GroupA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90917" y="2678805"/>
            <a:ext cx="1236373" cy="3477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GroupC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90918" y="3168202"/>
            <a:ext cx="1236372" cy="3477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GroupB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21239" y="2389031"/>
            <a:ext cx="1043189" cy="5151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21238" y="3258355"/>
            <a:ext cx="1043189" cy="515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390917" y="3586765"/>
            <a:ext cx="1236372" cy="3477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GroupD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03055" y="4172754"/>
            <a:ext cx="7620000" cy="229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latin typeface="+mj-ea"/>
                <a:ea typeface="+mj-ea"/>
              </a:rPr>
              <a:t>任意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资源组</a:t>
            </a:r>
            <a:r>
              <a:rPr lang="zh-CN" altLang="en-US" dirty="0" smtClean="0">
                <a:latin typeface="+mj-ea"/>
                <a:ea typeface="+mj-ea"/>
              </a:rPr>
              <a:t>的计算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zh-CN" altLang="en-US" dirty="0" smtClean="0">
                <a:latin typeface="+mj-ea"/>
                <a:ea typeface="+mj-ea"/>
              </a:rPr>
              <a:t>存储资源不超过单个机房总量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单个计算任务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smtClean="0">
                <a:latin typeface="+mj-ea"/>
                <a:ea typeface="+mj-ea"/>
              </a:rPr>
              <a:t>Job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zh-CN" altLang="en-US" dirty="0" smtClean="0">
                <a:latin typeface="+mj-ea"/>
                <a:ea typeface="+mj-ea"/>
              </a:rPr>
              <a:t>所有 </a:t>
            </a:r>
            <a:r>
              <a:rPr lang="en-US" altLang="zh-CN" dirty="0" smtClean="0">
                <a:latin typeface="+mj-ea"/>
                <a:ea typeface="+mj-ea"/>
              </a:rPr>
              <a:t>Task </a:t>
            </a:r>
            <a:r>
              <a:rPr lang="zh-CN" altLang="en-US" dirty="0" smtClean="0">
                <a:latin typeface="+mj-ea"/>
                <a:ea typeface="+mj-ea"/>
              </a:rPr>
              <a:t>在同一机房内运行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默认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产生的数据只写到本地机房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>
                <a:latin typeface="+mj-ea"/>
                <a:ea typeface="+mj-ea"/>
              </a:rPr>
              <a:t>也</a:t>
            </a:r>
            <a:r>
              <a:rPr lang="zh-CN" altLang="en-US" dirty="0" smtClean="0">
                <a:latin typeface="+mj-ea"/>
                <a:ea typeface="+mj-ea"/>
              </a:rPr>
              <a:t>有部分数据需要跨机房写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默认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只读取本机房的文件副本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也有少部分作业直接跨机房读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6152835" y="5022376"/>
            <a:ext cx="1749219" cy="1064526"/>
          </a:xfrm>
          <a:prstGeom prst="cloudCallout">
            <a:avLst>
              <a:gd name="adj1" fmla="val -106623"/>
              <a:gd name="adj2" fmla="val -82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尽量减少跨机房的数据流量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0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资源组切分和聚类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任意两个资源组之间通过相互数据访问建立关系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距离：每个资源组的作业访问其他资源组的数据量越大，关系越紧密，距离越近（距离系数是数据量反比）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聚类：距离接近资源组放在同一个机房内，降低机房见的数据拷贝量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聚类中心：每个机房一个聚类中心。也可以先找到资源大组，作为聚类中心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73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1834</TotalTime>
  <Words>1255</Words>
  <Application>Microsoft Macintosh PowerPoint</Application>
  <PresentationFormat>全屏显示(4:3)</PresentationFormat>
  <Paragraphs>319</Paragraphs>
  <Slides>26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基本</vt:lpstr>
      <vt:lpstr>PowerPoint 演示文稿</vt:lpstr>
      <vt:lpstr>提纲</vt:lpstr>
      <vt:lpstr>阿里巴巴离线数据处理现状</vt:lpstr>
      <vt:lpstr>为什么要搞大集群？</vt:lpstr>
      <vt:lpstr>需要解决的问题</vt:lpstr>
      <vt:lpstr>NameNode的扩展性</vt:lpstr>
      <vt:lpstr>跨机房网络限制</vt:lpstr>
      <vt:lpstr>数据和计算如何跨机房分布</vt:lpstr>
      <vt:lpstr>资源组切分和聚类</vt:lpstr>
      <vt:lpstr>资源组切分和聚类 (cont.)</vt:lpstr>
      <vt:lpstr>跨机房的架构</vt:lpstr>
      <vt:lpstr>PowerPoint 演示文稿</vt:lpstr>
      <vt:lpstr>HDFS federation</vt:lpstr>
      <vt:lpstr>HDFS Federation (cont.)</vt:lpstr>
      <vt:lpstr>Namespace拆分：Fastcopy</vt:lpstr>
      <vt:lpstr>CROSSNODE</vt:lpstr>
      <vt:lpstr>CrossNode (cont.)</vt:lpstr>
      <vt:lpstr>CrossNode内部结构</vt:lpstr>
      <vt:lpstr>如何对用户透明</vt:lpstr>
      <vt:lpstr>Viewfs</vt:lpstr>
      <vt:lpstr>Viewfs (cont.)</vt:lpstr>
      <vt:lpstr>MR ProxyNode</vt:lpstr>
      <vt:lpstr>MR proxynode (cont.)</vt:lpstr>
      <vt:lpstr>总结——我们的方案</vt:lpstr>
      <vt:lpstr>加入我们</vt:lpstr>
      <vt:lpstr>Q &amp; 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构建一个跨机房Hadoop集群</dc:title>
  <dc:creator>Wei Wu</dc:creator>
  <cp:lastModifiedBy>Wei Wu</cp:lastModifiedBy>
  <cp:revision>68</cp:revision>
  <dcterms:created xsi:type="dcterms:W3CDTF">2013-07-06T03:07:44Z</dcterms:created>
  <dcterms:modified xsi:type="dcterms:W3CDTF">2013-07-11T15:43:22Z</dcterms:modified>
</cp:coreProperties>
</file>