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318" r:id="rId3"/>
    <p:sldId id="294" r:id="rId4"/>
    <p:sldId id="344" r:id="rId5"/>
    <p:sldId id="298" r:id="rId6"/>
    <p:sldId id="345" r:id="rId7"/>
    <p:sldId id="303" r:id="rId8"/>
    <p:sldId id="340" r:id="rId9"/>
    <p:sldId id="341" r:id="rId10"/>
    <p:sldId id="265" r:id="rId11"/>
    <p:sldId id="347" r:id="rId12"/>
    <p:sldId id="348" r:id="rId13"/>
    <p:sldId id="268" r:id="rId14"/>
    <p:sldId id="322" r:id="rId15"/>
    <p:sldId id="338" r:id="rId16"/>
    <p:sldId id="281" r:id="rId17"/>
    <p:sldId id="346" r:id="rId18"/>
    <p:sldId id="342" r:id="rId19"/>
    <p:sldId id="343" r:id="rId20"/>
    <p:sldId id="332" r:id="rId21"/>
    <p:sldId id="339" r:id="rId22"/>
    <p:sldId id="282" r:id="rId2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D1E4"/>
    <a:srgbClr val="E2F3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主题样式 2 - 强调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主题样式 2 - 强调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929F9F4-4A8F-4326-A1B4-22849713DDAB}" styleName="深色样式 1 - 强调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8" autoAdjust="0"/>
    <p:restoredTop sz="94660"/>
  </p:normalViewPr>
  <p:slideViewPr>
    <p:cSldViewPr>
      <p:cViewPr varScale="1">
        <p:scale>
          <a:sx n="67" d="100"/>
          <a:sy n="67" d="100"/>
        </p:scale>
        <p:origin x="-146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D5F6820-AD33-447E-AD42-CAE817164647}" type="datetimeFigureOut">
              <a:rPr lang="zh-CN" altLang="en-US"/>
              <a:pPr>
                <a:defRPr/>
              </a:pPr>
              <a:t>2013/7/12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45F96E17-0904-4954-A76B-93A1FFD3DE1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58887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rrowheads="1"/>
          </p:cNvSpPr>
          <p:nvPr userDrawn="1"/>
        </p:nvSpPr>
        <p:spPr bwMode="auto">
          <a:xfrm>
            <a:off x="0" y="0"/>
            <a:ext cx="9140825" cy="1484313"/>
          </a:xfrm>
          <a:prstGeom prst="rect">
            <a:avLst/>
          </a:prstGeom>
          <a:solidFill>
            <a:srgbClr val="77C1E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EBB55FD8-D6A6-4C71-969F-309D675C1935}" type="datetimeFigureOut">
              <a:rPr lang="zh-CN" altLang="en-US"/>
              <a:pPr>
                <a:defRPr/>
              </a:pPr>
              <a:t>2013/7/12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D8761C8E-3D97-4BF8-B585-50BD50FDD9C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4929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65900D56-8034-4D54-ABFD-6D10C4C89F2E}" type="datetimeFigureOut">
              <a:rPr lang="zh-CN" altLang="en-US"/>
              <a:pPr>
                <a:defRPr/>
              </a:pPr>
              <a:t>2013/7/12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262A2DB2-89AB-44BB-9061-3D1197055F2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29618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D83D8C79-8DC6-4B29-810C-EF935E398F6B}" type="datetimeFigureOut">
              <a:rPr lang="zh-CN" altLang="en-US"/>
              <a:pPr>
                <a:defRPr/>
              </a:pPr>
              <a:t>2013/7/12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0F87FABA-FDA8-42F1-99EA-5CAC4E6AE41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01879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B3AA7F47-D8E0-4474-AF33-65F6053B39BC}" type="datetimeFigureOut">
              <a:rPr lang="zh-CN" altLang="en-US"/>
              <a:pPr>
                <a:defRPr/>
              </a:pPr>
              <a:t>2013/7/12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DA4D0900-2F19-475D-87FA-147329C1B0E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10673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85AB0EE5-C6DD-4E48-A631-94E40B6C6373}" type="datetimeFigureOut">
              <a:rPr lang="zh-CN" altLang="en-US"/>
              <a:pPr>
                <a:defRPr/>
              </a:pPr>
              <a:t>2013/7/12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E020A87C-2F33-4C45-B166-8CC8586AC6C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54713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rrowheads="1"/>
          </p:cNvSpPr>
          <p:nvPr userDrawn="1"/>
        </p:nvSpPr>
        <p:spPr bwMode="auto">
          <a:xfrm>
            <a:off x="395288" y="1557338"/>
            <a:ext cx="8424862" cy="37438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448B698F-571D-4534-83D1-88B9C6723D34}" type="datetimeFigureOut">
              <a:rPr lang="zh-CN" altLang="en-US"/>
              <a:pPr>
                <a:defRPr/>
              </a:pPr>
              <a:t>2013/7/12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10B0343E-95D1-4E9B-A333-98AE0F39895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74181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3842F4A1-DE0F-49DE-863C-5E583C7F8243}" type="datetimeFigureOut">
              <a:rPr lang="zh-CN" altLang="en-US"/>
              <a:pPr>
                <a:defRPr/>
              </a:pPr>
              <a:t>2013/7/12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C68EBD63-E43A-4ED0-87A5-AE4286CC0C8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38393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3DCB03DC-AF66-4446-8E23-3B92E596ED62}" type="datetimeFigureOut">
              <a:rPr lang="zh-CN" altLang="en-US"/>
              <a:pPr>
                <a:defRPr/>
              </a:pPr>
              <a:t>2013/7/12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C1A0CFC5-CFDC-4E79-B962-B80674460FD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24854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FC731D87-69F5-4863-8CF1-6AA5BB498CE9}" type="datetimeFigureOut">
              <a:rPr lang="zh-CN" altLang="en-US"/>
              <a:pPr>
                <a:defRPr/>
              </a:pPr>
              <a:t>2013/7/12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AE8807EA-BFA2-4322-B006-07B10FCACDF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65406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EBE6F94C-E142-468E-9B8D-9BF303D2C4F6}" type="datetimeFigureOut">
              <a:rPr lang="zh-CN" altLang="en-US"/>
              <a:pPr>
                <a:defRPr/>
              </a:pPr>
              <a:t>2013/7/12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45FFE04E-4DEF-4E4C-AA4D-F02D21A0C71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6884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27DD40B0-D01C-4E67-AAB1-F91FFAF44356}" type="datetimeFigureOut">
              <a:rPr lang="zh-CN" altLang="en-US"/>
              <a:pPr>
                <a:defRPr/>
              </a:pPr>
              <a:t>2013/7/12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C3E10126-7073-45B4-A646-49D6C5E01C7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1099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74A9A7B3-F7E4-40B0-A783-3CFF81B61D84}" type="datetimeFigureOut">
              <a:rPr lang="zh-CN" altLang="en-US"/>
              <a:pPr>
                <a:defRPr/>
              </a:pPr>
              <a:t>2013/7/12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5DB5FA38-95CC-467E-A839-A3539D82ED3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2525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4" name="Rectangle 9"/>
          <p:cNvSpPr>
            <a:spLocks noChangeArrowheads="1"/>
          </p:cNvSpPr>
          <p:nvPr userDrawn="1"/>
        </p:nvSpPr>
        <p:spPr bwMode="auto">
          <a:xfrm>
            <a:off x="323850" y="1484313"/>
            <a:ext cx="8526463" cy="19050"/>
          </a:xfrm>
          <a:prstGeom prst="rect">
            <a:avLst/>
          </a:prstGeom>
          <a:solidFill>
            <a:srgbClr val="E2F3F6"/>
          </a:solidFill>
          <a:ln w="0">
            <a:noFill/>
            <a:prstDash val="solid"/>
            <a:miter lim="800000"/>
            <a:headEnd/>
            <a:tailEnd/>
          </a:ln>
          <a:effectLst/>
          <a:extLst/>
        </p:spPr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15" name="直角三角形 15"/>
          <p:cNvSpPr/>
          <p:nvPr userDrawn="1"/>
        </p:nvSpPr>
        <p:spPr>
          <a:xfrm flipH="1">
            <a:off x="-3175" y="5243513"/>
            <a:ext cx="9144000" cy="1628775"/>
          </a:xfrm>
          <a:custGeom>
            <a:avLst/>
            <a:gdLst/>
            <a:ahLst/>
            <a:cxnLst/>
            <a:rect l="l" t="t" r="r" b="b"/>
            <a:pathLst>
              <a:path w="9144000" h="1988840">
                <a:moveTo>
                  <a:pt x="9144000" y="0"/>
                </a:moveTo>
                <a:lnTo>
                  <a:pt x="2946165" y="1755844"/>
                </a:lnTo>
                <a:lnTo>
                  <a:pt x="0" y="0"/>
                </a:lnTo>
                <a:lnTo>
                  <a:pt x="0" y="1988840"/>
                </a:lnTo>
                <a:lnTo>
                  <a:pt x="2123728" y="1988840"/>
                </a:lnTo>
                <a:lnTo>
                  <a:pt x="3337114" y="1988840"/>
                </a:lnTo>
                <a:lnTo>
                  <a:pt x="9144000" y="198884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" name="矩形 20"/>
          <p:cNvSpPr>
            <a:spLocks noChangeArrowheads="1"/>
          </p:cNvSpPr>
          <p:nvPr userDrawn="1"/>
        </p:nvSpPr>
        <p:spPr bwMode="auto">
          <a:xfrm>
            <a:off x="0" y="0"/>
            <a:ext cx="9140825" cy="252413"/>
          </a:xfrm>
          <a:prstGeom prst="rect">
            <a:avLst/>
          </a:prstGeom>
          <a:solidFill>
            <a:srgbClr val="77C1E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 cap="all">
          <a:ln w="0">
            <a:noFill/>
          </a:ln>
          <a:solidFill>
            <a:srgbClr val="376092"/>
          </a:solidFill>
          <a:effectLst>
            <a:reflection blurRad="6350" stA="19000" endPos="50000" dist="60007" dir="5400000" sy="-100000" algn="bl" rotWithShape="0"/>
          </a:effectLst>
          <a:latin typeface="微软雅黑" pitchFamily="34" charset="-122"/>
          <a:ea typeface="微软雅黑" pitchFamily="34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76092"/>
          </a:solidFill>
          <a:latin typeface="微软雅黑" pitchFamily="34" charset="-122"/>
          <a:ea typeface="微软雅黑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76092"/>
          </a:solidFill>
          <a:latin typeface="微软雅黑" pitchFamily="34" charset="-122"/>
          <a:ea typeface="微软雅黑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76092"/>
          </a:solidFill>
          <a:latin typeface="微软雅黑" pitchFamily="34" charset="-122"/>
          <a:ea typeface="微软雅黑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76092"/>
          </a:solidFill>
          <a:latin typeface="微软雅黑" pitchFamily="34" charset="-122"/>
          <a:ea typeface="微软雅黑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376092"/>
          </a:solidFill>
          <a:latin typeface="微软雅黑" pitchFamily="34" charset="-122"/>
          <a:ea typeface="微软雅黑" pitchFamily="34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376092"/>
          </a:solidFill>
          <a:latin typeface="微软雅黑" pitchFamily="34" charset="-122"/>
          <a:ea typeface="微软雅黑" pitchFamily="34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376092"/>
          </a:solidFill>
          <a:latin typeface="微软雅黑" pitchFamily="34" charset="-122"/>
          <a:ea typeface="微软雅黑" pitchFamily="34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376092"/>
          </a:solidFill>
          <a:latin typeface="微软雅黑" pitchFamily="34" charset="-122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rgbClr val="10253F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rgbClr val="10253F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rgbClr val="10253F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10253F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rgbClr val="10253F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&#25991;&#26723;&#26679;&#26412;.png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t.sina.com/lovesuae" TargetMode="External"/><Relationship Id="rId2" Type="http://schemas.openxmlformats.org/officeDocument/2006/relationships/hyperlink" Target="http://t.qq.com/lovesua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4000" dirty="0">
                <a:effectLst/>
              </a:rPr>
              <a:t>海量未知木马机器分析</a:t>
            </a:r>
            <a:endParaRPr lang="zh-CN" alt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dirty="0" smtClean="0"/>
              <a:t>黄正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执行轨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迹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53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得到程序完整执行轨迹</a:t>
            </a:r>
            <a:endParaRPr lang="en-US" altLang="zh-CN" dirty="0" smtClean="0"/>
          </a:p>
          <a:p>
            <a:pPr lvl="1" eaLnBrk="1" hangingPunct="1"/>
            <a:endParaRPr lang="en-US" altLang="zh-CN" dirty="0" smtClean="0"/>
          </a:p>
        </p:txBody>
      </p:sp>
      <p:sp>
        <p:nvSpPr>
          <p:cNvPr id="22532" name="TextBox 3"/>
          <p:cNvSpPr txBox="1">
            <a:spLocks noChangeArrowheads="1"/>
          </p:cNvSpPr>
          <p:nvPr/>
        </p:nvSpPr>
        <p:spPr bwMode="auto">
          <a:xfrm>
            <a:off x="1403648" y="2235052"/>
            <a:ext cx="6985024" cy="440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dirty="0" smtClean="0"/>
              <a:t> [</a:t>
            </a:r>
            <a:r>
              <a:rPr lang="en-US" altLang="zh-CN" sz="2800" dirty="0"/>
              <a:t>srcaddr:00406F7C] </a:t>
            </a:r>
            <a:r>
              <a:rPr lang="en-US" altLang="zh-CN" sz="2800" dirty="0" smtClean="0">
                <a:sym typeface="Wingdings" pitchFamily="2" charset="2"/>
              </a:rPr>
              <a:t>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[destaddr:7C80236B]</a:t>
            </a:r>
          </a:p>
          <a:p>
            <a:pPr eaLnBrk="1" hangingPunct="1"/>
            <a:r>
              <a:rPr lang="en-US" altLang="zh-CN" sz="2800" dirty="0" smtClean="0"/>
              <a:t> [</a:t>
            </a:r>
            <a:r>
              <a:rPr lang="en-US" altLang="zh-CN" sz="2800" dirty="0"/>
              <a:t>srcaddr:7C802398] </a:t>
            </a:r>
            <a:r>
              <a:rPr lang="en-US" altLang="zh-CN" sz="2800" dirty="0" smtClean="0">
                <a:sym typeface="Wingdings" pitchFamily="2" charset="2"/>
              </a:rPr>
              <a:t>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[destaddr:00487D07] </a:t>
            </a:r>
          </a:p>
          <a:p>
            <a:pPr eaLnBrk="1" hangingPunct="1"/>
            <a:r>
              <a:rPr lang="en-US" altLang="zh-CN" sz="2800" dirty="0" smtClean="0"/>
              <a:t> [</a:t>
            </a:r>
            <a:r>
              <a:rPr lang="en-US" altLang="zh-CN" sz="2800" dirty="0"/>
              <a:t>srcaddr:004070F4] </a:t>
            </a:r>
            <a:r>
              <a:rPr lang="en-US" altLang="zh-CN" sz="2800" dirty="0">
                <a:sym typeface="Wingdings" pitchFamily="2" charset="2"/>
              </a:rPr>
              <a:t>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[destaddr:7C839725] </a:t>
            </a:r>
          </a:p>
          <a:p>
            <a:pPr eaLnBrk="1" hangingPunct="1"/>
            <a:r>
              <a:rPr lang="en-US" altLang="zh-CN" sz="2800" dirty="0" smtClean="0"/>
              <a:t> [</a:t>
            </a:r>
            <a:r>
              <a:rPr lang="en-US" altLang="zh-CN" sz="2800" dirty="0"/>
              <a:t>srcaddr:7C839742] </a:t>
            </a:r>
            <a:r>
              <a:rPr lang="en-US" altLang="zh-CN" sz="2800" dirty="0">
                <a:sym typeface="Wingdings" pitchFamily="2" charset="2"/>
              </a:rPr>
              <a:t>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[destaddr:00487D3C] </a:t>
            </a:r>
          </a:p>
          <a:p>
            <a:pPr eaLnBrk="1" hangingPunct="1"/>
            <a:r>
              <a:rPr lang="en-US" altLang="zh-CN" sz="2800" dirty="0" smtClean="0"/>
              <a:t> [</a:t>
            </a:r>
            <a:r>
              <a:rPr lang="en-US" altLang="zh-CN" sz="2800" dirty="0"/>
              <a:t>srcaddr:004071C4] </a:t>
            </a:r>
            <a:r>
              <a:rPr lang="en-US" altLang="zh-CN" sz="2800" dirty="0">
                <a:sym typeface="Wingdings" pitchFamily="2" charset="2"/>
              </a:rPr>
              <a:t>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[destaddr:7C8021D0] </a:t>
            </a:r>
          </a:p>
          <a:p>
            <a:pPr eaLnBrk="1" hangingPunct="1"/>
            <a:r>
              <a:rPr lang="en-US" altLang="zh-CN" sz="2800" dirty="0" smtClean="0"/>
              <a:t> [</a:t>
            </a:r>
            <a:r>
              <a:rPr lang="en-US" altLang="zh-CN" sz="2800" dirty="0"/>
              <a:t>srcaddr:7C8021FA] </a:t>
            </a:r>
            <a:r>
              <a:rPr lang="en-US" altLang="zh-CN" sz="2800" dirty="0">
                <a:sym typeface="Wingdings" pitchFamily="2" charset="2"/>
              </a:rPr>
              <a:t>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[destaddr:00487D6A] </a:t>
            </a:r>
          </a:p>
          <a:p>
            <a:pPr eaLnBrk="1" hangingPunct="1"/>
            <a:r>
              <a:rPr lang="en-US" altLang="zh-CN" sz="2800" dirty="0" smtClean="0"/>
              <a:t> [</a:t>
            </a:r>
            <a:r>
              <a:rPr lang="en-US" altLang="zh-CN" sz="2800" dirty="0"/>
              <a:t>srcaddr:0040726C] </a:t>
            </a:r>
            <a:r>
              <a:rPr lang="en-US" altLang="zh-CN" sz="2800" dirty="0">
                <a:sym typeface="Wingdings" pitchFamily="2" charset="2"/>
              </a:rPr>
              <a:t>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[destaddr:7C80BA30]</a:t>
            </a:r>
          </a:p>
          <a:p>
            <a:pPr eaLnBrk="1" hangingPunct="1"/>
            <a:r>
              <a:rPr lang="en-US" altLang="zh-CN" sz="2800" dirty="0" smtClean="0"/>
              <a:t> [</a:t>
            </a:r>
            <a:r>
              <a:rPr lang="en-US" altLang="zh-CN" sz="2800" dirty="0"/>
              <a:t>srcaddr:7C80BA59] </a:t>
            </a:r>
            <a:r>
              <a:rPr lang="en-US" altLang="zh-CN" sz="2800" dirty="0">
                <a:sym typeface="Wingdings" pitchFamily="2" charset="2"/>
              </a:rPr>
              <a:t>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[destaddr:00487D8C]</a:t>
            </a:r>
          </a:p>
          <a:p>
            <a:pPr eaLnBrk="1" hangingPunct="1"/>
            <a:r>
              <a:rPr lang="en-US" altLang="zh-CN" sz="2800" dirty="0" smtClean="0"/>
              <a:t> [</a:t>
            </a:r>
            <a:r>
              <a:rPr lang="en-US" altLang="zh-CN" sz="2800" dirty="0"/>
              <a:t>srcaddr:00487C60] </a:t>
            </a:r>
            <a:r>
              <a:rPr lang="en-US" altLang="zh-CN" sz="2800" dirty="0">
                <a:sym typeface="Wingdings" pitchFamily="2" charset="2"/>
              </a:rPr>
              <a:t>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[destaddr:7C92DEF0] </a:t>
            </a:r>
          </a:p>
          <a:p>
            <a:pPr eaLnBrk="1" hangingPunct="1"/>
            <a:r>
              <a:rPr lang="en-US" altLang="zh-CN" sz="2800" dirty="0" smtClean="0"/>
              <a:t> [</a:t>
            </a:r>
            <a:r>
              <a:rPr lang="en-US" altLang="zh-CN" sz="2800" dirty="0"/>
              <a:t>srcaddr:7C92DEFC] </a:t>
            </a:r>
            <a:r>
              <a:rPr lang="en-US" altLang="zh-CN" sz="2800" dirty="0">
                <a:sym typeface="Wingdings" pitchFamily="2" charset="2"/>
              </a:rPr>
              <a:t>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[destaddr:00487C62]</a:t>
            </a:r>
            <a:endParaRPr lang="zh-CN" altLang="en-US" sz="2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执行轨迹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执行轨迹</a:t>
            </a:r>
            <a:r>
              <a:rPr lang="en-US" altLang="zh-CN" smtClean="0"/>
              <a:t>+</a:t>
            </a:r>
            <a:r>
              <a:rPr lang="zh-CN" altLang="en-US" smtClean="0"/>
              <a:t>符号</a:t>
            </a:r>
            <a:endParaRPr lang="en-US" altLang="zh-CN" smtClean="0"/>
          </a:p>
        </p:txBody>
      </p:sp>
      <p:sp>
        <p:nvSpPr>
          <p:cNvPr id="23556" name="TextBox 3"/>
          <p:cNvSpPr txBox="1">
            <a:spLocks noChangeArrowheads="1"/>
          </p:cNvSpPr>
          <p:nvPr/>
        </p:nvSpPr>
        <p:spPr bwMode="auto">
          <a:xfrm>
            <a:off x="468313" y="2276475"/>
            <a:ext cx="8424862" cy="4402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/>
              <a:t>[sample.exe+0x6f7c]         -&gt;          [CreateProcessA+0x0]</a:t>
            </a:r>
          </a:p>
          <a:p>
            <a:r>
              <a:rPr lang="en-US" altLang="zh-CN" sz="2800"/>
              <a:t>[CreateProcessA+0x2d]     -&gt;          [sample.exe+0x87d07]</a:t>
            </a:r>
          </a:p>
          <a:p>
            <a:r>
              <a:rPr lang="en-US" altLang="zh-CN" sz="2800"/>
              <a:t>[sample.exe+0x70f4]         -&gt;         [GetThreadContext+0x0]</a:t>
            </a:r>
          </a:p>
          <a:p>
            <a:r>
              <a:rPr lang="en-US" altLang="zh-CN" sz="2800"/>
              <a:t>[GetThreadContext+0x1d] -&gt;         [sample.exe+0x87d3c]</a:t>
            </a:r>
          </a:p>
          <a:p>
            <a:r>
              <a:rPr lang="en-US" altLang="zh-CN" sz="2800"/>
              <a:t>[sample.exe+0x71c4]        -&gt;   [ReadProcessMemory+0x0]</a:t>
            </a:r>
          </a:p>
          <a:p>
            <a:r>
              <a:rPr lang="en-US" altLang="zh-CN" sz="2800"/>
              <a:t>[ReadProcessMemory+0x2a] -&gt;     [sample.exe+0x87d6a]</a:t>
            </a:r>
          </a:p>
          <a:p>
            <a:r>
              <a:rPr lang="en-US" altLang="zh-CN" sz="2800"/>
              <a:t>[sample.exe+0x726c]         -&gt;          [VirtualQueryEx+0x0]</a:t>
            </a:r>
          </a:p>
          <a:p>
            <a:r>
              <a:rPr lang="en-US" altLang="zh-CN" sz="2800"/>
              <a:t>[VirtualQueryEx+0x29]      -&gt;          [sample.exe+0x87d8c]</a:t>
            </a:r>
          </a:p>
          <a:p>
            <a:r>
              <a:rPr lang="en-US" altLang="zh-CN" sz="2800"/>
              <a:t>[sample.exe+0x87c60]   -&gt; [ZwUnmapViewOfSection+0x0]</a:t>
            </a:r>
          </a:p>
          <a:p>
            <a:r>
              <a:rPr lang="en-US" altLang="zh-CN" sz="2800"/>
              <a:t>[ZwUnmapViewOfSection+0xc] -&gt; [sample.exe+0x87c62]</a:t>
            </a:r>
            <a:endParaRPr lang="zh-CN" altLang="en-US" sz="2800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执行轨迹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57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执行轨迹</a:t>
            </a:r>
            <a:r>
              <a:rPr lang="en-US" altLang="zh-CN" smtClean="0"/>
              <a:t>+</a:t>
            </a:r>
            <a:r>
              <a:rPr lang="zh-CN" altLang="en-US" smtClean="0"/>
              <a:t>符号</a:t>
            </a:r>
            <a:r>
              <a:rPr lang="en-US" altLang="zh-CN" smtClean="0"/>
              <a:t>+</a:t>
            </a:r>
            <a:r>
              <a:rPr lang="zh-CN" altLang="en-US" smtClean="0"/>
              <a:t>函数调用参数</a:t>
            </a:r>
            <a:endParaRPr lang="en-US" altLang="zh-CN" smtClean="0"/>
          </a:p>
          <a:p>
            <a:pPr lvl="1" eaLnBrk="1" hangingPunct="1"/>
            <a:endParaRPr lang="en-US" altLang="zh-CN" smtClean="0"/>
          </a:p>
        </p:txBody>
      </p:sp>
      <p:sp>
        <p:nvSpPr>
          <p:cNvPr id="24580" name="TextBox 3"/>
          <p:cNvSpPr txBox="1">
            <a:spLocks noChangeArrowheads="1"/>
          </p:cNvSpPr>
          <p:nvPr/>
        </p:nvSpPr>
        <p:spPr bwMode="auto">
          <a:xfrm>
            <a:off x="395288" y="2276475"/>
            <a:ext cx="8569325" cy="310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/>
              <a:t>MBR @ [srcaddr:00406F7C] [sample.exe+0x6f7c] ---&gt; </a:t>
            </a:r>
          </a:p>
          <a:p>
            <a:r>
              <a:rPr lang="en-US" altLang="zh-CN" sz="2800"/>
              <a:t>[destaddr:7C80236B][kernel32.dll!CreateProcessA+0x0]</a:t>
            </a:r>
          </a:p>
          <a:p>
            <a:endParaRPr lang="en-US" altLang="zh-CN" sz="2800"/>
          </a:p>
          <a:p>
            <a:r>
              <a:rPr lang="en-US" altLang="zh-CN" sz="2800"/>
              <a:t>[lpCommandLine]= 00000000</a:t>
            </a:r>
          </a:p>
          <a:p>
            <a:r>
              <a:rPr lang="en-US" altLang="zh-CN" sz="2800"/>
              <a:t>[lpApplicationName]= “C:\IEXPLORE.EXE”</a:t>
            </a:r>
          </a:p>
          <a:p>
            <a:r>
              <a:rPr lang="en-US" altLang="zh-CN" sz="2800"/>
              <a:t>[dwCreationFlags] = 00000004</a:t>
            </a:r>
          </a:p>
          <a:p>
            <a:r>
              <a:rPr lang="en-US" altLang="zh-CN" sz="2800"/>
              <a:t>[wShowWindow] = 0</a:t>
            </a:r>
            <a:endParaRPr lang="zh-CN" altLang="en-US" sz="2800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执行轨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迹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651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4043363" cy="4525963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覆盖常用对象</a:t>
            </a:r>
            <a:endParaRPr lang="en-US" altLang="zh-CN" dirty="0" smtClean="0"/>
          </a:p>
          <a:p>
            <a:pPr lvl="1" eaLnBrk="1" hangingPunct="1">
              <a:buFont typeface="Wingdings" pitchFamily="2" charset="2"/>
              <a:buChar char="n"/>
            </a:pPr>
            <a:r>
              <a:rPr lang="zh-CN" altLang="en-US" dirty="0" smtClean="0"/>
              <a:t>进程</a:t>
            </a:r>
            <a:endParaRPr lang="en-US" altLang="zh-CN" dirty="0" smtClean="0"/>
          </a:p>
          <a:p>
            <a:pPr lvl="1" eaLnBrk="1" hangingPunct="1">
              <a:buFont typeface="Wingdings" pitchFamily="2" charset="2"/>
              <a:buChar char="n"/>
            </a:pPr>
            <a:r>
              <a:rPr lang="zh-CN" altLang="en-US" dirty="0" smtClean="0"/>
              <a:t>线程</a:t>
            </a:r>
            <a:endParaRPr lang="en-US" altLang="zh-CN" dirty="0" smtClean="0"/>
          </a:p>
          <a:p>
            <a:pPr lvl="1" eaLnBrk="1" hangingPunct="1">
              <a:buFont typeface="Wingdings" pitchFamily="2" charset="2"/>
              <a:buChar char="n"/>
            </a:pPr>
            <a:r>
              <a:rPr lang="zh-CN" altLang="en-US" dirty="0" smtClean="0"/>
              <a:t>文件</a:t>
            </a:r>
            <a:endParaRPr lang="en-US" altLang="zh-CN" dirty="0" smtClean="0"/>
          </a:p>
          <a:p>
            <a:pPr lvl="1" eaLnBrk="1" hangingPunct="1">
              <a:buFont typeface="Wingdings" pitchFamily="2" charset="2"/>
              <a:buChar char="n"/>
            </a:pPr>
            <a:r>
              <a:rPr lang="zh-CN" altLang="en-US" dirty="0" smtClean="0"/>
              <a:t>目录</a:t>
            </a:r>
            <a:endParaRPr lang="en-US" altLang="zh-CN" dirty="0" smtClean="0"/>
          </a:p>
          <a:p>
            <a:pPr lvl="1" eaLnBrk="1" hangingPunct="1">
              <a:buFont typeface="Wingdings" pitchFamily="2" charset="2"/>
              <a:buChar char="n"/>
            </a:pPr>
            <a:r>
              <a:rPr lang="zh-CN" altLang="en-US" dirty="0" smtClean="0"/>
              <a:t>注册表</a:t>
            </a:r>
            <a:endParaRPr lang="en-US" altLang="zh-CN" dirty="0" smtClean="0"/>
          </a:p>
          <a:p>
            <a:pPr lvl="1" eaLnBrk="1" hangingPunct="1">
              <a:buFont typeface="Wingdings" pitchFamily="2" charset="2"/>
              <a:buChar char="n"/>
            </a:pPr>
            <a:r>
              <a:rPr lang="zh-CN" altLang="en-US" dirty="0" smtClean="0"/>
              <a:t>内存操作</a:t>
            </a:r>
            <a:endParaRPr lang="en-US" altLang="zh-CN" dirty="0" smtClean="0"/>
          </a:p>
          <a:p>
            <a:pPr lvl="1" eaLnBrk="1" hangingPunct="1">
              <a:buFont typeface="Wingdings" pitchFamily="2" charset="2"/>
              <a:buChar char="n"/>
            </a:pPr>
            <a:r>
              <a:rPr lang="zh-CN" altLang="en-US" dirty="0" smtClean="0"/>
              <a:t>权限提升</a:t>
            </a:r>
            <a:endParaRPr lang="en-US" altLang="zh-CN" dirty="0" smtClean="0"/>
          </a:p>
          <a:p>
            <a:pPr lvl="1" eaLnBrk="1" hangingPunct="1">
              <a:buFont typeface="Wingdings" pitchFamily="2" charset="2"/>
              <a:buChar char="n"/>
            </a:pPr>
            <a:endParaRPr lang="en-US" altLang="zh-CN" dirty="0" smtClean="0"/>
          </a:p>
          <a:p>
            <a:pPr lvl="1" eaLnBrk="1" hangingPunct="1"/>
            <a:endParaRPr lang="en-US" altLang="zh-CN" dirty="0" smtClean="0"/>
          </a:p>
          <a:p>
            <a:pPr lvl="1" eaLnBrk="1" hangingPunct="1"/>
            <a:endParaRPr lang="en-US" altLang="zh-CN" dirty="0" smtClean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0" y="1639888"/>
            <a:ext cx="4043363" cy="4525962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lvl="1" indent="-285750">
              <a:spcBef>
                <a:spcPct val="20000"/>
              </a:spcBef>
              <a:buFont typeface="Wingdings" pitchFamily="2" charset="2"/>
              <a:buChar char="n"/>
              <a:defRPr sz="280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altLang="zh-CN" dirty="0"/>
              <a:t> 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altLang="zh-CN" dirty="0" smtClean="0"/>
              <a:t>DNS</a:t>
            </a:r>
            <a:r>
              <a:rPr lang="zh-CN" altLang="en-US" dirty="0" smtClean="0"/>
              <a:t>查询</a:t>
            </a:r>
            <a:endParaRPr lang="en-US" altLang="zh-CN" dirty="0"/>
          </a:p>
          <a:p>
            <a:pPr lvl="1" fontAlgn="auto">
              <a:spcAft>
                <a:spcPts val="0"/>
              </a:spcAft>
              <a:defRPr/>
            </a:pPr>
            <a:r>
              <a:rPr lang="en-US" altLang="zh-CN" dirty="0" smtClean="0"/>
              <a:t>Http</a:t>
            </a:r>
            <a:r>
              <a:rPr lang="zh-CN" altLang="en-US" dirty="0" smtClean="0"/>
              <a:t>请求</a:t>
            </a:r>
            <a:endParaRPr lang="en-US" altLang="zh-CN" dirty="0"/>
          </a:p>
          <a:p>
            <a:pPr lvl="1" fontAlgn="auto">
              <a:spcAft>
                <a:spcPts val="0"/>
              </a:spcAft>
              <a:defRPr/>
            </a:pPr>
            <a:r>
              <a:rPr lang="en-US" altLang="zh-CN" dirty="0" smtClean="0"/>
              <a:t>Socket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zh-CN" altLang="en-US" dirty="0" smtClean="0"/>
              <a:t>窗体</a:t>
            </a:r>
            <a:endParaRPr lang="en-US" altLang="zh-CN" dirty="0" smtClean="0"/>
          </a:p>
          <a:p>
            <a:pPr lvl="1" fontAlgn="auto">
              <a:spcAft>
                <a:spcPts val="0"/>
              </a:spcAft>
              <a:defRPr/>
            </a:pPr>
            <a:r>
              <a:rPr lang="zh-CN" altLang="en-US" dirty="0" smtClean="0"/>
              <a:t>事件</a:t>
            </a:r>
            <a:endParaRPr lang="en-US" altLang="zh-CN" dirty="0"/>
          </a:p>
          <a:p>
            <a:pPr lvl="1" fontAlgn="auto">
              <a:spcAft>
                <a:spcPts val="0"/>
              </a:spcAft>
              <a:defRPr/>
            </a:pPr>
            <a:r>
              <a:rPr lang="zh-CN" altLang="en-US" dirty="0"/>
              <a:t>互斥</a:t>
            </a:r>
            <a:endParaRPr lang="en-US" altLang="zh-CN" dirty="0"/>
          </a:p>
          <a:p>
            <a:pPr lvl="1" fontAlgn="auto">
              <a:spcAft>
                <a:spcPts val="0"/>
              </a:spcAft>
              <a:defRPr/>
            </a:pPr>
            <a:r>
              <a:rPr lang="zh-CN" altLang="en-US" dirty="0"/>
              <a:t>字符串</a:t>
            </a:r>
            <a:endParaRPr lang="en-US" altLang="zh-CN" dirty="0"/>
          </a:p>
          <a:p>
            <a:pPr lvl="1" fontAlgn="auto">
              <a:spcAft>
                <a:spcPts val="0"/>
              </a:spcAft>
              <a:defRPr/>
            </a:pPr>
            <a:r>
              <a:rPr lang="en-US" altLang="zh-CN" dirty="0"/>
              <a:t>……</a:t>
            </a:r>
          </a:p>
          <a:p>
            <a:pPr lvl="1" fontAlgn="auto">
              <a:spcAft>
                <a:spcPts val="0"/>
              </a:spcAft>
              <a:defRPr/>
            </a:pPr>
            <a:endParaRPr lang="en-US" altLang="zh-CN" dirty="0"/>
          </a:p>
          <a:p>
            <a:pPr lvl="1" fontAlgn="auto">
              <a:spcAft>
                <a:spcPts val="0"/>
              </a:spcAft>
              <a:defRPr/>
            </a:pPr>
            <a:endParaRPr lang="en-US" altLang="zh-CN" dirty="0"/>
          </a:p>
          <a:p>
            <a:pPr lvl="1" fontAlgn="auto">
              <a:spcAft>
                <a:spcPts val="0"/>
              </a:spcAft>
              <a:defRPr/>
            </a:pPr>
            <a:endParaRPr lang="en-US" altLang="zh-CN" dirty="0"/>
          </a:p>
          <a:p>
            <a:pPr lvl="1" fontAlgn="auto">
              <a:spcAft>
                <a:spcPts val="0"/>
              </a:spcAft>
              <a:defRPr/>
            </a:pP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恶意软件识别策略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58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基于执行轨迹分析判定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上百条判定依据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72915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恶意软件识别策略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dirty="0">
                <a:solidFill>
                  <a:schemeClr val="tx2">
                    <a:lumMod val="50000"/>
                  </a:schemeClr>
                </a:solidFill>
              </a:rPr>
              <a:t>基于执行轨迹分析判定</a:t>
            </a:r>
            <a:endParaRPr lang="en-US" altLang="zh-CN" dirty="0">
              <a:solidFill>
                <a:schemeClr val="tx2">
                  <a:lumMod val="50000"/>
                </a:schemeClr>
              </a:solidFill>
            </a:endParaRP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2000" dirty="0" err="1">
                <a:solidFill>
                  <a:schemeClr val="tx2">
                    <a:lumMod val="50000"/>
                  </a:schemeClr>
                </a:solidFill>
              </a:rPr>
              <a:t>Huigezi</a:t>
            </a:r>
            <a:endParaRPr lang="en-US" altLang="zh-CN" sz="2000" dirty="0">
              <a:solidFill>
                <a:schemeClr val="tx2">
                  <a:lumMod val="50000"/>
                </a:schemeClr>
              </a:solidFill>
            </a:endParaRP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sz="2400" dirty="0">
              <a:solidFill>
                <a:schemeClr val="tx2">
                  <a:lumMod val="50000"/>
                </a:schemeClr>
              </a:solidFill>
            </a:endParaRP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2400" dirty="0">
                <a:solidFill>
                  <a:schemeClr val="tx2">
                    <a:lumMod val="50000"/>
                  </a:schemeClr>
                </a:solidFill>
              </a:rPr>
              <a:t>0 : </a:t>
            </a:r>
            <a:r>
              <a:rPr lang="zh-CN" altLang="en-US" sz="2400" dirty="0">
                <a:solidFill>
                  <a:schemeClr val="tx2">
                    <a:lumMod val="50000"/>
                  </a:schemeClr>
                </a:solidFill>
              </a:rPr>
              <a:t>打开</a:t>
            </a:r>
            <a:r>
              <a:rPr lang="en-US" altLang="zh-CN" sz="2400" dirty="0" err="1">
                <a:solidFill>
                  <a:schemeClr val="tx2">
                    <a:lumMod val="50000"/>
                  </a:schemeClr>
                </a:solidFill>
              </a:rPr>
              <a:t>delphi</a:t>
            </a:r>
            <a:r>
              <a:rPr lang="zh-CN" altLang="en-US" sz="2400" dirty="0">
                <a:solidFill>
                  <a:schemeClr val="tx2">
                    <a:lumMod val="50000"/>
                  </a:schemeClr>
                </a:solidFill>
              </a:rPr>
              <a:t>的注册表</a:t>
            </a:r>
            <a:br>
              <a:rPr lang="zh-CN" altLang="en-US" sz="2400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altLang="zh-CN" sz="2400" dirty="0">
                <a:solidFill>
                  <a:schemeClr val="tx2">
                    <a:lumMod val="50000"/>
                  </a:schemeClr>
                </a:solidFill>
              </a:rPr>
              <a:t>1 : suspend</a:t>
            </a:r>
            <a:r>
              <a:rPr lang="zh-CN" altLang="en-US" sz="2400" dirty="0">
                <a:solidFill>
                  <a:schemeClr val="tx2">
                    <a:lumMod val="50000"/>
                  </a:schemeClr>
                </a:solidFill>
              </a:rPr>
              <a:t>方式创建进程 </a:t>
            </a:r>
            <a:r>
              <a:rPr lang="en-US" altLang="zh-CN" sz="2400" dirty="0">
                <a:solidFill>
                  <a:schemeClr val="tx2">
                    <a:lumMod val="50000"/>
                  </a:schemeClr>
                </a:solidFill>
              </a:rPr>
              <a:t>: c:\temp\sample.exe</a:t>
            </a:r>
            <a:br>
              <a:rPr lang="en-US" altLang="zh-CN" sz="2400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altLang="zh-CN" sz="2400" dirty="0">
                <a:solidFill>
                  <a:schemeClr val="tx2">
                    <a:lumMod val="50000"/>
                  </a:schemeClr>
                </a:solidFill>
              </a:rPr>
              <a:t>2 : </a:t>
            </a:r>
            <a:r>
              <a:rPr lang="zh-CN" altLang="en-US" sz="2400" dirty="0">
                <a:solidFill>
                  <a:schemeClr val="tx2">
                    <a:lumMod val="50000"/>
                  </a:schemeClr>
                </a:solidFill>
              </a:rPr>
              <a:t>获取线程上下文</a:t>
            </a:r>
            <a:br>
              <a:rPr lang="zh-CN" altLang="en-US" sz="2400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altLang="zh-CN" sz="2400" dirty="0">
                <a:solidFill>
                  <a:schemeClr val="tx2">
                    <a:lumMod val="50000"/>
                  </a:schemeClr>
                </a:solidFill>
              </a:rPr>
              <a:t>3 : </a:t>
            </a:r>
            <a:r>
              <a:rPr lang="zh-CN" altLang="en-US" sz="2400" dirty="0">
                <a:solidFill>
                  <a:schemeClr val="tx2">
                    <a:lumMod val="50000"/>
                  </a:schemeClr>
                </a:solidFill>
              </a:rPr>
              <a:t>卸载其他进程内存 </a:t>
            </a:r>
            <a:r>
              <a:rPr lang="en-US" altLang="zh-CN" sz="2400" dirty="0">
                <a:solidFill>
                  <a:schemeClr val="tx2">
                    <a:lumMod val="50000"/>
                  </a:schemeClr>
                </a:solidFill>
              </a:rPr>
              <a:t>: c:\temp\sample.exe</a:t>
            </a:r>
            <a:br>
              <a:rPr lang="en-US" altLang="zh-CN" sz="2400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altLang="zh-CN" sz="2400" dirty="0">
                <a:solidFill>
                  <a:schemeClr val="tx2">
                    <a:lumMod val="50000"/>
                  </a:schemeClr>
                </a:solidFill>
              </a:rPr>
              <a:t>4 : </a:t>
            </a:r>
            <a:r>
              <a:rPr lang="zh-CN" altLang="en-US" sz="2400" dirty="0">
                <a:solidFill>
                  <a:schemeClr val="tx2">
                    <a:lumMod val="50000"/>
                  </a:schemeClr>
                </a:solidFill>
              </a:rPr>
              <a:t>注入代码到进程 </a:t>
            </a:r>
            <a:r>
              <a:rPr lang="en-US" altLang="zh-CN" sz="2400" dirty="0">
                <a:solidFill>
                  <a:schemeClr val="tx2">
                    <a:lumMod val="50000"/>
                  </a:schemeClr>
                </a:solidFill>
              </a:rPr>
              <a:t>: c:\temp\sample.exe</a:t>
            </a:r>
            <a:br>
              <a:rPr lang="en-US" altLang="zh-CN" sz="2400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altLang="zh-CN" sz="2400" dirty="0">
                <a:solidFill>
                  <a:schemeClr val="tx2">
                    <a:lumMod val="50000"/>
                  </a:schemeClr>
                </a:solidFill>
              </a:rPr>
              <a:t>5 : </a:t>
            </a:r>
            <a:r>
              <a:rPr lang="zh-CN" altLang="en-US" sz="2400" dirty="0">
                <a:solidFill>
                  <a:schemeClr val="tx2">
                    <a:lumMod val="50000"/>
                  </a:schemeClr>
                </a:solidFill>
              </a:rPr>
              <a:t>设置线程上下文</a:t>
            </a:r>
            <a:br>
              <a:rPr lang="zh-CN" altLang="en-US" sz="2400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altLang="zh-CN" sz="2400" dirty="0">
                <a:solidFill>
                  <a:schemeClr val="tx2">
                    <a:lumMod val="50000"/>
                  </a:schemeClr>
                </a:solidFill>
              </a:rPr>
              <a:t>6 : </a:t>
            </a:r>
            <a:r>
              <a:rPr lang="zh-CN" altLang="en-US" sz="2400" dirty="0">
                <a:solidFill>
                  <a:schemeClr val="tx2">
                    <a:lumMod val="50000"/>
                  </a:schemeClr>
                </a:solidFill>
              </a:rPr>
              <a:t>启动</a:t>
            </a:r>
            <a:r>
              <a:rPr lang="en-US" altLang="zh-CN" sz="2400" dirty="0">
                <a:solidFill>
                  <a:schemeClr val="tx2">
                    <a:lumMod val="50000"/>
                  </a:schemeClr>
                </a:solidFill>
              </a:rPr>
              <a:t>socket</a:t>
            </a:r>
            <a:r>
              <a:rPr lang="zh-CN" altLang="en-US" sz="2400" dirty="0">
                <a:solidFill>
                  <a:schemeClr val="tx2">
                    <a:lumMod val="50000"/>
                  </a:schemeClr>
                </a:solidFill>
              </a:rPr>
              <a:t>网络连接</a:t>
            </a:r>
            <a:br>
              <a:rPr lang="zh-CN" altLang="en-US" sz="2400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altLang="zh-CN" sz="2400" dirty="0">
                <a:solidFill>
                  <a:schemeClr val="tx2">
                    <a:lumMod val="50000"/>
                  </a:schemeClr>
                </a:solidFill>
              </a:rPr>
              <a:t>7 : </a:t>
            </a:r>
            <a:r>
              <a:rPr lang="zh-CN" altLang="en-US" sz="2400" dirty="0">
                <a:solidFill>
                  <a:schemeClr val="tx2">
                    <a:lumMod val="50000"/>
                  </a:schemeClr>
                </a:solidFill>
              </a:rPr>
              <a:t>创建事件 </a:t>
            </a:r>
            <a:r>
              <a:rPr lang="en-US" altLang="zh-CN" sz="2400" dirty="0">
                <a:solidFill>
                  <a:schemeClr val="tx2">
                    <a:lumMod val="50000"/>
                  </a:schemeClr>
                </a:solidFill>
              </a:rPr>
              <a:t>: 00000000</a:t>
            </a:r>
          </a:p>
        </p:txBody>
      </p:sp>
    </p:spTree>
    <p:extLst>
      <p:ext uri="{BB962C8B-B14F-4D97-AF65-F5344CB8AC3E}">
        <p14:creationId xmlns:p14="http://schemas.microsoft.com/office/powerpoint/2010/main" val="3918175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恶意软件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检测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测试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1359069"/>
              </p:ext>
            </p:extLst>
          </p:nvPr>
        </p:nvGraphicFramePr>
        <p:xfrm>
          <a:off x="12378" y="1196752"/>
          <a:ext cx="9131622" cy="56166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21535"/>
                <a:gridCol w="2199178"/>
                <a:gridCol w="2527134"/>
                <a:gridCol w="2683775"/>
              </a:tblGrid>
              <a:tr h="38408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altLang="en-US" sz="2000" b="1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样本名称</a:t>
                      </a:r>
                      <a:endParaRPr lang="zh-CN" altLang="en-US" sz="1100" b="1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6502" marR="56502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altLang="en-US" sz="2000" b="1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样本说明</a:t>
                      </a:r>
                      <a:endParaRPr lang="zh-CN" altLang="en-US" sz="1100" b="1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6502" marR="56502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altLang="en-US" sz="2000" b="1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貔貅系统检出</a:t>
                      </a:r>
                      <a:r>
                        <a:rPr lang="zh-CN" altLang="en-US" sz="2000" b="1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结果</a:t>
                      </a:r>
                      <a:endParaRPr lang="zh-CN" altLang="en-US" sz="1100" b="1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6502" marR="56502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altLang="en-US" sz="2000" b="1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某沙箱检出</a:t>
                      </a:r>
                      <a:r>
                        <a:rPr lang="zh-CN" altLang="en-US" sz="2000" b="1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结果</a:t>
                      </a:r>
                      <a:endParaRPr lang="zh-CN" altLang="en-US" sz="1100" b="1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6502" marR="56502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56483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ErrorReport1</a:t>
                      </a:r>
                      <a:endParaRPr lang="en-US" sz="110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6502" marR="56502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APT</a:t>
                      </a:r>
                      <a:r>
                        <a:rPr lang="zh-CN" altLang="en-US" sz="16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攻击样本</a:t>
                      </a:r>
                      <a:r>
                        <a:rPr lang="en-US" altLang="zh-CN" sz="16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sz="110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6502" marR="56502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altLang="en-US" sz="16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病毒类型</a:t>
                      </a:r>
                      <a:r>
                        <a:rPr lang="en-US" altLang="zh-CN" sz="16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:</a:t>
                      </a:r>
                      <a:r>
                        <a:rPr lang="zh-CN" altLang="en-US" sz="16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后门</a:t>
                      </a:r>
                      <a:br>
                        <a:rPr lang="zh-CN" altLang="en-US" sz="16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</a:br>
                      <a:r>
                        <a:rPr lang="zh-CN" altLang="en-US" sz="16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病毒信息</a:t>
                      </a:r>
                      <a:r>
                        <a:rPr lang="en-US" altLang="zh-CN" sz="16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:Ghost</a:t>
                      </a:r>
                      <a:r>
                        <a:rPr lang="zh-CN" altLang="en-US" sz="16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后门</a:t>
                      </a:r>
                      <a:endParaRPr lang="zh-CN" altLang="en-US" sz="110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6502" marR="56502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altLang="en-US" sz="16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远程注入其他进程</a:t>
                      </a:r>
                      <a:endParaRPr lang="zh-CN" altLang="en-US" sz="110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6502" marR="56502" marT="0" marB="0" anchor="ctr"/>
                </a:tc>
              </a:tr>
              <a:tr h="63261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ErrorReport2</a:t>
                      </a:r>
                      <a:endParaRPr lang="en-US" sz="110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6502" marR="56502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APT</a:t>
                      </a:r>
                      <a:r>
                        <a:rPr lang="zh-CN" altLang="en-US" sz="16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攻击样本</a:t>
                      </a:r>
                      <a:r>
                        <a:rPr lang="en-US" altLang="zh-CN" sz="16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endParaRPr lang="zh-CN" altLang="en-US" sz="110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6502" marR="56502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altLang="en-US" sz="16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病毒类型</a:t>
                      </a:r>
                      <a:r>
                        <a:rPr lang="en-US" altLang="zh-CN" sz="16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:</a:t>
                      </a:r>
                      <a:r>
                        <a:rPr lang="zh-CN" altLang="en-US" sz="16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后门</a:t>
                      </a:r>
                      <a:br>
                        <a:rPr lang="zh-CN" altLang="en-US" sz="16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</a:br>
                      <a:r>
                        <a:rPr lang="zh-CN" altLang="en-US" sz="16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病毒信息</a:t>
                      </a:r>
                      <a:r>
                        <a:rPr lang="en-US" altLang="zh-CN" sz="16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:</a:t>
                      </a:r>
                      <a:r>
                        <a:rPr lang="en-US" altLang="zh-CN" sz="1600" dirty="0" err="1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svchost</a:t>
                      </a:r>
                      <a:r>
                        <a:rPr lang="zh-CN" altLang="en-US" sz="16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后门</a:t>
                      </a:r>
                      <a:endParaRPr lang="zh-CN" altLang="en-US" sz="110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6502" marR="56502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altLang="en-US" sz="16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篡改系统文件</a:t>
                      </a:r>
                      <a:br>
                        <a:rPr lang="zh-CN" altLang="en-US" sz="16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</a:br>
                      <a:r>
                        <a:rPr lang="zh-CN" altLang="en-US" sz="16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关闭</a:t>
                      </a:r>
                      <a:r>
                        <a:rPr lang="en-US" altLang="zh-CN" sz="16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Windows</a:t>
                      </a:r>
                      <a:r>
                        <a:rPr lang="zh-CN" altLang="en-US" sz="16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系统文件保护</a:t>
                      </a:r>
                      <a:endParaRPr lang="zh-CN" altLang="en-US" sz="110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6502" marR="56502" marT="0" marB="0" anchor="ctr"/>
                </a:tc>
              </a:tr>
              <a:tr h="54224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Gh0st.exe   </a:t>
                      </a:r>
                      <a:endParaRPr lang="en-US" sz="110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6502" marR="56502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Gh0st</a:t>
                      </a:r>
                      <a:r>
                        <a:rPr lang="zh-CN" altLang="en-US" sz="16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后门</a:t>
                      </a:r>
                      <a:endParaRPr lang="zh-CN" altLang="en-US" sz="110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6502" marR="56502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altLang="en-US" sz="16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病毒类型</a:t>
                      </a:r>
                      <a:r>
                        <a:rPr lang="en-US" altLang="zh-CN" sz="16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:</a:t>
                      </a:r>
                      <a:r>
                        <a:rPr lang="zh-CN" altLang="en-US" sz="16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后门</a:t>
                      </a:r>
                      <a:br>
                        <a:rPr lang="zh-CN" altLang="en-US" sz="16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</a:br>
                      <a:r>
                        <a:rPr lang="zh-CN" altLang="en-US" sz="16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病毒信息</a:t>
                      </a:r>
                      <a:r>
                        <a:rPr lang="en-US" altLang="zh-CN" sz="16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:Ghost</a:t>
                      </a:r>
                      <a:r>
                        <a:rPr lang="zh-CN" altLang="en-US" sz="16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后门</a:t>
                      </a:r>
                      <a:endParaRPr lang="zh-CN" altLang="en-US" sz="110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6502" marR="56502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altLang="en-US" sz="16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运行后删除自身，警惕恶意软件！</a:t>
                      </a:r>
                      <a:endParaRPr lang="zh-CN" altLang="en-US" sz="110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6502" marR="56502" marT="0" marB="0" anchor="ctr"/>
                </a:tc>
              </a:tr>
              <a:tr h="78965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WOW</a:t>
                      </a:r>
                      <a:r>
                        <a:rPr lang="zh-CN" altLang="en-US" sz="16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盗号木</a:t>
                      </a:r>
                      <a:r>
                        <a:rPr lang="zh-CN" altLang="en-US" sz="16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马</a:t>
                      </a:r>
                      <a:endParaRPr lang="en-US" sz="110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6502" marR="56502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altLang="en-US" sz="16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盗号木马</a:t>
                      </a:r>
                      <a:endParaRPr lang="zh-CN" altLang="en-US" sz="110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6502" marR="56502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altLang="en-US" sz="16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病毒类型</a:t>
                      </a:r>
                      <a:r>
                        <a:rPr lang="en-US" altLang="zh-CN" sz="16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:</a:t>
                      </a:r>
                      <a:r>
                        <a:rPr lang="zh-CN" altLang="en-US" sz="16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盗号木马</a:t>
                      </a:r>
                      <a:br>
                        <a:rPr lang="zh-CN" altLang="en-US" sz="16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</a:br>
                      <a:r>
                        <a:rPr lang="zh-CN" altLang="en-US" sz="16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病毒信息</a:t>
                      </a:r>
                      <a:r>
                        <a:rPr lang="en-US" altLang="zh-CN" sz="16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:</a:t>
                      </a:r>
                      <a:r>
                        <a:rPr lang="zh-CN" altLang="en-US" sz="16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魔兽世界</a:t>
                      </a:r>
                      <a:r>
                        <a:rPr lang="en-US" altLang="zh-CN" sz="16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,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zh-CN" altLang="en-US" sz="16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龙</a:t>
                      </a:r>
                      <a:r>
                        <a:rPr lang="zh-CN" altLang="en-US" sz="16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之谷盗号木马</a:t>
                      </a:r>
                      <a:endParaRPr lang="zh-CN" altLang="en-US" sz="110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6502" marR="56502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altLang="en-US" sz="16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疑似查找游戏进程</a:t>
                      </a:r>
                      <a:br>
                        <a:rPr lang="zh-CN" altLang="en-US" sz="16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</a:br>
                      <a:r>
                        <a:rPr lang="zh-CN" altLang="en-US" sz="16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运行后删除自身，警惕恶意软件！</a:t>
                      </a:r>
                      <a:endParaRPr lang="zh-CN" altLang="en-US" sz="110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6502" marR="56502" marT="0" marB="0" anchor="ctr"/>
                </a:tc>
              </a:tr>
              <a:tr h="54224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altLang="en-US" sz="16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大白</a:t>
                      </a:r>
                      <a:r>
                        <a:rPr lang="zh-CN" altLang="en-US" sz="16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鲨</a:t>
                      </a:r>
                      <a:endParaRPr lang="en-US" sz="110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6502" marR="56502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altLang="en-US" sz="16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大白鲨后门</a:t>
                      </a:r>
                      <a:endParaRPr lang="zh-CN" altLang="en-US" sz="110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6502" marR="56502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altLang="en-US" sz="16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病毒类型</a:t>
                      </a:r>
                      <a:r>
                        <a:rPr lang="en-US" altLang="zh-CN" sz="16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:</a:t>
                      </a:r>
                      <a:r>
                        <a:rPr lang="zh-CN" altLang="en-US" sz="16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后门</a:t>
                      </a:r>
                      <a:br>
                        <a:rPr lang="zh-CN" altLang="en-US" sz="16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</a:br>
                      <a:r>
                        <a:rPr lang="zh-CN" altLang="en-US" sz="16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病毒信息</a:t>
                      </a:r>
                      <a:r>
                        <a:rPr lang="en-US" altLang="zh-CN" sz="16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:</a:t>
                      </a:r>
                      <a:r>
                        <a:rPr lang="zh-CN" altLang="en-US" sz="16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大白鲨后门</a:t>
                      </a:r>
                      <a:endParaRPr lang="zh-CN" altLang="en-US" sz="110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6502" marR="56502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altLang="en-US" sz="16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启动宿主进程，注入代码</a:t>
                      </a:r>
                      <a:br>
                        <a:rPr lang="zh-CN" altLang="en-US" sz="16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</a:br>
                      <a:r>
                        <a:rPr lang="zh-CN" altLang="en-US" sz="16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尝试连接疑似黑客主机</a:t>
                      </a:r>
                      <a:endParaRPr lang="zh-CN" altLang="en-US" sz="110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6502" marR="56502" marT="0" marB="0" anchor="ctr"/>
                </a:tc>
              </a:tr>
              <a:tr h="54224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altLang="en-US" sz="16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天空下载病</a:t>
                      </a:r>
                      <a:r>
                        <a:rPr lang="zh-CN" altLang="en-US" sz="16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毒</a:t>
                      </a:r>
                      <a:endParaRPr lang="en-US" sz="110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6502" marR="56502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altLang="en-US" sz="16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天空下载站</a:t>
                      </a:r>
                      <a:r>
                        <a:rPr lang="en-US" altLang="zh-CN" sz="16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ARP</a:t>
                      </a:r>
                      <a:r>
                        <a:rPr lang="zh-CN" altLang="en-US" sz="16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攻击下载病毒</a:t>
                      </a:r>
                      <a:endParaRPr lang="zh-CN" altLang="en-US" sz="110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6502" marR="56502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altLang="en-US" sz="16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病毒类型</a:t>
                      </a:r>
                      <a:r>
                        <a:rPr lang="en-US" altLang="zh-CN" sz="16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:</a:t>
                      </a:r>
                      <a:r>
                        <a:rPr lang="zh-CN" altLang="en-US" sz="16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后门</a:t>
                      </a:r>
                      <a:br>
                        <a:rPr lang="zh-CN" altLang="en-US" sz="16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</a:br>
                      <a:r>
                        <a:rPr lang="zh-CN" altLang="en-US" sz="16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病毒信息</a:t>
                      </a:r>
                      <a:r>
                        <a:rPr lang="en-US" altLang="zh-CN" sz="16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:</a:t>
                      </a:r>
                      <a:r>
                        <a:rPr lang="zh-CN" altLang="en-US" sz="16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大白鲨后门</a:t>
                      </a:r>
                      <a:r>
                        <a:rPr lang="en-US" altLang="zh-CN" sz="16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endParaRPr lang="zh-CN" altLang="en-US" sz="110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6502" marR="56502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altLang="en-US" sz="16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运行后删除自身，警惕恶意软件！</a:t>
                      </a:r>
                      <a:endParaRPr lang="zh-CN" altLang="en-US" sz="110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6502" marR="56502" marT="0" marB="0" anchor="ctr"/>
                </a:tc>
              </a:tr>
              <a:tr h="9939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altLang="en-US" sz="16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灰鸽</a:t>
                      </a:r>
                      <a:r>
                        <a:rPr lang="zh-CN" altLang="en-US" sz="16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子</a:t>
                      </a:r>
                      <a:endParaRPr lang="en-US" sz="110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6502" marR="56502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altLang="en-US" sz="16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灰鸽子</a:t>
                      </a:r>
                      <a:endParaRPr lang="zh-CN" altLang="en-US" sz="110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6502" marR="56502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altLang="en-US" sz="16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病毒类型</a:t>
                      </a:r>
                      <a:r>
                        <a:rPr lang="en-US" altLang="zh-CN" sz="16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:</a:t>
                      </a:r>
                      <a:r>
                        <a:rPr lang="zh-CN" altLang="en-US" sz="16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后门</a:t>
                      </a:r>
                      <a:br>
                        <a:rPr lang="zh-CN" altLang="en-US" sz="16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</a:br>
                      <a:r>
                        <a:rPr lang="zh-CN" altLang="en-US" sz="16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病毒信息</a:t>
                      </a:r>
                      <a:r>
                        <a:rPr lang="en-US" altLang="zh-CN" sz="16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:</a:t>
                      </a:r>
                      <a:r>
                        <a:rPr lang="en-US" sz="1600" dirty="0" err="1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delphi</a:t>
                      </a:r>
                      <a:r>
                        <a:rPr lang="zh-CN" altLang="en-US" sz="16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后门</a:t>
                      </a:r>
                      <a:endParaRPr lang="zh-CN" altLang="en-US" sz="110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6502" marR="56502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altLang="en-US" sz="16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运行后删除自身，警惕恶意软件</a:t>
                      </a:r>
                      <a:r>
                        <a:rPr lang="zh-CN" altLang="en-US" sz="16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！非法</a:t>
                      </a:r>
                      <a:r>
                        <a:rPr lang="zh-CN" altLang="en-US" sz="16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注入系统进程，绑定监听</a:t>
                      </a:r>
                      <a:r>
                        <a:rPr lang="zh-CN" altLang="en-US" sz="16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端口。启动</a:t>
                      </a:r>
                      <a:r>
                        <a:rPr lang="zh-CN" altLang="en-US" sz="16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宿主进程，注入代码，</a:t>
                      </a:r>
                      <a:endParaRPr lang="zh-CN" altLang="en-US" sz="110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6502" marR="56502" marT="0" marB="0" anchor="ctr"/>
                </a:tc>
              </a:tr>
              <a:tr h="62472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altLang="en-US" sz="16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茶苑推</a:t>
                      </a:r>
                      <a:r>
                        <a:rPr lang="zh-CN" altLang="en-US" sz="16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广</a:t>
                      </a:r>
                      <a:endParaRPr lang="en-US" sz="110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6502" marR="56502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altLang="en-US" sz="16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百度搜索茶苑推广绑马</a:t>
                      </a:r>
                      <a:endParaRPr lang="zh-CN" altLang="en-US" sz="110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6502" marR="56502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altLang="en-US" sz="16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病毒类型</a:t>
                      </a:r>
                      <a:r>
                        <a:rPr lang="en-US" altLang="zh-CN" sz="16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:</a:t>
                      </a:r>
                      <a:r>
                        <a:rPr lang="en-US" sz="16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Adware</a:t>
                      </a:r>
                      <a:br>
                        <a:rPr lang="en-US" sz="16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</a:br>
                      <a:r>
                        <a:rPr lang="zh-CN" altLang="en-US" sz="16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病毒信息</a:t>
                      </a:r>
                      <a:r>
                        <a:rPr lang="en-US" altLang="zh-CN" sz="16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:</a:t>
                      </a:r>
                      <a:r>
                        <a:rPr lang="en-US" sz="1600" dirty="0" err="1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StartPage</a:t>
                      </a:r>
                      <a:endParaRPr lang="en-US" sz="110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6502" marR="56502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altLang="en-US" sz="16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疑似捆绑多个文件</a:t>
                      </a:r>
                      <a:r>
                        <a:rPr lang="zh-CN" altLang="en-US" sz="16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，警惕</a:t>
                      </a:r>
                      <a:r>
                        <a:rPr lang="zh-CN" altLang="en-US" sz="16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流氓软件捆绑推广或病</a:t>
                      </a:r>
                      <a:endParaRPr lang="zh-CN" altLang="en-US" sz="110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6502" marR="56502" marT="0" marB="0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这样就够了？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文档</a:t>
            </a:r>
            <a:r>
              <a:rPr lang="zh-CN" altLang="en-US" dirty="0"/>
              <a:t>类</a:t>
            </a:r>
            <a:r>
              <a:rPr lang="zh-CN" altLang="en-US" dirty="0" smtClean="0"/>
              <a:t>样本 </a:t>
            </a:r>
            <a:endParaRPr lang="en-US" altLang="zh-CN" dirty="0" smtClean="0"/>
          </a:p>
          <a:p>
            <a:r>
              <a:rPr lang="zh-CN" altLang="en-US" dirty="0" smtClean="0"/>
              <a:t>多</a:t>
            </a:r>
            <a:r>
              <a:rPr lang="zh-CN" altLang="en-US" dirty="0" smtClean="0"/>
              <a:t>杀毒软件引擎</a:t>
            </a:r>
            <a:endParaRPr lang="en-US" altLang="zh-CN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8388424" y="5903445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hlinkClick r:id="rId2" action="ppaction://hlinkfile"/>
              </a:rPr>
              <a:t>?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66055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分布式部署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58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ALL-IN-ONE</a:t>
            </a:r>
          </a:p>
          <a:p>
            <a:pPr lvl="1" eaLnBrk="1" hangingPunct="1"/>
            <a:r>
              <a:rPr lang="zh-CN" altLang="en-US" dirty="0" smtClean="0"/>
              <a:t>单个分析节点包含所有模块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使用模版快速复制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“一键式”分布式部署</a:t>
            </a:r>
            <a:endParaRPr lang="en-US" altLang="zh-CN" dirty="0" smtClean="0"/>
          </a:p>
          <a:p>
            <a:pPr lvl="1" eaLnBrk="1" hangingPunct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14308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分布式部署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58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如何提升分析效率</a:t>
            </a:r>
            <a:endParaRPr lang="en-US" altLang="zh-CN" dirty="0"/>
          </a:p>
          <a:p>
            <a:pPr lvl="1" eaLnBrk="1" hangingPunct="1"/>
            <a:r>
              <a:rPr lang="zh-CN" altLang="en-US" dirty="0" smtClean="0"/>
              <a:t>分析节点复用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恢复开机快照</a:t>
            </a:r>
            <a:endParaRPr lang="en-US" altLang="zh-CN" dirty="0" smtClean="0"/>
          </a:p>
          <a:p>
            <a:pPr lvl="1"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lvl="1" eaLnBrk="1" hangingPunct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49792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个人简介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黄正</a:t>
            </a:r>
            <a:endParaRPr lang="en-US" altLang="zh-CN" dirty="0" smtClean="0"/>
          </a:p>
          <a:p>
            <a:r>
              <a:rPr lang="zh-CN" altLang="en-US" dirty="0"/>
              <a:t>百</a:t>
            </a:r>
            <a:r>
              <a:rPr lang="zh-CN" altLang="en-US" dirty="0" smtClean="0"/>
              <a:t>度，基础架构</a:t>
            </a:r>
            <a:r>
              <a:rPr lang="zh-CN" altLang="en-US" dirty="0" smtClean="0"/>
              <a:t>部</a:t>
            </a:r>
            <a:r>
              <a:rPr lang="zh-CN" altLang="en-US" dirty="0" smtClean="0"/>
              <a:t>，安全组</a:t>
            </a:r>
            <a:endParaRPr lang="en-US" altLang="zh-CN" dirty="0" smtClean="0"/>
          </a:p>
          <a:p>
            <a:r>
              <a:rPr lang="zh-CN" altLang="en-US" dirty="0" smtClean="0"/>
              <a:t>高级安全研发工程师</a:t>
            </a:r>
            <a:endParaRPr lang="en-US" altLang="zh-CN" dirty="0" smtClean="0"/>
          </a:p>
          <a:p>
            <a:r>
              <a:rPr lang="zh-CN" altLang="en-US" dirty="0" smtClean="0"/>
              <a:t>主要研究方向</a:t>
            </a:r>
            <a:endParaRPr lang="en-US" altLang="zh-CN" dirty="0" smtClean="0"/>
          </a:p>
          <a:p>
            <a:pPr lvl="1"/>
            <a:r>
              <a:rPr lang="zh-CN" altLang="en-US" dirty="0"/>
              <a:t>恶意代码检测</a:t>
            </a:r>
            <a:endParaRPr lang="en-US" altLang="zh-CN" dirty="0"/>
          </a:p>
          <a:p>
            <a:pPr lvl="1"/>
            <a:r>
              <a:rPr lang="zh-CN" altLang="en-US" dirty="0"/>
              <a:t>钓鱼欺诈检测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9453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系统吞吐量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58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吞吐量与分析结点成正比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5744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系统应用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58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邮件安全检测系统</a:t>
            </a:r>
            <a:endParaRPr lang="en-US" altLang="zh-CN" dirty="0" smtClean="0"/>
          </a:p>
          <a:p>
            <a:pPr eaLnBrk="1" hangingPunct="1"/>
            <a:r>
              <a:rPr lang="zh-CN" altLang="en-US" dirty="0"/>
              <a:t>恶意软件分析</a:t>
            </a:r>
            <a:r>
              <a:rPr lang="zh-CN" altLang="en-US" dirty="0" smtClean="0"/>
              <a:t>引擎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IPS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IDS</a:t>
            </a:r>
            <a:r>
              <a:rPr lang="zh-CN" altLang="en-US" dirty="0" smtClean="0"/>
              <a:t>运维辅助分析工具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21227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Q&amp;A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5059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975" cy="4525963"/>
          </a:xfrm>
        </p:spPr>
        <p:txBody>
          <a:bodyPr/>
          <a:lstStyle/>
          <a:p>
            <a:pPr eaLnBrk="1" hangingPunct="1">
              <a:defRPr/>
            </a:pPr>
            <a:endParaRPr lang="en-US" altLang="zh-CN" dirty="0" smtClean="0"/>
          </a:p>
          <a:p>
            <a:pPr eaLnBrk="1" hangingPunct="1">
              <a:defRPr/>
            </a:pPr>
            <a:endParaRPr lang="en-US" altLang="zh-CN" dirty="0" smtClean="0"/>
          </a:p>
          <a:p>
            <a:pPr eaLnBrk="1" hangingPunct="1">
              <a:defRPr/>
            </a:pPr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t.qq.com/lovesuae</a:t>
            </a:r>
            <a:endParaRPr lang="en-US" altLang="zh-CN" dirty="0" smtClean="0">
              <a:hlinkClick r:id="rId3"/>
            </a:endParaRPr>
          </a:p>
          <a:p>
            <a:pPr eaLnBrk="1" hangingPunct="1">
              <a:defRPr/>
            </a:pPr>
            <a:r>
              <a:rPr lang="en-US" altLang="zh-CN" dirty="0" smtClean="0">
                <a:hlinkClick r:id="rId3"/>
              </a:rPr>
              <a:t>http://t.sina.com/lovesuae</a:t>
            </a:r>
            <a:endParaRPr lang="en-US" altLang="zh-CN" dirty="0" smtClean="0"/>
          </a:p>
          <a:p>
            <a:pPr eaLnBrk="1" hangingPunct="1">
              <a:defRPr/>
            </a:pPr>
            <a:endParaRPr lang="en-US" altLang="zh-CN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要解决的问题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一封邮件导致</a:t>
            </a:r>
            <a:r>
              <a:rPr lang="zh-CN" altLang="en-US" dirty="0" smtClean="0"/>
              <a:t>严重</a:t>
            </a:r>
            <a:r>
              <a:rPr lang="zh-CN" altLang="en-US" dirty="0"/>
              <a:t>入侵</a:t>
            </a:r>
            <a:r>
              <a:rPr lang="zh-CN" altLang="en-US" dirty="0" smtClean="0"/>
              <a:t>事件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提取</a:t>
            </a:r>
            <a:r>
              <a:rPr lang="zh-CN" altLang="en-US" dirty="0"/>
              <a:t>后门</a:t>
            </a:r>
            <a:r>
              <a:rPr lang="zh-CN" altLang="en-US" dirty="0" smtClean="0"/>
              <a:t>特征</a:t>
            </a:r>
            <a:r>
              <a:rPr lang="zh-CN" altLang="en-US" dirty="0" smtClean="0"/>
              <a:t>，确定</a:t>
            </a:r>
            <a:r>
              <a:rPr lang="zh-CN" altLang="en-US" dirty="0"/>
              <a:t>感染</a:t>
            </a:r>
            <a:r>
              <a:rPr lang="zh-CN" altLang="en-US" dirty="0" smtClean="0"/>
              <a:t>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如何避免类似攻击发生</a:t>
            </a:r>
          </a:p>
          <a:p>
            <a:pPr lvl="1"/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2599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传统解决方案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反病毒邮件网关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仅修改一个字节即可绕过反病毒邮件网关</a:t>
            </a:r>
            <a:endParaRPr lang="en-US" altLang="zh-CN" dirty="0"/>
          </a:p>
          <a:p>
            <a:pPr lvl="2"/>
            <a:r>
              <a:rPr lang="en-US" altLang="zh-CN" dirty="0" smtClean="0"/>
              <a:t>CVE-2012-0158 POC </a:t>
            </a:r>
            <a:r>
              <a:rPr lang="zh-CN" altLang="en-US" dirty="0" smtClean="0"/>
              <a:t>，</a:t>
            </a:r>
            <a:r>
              <a:rPr lang="en-US" altLang="zh-CN" dirty="0" smtClean="0"/>
              <a:t>Gmail , </a:t>
            </a:r>
            <a:r>
              <a:rPr lang="zh-CN" altLang="en-US" dirty="0" smtClean="0"/>
              <a:t>网易邮箱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280483"/>
            <a:ext cx="7632848" cy="3100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8120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传统解决方案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安全卫士</a:t>
            </a:r>
            <a:r>
              <a:rPr lang="en-US" altLang="zh-CN" dirty="0" smtClean="0"/>
              <a:t>+</a:t>
            </a:r>
            <a:r>
              <a:rPr lang="zh-CN" altLang="en-US" dirty="0" smtClean="0"/>
              <a:t>杀</a:t>
            </a:r>
            <a:r>
              <a:rPr lang="zh-CN" altLang="en-US" dirty="0"/>
              <a:t>毒</a:t>
            </a:r>
            <a:r>
              <a:rPr lang="zh-CN" altLang="en-US" dirty="0" smtClean="0"/>
              <a:t>软件</a:t>
            </a:r>
            <a:endParaRPr lang="en-US" altLang="zh-CN" dirty="0"/>
          </a:p>
          <a:p>
            <a:pPr lvl="1"/>
            <a:r>
              <a:rPr lang="zh-CN" altLang="en-US" dirty="0"/>
              <a:t>无法应对高级</a:t>
            </a:r>
            <a:r>
              <a:rPr lang="zh-CN" altLang="en-US" dirty="0" smtClean="0"/>
              <a:t>木马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不符合详细分析需求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65372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貔貅解决方案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动态沙箱分析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99787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动态二进制插桩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观</a:t>
            </a:r>
            <a:r>
              <a:rPr lang="zh-CN" altLang="en-US" dirty="0"/>
              <a:t>察、监控、修改程序二进制代码</a:t>
            </a:r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39552" y="3333184"/>
            <a:ext cx="2376264" cy="132343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2000" b="1" dirty="0" err="1" smtClean="0">
                <a:solidFill>
                  <a:srgbClr val="FFFF00"/>
                </a:solidFill>
              </a:rPr>
              <a:t>Movzx</a:t>
            </a:r>
            <a:r>
              <a:rPr lang="en-US" altLang="zh-CN" sz="2000" b="1" dirty="0" smtClean="0">
                <a:solidFill>
                  <a:srgbClr val="FFFF00"/>
                </a:solidFill>
              </a:rPr>
              <a:t> </a:t>
            </a:r>
            <a:r>
              <a:rPr lang="en-US" altLang="zh-CN" sz="2000" b="1" dirty="0" err="1" smtClean="0">
                <a:solidFill>
                  <a:srgbClr val="FFFF00"/>
                </a:solidFill>
              </a:rPr>
              <a:t>ecx</a:t>
            </a:r>
            <a:r>
              <a:rPr lang="en-US" altLang="zh-CN" sz="2000" b="1" dirty="0" smtClean="0">
                <a:solidFill>
                  <a:srgbClr val="FFFF00"/>
                </a:solidFill>
              </a:rPr>
              <a:t>, [rax+02x]</a:t>
            </a:r>
          </a:p>
          <a:p>
            <a:r>
              <a:rPr lang="en-US" altLang="zh-CN" sz="2000" b="1" dirty="0" smtClean="0">
                <a:solidFill>
                  <a:srgbClr val="FFFF00"/>
                </a:solidFill>
              </a:rPr>
              <a:t>Call 0x77ef7870</a:t>
            </a:r>
          </a:p>
          <a:p>
            <a:r>
              <a:rPr lang="en-US" altLang="zh-CN" sz="2000" b="1" dirty="0" err="1" smtClean="0">
                <a:solidFill>
                  <a:srgbClr val="FFFF00"/>
                </a:solidFill>
              </a:rPr>
              <a:t>Cmp</a:t>
            </a:r>
            <a:r>
              <a:rPr lang="en-US" altLang="zh-CN" sz="2000" b="1" dirty="0" smtClean="0">
                <a:solidFill>
                  <a:srgbClr val="FFFF00"/>
                </a:solidFill>
              </a:rPr>
              <a:t> </a:t>
            </a:r>
            <a:r>
              <a:rPr lang="en-US" altLang="zh-CN" sz="2000" b="1" dirty="0" err="1" smtClean="0">
                <a:solidFill>
                  <a:srgbClr val="FFFF00"/>
                </a:solidFill>
              </a:rPr>
              <a:t>rax</a:t>
            </a:r>
            <a:r>
              <a:rPr lang="en-US" altLang="zh-CN" sz="2000" b="1" dirty="0" smtClean="0">
                <a:solidFill>
                  <a:srgbClr val="FFFF00"/>
                </a:solidFill>
              </a:rPr>
              <a:t>, </a:t>
            </a:r>
            <a:r>
              <a:rPr lang="en-US" altLang="zh-CN" sz="2000" b="1" dirty="0" err="1" smtClean="0">
                <a:solidFill>
                  <a:srgbClr val="FFFF00"/>
                </a:solidFill>
              </a:rPr>
              <a:t>rdx</a:t>
            </a:r>
            <a:endParaRPr lang="en-US" altLang="zh-CN" sz="2000" b="1" dirty="0" smtClean="0">
              <a:solidFill>
                <a:srgbClr val="FFFF00"/>
              </a:solidFill>
            </a:endParaRPr>
          </a:p>
          <a:p>
            <a:r>
              <a:rPr lang="en-US" altLang="zh-CN" sz="2000" b="1" dirty="0" err="1" smtClean="0">
                <a:solidFill>
                  <a:srgbClr val="FFFF00"/>
                </a:solidFill>
              </a:rPr>
              <a:t>Jz</a:t>
            </a:r>
            <a:r>
              <a:rPr lang="en-US" altLang="zh-CN" sz="2000" b="1" dirty="0" smtClean="0">
                <a:solidFill>
                  <a:srgbClr val="FFFF00"/>
                </a:solidFill>
              </a:rPr>
              <a:t> 0x77f1eac9</a:t>
            </a:r>
            <a:endParaRPr lang="zh-CN" altLang="en-US" sz="2000" b="1" dirty="0">
              <a:solidFill>
                <a:srgbClr val="FFFF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52120" y="2451660"/>
            <a:ext cx="2525434" cy="37856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…some code</a:t>
            </a:r>
          </a:p>
          <a:p>
            <a:r>
              <a:rPr lang="en-US" altLang="zh-CN" sz="2000" b="1" dirty="0" smtClean="0"/>
              <a:t>…some code</a:t>
            </a:r>
          </a:p>
          <a:p>
            <a:r>
              <a:rPr lang="en-US" altLang="zh-CN" sz="2000" b="1" dirty="0" err="1" smtClean="0">
                <a:solidFill>
                  <a:srgbClr val="FFFF00"/>
                </a:solidFill>
              </a:rPr>
              <a:t>Movzx</a:t>
            </a:r>
            <a:r>
              <a:rPr lang="en-US" altLang="zh-CN" sz="2000" b="1" dirty="0" smtClean="0">
                <a:solidFill>
                  <a:srgbClr val="FFFF00"/>
                </a:solidFill>
              </a:rPr>
              <a:t> </a:t>
            </a:r>
            <a:r>
              <a:rPr lang="en-US" altLang="zh-CN" sz="2000" b="1" dirty="0" err="1" smtClean="0">
                <a:solidFill>
                  <a:srgbClr val="FFFF00"/>
                </a:solidFill>
              </a:rPr>
              <a:t>ecx</a:t>
            </a:r>
            <a:r>
              <a:rPr lang="en-US" altLang="zh-CN" sz="2000" b="1" dirty="0" smtClean="0">
                <a:solidFill>
                  <a:srgbClr val="FFFF00"/>
                </a:solidFill>
              </a:rPr>
              <a:t>, [rax+02x] </a:t>
            </a:r>
          </a:p>
          <a:p>
            <a:r>
              <a:rPr lang="en-US" altLang="zh-CN" sz="2000" b="1" dirty="0" smtClean="0"/>
              <a:t>…some code</a:t>
            </a:r>
          </a:p>
          <a:p>
            <a:r>
              <a:rPr lang="en-US" altLang="zh-CN" sz="2000" b="1" dirty="0" smtClean="0"/>
              <a:t>…some code</a:t>
            </a:r>
          </a:p>
          <a:p>
            <a:r>
              <a:rPr lang="en-US" altLang="zh-CN" sz="2000" b="1" dirty="0">
                <a:solidFill>
                  <a:srgbClr val="FFFF00"/>
                </a:solidFill>
              </a:rPr>
              <a:t>Call 0x77ef7870</a:t>
            </a:r>
          </a:p>
          <a:p>
            <a:r>
              <a:rPr lang="en-US" altLang="zh-CN" sz="2000" b="1" dirty="0" smtClean="0"/>
              <a:t>…some code</a:t>
            </a:r>
          </a:p>
          <a:p>
            <a:r>
              <a:rPr lang="en-US" altLang="zh-CN" sz="2000" b="1" dirty="0" smtClean="0"/>
              <a:t>…some code</a:t>
            </a:r>
          </a:p>
          <a:p>
            <a:r>
              <a:rPr lang="en-US" altLang="zh-CN" sz="2000" b="1" dirty="0" err="1">
                <a:solidFill>
                  <a:srgbClr val="FFFF00"/>
                </a:solidFill>
              </a:rPr>
              <a:t>Cmp</a:t>
            </a:r>
            <a:r>
              <a:rPr lang="en-US" altLang="zh-CN" sz="2000" b="1" dirty="0">
                <a:solidFill>
                  <a:srgbClr val="FFFF00"/>
                </a:solidFill>
              </a:rPr>
              <a:t> </a:t>
            </a:r>
            <a:r>
              <a:rPr lang="en-US" altLang="zh-CN" sz="2000" b="1" dirty="0" err="1">
                <a:solidFill>
                  <a:srgbClr val="FFFF00"/>
                </a:solidFill>
              </a:rPr>
              <a:t>rax</a:t>
            </a:r>
            <a:r>
              <a:rPr lang="en-US" altLang="zh-CN" sz="2000" b="1" dirty="0">
                <a:solidFill>
                  <a:srgbClr val="FFFF00"/>
                </a:solidFill>
              </a:rPr>
              <a:t>, </a:t>
            </a:r>
            <a:r>
              <a:rPr lang="en-US" altLang="zh-CN" sz="2000" b="1" dirty="0" err="1">
                <a:solidFill>
                  <a:srgbClr val="FFFF00"/>
                </a:solidFill>
              </a:rPr>
              <a:t>rdx</a:t>
            </a:r>
            <a:endParaRPr lang="en-US" altLang="zh-CN" sz="2000" b="1" dirty="0">
              <a:solidFill>
                <a:srgbClr val="FFFF00"/>
              </a:solidFill>
            </a:endParaRPr>
          </a:p>
          <a:p>
            <a:r>
              <a:rPr lang="en-US" altLang="zh-CN" sz="2000" b="1" dirty="0" smtClean="0"/>
              <a:t>…some code</a:t>
            </a:r>
          </a:p>
          <a:p>
            <a:r>
              <a:rPr lang="en-US" altLang="zh-CN" sz="2000" b="1" dirty="0" smtClean="0"/>
              <a:t>…some code</a:t>
            </a:r>
          </a:p>
          <a:p>
            <a:r>
              <a:rPr lang="en-US" altLang="zh-CN" sz="2000" b="1" dirty="0" err="1">
                <a:solidFill>
                  <a:srgbClr val="FFFF00"/>
                </a:solidFill>
              </a:rPr>
              <a:t>Jz</a:t>
            </a:r>
            <a:r>
              <a:rPr lang="en-US" altLang="zh-CN" sz="2000" b="1" dirty="0">
                <a:solidFill>
                  <a:srgbClr val="FFFF00"/>
                </a:solidFill>
              </a:rPr>
              <a:t> 0x77f1eac9</a:t>
            </a:r>
            <a:endParaRPr lang="zh-CN" altLang="en-US" sz="2000" b="1" dirty="0">
              <a:solidFill>
                <a:srgbClr val="FFFF00"/>
              </a:solidFill>
            </a:endParaRPr>
          </a:p>
        </p:txBody>
      </p:sp>
      <p:sp>
        <p:nvSpPr>
          <p:cNvPr id="5" name="右箭头 4"/>
          <p:cNvSpPr/>
          <p:nvPr/>
        </p:nvSpPr>
        <p:spPr>
          <a:xfrm>
            <a:off x="3491880" y="3609312"/>
            <a:ext cx="1557282" cy="648072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9382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执行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轨迹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33400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</a:rPr>
              <a:t>模块</a:t>
            </a: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</a:rPr>
              <a:t>间控制转移</a:t>
            </a:r>
            <a:endParaRPr lang="en-US" altLang="zh-CN" dirty="0" smtClean="0">
              <a:solidFill>
                <a:schemeClr val="tx2">
                  <a:lumMod val="50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42988" y="2578100"/>
            <a:ext cx="6913562" cy="4318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Notepad.exe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657350" y="3933825"/>
            <a:ext cx="3163888" cy="431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Kernel32.dll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042988" y="5332413"/>
            <a:ext cx="6913562" cy="4318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ntdll.dll</a:t>
            </a:r>
            <a:endParaRPr lang="zh-CN" altLang="en-US" dirty="0"/>
          </a:p>
        </p:txBody>
      </p:sp>
      <p:cxnSp>
        <p:nvCxnSpPr>
          <p:cNvPr id="8" name="直接箭头连接符 7"/>
          <p:cNvCxnSpPr/>
          <p:nvPr/>
        </p:nvCxnSpPr>
        <p:spPr>
          <a:xfrm>
            <a:off x="2411413" y="3151188"/>
            <a:ext cx="0" cy="68421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3635375" y="3141663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3251200" y="4508500"/>
            <a:ext cx="0" cy="68421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3851275" y="450850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6659563" y="3122613"/>
            <a:ext cx="0" cy="20526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5651500" y="3141663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V="1">
            <a:off x="3795713" y="4508500"/>
            <a:ext cx="0" cy="6667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V="1">
            <a:off x="2916238" y="3159125"/>
            <a:ext cx="0" cy="66516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V="1">
            <a:off x="7092950" y="3122613"/>
            <a:ext cx="0" cy="20526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592" name="TextBox 38"/>
          <p:cNvSpPr txBox="1">
            <a:spLocks noChangeArrowheads="1"/>
          </p:cNvSpPr>
          <p:nvPr/>
        </p:nvSpPr>
        <p:spPr bwMode="auto">
          <a:xfrm>
            <a:off x="1259582" y="3131121"/>
            <a:ext cx="10081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dirty="0" smtClean="0"/>
              <a:t>Call/JMP</a:t>
            </a:r>
            <a:endParaRPr lang="zh-CN" altLang="en-US" dirty="0"/>
          </a:p>
        </p:txBody>
      </p:sp>
      <p:sp>
        <p:nvSpPr>
          <p:cNvPr id="24593" name="TextBox 39"/>
          <p:cNvSpPr txBox="1">
            <a:spLocks noChangeArrowheads="1"/>
          </p:cNvSpPr>
          <p:nvPr/>
        </p:nvSpPr>
        <p:spPr bwMode="auto">
          <a:xfrm>
            <a:off x="2987675" y="3500438"/>
            <a:ext cx="5048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/>
              <a:t>Ret</a:t>
            </a:r>
            <a:endParaRPr lang="zh-CN" altLang="en-US"/>
          </a:p>
        </p:txBody>
      </p:sp>
      <p:sp>
        <p:nvSpPr>
          <p:cNvPr id="24594" name="TextBox 40"/>
          <p:cNvSpPr txBox="1">
            <a:spLocks noChangeArrowheads="1"/>
          </p:cNvSpPr>
          <p:nvPr/>
        </p:nvSpPr>
        <p:spPr bwMode="auto">
          <a:xfrm>
            <a:off x="2194768" y="4571836"/>
            <a:ext cx="10810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dirty="0" smtClean="0"/>
              <a:t>Call/JMP</a:t>
            </a:r>
            <a:endParaRPr lang="zh-CN" altLang="en-US" dirty="0"/>
          </a:p>
        </p:txBody>
      </p:sp>
      <p:sp>
        <p:nvSpPr>
          <p:cNvPr id="24595" name="TextBox 41"/>
          <p:cNvSpPr txBox="1">
            <a:spLocks noChangeArrowheads="1"/>
          </p:cNvSpPr>
          <p:nvPr/>
        </p:nvSpPr>
        <p:spPr bwMode="auto">
          <a:xfrm>
            <a:off x="3923159" y="4869160"/>
            <a:ext cx="5048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dirty="0"/>
              <a:t>Ret</a:t>
            </a:r>
            <a:endParaRPr lang="zh-CN" altLang="en-US" dirty="0"/>
          </a:p>
        </p:txBody>
      </p:sp>
      <p:sp>
        <p:nvSpPr>
          <p:cNvPr id="24596" name="TextBox 42"/>
          <p:cNvSpPr txBox="1">
            <a:spLocks noChangeArrowheads="1"/>
          </p:cNvSpPr>
          <p:nvPr/>
        </p:nvSpPr>
        <p:spPr bwMode="auto">
          <a:xfrm>
            <a:off x="5364857" y="3160713"/>
            <a:ext cx="100734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dirty="0" smtClean="0"/>
              <a:t>Call/JMP</a:t>
            </a:r>
            <a:endParaRPr lang="zh-CN" altLang="en-US" dirty="0"/>
          </a:p>
        </p:txBody>
      </p:sp>
      <p:sp>
        <p:nvSpPr>
          <p:cNvPr id="24597" name="TextBox 43"/>
          <p:cNvSpPr txBox="1">
            <a:spLocks noChangeArrowheads="1"/>
          </p:cNvSpPr>
          <p:nvPr/>
        </p:nvSpPr>
        <p:spPr bwMode="auto">
          <a:xfrm>
            <a:off x="7235825" y="4805363"/>
            <a:ext cx="5048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/>
              <a:t>Ret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943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改写所有控制转移指令</a:t>
            </a:r>
            <a:endParaRPr lang="en-US" altLang="zh-CN" dirty="0" smtClean="0"/>
          </a:p>
          <a:p>
            <a:pPr lvl="1" eaLnBrk="1" hangingPunct="1"/>
            <a:r>
              <a:rPr lang="en-US" altLang="zh-CN" b="1" dirty="0" smtClean="0"/>
              <a:t>Call</a:t>
            </a:r>
            <a:r>
              <a:rPr lang="en-US" altLang="zh-CN" dirty="0" smtClean="0"/>
              <a:t> 0x12341234/</a:t>
            </a:r>
            <a:r>
              <a:rPr lang="en-US" altLang="zh-CN" dirty="0" err="1"/>
              <a:t>dword</a:t>
            </a:r>
            <a:r>
              <a:rPr lang="en-US" altLang="zh-CN" dirty="0"/>
              <a:t> </a:t>
            </a:r>
            <a:r>
              <a:rPr lang="en-US" altLang="zh-CN" dirty="0" err="1"/>
              <a:t>ptr</a:t>
            </a:r>
            <a:r>
              <a:rPr lang="en-US" altLang="zh-CN" dirty="0"/>
              <a:t> </a:t>
            </a:r>
            <a:r>
              <a:rPr lang="en-US" altLang="zh-CN" dirty="0" smtClean="0"/>
              <a:t>[0x12341234]</a:t>
            </a:r>
          </a:p>
          <a:p>
            <a:pPr lvl="1" eaLnBrk="1" hangingPunct="1"/>
            <a:r>
              <a:rPr lang="en-US" altLang="zh-CN" b="1" dirty="0" smtClean="0"/>
              <a:t>Call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eax</a:t>
            </a:r>
            <a:r>
              <a:rPr lang="en-US" altLang="zh-CN" dirty="0" smtClean="0"/>
              <a:t>/</a:t>
            </a:r>
            <a:r>
              <a:rPr lang="en-US" altLang="zh-CN" dirty="0" err="1"/>
              <a:t>dword</a:t>
            </a:r>
            <a:r>
              <a:rPr lang="en-US" altLang="zh-CN" dirty="0"/>
              <a:t> </a:t>
            </a:r>
            <a:r>
              <a:rPr lang="en-US" altLang="zh-CN" dirty="0" err="1"/>
              <a:t>ptr</a:t>
            </a:r>
            <a:r>
              <a:rPr lang="en-US" altLang="zh-CN" dirty="0"/>
              <a:t> </a:t>
            </a:r>
            <a:r>
              <a:rPr lang="en-US" altLang="zh-CN" dirty="0" smtClean="0"/>
              <a:t>[ebx+08h]</a:t>
            </a:r>
          </a:p>
          <a:p>
            <a:pPr lvl="1" eaLnBrk="1" hangingPunct="1"/>
            <a:r>
              <a:rPr lang="en-US" altLang="zh-CN" b="1" dirty="0" err="1" smtClean="0"/>
              <a:t>Jmp</a:t>
            </a:r>
            <a:r>
              <a:rPr lang="en-US" altLang="zh-CN" dirty="0" smtClean="0"/>
              <a:t> 0x11223344/</a:t>
            </a:r>
            <a:r>
              <a:rPr lang="en-US" altLang="zh-CN" dirty="0" err="1"/>
              <a:t>dword</a:t>
            </a:r>
            <a:r>
              <a:rPr lang="en-US" altLang="zh-CN" dirty="0"/>
              <a:t> </a:t>
            </a:r>
            <a:r>
              <a:rPr lang="en-US" altLang="zh-CN" dirty="0" err="1"/>
              <a:t>ptr</a:t>
            </a:r>
            <a:r>
              <a:rPr lang="en-US" altLang="zh-CN" dirty="0"/>
              <a:t> </a:t>
            </a:r>
            <a:r>
              <a:rPr lang="en-US" altLang="zh-CN" dirty="0" smtClean="0"/>
              <a:t>[0x11223344]</a:t>
            </a:r>
          </a:p>
          <a:p>
            <a:pPr lvl="1" eaLnBrk="1" hangingPunct="1"/>
            <a:r>
              <a:rPr lang="en-US" altLang="zh-CN" b="1" dirty="0" err="1" smtClean="0"/>
              <a:t>Jmp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eax</a:t>
            </a:r>
            <a:r>
              <a:rPr lang="en-US" altLang="zh-CN" dirty="0" smtClean="0"/>
              <a:t>/</a:t>
            </a:r>
            <a:r>
              <a:rPr lang="en-US" altLang="zh-CN" dirty="0" err="1"/>
              <a:t>dword</a:t>
            </a:r>
            <a:r>
              <a:rPr lang="en-US" altLang="zh-CN" dirty="0"/>
              <a:t> </a:t>
            </a:r>
            <a:r>
              <a:rPr lang="en-US" altLang="zh-CN" dirty="0" err="1"/>
              <a:t>ptr</a:t>
            </a:r>
            <a:r>
              <a:rPr lang="en-US" altLang="zh-CN" dirty="0"/>
              <a:t> [eax+08h]</a:t>
            </a:r>
            <a:endParaRPr lang="en-US" altLang="zh-CN" dirty="0" smtClean="0"/>
          </a:p>
          <a:p>
            <a:pPr lvl="1" eaLnBrk="1" hangingPunct="1"/>
            <a:r>
              <a:rPr lang="en-US" altLang="zh-CN" b="1" dirty="0" smtClean="0"/>
              <a:t>Ret</a:t>
            </a:r>
          </a:p>
          <a:p>
            <a:pPr lvl="1" eaLnBrk="1" hangingPunct="1"/>
            <a:r>
              <a:rPr lang="en-US" altLang="zh-CN" b="1" dirty="0" smtClean="0"/>
              <a:t>Ret</a:t>
            </a:r>
            <a:r>
              <a:rPr lang="en-US" altLang="zh-CN" dirty="0" smtClean="0"/>
              <a:t> 4</a:t>
            </a:r>
          </a:p>
          <a:p>
            <a:pPr lvl="1" eaLnBrk="1" hangingPunct="1"/>
            <a:endParaRPr lang="en-US" altLang="zh-CN" dirty="0" smtClean="0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执行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轨迹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0959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8447</TotalTime>
  <Words>731</Words>
  <Application>Microsoft Office PowerPoint</Application>
  <PresentationFormat>全屏显示(4:3)</PresentationFormat>
  <Paragraphs>185</Paragraphs>
  <Slides>22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Office 主题</vt:lpstr>
      <vt:lpstr>海量未知木马机器分析</vt:lpstr>
      <vt:lpstr>个人简介</vt:lpstr>
      <vt:lpstr>要解决的问题</vt:lpstr>
      <vt:lpstr>传统解决方案</vt:lpstr>
      <vt:lpstr>传统解决方案</vt:lpstr>
      <vt:lpstr>貔貅解决方案</vt:lpstr>
      <vt:lpstr>动态二进制插桩</vt:lpstr>
      <vt:lpstr>执行轨迹</vt:lpstr>
      <vt:lpstr>执行轨迹</vt:lpstr>
      <vt:lpstr>执行轨迹</vt:lpstr>
      <vt:lpstr>执行轨迹</vt:lpstr>
      <vt:lpstr>执行轨迹</vt:lpstr>
      <vt:lpstr>执行轨迹</vt:lpstr>
      <vt:lpstr>恶意软件识别策略</vt:lpstr>
      <vt:lpstr>恶意软件识别策略</vt:lpstr>
      <vt:lpstr>恶意软件检测测试</vt:lpstr>
      <vt:lpstr>这样就够了？</vt:lpstr>
      <vt:lpstr>分布式部署</vt:lpstr>
      <vt:lpstr>分布式部署</vt:lpstr>
      <vt:lpstr>系统吞吐量</vt:lpstr>
      <vt:lpstr>系统应用</vt:lpstr>
      <vt:lpstr>Q&amp;A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海量未知木马机器分析</dc:title>
  <dc:creator>黄正</dc:creator>
  <cp:lastModifiedBy>lovesuae</cp:lastModifiedBy>
  <cp:revision>619</cp:revision>
  <dcterms:created xsi:type="dcterms:W3CDTF">2012-07-05T13:29:49Z</dcterms:created>
  <dcterms:modified xsi:type="dcterms:W3CDTF">2013-07-12T00:24:08Z</dcterms:modified>
</cp:coreProperties>
</file>