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5" r:id="rId7"/>
    <p:sldId id="273" r:id="rId8"/>
    <p:sldId id="268" r:id="rId9"/>
    <p:sldId id="267" r:id="rId10"/>
    <p:sldId id="270" r:id="rId11"/>
    <p:sldId id="271" r:id="rId12"/>
    <p:sldId id="275" r:id="rId13"/>
    <p:sldId id="274" r:id="rId14"/>
    <p:sldId id="277" r:id="rId15"/>
    <p:sldId id="278" r:id="rId16"/>
    <p:sldId id="279" r:id="rId17"/>
    <p:sldId id="281" r:id="rId18"/>
    <p:sldId id="280" r:id="rId19"/>
    <p:sldId id="282" r:id="rId20"/>
    <p:sldId id="284" r:id="rId21"/>
    <p:sldId id="283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移动系统中的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虚拟机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徐伟刚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解释器指令分发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1285861"/>
            <a:ext cx="7286676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for(;;) {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ins = 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fetch_next_instruction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switch(ins) {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case OP_001: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	handle_OP_001;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	break;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case OP_002: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	handle_OP_002;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	break;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……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6286520"/>
            <a:ext cx="242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switch-case version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解释器指令分发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224" y="1285861"/>
            <a:ext cx="728667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handle_addresses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[];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pre-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calculate_handle_addresses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for(;;) {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ins = 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fetch_next_instruction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handle_addresses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[ins];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0364" y="550070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-address version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解释器指令分发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85861"/>
            <a:ext cx="9144000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#define GOTO_OPCODE(_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)   add  pc, 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rIBASE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, _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lsl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#6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balign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64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.L_OP_001: 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FETCH_ADVANCE_INST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GET_INST_OPCODE(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GOTO_OPCODE(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balign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64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.L_OP_002: 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 GOTO_OPCODE(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592933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align-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version(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Dalvik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ARM)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-JIT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30"/>
          <p:cNvGrpSpPr/>
          <p:nvPr/>
        </p:nvGrpSpPr>
        <p:grpSpPr>
          <a:xfrm>
            <a:off x="285720" y="2285992"/>
            <a:ext cx="8462174" cy="4071966"/>
            <a:chOff x="142844" y="1142984"/>
            <a:chExt cx="8358246" cy="5041804"/>
          </a:xfrm>
        </p:grpSpPr>
        <p:sp>
          <p:nvSpPr>
            <p:cNvPr id="6" name="流程图: 决策 5"/>
            <p:cNvSpPr/>
            <p:nvPr/>
          </p:nvSpPr>
          <p:spPr>
            <a:xfrm>
              <a:off x="642910" y="3429000"/>
              <a:ext cx="150019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hot spot</a:t>
              </a:r>
              <a:endParaRPr lang="zh-CN" altLang="en-US" sz="1200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714348" y="1928802"/>
              <a:ext cx="1357322" cy="7858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fetch instruction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714348" y="4857760"/>
              <a:ext cx="1357322" cy="7858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interpret instruction</a:t>
              </a:r>
              <a:endParaRPr lang="zh-CN" altLang="en-US" dirty="0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2500298" y="3429000"/>
              <a:ext cx="1571636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compiled</a:t>
              </a:r>
              <a:endParaRPr lang="zh-CN" altLang="en-US" sz="1200" dirty="0"/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5072066" y="5572140"/>
              <a:ext cx="1143008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code cache</a:t>
              </a:r>
              <a:endParaRPr lang="zh-CN" altLang="en-US" sz="1200" dirty="0"/>
            </a:p>
          </p:txBody>
        </p:sp>
        <p:sp>
          <p:nvSpPr>
            <p:cNvPr id="13" name="流程图: 数据 12"/>
            <p:cNvSpPr/>
            <p:nvPr/>
          </p:nvSpPr>
          <p:spPr>
            <a:xfrm>
              <a:off x="5072066" y="2357430"/>
              <a:ext cx="1214446" cy="61264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compile queue</a:t>
              </a:r>
              <a:endParaRPr lang="zh-CN" altLang="en-US" sz="1200" dirty="0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6786578" y="1857364"/>
              <a:ext cx="1357322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instruction decode</a:t>
              </a:r>
              <a:endParaRPr lang="zh-CN" altLang="en-US" dirty="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6786578" y="2857496"/>
              <a:ext cx="1357322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flow graph</a:t>
              </a:r>
              <a:endParaRPr lang="zh-CN" altLang="en-US" dirty="0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6786578" y="4714884"/>
              <a:ext cx="1357322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code generator</a:t>
              </a:r>
              <a:endParaRPr lang="zh-CN" altLang="en-US" dirty="0"/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2571736" y="4857760"/>
              <a:ext cx="1428760" cy="7858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execute code cache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9" idx="2"/>
              <a:endCxn id="6" idx="0"/>
            </p:cNvCxnSpPr>
            <p:nvPr/>
          </p:nvCxnSpPr>
          <p:spPr>
            <a:xfrm rot="5400000">
              <a:off x="1035819" y="307181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2"/>
              <a:endCxn id="10" idx="0"/>
            </p:cNvCxnSpPr>
            <p:nvPr/>
          </p:nvCxnSpPr>
          <p:spPr>
            <a:xfrm rot="5400000">
              <a:off x="1071538" y="453628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3"/>
              <a:endCxn id="11" idx="1"/>
            </p:cNvCxnSpPr>
            <p:nvPr/>
          </p:nvCxnSpPr>
          <p:spPr>
            <a:xfrm>
              <a:off x="2143108" y="382190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0"/>
              <a:endCxn id="17" idx="2"/>
            </p:cNvCxnSpPr>
            <p:nvPr/>
          </p:nvCxnSpPr>
          <p:spPr>
            <a:xfrm rot="16200000" flipH="1">
              <a:off x="2178827" y="4536289"/>
              <a:ext cx="221457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形状 21"/>
            <p:cNvCxnSpPr>
              <a:endCxn id="9" idx="0"/>
            </p:cNvCxnSpPr>
            <p:nvPr/>
          </p:nvCxnSpPr>
          <p:spPr>
            <a:xfrm>
              <a:off x="357158" y="1428736"/>
              <a:ext cx="1035851" cy="50006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9" idx="1"/>
            </p:cNvCxnSpPr>
            <p:nvPr/>
          </p:nvCxnSpPr>
          <p:spPr>
            <a:xfrm rot="10800000">
              <a:off x="714348" y="2321711"/>
              <a:ext cx="1588" cy="2928958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7" idx="3"/>
              <a:endCxn id="9" idx="3"/>
            </p:cNvCxnSpPr>
            <p:nvPr/>
          </p:nvCxnSpPr>
          <p:spPr>
            <a:xfrm flipH="1" flipV="1">
              <a:off x="2071670" y="2321711"/>
              <a:ext cx="1928826" cy="2928958"/>
            </a:xfrm>
            <a:prstGeom prst="bentConnector3">
              <a:avLst>
                <a:gd name="adj1" fmla="val -118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1" idx="3"/>
              <a:endCxn id="13" idx="2"/>
            </p:cNvCxnSpPr>
            <p:nvPr/>
          </p:nvCxnSpPr>
          <p:spPr>
            <a:xfrm flipV="1">
              <a:off x="4071934" y="2663754"/>
              <a:ext cx="1121577" cy="1158155"/>
            </a:xfrm>
            <a:prstGeom prst="bentConnector3">
              <a:avLst>
                <a:gd name="adj1" fmla="val 50000"/>
              </a:avLst>
            </a:prstGeom>
            <a:ln w="762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2" idx="4"/>
              <a:endCxn id="17" idx="2"/>
            </p:cNvCxnSpPr>
            <p:nvPr/>
          </p:nvCxnSpPr>
          <p:spPr>
            <a:xfrm rot="5400000" flipH="1">
              <a:off x="4194238" y="4735456"/>
              <a:ext cx="541210" cy="2357454"/>
            </a:xfrm>
            <a:prstGeom prst="bentConnector3">
              <a:avLst>
                <a:gd name="adj1" fmla="val -42239"/>
              </a:avLst>
            </a:prstGeom>
            <a:ln w="762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形状 26"/>
            <p:cNvCxnSpPr>
              <a:stCxn id="13" idx="0"/>
              <a:endCxn id="14" idx="1"/>
            </p:cNvCxnSpPr>
            <p:nvPr/>
          </p:nvCxnSpPr>
          <p:spPr>
            <a:xfrm rot="5400000" flipH="1" flipV="1">
              <a:off x="6168640" y="1739492"/>
              <a:ext cx="250033" cy="985844"/>
            </a:xfrm>
            <a:prstGeom prst="bentConnector2">
              <a:avLst/>
            </a:prstGeom>
            <a:ln w="762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形状 27"/>
            <p:cNvCxnSpPr>
              <a:stCxn id="16" idx="2"/>
              <a:endCxn id="12" idx="5"/>
            </p:cNvCxnSpPr>
            <p:nvPr/>
          </p:nvCxnSpPr>
          <p:spPr>
            <a:xfrm rot="5400000">
              <a:off x="6451249" y="4864474"/>
              <a:ext cx="663514" cy="1364466"/>
            </a:xfrm>
            <a:prstGeom prst="bentConnector2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2"/>
              <a:endCxn id="15" idx="0"/>
            </p:cNvCxnSpPr>
            <p:nvPr/>
          </p:nvCxnSpPr>
          <p:spPr>
            <a:xfrm rot="5400000">
              <a:off x="7215206" y="260746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5" idx="2"/>
              <a:endCxn id="40" idx="0"/>
            </p:cNvCxnSpPr>
            <p:nvPr/>
          </p:nvCxnSpPr>
          <p:spPr>
            <a:xfrm rot="5400000">
              <a:off x="7250925" y="357187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143108" y="357187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4876" y="33575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4678" y="435769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9690" y="443865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42844" y="1643050"/>
              <a:ext cx="4286280" cy="43577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12" y="1571612"/>
              <a:ext cx="2214578" cy="457203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4546" y="1285860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interpreter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15140" y="114298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JIT compiler</a:t>
              </a:r>
              <a:endParaRPr lang="zh-CN" altLang="en-US" dirty="0"/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6786578" y="3786190"/>
              <a:ext cx="1357322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SSA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>
              <a:stCxn id="40" idx="2"/>
              <a:endCxn id="16" idx="0"/>
            </p:cNvCxnSpPr>
            <p:nvPr/>
          </p:nvCxnSpPr>
          <p:spPr>
            <a:xfrm rot="5400000">
              <a:off x="7250925" y="4500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28596" y="1500174"/>
            <a:ext cx="838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Just in time compiler – </a:t>
            </a:r>
            <a:r>
              <a:rPr lang="zh-CN" altLang="en-US" sz="2400" b="1" dirty="0" smtClean="0"/>
              <a:t>及时将热代码翻译成目标机器指令执行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-JIT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优化点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消除指令分发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使用物理寄存器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基于目标指令优化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基于动态信息优化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-JIT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优化点示例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488" y="1285860"/>
            <a:ext cx="32861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a = b + c;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e= a + d;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143117"/>
            <a:ext cx="3286148" cy="45005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fectch_op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R1 &lt;- b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R2 &lt;- c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R3 = R1 + R2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store a &lt;- R3</a:t>
            </a:r>
          </a:p>
          <a:p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goto_next_op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fectch_op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R1 &lt;- a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R2 &lt;- d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R3 = R1 + R2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store e &lt;- R3</a:t>
            </a:r>
          </a:p>
          <a:p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goto_next_op</a:t>
            </a:r>
            <a:endParaRPr lang="en-US" altLang="zh-CN" sz="2400" b="1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214686"/>
            <a:ext cx="2571768" cy="235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R1 &lt;- b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R2 &lt;- c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R3 = R1+ R2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load R4 &lt;- d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R5= R3 + R4</a:t>
            </a:r>
          </a:p>
          <a:p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store e &lt;- R5</a:t>
            </a: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对象访问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对象  </a:t>
            </a:r>
            <a:r>
              <a:rPr kumimoji="0" lang="en-US" altLang="zh-CN" sz="36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vs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  C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指针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gc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影响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resolve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gc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指标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-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吞吐量、碎片率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没有最好，只有最合适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内存 移动</a:t>
            </a:r>
            <a:r>
              <a:rPr lang="en-US" altLang="zh-C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非移动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857224" y="1643050"/>
          <a:ext cx="7429551" cy="435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7"/>
                <a:gridCol w="2476517"/>
                <a:gridCol w="2476517"/>
              </a:tblGrid>
              <a:tr h="677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非移动式</a:t>
                      </a:r>
                      <a:endParaRPr lang="zh-CN" altLang="en-US" dirty="0"/>
                    </a:p>
                  </a:txBody>
                  <a:tcPr/>
                </a:tc>
              </a:tr>
              <a:tr h="9199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碎片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9199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分配效率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91996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gc</a:t>
                      </a:r>
                      <a:r>
                        <a:rPr lang="zh-CN" altLang="en-US" dirty="0" smtClean="0"/>
                        <a:t>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低（大内存特别严重）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9199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并行</a:t>
                      </a:r>
                      <a:r>
                        <a:rPr lang="en-US" altLang="zh-CN" dirty="0" err="1" smtClean="0"/>
                        <a:t>gc</a:t>
                      </a:r>
                      <a:r>
                        <a:rPr lang="zh-CN" altLang="en-US" dirty="0" smtClean="0"/>
                        <a:t>可行性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业界无方案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安装预优化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b="1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提前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resolve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函数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inline/JIT inline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428736"/>
            <a:ext cx="8572560" cy="502004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是一种面向对象的编程语言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一次编译，到处运行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全世界有超过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1000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万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开发者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受目标芯片架构限制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例如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ARM ? Thumb?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编译器优化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动态特性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字节码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native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化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定制化内存管理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984" y="2428868"/>
            <a:ext cx="450059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  <a:endParaRPr lang="zh-CN" altLang="en-US" sz="1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428736"/>
            <a:ext cx="8572560" cy="502004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1995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年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Sun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公司发布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语言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1996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年发布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JDK1.0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1999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年发布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J2SE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、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J2EE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、</a:t>
            </a: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J2ME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标准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2006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年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Sun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以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OpenJDK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开源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2009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年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Oracle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收购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Sun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发展简介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-Sun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428736"/>
            <a:ext cx="8572560" cy="5143536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J2ME: Nokia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、</a:t>
            </a:r>
            <a:r>
              <a:rPr kumimoji="0" lang="en-US" altLang="zh-CN" sz="36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Jblend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、</a:t>
            </a:r>
            <a:r>
              <a:rPr kumimoji="0" lang="en-US" altLang="zh-CN" sz="3600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Mirand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发展简介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5720" y="1428736"/>
            <a:ext cx="8572560" cy="502004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虚拟机的性能追求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移动系统的限制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    CPU – 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芯片厂商技术能力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    内存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–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价格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lvl="0" indent="-4572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    功耗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–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无持久电源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矛盾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虚拟机架构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5720" y="1357298"/>
            <a:ext cx="8501122" cy="5289801"/>
            <a:chOff x="357158" y="1214422"/>
            <a:chExt cx="8358246" cy="5583091"/>
          </a:xfrm>
        </p:grpSpPr>
        <p:sp>
          <p:nvSpPr>
            <p:cNvPr id="5" name="矩形 4"/>
            <p:cNvSpPr/>
            <p:nvPr/>
          </p:nvSpPr>
          <p:spPr>
            <a:xfrm>
              <a:off x="571472" y="1785926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compiler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71472" y="3143248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binary convertor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71472" y="4500570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binary optimizer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79738" y="1785926"/>
              <a:ext cx="128588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interpreter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79738" y="3143248"/>
              <a:ext cx="128588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JIT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15206" y="1500174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5206" y="2500306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heap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500438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15206" y="4572008"/>
              <a:ext cx="1143008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JNI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79738" y="4500570"/>
              <a:ext cx="128588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Debugger &amp; profiler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57620" y="1214422"/>
              <a:ext cx="1714512" cy="44291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29454" y="1214422"/>
              <a:ext cx="1785950" cy="44291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7158" y="1214422"/>
              <a:ext cx="1571636" cy="44291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143108" y="2786058"/>
              <a:ext cx="1571636" cy="135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binary loader</a:t>
              </a:r>
              <a:endParaRPr lang="zh-CN" altLang="en-US" dirty="0"/>
            </a:p>
          </p:txBody>
        </p:sp>
        <p:sp>
          <p:nvSpPr>
            <p:cNvPr id="21" name="左右箭头 20"/>
            <p:cNvSpPr/>
            <p:nvPr/>
          </p:nvSpPr>
          <p:spPr>
            <a:xfrm>
              <a:off x="5643570" y="2857496"/>
              <a:ext cx="121615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左右箭头 21"/>
            <p:cNvSpPr/>
            <p:nvPr/>
          </p:nvSpPr>
          <p:spPr>
            <a:xfrm>
              <a:off x="5643570" y="4071942"/>
              <a:ext cx="121615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5786" y="5715016"/>
              <a:ext cx="82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format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248" y="571501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engine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8082" y="571501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mechanism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58314" y="6115347"/>
              <a:ext cx="1772143" cy="682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Java</a:t>
              </a:r>
              <a:r>
                <a:rPr lang="zh-CN" altLang="en-US" dirty="0" smtClean="0"/>
                <a:t>虚拟机架构</a:t>
              </a:r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指令体系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85720" y="1428736"/>
            <a:ext cx="8572560" cy="500066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Java</a:t>
            </a: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使用与平台指令无关的字节码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华文细黑" pitchFamily="2" charset="-122"/>
              </a:rPr>
              <a:t>虚拟机解释执行字节码</a:t>
            </a: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600" b="1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指令模式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14282" y="1428735"/>
          <a:ext cx="8786874" cy="5000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95"/>
                <a:gridCol w="2831331"/>
                <a:gridCol w="3957848"/>
              </a:tblGrid>
              <a:tr h="758732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栈式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寄存器式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83228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操作数位置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方法调用栈帧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虚拟机寄存器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65412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解释器效率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指令数目多，低效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指令数目少，高效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92983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编译器实现难度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临时变量在栈上，易实现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需高效的寄存器分配算法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00306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进一步优化可能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指令相差较大，优化难度大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指令较为接近，在汇编解析器、芯片优化等方面均有可能进一步优化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736" y="214290"/>
            <a:ext cx="6215106" cy="7143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指令体系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852" y="1428736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代码为例：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a = b + c</a:t>
            </a:r>
            <a:endParaRPr lang="zh-CN" altLang="en-US" sz="28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662" y="2786058"/>
            <a:ext cx="192882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栈式指令：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ILOAD c</a:t>
            </a:r>
          </a:p>
          <a:p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ILOAD b</a:t>
            </a:r>
          </a:p>
          <a:p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IADD</a:t>
            </a:r>
          </a:p>
          <a:p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ISTORE a</a:t>
            </a:r>
            <a:endParaRPr lang="zh-CN" altLang="en-US" sz="28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752" y="3214686"/>
            <a:ext cx="23574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寄存器式指令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l_add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 a, b, c</a:t>
            </a:r>
            <a:endParaRPr lang="zh-CN" altLang="en-US" sz="2800" i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605</Words>
  <Application>Microsoft Office PowerPoint</Application>
  <PresentationFormat>全屏显示(4:3)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alba</cp:lastModifiedBy>
  <cp:revision>102</cp:revision>
  <dcterms:created xsi:type="dcterms:W3CDTF">2013-06-14T07:26:38Z</dcterms:created>
  <dcterms:modified xsi:type="dcterms:W3CDTF">2013-07-10T04:55:20Z</dcterms:modified>
</cp:coreProperties>
</file>