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66" r:id="rId3"/>
    <p:sldId id="256" r:id="rId4"/>
    <p:sldId id="261" r:id="rId5"/>
    <p:sldId id="270" r:id="rId6"/>
    <p:sldId id="263" r:id="rId7"/>
    <p:sldId id="267" r:id="rId8"/>
    <p:sldId id="259" r:id="rId9"/>
    <p:sldId id="260" r:id="rId10"/>
    <p:sldId id="262" r:id="rId11"/>
    <p:sldId id="264" r:id="rId12"/>
    <p:sldId id="268" r:id="rId13"/>
    <p:sldId id="265" r:id="rId14"/>
    <p:sldId id="269" r:id="rId15"/>
    <p:sldId id="276" r:id="rId16"/>
    <p:sldId id="271" r:id="rId17"/>
    <p:sldId id="272" r:id="rId18"/>
    <p:sldId id="277" r:id="rId19"/>
    <p:sldId id="274" r:id="rId20"/>
    <p:sldId id="275" r:id="rId21"/>
    <p:sldId id="278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1590D2F-7084-4349-BF8B-82C267FF9A5B}">
          <p14:sldIdLst>
            <p14:sldId id="257"/>
          </p14:sldIdLst>
        </p14:section>
        <p14:section name="何谓设备体验" id="{5FC9EA82-718B-4204-AFEC-DDA15709E7B2}">
          <p14:sldIdLst>
            <p14:sldId id="266"/>
            <p14:sldId id="256"/>
            <p14:sldId id="261"/>
            <p14:sldId id="270"/>
            <p14:sldId id="263"/>
          </p14:sldIdLst>
        </p14:section>
        <p14:section name="是如何被腐蚀的" id="{6CC6A937-2811-4DDA-A18C-2E0C434DF5F8}">
          <p14:sldIdLst>
            <p14:sldId id="267"/>
            <p14:sldId id="259"/>
            <p14:sldId id="260"/>
            <p14:sldId id="262"/>
            <p14:sldId id="264"/>
          </p14:sldIdLst>
        </p14:section>
        <p14:section name="保护『设备体验』" id="{C7765F05-8327-4190-95FE-9CE0C35272AC}">
          <p14:sldIdLst>
            <p14:sldId id="268"/>
            <p14:sldId id="265"/>
            <p14:sldId id="269"/>
            <p14:sldId id="276"/>
            <p14:sldId id="271"/>
            <p14:sldId id="272"/>
            <p14:sldId id="277"/>
          </p14:sldIdLst>
        </p14:section>
        <p14:section name="捍卫『设备体验』" id="{4B2480EB-F589-4EA8-B158-4211497F1024}">
          <p14:sldIdLst>
            <p14:sldId id="274"/>
            <p14:sldId id="275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56" autoAdjust="0"/>
  </p:normalViewPr>
  <p:slideViewPr>
    <p:cSldViewPr>
      <p:cViewPr varScale="1">
        <p:scale>
          <a:sx n="85" d="100"/>
          <a:sy n="85" d="100"/>
        </p:scale>
        <p:origin x="-6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38343-156E-491D-A659-DC01EF0BAA0D}" type="datetimeFigureOut">
              <a:rPr lang="zh-CN" altLang="en-US" smtClean="0"/>
              <a:t>2013/7/11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F1951-F53B-4575-ADBB-01494D5FC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230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很多用户能模糊的感觉到，是安装的应用拖慢了手机，而且费电。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F1951-F53B-4575-ADBB-01494D5FCB9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8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连续的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Media Server</a:t>
            </a:r>
            <a:r>
              <a:rPr lang="zh-CN" altLang="en-US" dirty="0" smtClean="0"/>
              <a:t>的蝴蝶效应</a:t>
            </a:r>
            <a:endParaRPr lang="en-US" altLang="zh-CN" dirty="0" smtClean="0"/>
          </a:p>
          <a:p>
            <a:r>
              <a:rPr lang="zh-CN" altLang="en-US" dirty="0" smtClean="0"/>
              <a:t>进程创建：全局事件、后台服务重启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F1951-F53B-4575-ADBB-01494D5FCB9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5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对齐：</a:t>
            </a:r>
            <a:r>
              <a:rPr lang="en-US" altLang="zh-CN" dirty="0" smtClean="0"/>
              <a:t>15min/30min/1h/0.5d/1d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F1951-F53B-4575-ADBB-01494D5FCB9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451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asisfeng/deagle/tree/master/src/com/oasisfeng/android/pattern/update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988840"/>
            <a:ext cx="79326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应用的</a:t>
            </a:r>
            <a:r>
              <a:rPr lang="en-US" altLang="zh-CN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设备体验</a:t>
            </a:r>
            <a:r>
              <a:rPr lang="en-US" altLang="zh-CN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』</a:t>
            </a:r>
            <a:r>
              <a:rPr lang="zh-CN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优化</a:t>
            </a:r>
            <a:endParaRPr lang="zh-CN" altLang="en-US" sz="40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4943" y="4509120"/>
            <a:ext cx="228036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锋</a:t>
            </a:r>
            <a:endParaRPr lang="en-US" altLang="zh-CN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oasisfeng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539969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设备体验</a:t>
            </a:r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』</a:t>
            </a:r>
            <a:r>
              <a:rPr lang="zh-CN" altLang="en-US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是如何被腐蚀的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628800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耗电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的元凶：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CPU / 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基带</a:t>
            </a: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非对齐的频繁唤醒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周期性的网络请求</a:t>
            </a: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濒临耗尽的内存</a:t>
            </a: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滴水穿石</a:t>
            </a: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虚尾箭头 3"/>
          <p:cNvSpPr/>
          <p:nvPr/>
        </p:nvSpPr>
        <p:spPr>
          <a:xfrm rot="10800000">
            <a:off x="6228184" y="2348880"/>
            <a:ext cx="468052" cy="1440160"/>
          </a:xfrm>
          <a:prstGeom prst="stripedRightArrow">
            <a:avLst>
              <a:gd name="adj1" fmla="val 55379"/>
              <a:gd name="adj2" fmla="val 66677"/>
            </a:avLst>
          </a:prstGeom>
          <a:solidFill>
            <a:schemeClr val="bg1"/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252" y="2823319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私有</a:t>
            </a: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Push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9872" y="3399383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 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持久</a:t>
            </a: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的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后台服务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11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539969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32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设备体验</a:t>
            </a:r>
            <a:r>
              <a:rPr lang="en-US" altLang="zh-CN" sz="32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』</a:t>
            </a:r>
            <a:r>
              <a:rPr lang="zh-CN" altLang="en-US" sz="32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是如何被腐蚀</a:t>
            </a:r>
            <a:r>
              <a:rPr lang="zh-CN" altLang="en-US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3200" b="1" dirty="0" smtClean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628800"/>
            <a:ext cx="7704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什么样的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在未使用时也会过快的消耗电量？</a:t>
            </a: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TOP 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1:  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基于长连接的自有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PUSH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机制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TOP 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2:  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短周期非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对齐的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400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AlarmManager</a:t>
            </a:r>
            <a:endParaRPr lang="en-US" altLang="zh-CN" sz="2400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TOP 3:  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不合理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的使用 </a:t>
            </a:r>
            <a:r>
              <a:rPr lang="en-US" altLang="zh-CN" sz="2400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WakeLock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/ </a:t>
            </a:r>
            <a:r>
              <a:rPr lang="en-US" altLang="zh-CN" sz="2400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WifiLock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980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2204864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F7964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保护</a:t>
            </a:r>
            <a:r>
              <a:rPr lang="en-US" altLang="zh-CN" sz="4000" b="1" dirty="0" smtClean="0">
                <a:solidFill>
                  <a:srgbClr val="F7964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4000" b="1" dirty="0">
                <a:solidFill>
                  <a:srgbClr val="F7964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设备体验</a:t>
            </a:r>
            <a:r>
              <a:rPr lang="en-US" altLang="zh-CN" sz="4000" b="1" dirty="0" smtClean="0">
                <a:solidFill>
                  <a:srgbClr val="F7964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』</a:t>
            </a:r>
            <a:endParaRPr lang="zh-CN" altLang="en-US" sz="4000" b="1" dirty="0">
              <a:solidFill>
                <a:srgbClr val="F79646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580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539969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保护</a:t>
            </a:r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设备体验</a:t>
            </a:r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』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628800"/>
            <a:ext cx="77048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除非万不得已，不要静态声明 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Broadcast Receiver</a:t>
            </a:r>
            <a:r>
              <a:rPr lang="zh-CN" alt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大部分静态 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Receiver 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都可以用动态注册的方式替代</a:t>
            </a: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CONNECTIVITY_CHANGE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如需在网络可用时同步数据，考虑 </a:t>
            </a:r>
            <a:r>
              <a:rPr lang="en-US" altLang="zh-CN" sz="2400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SyncAdapter</a:t>
            </a: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863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539969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保护</a:t>
            </a:r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设备体验</a:t>
            </a:r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』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628800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倘若情非得已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适时禁用：</a:t>
            </a:r>
            <a:r>
              <a:rPr lang="en-US" altLang="zh-CN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微软雅黑" pitchFamily="34" charset="-122"/>
              </a:rPr>
              <a:t>PackageManager.</a:t>
            </a:r>
            <a:r>
              <a:rPr lang="en-US" altLang="zh-CN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setComponentEnabledSetting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指定与后续处理相一致的进程：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en-US" altLang="zh-CN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android:process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』</a:t>
            </a:r>
            <a:endParaRPr lang="en-US" altLang="zh-CN" sz="2000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539969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保护</a:t>
            </a:r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设备体验</a:t>
            </a:r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』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628800"/>
            <a:ext cx="7704856" cy="258532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特例：应用自身更新事件</a:t>
            </a: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tx2"/>
              </a:solidFill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/>
                </a:solidFill>
                <a:ea typeface="微软雅黑" pitchFamily="34" charset="-122"/>
              </a:rPr>
              <a:t>ACTION_PACKAGE_REPLACED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2"/>
                </a:solidFill>
                <a:ea typeface="微软雅黑" pitchFamily="34" charset="-122"/>
              </a:rPr>
              <a:t>所有应用</a:t>
            </a:r>
            <a:endParaRPr lang="en-US" altLang="zh-CN" sz="2000" dirty="0" smtClean="0">
              <a:solidFill>
                <a:schemeClr val="tx2"/>
              </a:solidFill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tx2"/>
                </a:solidFill>
                <a:ea typeface="微软雅黑" pitchFamily="34" charset="-122"/>
              </a:rPr>
              <a:t>Android 1.5+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dirty="0">
              <a:solidFill>
                <a:schemeClr val="tx2"/>
              </a:solidFill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400" dirty="0" smtClean="0">
              <a:solidFill>
                <a:schemeClr val="tx2"/>
              </a:solidFill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/>
                </a:solidFill>
                <a:ea typeface="微软雅黑" pitchFamily="34" charset="-122"/>
              </a:rPr>
              <a:t>ACTION_</a:t>
            </a:r>
            <a:r>
              <a:rPr lang="en-US" altLang="zh-CN" sz="2000" dirty="0" smtClean="0">
                <a:solidFill>
                  <a:srgbClr val="FF0000"/>
                </a:solidFill>
                <a:ea typeface="微软雅黑" pitchFamily="34" charset="-122"/>
              </a:rPr>
              <a:t>MY</a:t>
            </a:r>
            <a:r>
              <a:rPr lang="en-US" altLang="zh-CN" sz="2000" dirty="0" smtClean="0">
                <a:solidFill>
                  <a:schemeClr val="tx2"/>
                </a:solidFill>
                <a:ea typeface="微软雅黑" pitchFamily="34" charset="-122"/>
              </a:rPr>
              <a:t>_PACKAGE_REPLACED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>
                <a:solidFill>
                  <a:schemeClr val="tx2"/>
                </a:solidFill>
                <a:ea typeface="微软雅黑" pitchFamily="34" charset="-122"/>
              </a:rPr>
              <a:t>当前</a:t>
            </a:r>
            <a:r>
              <a:rPr lang="zh-CN" altLang="en-US" sz="2000" dirty="0" smtClean="0">
                <a:solidFill>
                  <a:schemeClr val="tx2"/>
                </a:solidFill>
                <a:ea typeface="微软雅黑" pitchFamily="34" charset="-122"/>
              </a:rPr>
              <a:t>应用</a:t>
            </a:r>
            <a:endParaRPr lang="en-US" altLang="zh-CN" sz="2000" dirty="0" smtClean="0">
              <a:solidFill>
                <a:schemeClr val="tx2"/>
              </a:solidFill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tx2"/>
                </a:solidFill>
                <a:ea typeface="微软雅黑" pitchFamily="34" charset="-122"/>
              </a:rPr>
              <a:t>Android 3.1+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4437112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hlinkClick r:id="rId2"/>
              </a:rPr>
              <a:t>https://</a:t>
            </a:r>
            <a:r>
              <a:rPr lang="en-US" altLang="zh-CN" sz="1600" dirty="0" smtClean="0">
                <a:hlinkClick r:id="rId2"/>
              </a:rPr>
              <a:t>github.com/oasisfeng/deagle/tree/master/src/com/oasisfeng/android/pattern/update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1783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539969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保护</a:t>
            </a:r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设备体验</a:t>
            </a:r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』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628800"/>
            <a:ext cx="7704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若非</a:t>
            </a:r>
            <a:r>
              <a:rPr lang="zh-CN" alt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用户同意，切忌启动长期运行的后台服务。</a:t>
            </a:r>
            <a:endParaRPr lang="en-US" altLang="zh-CN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如需短时前台任务：</a:t>
            </a:r>
            <a:r>
              <a:rPr lang="en-US" altLang="zh-CN" sz="2400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AsyncTask</a:t>
            </a: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如需短时后台服务：</a:t>
            </a:r>
            <a:r>
              <a:rPr lang="en-US" altLang="zh-CN" sz="2400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IntentService</a:t>
            </a: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如需长周期定时任务：</a:t>
            </a:r>
            <a:r>
              <a:rPr lang="en-US" altLang="zh-CN" sz="2400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AlarmManager</a:t>
            </a: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需周期性数据同步：</a:t>
            </a:r>
            <a:r>
              <a:rPr lang="en-US" altLang="zh-CN" sz="2400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SyncAdapter</a:t>
            </a: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需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PUSH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It's complicated……</a:t>
            </a:r>
          </a:p>
        </p:txBody>
      </p:sp>
    </p:spTree>
    <p:extLst>
      <p:ext uri="{BB962C8B-B14F-4D97-AF65-F5344CB8AC3E}">
        <p14:creationId xmlns:p14="http://schemas.microsoft.com/office/powerpoint/2010/main" val="101026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539969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保护</a:t>
            </a:r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设备体验</a:t>
            </a:r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』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628800"/>
            <a:ext cx="770485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珍惜用户的信任，从节约资源做起。</a:t>
            </a: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分离的独立进程设计：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en-US" altLang="zh-CN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android:process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』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内存占用可缩减至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3M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以内（共用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进程则往往超过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10M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375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539969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保护</a:t>
            </a:r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设备体验</a:t>
            </a:r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』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628800"/>
            <a:ext cx="77048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尽最大可能避免使用私有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Push</a:t>
            </a:r>
            <a:r>
              <a:rPr lang="zh-CN" alt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机制。</a:t>
            </a:r>
            <a:endParaRPr lang="en-US" altLang="zh-CN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关于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Push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的设计决策时，将 </a:t>
            </a:r>
            <a:r>
              <a:rPr lang="zh-CN" altLang="en-US" sz="2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设备体验代价 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考虑在内。</a:t>
            </a: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是否真的需要实时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Push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？能否用周期同步替代？</a:t>
            </a:r>
            <a:endParaRPr lang="en-US" altLang="zh-CN" sz="2000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优先使用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GCM Push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，在不可用时降级到私有实现。</a:t>
            </a: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淘宝客户端的设备统计中，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50%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以上具备使用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GCM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的条件。</a:t>
            </a:r>
            <a:endParaRPr lang="en-US" altLang="zh-CN" sz="2000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在私有实现中考虑引入启发式的唤醒周期调节</a:t>
            </a: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在实时性和耗电程度之间进行动态的</a:t>
            </a:r>
            <a:r>
              <a:rPr lang="zh-CN" altLang="en-US" sz="200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平衡</a:t>
            </a:r>
            <a:r>
              <a:rPr lang="zh-CN" altLang="en-US" sz="200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190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2204864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7964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捍卫</a:t>
            </a:r>
            <a:r>
              <a:rPr lang="en-US" altLang="zh-CN" sz="4000" b="1" dirty="0" smtClean="0">
                <a:solidFill>
                  <a:srgbClr val="F7964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4000" b="1" dirty="0">
                <a:solidFill>
                  <a:srgbClr val="F7964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设备体验</a:t>
            </a:r>
            <a:r>
              <a:rPr lang="en-US" altLang="zh-CN" sz="4000" b="1" dirty="0" smtClean="0">
                <a:solidFill>
                  <a:srgbClr val="F7964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』</a:t>
            </a:r>
            <a:endParaRPr lang="zh-CN" altLang="en-US" sz="4000" b="1" dirty="0">
              <a:solidFill>
                <a:srgbClr val="F79646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778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204864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何谓</a:t>
            </a:r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40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设备体验</a:t>
            </a:r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』</a:t>
            </a:r>
            <a:endParaRPr lang="zh-CN" altLang="en-US" sz="4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724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4758"/>
            <a:ext cx="291465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546" y="1828472"/>
            <a:ext cx="5122926" cy="4624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560" y="2924944"/>
            <a:ext cx="291465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definitely noticed an overall improvement in battery life.</a:t>
            </a:r>
          </a:p>
          <a:p>
            <a:pPr lvl="0">
              <a:lnSpc>
                <a:spcPct val="150000"/>
              </a:lnSpc>
            </a:pPr>
            <a:r>
              <a:rPr lang="en-US" altLang="zh-CN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</a:t>
            </a:r>
            <a:r>
              <a:rPr lang="en-US" altLang="zh-CN" dirty="0">
                <a:solidFill>
                  <a:srgbClr val="1F497D">
                    <a:lumMod val="60000"/>
                    <a:lumOff val="40000"/>
                  </a:srgbClr>
                </a:solidFill>
              </a:rPr>
              <a:t>LifeHacker.com</a:t>
            </a:r>
            <a:endParaRPr lang="zh-CN" altLang="en-US" dirty="0">
              <a:solidFill>
                <a:srgbClr val="1F497D">
                  <a:lumMod val="60000"/>
                  <a:lumOff val="40000"/>
                </a:srgbClr>
              </a:solidFill>
            </a:endParaRPr>
          </a:p>
          <a:p>
            <a:endParaRPr lang="en-US" altLang="zh-CN" sz="900" i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Greenify </a:t>
            </a:r>
            <a:r>
              <a:rPr lang="en-US" altLang="zh-CN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seems to be a very simple, elegant solution to a constant problem on </a:t>
            </a:r>
            <a:r>
              <a:rPr lang="en-US" altLang="zh-CN" sz="20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Android.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</a:t>
            </a:r>
            <a:r>
              <a:rPr lang="en-US" altLang="zh-CN" dirty="0" smtClean="0">
                <a:solidFill>
                  <a:srgbClr val="1F497D">
                    <a:lumMod val="60000"/>
                    <a:lumOff val="40000"/>
                  </a:srgbClr>
                </a:solidFill>
              </a:rPr>
              <a:t>AndroidPolice.com</a:t>
            </a:r>
            <a:endParaRPr lang="en-US" altLang="zh-CN" dirty="0">
              <a:solidFill>
                <a:srgbClr val="1F497D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951" y="435729"/>
            <a:ext cx="41624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65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539969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捍卫</a:t>
            </a:r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设备体验</a:t>
            </a:r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』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363409"/>
            <a:ext cx="8136904" cy="458587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TOP 10  </a:t>
            </a:r>
            <a:r>
              <a:rPr lang="en-US" altLang="zh-CN" sz="24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Greenified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Apps</a:t>
            </a:r>
            <a:b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China</a:t>
            </a:r>
          </a:p>
          <a:p>
            <a:endParaRPr lang="en-US" altLang="zh-CN" sz="20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buFont typeface="+mj-lt"/>
              <a:buAutoNum type="arabicPeriod"/>
            </a:pP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com.tencent.mm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buFont typeface="+mj-lt"/>
              <a:buAutoNum type="arabicPeriod"/>
            </a:pPr>
            <a:r>
              <a:rPr lang="en-US" altLang="zh-CN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com.UCMobile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buFont typeface="+mj-lt"/>
              <a:buAutoNum type="arabicPeriod"/>
            </a:pPr>
            <a:r>
              <a:rPr lang="en-US" altLang="zh-CN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com.tencent.mobileqq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buFont typeface="+mj-lt"/>
              <a:buAutoNum type="arabicPeriod"/>
            </a:pP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com.wandoujia.phoenix2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buFont typeface="+mj-lt"/>
              <a:buAutoNum type="arabicPeriod"/>
            </a:pPr>
            <a:r>
              <a:rPr lang="en-US" altLang="zh-CN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com.sina.weibo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buFont typeface="+mj-lt"/>
              <a:buAutoNum type="arabicPeriod"/>
            </a:pPr>
            <a:r>
              <a:rPr lang="en-US" altLang="zh-CN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com.baidu.BaiduMap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buFont typeface="+mj-lt"/>
              <a:buAutoNum type="arabicPeriod"/>
            </a:pPr>
            <a:r>
              <a:rPr lang="en-US" altLang="zh-CN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com.qvod.player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buFont typeface="+mj-lt"/>
              <a:buAutoNum type="arabicPeriod"/>
            </a:pPr>
            <a:r>
              <a:rPr lang="en-US" altLang="zh-CN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com.taobao.taobao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buFont typeface="+mj-lt"/>
              <a:buAutoNum type="arabicPeriod"/>
            </a:pPr>
            <a:r>
              <a:rPr lang="en-US" altLang="zh-CN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com.youdao.dict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buFont typeface="+mj-lt"/>
              <a:buAutoNum type="arabicPeriod"/>
            </a:pPr>
            <a:r>
              <a:rPr lang="en-US" altLang="zh-CN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com.eg.android.AlipayGphone</a:t>
            </a:r>
            <a:endParaRPr lang="en-US" altLang="zh-CN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368300">
              <a:lnSpc>
                <a:spcPct val="150000"/>
              </a:lnSpc>
            </a:pP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368300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World-wide</a:t>
            </a:r>
          </a:p>
          <a:p>
            <a:pPr marL="457200" indent="-368300"/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368300">
              <a:buFont typeface="+mj-lt"/>
              <a:buAutoNum type="arabicPeriod"/>
            </a:pP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Facebook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368300">
              <a:buFont typeface="+mj-lt"/>
              <a:buAutoNum type="arabicPeriod"/>
            </a:pP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Google Maps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368300">
              <a:buFont typeface="+mj-lt"/>
              <a:buAutoNum type="arabicPeriod"/>
            </a:pP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Titanium Backup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368300">
              <a:buFont typeface="+mj-lt"/>
              <a:buAutoNum type="arabicPeriod"/>
            </a:pP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Google Play services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368300">
              <a:buFont typeface="+mj-lt"/>
              <a:buAutoNum type="arabicPeriod"/>
            </a:pPr>
            <a:r>
              <a:rPr lang="en-US" altLang="zh-CN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WeChat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368300">
              <a:buFont typeface="+mj-lt"/>
              <a:buAutoNum type="arabicPeriod"/>
            </a:pP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YouTube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368300">
              <a:buFont typeface="+mj-lt"/>
              <a:buAutoNum type="arabicPeriod"/>
            </a:pP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Chrome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368300">
              <a:buFont typeface="+mj-lt"/>
              <a:buAutoNum type="arabicPeriod"/>
            </a:pPr>
            <a:r>
              <a:rPr lang="en-US" altLang="zh-CN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Dropbox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368300">
              <a:buFont typeface="+mj-lt"/>
              <a:buAutoNum type="arabicPeriod"/>
            </a:pPr>
            <a:r>
              <a:rPr lang="en-US" altLang="zh-CN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WhatsApp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368300">
              <a:buFont typeface="+mj-lt"/>
              <a:buAutoNum type="arabicPeriod"/>
            </a:pP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Twitter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44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539969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何谓</a:t>
            </a:r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设备体验</a:t>
            </a:r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』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628800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手机为何越用越慢，待机也越来越短？</a:t>
            </a: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iPhone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却不会。</a:t>
            </a: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系统太烂了！？</a:t>
            </a: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539969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何谓</a:t>
            </a:r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设备体验</a:t>
            </a:r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』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628800"/>
            <a:ext cx="7704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多任务 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—— Android 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开放性中最难拿捏的一柄双刃剑</a:t>
            </a: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用户体验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』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不仅仅取决于当前运行的应用自身</a:t>
            </a: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核心：省电、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流畅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8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980728"/>
            <a:ext cx="658177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48064" y="580526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国内某知名地图应用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526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539969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何谓</a:t>
            </a:r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设备体验</a:t>
            </a:r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』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628800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特点：</a:t>
            </a: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用户：　难分肇因，一旦揪出元凶就会极度痛恨</a:t>
            </a: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开发者：浑然不知，稍有一步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踏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错便会招致骂名</a:t>
            </a: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社区：　破窗效应，最终毁掉整个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生态</a:t>
            </a: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728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2204864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F7964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4000" b="1" dirty="0">
                <a:solidFill>
                  <a:srgbClr val="F7964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设备体验</a:t>
            </a:r>
            <a:r>
              <a:rPr lang="en-US" altLang="zh-CN" sz="4000" b="1" dirty="0" smtClean="0">
                <a:solidFill>
                  <a:srgbClr val="F7964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』</a:t>
            </a:r>
            <a:r>
              <a:rPr lang="zh-CN" altLang="en-US" sz="4000" b="1" dirty="0" smtClean="0">
                <a:solidFill>
                  <a:srgbClr val="F7964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是如何被腐蚀的</a:t>
            </a:r>
            <a:endParaRPr lang="zh-CN" altLang="en-US" sz="4000" b="1" dirty="0">
              <a:solidFill>
                <a:srgbClr val="F79646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91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539969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设备体验</a:t>
            </a:r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』</a:t>
            </a:r>
            <a:r>
              <a:rPr lang="zh-CN" altLang="en-US" sz="32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是如何被腐蚀的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628800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卡顿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的祸首：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（在后台进行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连续的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IO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进程创建</a:t>
            </a: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过量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GC</a:t>
            </a: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聚沙成塔</a:t>
            </a: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虚尾箭头 4"/>
          <p:cNvSpPr/>
          <p:nvPr/>
        </p:nvSpPr>
        <p:spPr>
          <a:xfrm rot="10800000">
            <a:off x="4103948" y="2348880"/>
            <a:ext cx="468052" cy="1440160"/>
          </a:xfrm>
          <a:prstGeom prst="stripedRightArrow">
            <a:avLst>
              <a:gd name="adj1" fmla="val 55379"/>
              <a:gd name="adj2" fmla="val 66677"/>
            </a:avLst>
          </a:prstGeom>
          <a:solidFill>
            <a:schemeClr val="bg1"/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7744" y="3399383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 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内存不足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016" y="278092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App</a:t>
            </a: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启动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6176" y="2780927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 Broadcast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13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539969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32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设备体验</a:t>
            </a:r>
            <a:r>
              <a:rPr lang="en-US" altLang="zh-CN" sz="32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』</a:t>
            </a:r>
            <a:r>
              <a:rPr lang="zh-CN" altLang="en-US" sz="32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是如何被腐蚀的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628800"/>
            <a:ext cx="7704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什么样的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会造成设备的整体卡顿？</a:t>
            </a: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TOP 1:  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静态 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Broadcast Receiver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(in AndroidManifest.xml)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TOP 2:  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后台服务</a:t>
            </a: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TOP 3:  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以非 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WAKEUP 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方式使用 </a:t>
            </a:r>
            <a:r>
              <a:rPr lang="en-US" altLang="zh-CN" sz="2400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AlarmManager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101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635</Words>
  <Application>Microsoft Office PowerPoint</Application>
  <PresentationFormat>全屏显示(4:3)</PresentationFormat>
  <Paragraphs>139</Paragraphs>
  <Slides>21</Slides>
  <Notes>3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凝岚</dc:creator>
  <cp:lastModifiedBy>无锋</cp:lastModifiedBy>
  <cp:revision>111</cp:revision>
  <dcterms:created xsi:type="dcterms:W3CDTF">2013-06-14T07:54:17Z</dcterms:created>
  <dcterms:modified xsi:type="dcterms:W3CDTF">2013-07-11T04:18:13Z</dcterms:modified>
</cp:coreProperties>
</file>